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16" r:id="rId4"/>
  </p:sldMasterIdLst>
  <p:notesMasterIdLst>
    <p:notesMasterId r:id="rId52"/>
  </p:notesMasterIdLst>
  <p:sldIdLst>
    <p:sldId id="256" r:id="rId5"/>
    <p:sldId id="261" r:id="rId6"/>
    <p:sldId id="257" r:id="rId7"/>
    <p:sldId id="258" r:id="rId8"/>
    <p:sldId id="259" r:id="rId9"/>
    <p:sldId id="260" r:id="rId10"/>
    <p:sldId id="262" r:id="rId11"/>
    <p:sldId id="263" r:id="rId12"/>
    <p:sldId id="264" r:id="rId13"/>
    <p:sldId id="266" r:id="rId14"/>
    <p:sldId id="267" r:id="rId15"/>
    <p:sldId id="268" r:id="rId16"/>
    <p:sldId id="302" r:id="rId17"/>
    <p:sldId id="307" r:id="rId18"/>
    <p:sldId id="303" r:id="rId19"/>
    <p:sldId id="304" r:id="rId20"/>
    <p:sldId id="305" r:id="rId21"/>
    <p:sldId id="306" r:id="rId22"/>
    <p:sldId id="271" r:id="rId23"/>
    <p:sldId id="274" r:id="rId24"/>
    <p:sldId id="279" r:id="rId25"/>
    <p:sldId id="275" r:id="rId26"/>
    <p:sldId id="280" r:id="rId27"/>
    <p:sldId id="281" r:id="rId28"/>
    <p:sldId id="282" r:id="rId29"/>
    <p:sldId id="276" r:id="rId30"/>
    <p:sldId id="277" r:id="rId31"/>
    <p:sldId id="288" r:id="rId32"/>
    <p:sldId id="289" r:id="rId33"/>
    <p:sldId id="314" r:id="rId34"/>
    <p:sldId id="290" r:id="rId35"/>
    <p:sldId id="293" r:id="rId36"/>
    <p:sldId id="284" r:id="rId37"/>
    <p:sldId id="294" r:id="rId38"/>
    <p:sldId id="295" r:id="rId39"/>
    <p:sldId id="291" r:id="rId40"/>
    <p:sldId id="296" r:id="rId41"/>
    <p:sldId id="313" r:id="rId42"/>
    <p:sldId id="297" r:id="rId43"/>
    <p:sldId id="298" r:id="rId44"/>
    <p:sldId id="299" r:id="rId45"/>
    <p:sldId id="311" r:id="rId46"/>
    <p:sldId id="312" r:id="rId47"/>
    <p:sldId id="300" r:id="rId48"/>
    <p:sldId id="310" r:id="rId49"/>
    <p:sldId id="309" r:id="rId50"/>
    <p:sldId id="308" r:id="rId51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F1509C-843F-BC40-84E6-A5C42344D31B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A658C-11C5-4343-BCCA-6C8A811804E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/>
              <a:t>This means putting information you have read into your own words rather than directly copying word for word.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A658C-11C5-4343-BCCA-6C8A811804E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1" dirty="0" smtClean="0"/>
              <a:t>ALWAYS PARAPHRASE </a:t>
            </a:r>
            <a:r>
              <a:rPr lang="en-GB" altLang="en-US" dirty="0" smtClean="0"/>
              <a:t>unless you want to dissect an author’s phrase or words directly as part of your text.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A658C-11C5-4343-BCCA-6C8A811804EF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A658C-11C5-4343-BCCA-6C8A811804EF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C3F416CD-67A3-4CF0-A210-F6AF31AC147F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AF94E285-444D-4C0C-8BFA-BDB311F86A9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C30B20-324F-B446-B9B6-BAFA6BA8D41A}" type="datetimeFigureOut">
              <a:rPr lang="en-US" smtClean="0"/>
              <a:pPr/>
              <a:t>10/10/2019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45BE5AF2-D2D7-FD49-BF96-FBBCD8F0962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17" r:id="rId1"/>
    <p:sldLayoutId id="2147484318" r:id="rId2"/>
    <p:sldLayoutId id="2147484319" r:id="rId3"/>
    <p:sldLayoutId id="2147484320" r:id="rId4"/>
    <p:sldLayoutId id="2147484321" r:id="rId5"/>
    <p:sldLayoutId id="2147484322" r:id="rId6"/>
    <p:sldLayoutId id="2147484323" r:id="rId7"/>
    <p:sldLayoutId id="2147484324" r:id="rId8"/>
    <p:sldLayoutId id="2147484325" r:id="rId9"/>
    <p:sldLayoutId id="2147484326" r:id="rId10"/>
    <p:sldLayoutId id="2147484327" r:id="rId11"/>
    <p:sldLayoutId id="2147484328" r:id="rId12"/>
    <p:sldLayoutId id="2147484329" r:id="rId13"/>
    <p:sldLayoutId id="2147484330" r:id="rId14"/>
    <p:sldLayoutId id="2147484331" r:id="rId15"/>
    <p:sldLayoutId id="2147484332" r:id="rId16"/>
    <p:sldLayoutId id="2147484333" r:id="rId17"/>
    <p:sldLayoutId id="2147484334" r:id="rId18"/>
    <p:sldLayoutId id="2147484335" r:id="rId19"/>
    <p:sldLayoutId id="2147484336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graphicsfactory.com/Clip-Art/Education/Graduation/Education057-139491.html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http://ltssolweb1.open.ac.uk/safari_guests/pictures/S6T6webppageicon.gif" TargetMode="External"/><Relationship Id="rId3" Type="http://schemas.openxmlformats.org/officeDocument/2006/relationships/oleObject" Target="../embeddings/oleObject1.bin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http://ltssolweb1.open.ac.uk/safari_guests/pictures/S3T2A1pic4journalarticleicon.gif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5400" y="5260878"/>
            <a:ext cx="4038600" cy="9334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PDP &amp; PAD </a:t>
            </a:r>
            <a:br>
              <a:rPr lang="en-US" dirty="0" smtClean="0"/>
            </a:br>
            <a:r>
              <a:rPr lang="en-US" dirty="0" smtClean="0"/>
              <a:t>Level 4 /  </a:t>
            </a:r>
            <a:r>
              <a:rPr lang="en-US" dirty="0" err="1" smtClean="0"/>
              <a:t>Lefel</a:t>
            </a:r>
            <a:r>
              <a:rPr lang="en-US" dirty="0" smtClean="0"/>
              <a:t> 4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61838" y="4624668"/>
            <a:ext cx="36770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err="1" smtClean="0"/>
              <a:t>Cyfeirnodi</a:t>
            </a:r>
            <a:r>
              <a:rPr lang="en-US" sz="4800" dirty="0" smtClean="0"/>
              <a:t> </a:t>
            </a:r>
            <a:r>
              <a:rPr lang="en-US" sz="4800" dirty="0" err="1" smtClean="0"/>
              <a:t>Eich</a:t>
            </a:r>
            <a:r>
              <a:rPr lang="en-US" sz="4800" dirty="0" smtClean="0"/>
              <a:t> </a:t>
            </a:r>
            <a:r>
              <a:rPr lang="en-US" sz="4800" dirty="0" err="1" smtClean="0"/>
              <a:t>Gwaith</a:t>
            </a:r>
            <a:r>
              <a:rPr lang="en-US" sz="4800" dirty="0" smtClean="0"/>
              <a:t> </a:t>
            </a:r>
            <a:endParaRPr lang="en-US" sz="4800" dirty="0"/>
          </a:p>
        </p:txBody>
      </p:sp>
      <p:pic>
        <p:nvPicPr>
          <p:cNvPr id="5" name="Picture 5" descr="female graduation student standing next to a stack of book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1378" y="1078608"/>
            <a:ext cx="2735263" cy="275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/>
              <a:t>Cyfeirnodi</a:t>
            </a:r>
            <a:r>
              <a:rPr lang="en-US" b="1" dirty="0" smtClean="0"/>
              <a:t> </a:t>
            </a:r>
            <a:r>
              <a:rPr lang="en-US" b="1" dirty="0" err="1" smtClean="0"/>
              <a:t>Mewn</a:t>
            </a:r>
            <a:r>
              <a:rPr lang="en-US" b="1" dirty="0" smtClean="0"/>
              <a:t> </a:t>
            </a:r>
            <a:r>
              <a:rPr lang="en-US" b="1" dirty="0" err="1" smtClean="0"/>
              <a:t>Cydestun</a:t>
            </a:r>
            <a:r>
              <a:rPr lang="en-US" dirty="0" smtClean="0"/>
              <a:t> </a:t>
            </a:r>
            <a:r>
              <a:rPr lang="en-GB" altLang="en-US" b="1" dirty="0" smtClean="0"/>
              <a:t/>
            </a:r>
            <a:br>
              <a:rPr lang="en-GB" altLang="en-US" b="1" dirty="0" smtClean="0"/>
            </a:br>
            <a:r>
              <a:rPr lang="en-GB" altLang="en-US" b="1" dirty="0" smtClean="0"/>
              <a:t>Referencing </a:t>
            </a:r>
            <a:r>
              <a:rPr lang="en-GB" altLang="en-US" b="1" dirty="0"/>
              <a:t>in Context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3600"/>
          </a:p>
          <a:p>
            <a:pPr eaLnBrk="1" hangingPunct="1">
              <a:buFont typeface="Wingdings" pitchFamily="2" charset="2"/>
              <a:buNone/>
            </a:pPr>
            <a:endParaRPr lang="en-GB" altLang="en-US" sz="4800" b="1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827088" y="1844675"/>
          <a:ext cx="1069975" cy="1096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icture" r:id="rId3" imgW="972463" imgH="1000787" progId="Word.Picture.8">
                  <p:embed/>
                </p:oleObj>
              </mc:Choice>
              <mc:Fallback>
                <p:oleObj name="Picture" r:id="rId3" imgW="972463" imgH="1000787" progId="Word.Picture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088" y="1844675"/>
                        <a:ext cx="1069975" cy="1096963"/>
                      </a:xfrm>
                      <a:prstGeom prst="rect">
                        <a:avLst/>
                      </a:prstGeom>
                      <a:solidFill>
                        <a:schemeClr val="hlink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9" name="Picture 5" descr="journal article"/>
          <p:cNvPicPr>
            <a:picLocks noChangeAspect="1" noChangeArrowheads="1"/>
          </p:cNvPicPr>
          <p:nvPr/>
        </p:nvPicPr>
        <p:blipFill>
          <a:blip r:embed="rId5" r:link="rId6" cstate="print"/>
          <a:srcRect/>
          <a:stretch>
            <a:fillRect/>
          </a:stretch>
        </p:blipFill>
        <p:spPr bwMode="auto">
          <a:xfrm>
            <a:off x="900113" y="3213100"/>
            <a:ext cx="1011237" cy="10969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1030" name="Picture 6" descr="web page"/>
          <p:cNvPicPr>
            <a:picLocks noChangeAspect="1" noChangeArrowheads="1"/>
          </p:cNvPicPr>
          <p:nvPr/>
        </p:nvPicPr>
        <p:blipFill>
          <a:blip r:embed="rId7" r:link="rId8" cstate="print"/>
          <a:srcRect/>
          <a:stretch>
            <a:fillRect/>
          </a:stretch>
        </p:blipFill>
        <p:spPr bwMode="auto">
          <a:xfrm>
            <a:off x="900113" y="4652963"/>
            <a:ext cx="1054100" cy="1308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031" name="Oval 7"/>
          <p:cNvSpPr>
            <a:spLocks noChangeArrowheads="1"/>
          </p:cNvSpPr>
          <p:nvPr/>
        </p:nvSpPr>
        <p:spPr bwMode="auto">
          <a:xfrm>
            <a:off x="2362200" y="2971800"/>
            <a:ext cx="19050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altLang="en-US"/>
          </a:p>
        </p:txBody>
      </p:sp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2286000" y="3124200"/>
            <a:ext cx="198120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200" dirty="0" err="1" smtClean="0">
                <a:solidFill>
                  <a:srgbClr val="FFFFFF"/>
                </a:solidFill>
                <a:latin typeface="Comic Sans MS" pitchFamily="66" charset="0"/>
              </a:rPr>
              <a:t>Darllen</a:t>
            </a:r>
            <a:r>
              <a:rPr lang="en-GB" altLang="en-US" sz="2200" dirty="0" smtClean="0">
                <a:solidFill>
                  <a:srgbClr val="FFFFFF"/>
                </a:solidFill>
                <a:latin typeface="Comic Sans MS" pitchFamily="66" charset="0"/>
              </a:rPr>
              <a:t> a </a:t>
            </a:r>
            <a:r>
              <a:rPr lang="en-GB" altLang="en-US" sz="2200" dirty="0" err="1" smtClean="0">
                <a:solidFill>
                  <a:srgbClr val="FFFFFF"/>
                </a:solidFill>
                <a:latin typeface="Comic Sans MS" pitchFamily="66" charset="0"/>
              </a:rPr>
              <a:t>chymryd</a:t>
            </a:r>
            <a:r>
              <a:rPr lang="en-GB" altLang="en-US" sz="22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200" dirty="0" err="1" smtClean="0">
                <a:solidFill>
                  <a:srgbClr val="FFFFFF"/>
                </a:solidFill>
                <a:latin typeface="Comic Sans MS" pitchFamily="66" charset="0"/>
              </a:rPr>
              <a:t>Nodiadau</a:t>
            </a:r>
            <a:endParaRPr lang="en-GB" altLang="en-US" sz="2200" dirty="0">
              <a:latin typeface="Times New Roman" pitchFamily="18" charset="0"/>
            </a:endParaRPr>
          </a:p>
        </p:txBody>
      </p:sp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1981200" y="2286000"/>
            <a:ext cx="8382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Line 10"/>
          <p:cNvSpPr>
            <a:spLocks noChangeShapeType="1"/>
          </p:cNvSpPr>
          <p:nvPr/>
        </p:nvSpPr>
        <p:spPr bwMode="auto">
          <a:xfrm flipV="1">
            <a:off x="1981200" y="3657600"/>
            <a:ext cx="381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5" name="Line 11"/>
          <p:cNvSpPr>
            <a:spLocks noChangeShapeType="1"/>
          </p:cNvSpPr>
          <p:nvPr/>
        </p:nvSpPr>
        <p:spPr bwMode="auto">
          <a:xfrm flipV="1">
            <a:off x="2057400" y="4267200"/>
            <a:ext cx="762000" cy="1066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4572000" y="1752600"/>
            <a:ext cx="1828800" cy="396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altLang="en-US"/>
          </a:p>
        </p:txBody>
      </p:sp>
      <p:sp>
        <p:nvSpPr>
          <p:cNvPr id="1037" name="Text Box 13"/>
          <p:cNvSpPr txBox="1">
            <a:spLocks noChangeArrowheads="1"/>
          </p:cNvSpPr>
          <p:nvPr/>
        </p:nvSpPr>
        <p:spPr bwMode="auto">
          <a:xfrm>
            <a:off x="4648200" y="1828800"/>
            <a:ext cx="190500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000" b="1" dirty="0" err="1" smtClean="0">
                <a:solidFill>
                  <a:schemeClr val="hlink"/>
                </a:solidFill>
                <a:latin typeface="Comic Sans MS" pitchFamily="66" charset="0"/>
              </a:rPr>
              <a:t>Aseiniad</a:t>
            </a:r>
            <a:r>
              <a:rPr lang="en-GB" altLang="en-US" sz="2000" b="1" dirty="0" smtClean="0">
                <a:solidFill>
                  <a:schemeClr val="hlink"/>
                </a:solidFill>
                <a:latin typeface="Comic Sans MS" pitchFamily="66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Tystiolaeth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i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gefnogi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eich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syniadau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neu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dadl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endParaRPr lang="en-GB" altLang="en-US" sz="2200" dirty="0">
              <a:latin typeface="Times New Roman" pitchFamily="18" charset="0"/>
            </a:endParaRPr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4572000" y="3962400"/>
            <a:ext cx="18288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folHlink"/>
              </a:buClr>
              <a:buFontTx/>
              <a:buChar char="•"/>
            </a:pPr>
            <a:r>
              <a:rPr lang="en-GB" altLang="en-US" sz="2000" b="1" dirty="0">
                <a:latin typeface="Times New Roman" pitchFamily="18" charset="0"/>
              </a:rPr>
              <a:t>  </a:t>
            </a:r>
            <a:r>
              <a:rPr lang="en-GB" altLang="en-US" sz="2000" b="1" dirty="0" smtClean="0">
                <a:latin typeface="Times New Roman" pitchFamily="18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Aralleirio</a:t>
            </a:r>
            <a:endParaRPr lang="en-GB" altLang="en-US" sz="2000" dirty="0" smtClean="0">
              <a:solidFill>
                <a:srgbClr val="FFFFFF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  <a:buClr>
                <a:schemeClr val="folHlink"/>
              </a:buClr>
              <a:buFontTx/>
              <a:buChar char="•"/>
            </a:pPr>
            <a:r>
              <a:rPr lang="en-GB" altLang="en-US" sz="2000" dirty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Cyfeirnodi’n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union “….”</a:t>
            </a:r>
            <a:r>
              <a:rPr lang="en-GB" altLang="en-US" sz="2000" b="1" dirty="0" smtClean="0">
                <a:solidFill>
                  <a:srgbClr val="FFFFFF"/>
                </a:solidFill>
                <a:latin typeface="Comic Sans MS" pitchFamily="66" charset="0"/>
              </a:rPr>
              <a:t>  </a:t>
            </a:r>
            <a:r>
              <a:rPr lang="en-GB" altLang="en-US" sz="2000" b="1" dirty="0">
                <a:solidFill>
                  <a:srgbClr val="FFFFFF"/>
                </a:solidFill>
                <a:latin typeface="Comic Sans MS" pitchFamily="66" charset="0"/>
              </a:rPr>
              <a:t>	</a:t>
            </a:r>
            <a:endParaRPr lang="en-GB" altLang="en-US" sz="2200" dirty="0">
              <a:latin typeface="Times New Roman" pitchFamily="18" charset="0"/>
            </a:endParaRPr>
          </a:p>
        </p:txBody>
      </p:sp>
      <p:sp>
        <p:nvSpPr>
          <p:cNvPr id="1039" name="Line 15"/>
          <p:cNvSpPr>
            <a:spLocks noChangeShapeType="1"/>
          </p:cNvSpPr>
          <p:nvPr/>
        </p:nvSpPr>
        <p:spPr bwMode="auto">
          <a:xfrm>
            <a:off x="4267200" y="3657600"/>
            <a:ext cx="304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0" name="Text Box 16"/>
          <p:cNvSpPr txBox="1">
            <a:spLocks noChangeArrowheads="1"/>
          </p:cNvSpPr>
          <p:nvPr/>
        </p:nvSpPr>
        <p:spPr bwMode="auto">
          <a:xfrm>
            <a:off x="6781800" y="2362200"/>
            <a:ext cx="1981200" cy="2754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000" dirty="0" smtClean="0">
                <a:solidFill>
                  <a:schemeClr val="folHlink"/>
                </a:solidFill>
                <a:latin typeface="Comic Sans MS" pitchFamily="66" charset="0"/>
              </a:rPr>
              <a:t> </a:t>
            </a:r>
            <a:r>
              <a:rPr lang="en-GB" altLang="en-US" sz="2000" b="1" dirty="0" err="1" smtClean="0">
                <a:solidFill>
                  <a:schemeClr val="hlink"/>
                </a:solidFill>
                <a:latin typeface="Comic Sans MS" pitchFamily="66" charset="0"/>
              </a:rPr>
              <a:t>Cynabod</a:t>
            </a:r>
            <a:r>
              <a:rPr lang="en-GB" altLang="en-US" sz="2000" b="1" dirty="0" smtClean="0">
                <a:solidFill>
                  <a:schemeClr val="hlink"/>
                </a:solidFill>
                <a:latin typeface="Comic Sans MS" pitchFamily="66" charset="0"/>
              </a:rPr>
              <a:t> </a:t>
            </a:r>
            <a:r>
              <a:rPr lang="en-GB" altLang="en-US" sz="2000" b="1" dirty="0" err="1" smtClean="0">
                <a:solidFill>
                  <a:schemeClr val="hlink"/>
                </a:solidFill>
                <a:latin typeface="Comic Sans MS" pitchFamily="66" charset="0"/>
              </a:rPr>
              <a:t>ffynonellau</a:t>
            </a:r>
            <a:endParaRPr lang="en-GB" altLang="en-US" sz="2000" b="1" dirty="0" smtClean="0">
              <a:solidFill>
                <a:schemeClr val="hlink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Yn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fras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yn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eich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gwaith</a:t>
            </a:r>
            <a:endParaRPr lang="en-GB" altLang="en-US" sz="2000" dirty="0" smtClean="0">
              <a:solidFill>
                <a:srgbClr val="FFFFFF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Yn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llawn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yn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y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r>
              <a:rPr lang="en-GB" altLang="en-US" sz="2000" dirty="0" err="1" smtClean="0">
                <a:solidFill>
                  <a:srgbClr val="FFFFFF"/>
                </a:solidFill>
                <a:latin typeface="Comic Sans MS" pitchFamily="66" charset="0"/>
              </a:rPr>
              <a:t>diwedd</a:t>
            </a:r>
            <a:r>
              <a:rPr lang="en-GB" altLang="en-US" sz="2000" dirty="0">
                <a:solidFill>
                  <a:srgbClr val="FFFFFF"/>
                </a:solidFill>
                <a:latin typeface="Comic Sans MS" pitchFamily="66" charset="0"/>
              </a:rPr>
              <a:t>.</a:t>
            </a:r>
            <a:r>
              <a:rPr lang="en-GB" altLang="en-US" sz="2000" dirty="0" smtClean="0">
                <a:solidFill>
                  <a:srgbClr val="FFFFFF"/>
                </a:solidFill>
                <a:latin typeface="Comic Sans MS" pitchFamily="66" charset="0"/>
              </a:rPr>
              <a:t> </a:t>
            </a:r>
            <a:endParaRPr lang="en-GB" altLang="en-US" sz="2000" dirty="0">
              <a:solidFill>
                <a:srgbClr val="FFFFFF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endParaRPr lang="en-GB" altLang="en-US" sz="2200" dirty="0">
              <a:latin typeface="Times New Roman" pitchFamily="18" charset="0"/>
            </a:endParaRPr>
          </a:p>
        </p:txBody>
      </p:sp>
      <p:sp>
        <p:nvSpPr>
          <p:cNvPr id="1041" name="Line 17"/>
          <p:cNvSpPr>
            <a:spLocks noChangeShapeType="1"/>
          </p:cNvSpPr>
          <p:nvPr/>
        </p:nvSpPr>
        <p:spPr bwMode="auto">
          <a:xfrm>
            <a:off x="6400800" y="3657600"/>
            <a:ext cx="381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 /  Referencing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98474" y="1600200"/>
            <a:ext cx="3657600" cy="4140200"/>
          </a:xfrm>
        </p:spPr>
        <p:txBody>
          <a:bodyPr>
            <a:noAutofit/>
          </a:bodyPr>
          <a:lstStyle/>
          <a:p>
            <a:r>
              <a:rPr lang="en-US" sz="2600" dirty="0" smtClean="0">
                <a:solidFill>
                  <a:srgbClr val="000000"/>
                </a:solidFill>
              </a:rPr>
              <a:t>Beth </a:t>
            </a:r>
            <a:r>
              <a:rPr lang="en-US" sz="2600" dirty="0" err="1" smtClean="0">
                <a:solidFill>
                  <a:srgbClr val="000000"/>
                </a:solidFill>
              </a:rPr>
              <a:t>ydy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cyfeirnodi</a:t>
            </a:r>
            <a:r>
              <a:rPr lang="en-US" sz="2600" dirty="0" smtClean="0">
                <a:solidFill>
                  <a:srgbClr val="000000"/>
                </a:solidFill>
              </a:rPr>
              <a:t>? </a:t>
            </a:r>
          </a:p>
          <a:p>
            <a:r>
              <a:rPr lang="en-US" sz="2600" dirty="0" smtClean="0">
                <a:solidFill>
                  <a:srgbClr val="000000"/>
                </a:solidFill>
              </a:rPr>
              <a:t>Pam </a:t>
            </a:r>
            <a:r>
              <a:rPr lang="en-US" sz="2600" dirty="0" err="1" smtClean="0">
                <a:solidFill>
                  <a:srgbClr val="000000"/>
                </a:solidFill>
              </a:rPr>
              <a:t>cyfeirnodi</a:t>
            </a:r>
            <a:r>
              <a:rPr lang="en-US" sz="2600" dirty="0" smtClean="0">
                <a:solidFill>
                  <a:srgbClr val="000000"/>
                </a:solidFill>
              </a:rPr>
              <a:t>?</a:t>
            </a:r>
          </a:p>
          <a:p>
            <a:r>
              <a:rPr lang="en-US" sz="2600" dirty="0" err="1" smtClean="0">
                <a:solidFill>
                  <a:srgbClr val="000000"/>
                </a:solidFill>
              </a:rPr>
              <a:t>Pryd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i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gyfeirnodi</a:t>
            </a:r>
            <a:r>
              <a:rPr lang="en-US" sz="2600" dirty="0" smtClean="0">
                <a:solidFill>
                  <a:srgbClr val="000000"/>
                </a:solidFill>
              </a:rPr>
              <a:t>?</a:t>
            </a:r>
          </a:p>
          <a:p>
            <a:r>
              <a:rPr lang="en-US" sz="2600" dirty="0" err="1" smtClean="0">
                <a:solidFill>
                  <a:srgbClr val="000000"/>
                </a:solidFill>
              </a:rPr>
              <a:t>Sut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i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gyfeirnodi</a:t>
            </a:r>
            <a:r>
              <a:rPr lang="en-US" sz="2600" dirty="0" smtClean="0">
                <a:solidFill>
                  <a:srgbClr val="000000"/>
                </a:solidFill>
              </a:rPr>
              <a:t>?</a:t>
            </a:r>
          </a:p>
          <a:p>
            <a:pPr>
              <a:buNone/>
            </a:pPr>
            <a:r>
              <a:rPr lang="en-US" sz="2600" dirty="0" smtClean="0">
                <a:solidFill>
                  <a:srgbClr val="000000"/>
                </a:solidFill>
              </a:rPr>
              <a:t>(</a:t>
            </a:r>
            <a:r>
              <a:rPr lang="en-US" sz="2600" dirty="0" err="1" smtClean="0">
                <a:solidFill>
                  <a:srgbClr val="000000"/>
                </a:solidFill>
              </a:rPr>
              <a:t>i)O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fewn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eich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aseiniad</a:t>
            </a:r>
            <a:endParaRPr lang="en-US" sz="2600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2600" dirty="0" smtClean="0">
                <a:solidFill>
                  <a:srgbClr val="000000"/>
                </a:solidFill>
              </a:rPr>
              <a:t>(</a:t>
            </a:r>
            <a:r>
              <a:rPr lang="en-US" sz="2600" dirty="0" err="1" smtClean="0">
                <a:solidFill>
                  <a:srgbClr val="000000"/>
                </a:solidFill>
              </a:rPr>
              <a:t>ii)Ar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ddiwedd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eich</a:t>
            </a:r>
            <a:r>
              <a:rPr lang="en-US" sz="2600" dirty="0" smtClean="0">
                <a:solidFill>
                  <a:srgbClr val="000000"/>
                </a:solidFill>
              </a:rPr>
              <a:t> </a:t>
            </a:r>
            <a:r>
              <a:rPr lang="en-US" sz="2600" dirty="0" err="1" smtClean="0">
                <a:solidFill>
                  <a:srgbClr val="000000"/>
                </a:solidFill>
              </a:rPr>
              <a:t>aseiniad</a:t>
            </a:r>
            <a:r>
              <a:rPr lang="en-US" sz="2600" dirty="0" smtClean="0"/>
              <a:t>. </a:t>
            </a:r>
            <a:endParaRPr lang="en-US" sz="2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What is a reference?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 Why reference?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 When to reference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 How to reference</a:t>
            </a:r>
          </a:p>
          <a:p>
            <a:pPr marL="1143000" lvl="2">
              <a:spcBef>
                <a:spcPct val="20000"/>
              </a:spcBef>
              <a:buSzPct val="65000"/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Within your assignment</a:t>
            </a:r>
          </a:p>
          <a:p>
            <a:pPr marL="1143000" lvl="2">
              <a:spcBef>
                <a:spcPct val="20000"/>
              </a:spcBef>
              <a:buSzPct val="65000"/>
              <a:buFont typeface="Wingdings" pitchFamily="2" charset="2"/>
              <a:buChar char="p"/>
            </a:pPr>
            <a:r>
              <a:rPr lang="en-GB" altLang="en-US" sz="2824" dirty="0" smtClean="0">
                <a:solidFill>
                  <a:srgbClr val="000000"/>
                </a:solidFill>
              </a:rPr>
              <a:t>At the end of your assignment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Beth </a:t>
            </a:r>
            <a:r>
              <a:rPr lang="en-US" sz="2800" dirty="0" err="1" smtClean="0"/>
              <a:t>ydy</a:t>
            </a:r>
            <a:r>
              <a:rPr lang="en-US" sz="2800" dirty="0" smtClean="0"/>
              <a:t> </a:t>
            </a:r>
            <a:r>
              <a:rPr lang="en-US" sz="2800" dirty="0" err="1" smtClean="0"/>
              <a:t>cyfeirnodi</a:t>
            </a:r>
            <a:r>
              <a:rPr lang="en-US" sz="2800" dirty="0" smtClean="0"/>
              <a:t>?       What is referencing?  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4" y="1339419"/>
            <a:ext cx="3657600" cy="4140200"/>
          </a:xfrm>
        </p:spPr>
        <p:txBody>
          <a:bodyPr>
            <a:noAutofit/>
          </a:bodyPr>
          <a:lstStyle/>
          <a:p>
            <a:r>
              <a:rPr lang="en-US" sz="2400" dirty="0" err="1" smtClean="0">
                <a:solidFill>
                  <a:srgbClr val="000000"/>
                </a:solidFill>
              </a:rPr>
              <a:t>Cydnabyddiaeth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eich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bod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wedi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cyfeirnodi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gwybodaeth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oddi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wrth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cyhoeddiadau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gywir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eich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gwaith</a:t>
            </a:r>
            <a:r>
              <a:rPr lang="en-US" sz="2400" dirty="0" smtClean="0">
                <a:solidFill>
                  <a:srgbClr val="000000"/>
                </a:solidFill>
              </a:rPr>
              <a:t>. </a:t>
            </a:r>
          </a:p>
          <a:p>
            <a:pPr>
              <a:buNone/>
            </a:pPr>
            <a:endParaRPr lang="en-US" sz="2400" dirty="0" smtClean="0">
              <a:solidFill>
                <a:srgbClr val="000000"/>
              </a:solidFill>
            </a:endParaRPr>
          </a:p>
          <a:p>
            <a:r>
              <a:rPr lang="en-US" sz="2400" dirty="0" err="1" smtClean="0">
                <a:solidFill>
                  <a:srgbClr val="000000"/>
                </a:solidFill>
              </a:rPr>
              <a:t>Cydnabyddiaeth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eich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bod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wedi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defnyddio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syniadau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pobl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eraill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neu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gwaith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pobl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eraill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yn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eich</a:t>
            </a:r>
            <a:r>
              <a:rPr lang="en-US" sz="2400" dirty="0" smtClean="0">
                <a:solidFill>
                  <a:srgbClr val="000000"/>
                </a:solidFill>
              </a:rPr>
              <a:t> </a:t>
            </a:r>
            <a:r>
              <a:rPr lang="en-US" sz="2400" dirty="0" err="1" smtClean="0">
                <a:solidFill>
                  <a:srgbClr val="000000"/>
                </a:solidFill>
              </a:rPr>
              <a:t>aseiniadau</a:t>
            </a:r>
            <a:r>
              <a:rPr lang="en-US" sz="2400" dirty="0" smtClean="0">
                <a:solidFill>
                  <a:srgbClr val="000000"/>
                </a:solidFill>
              </a:rPr>
              <a:t> chi.  </a:t>
            </a: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7187" y="1339419"/>
            <a:ext cx="3657600" cy="4525963"/>
          </a:xfrm>
        </p:spPr>
        <p:txBody>
          <a:bodyPr>
            <a:noAutofit/>
          </a:bodyPr>
          <a:lstStyle/>
          <a:p>
            <a:r>
              <a:rPr lang="en-GB" altLang="en-US" sz="2400" dirty="0" smtClean="0">
                <a:solidFill>
                  <a:srgbClr val="000000"/>
                </a:solidFill>
              </a:rPr>
              <a:t>An acknowledgement that you have referred to (cited) information from published sources in your own work.</a:t>
            </a:r>
          </a:p>
          <a:p>
            <a:endParaRPr lang="en-GB" altLang="en-US" sz="2400" dirty="0" smtClean="0">
              <a:solidFill>
                <a:srgbClr val="000000"/>
              </a:solidFill>
            </a:endParaRPr>
          </a:p>
          <a:p>
            <a:r>
              <a:rPr lang="en-GB" altLang="en-US" sz="2400" dirty="0" smtClean="0">
                <a:solidFill>
                  <a:srgbClr val="000000"/>
                </a:solidFill>
              </a:rPr>
              <a:t>In other words, a recognition that you have borrowed other people’s work, ideas or opinions.</a:t>
            </a:r>
            <a:endParaRPr lang="en-GB" altLang="en-US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5" y="643617"/>
            <a:ext cx="8182346" cy="1116106"/>
          </a:xfrm>
        </p:spPr>
        <p:txBody>
          <a:bodyPr/>
          <a:lstStyle/>
          <a:p>
            <a:r>
              <a:rPr lang="en-US" dirty="0" smtClean="0"/>
              <a:t>Pam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cyfeirnodi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8705" y="1759723"/>
            <a:ext cx="3847413" cy="4366440"/>
          </a:xfrm>
        </p:spPr>
        <p:txBody>
          <a:bodyPr>
            <a:noAutofit/>
          </a:bodyPr>
          <a:lstStyle/>
          <a:p>
            <a:r>
              <a:rPr lang="en-US" sz="1600" i="1" dirty="0" err="1" smtClean="0">
                <a:solidFill>
                  <a:srgbClr val="000000"/>
                </a:solidFill>
              </a:rPr>
              <a:t>Rhesymau</a:t>
            </a:r>
            <a:r>
              <a:rPr lang="en-US" sz="1600" i="1" dirty="0" smtClean="0">
                <a:solidFill>
                  <a:srgbClr val="000000"/>
                </a:solidFill>
              </a:rPr>
              <a:t> </a:t>
            </a:r>
            <a:r>
              <a:rPr lang="en-US" sz="1600" i="1" dirty="0" err="1" smtClean="0">
                <a:solidFill>
                  <a:srgbClr val="000000"/>
                </a:solidFill>
              </a:rPr>
              <a:t>academaidd</a:t>
            </a:r>
            <a:endParaRPr lang="en-US" sz="1600" i="1" dirty="0" smtClean="0">
              <a:solidFill>
                <a:srgbClr val="000000"/>
              </a:solidFill>
            </a:endParaRPr>
          </a:p>
          <a:p>
            <a:r>
              <a:rPr lang="en-US" sz="1600" dirty="0" err="1" smtClean="0">
                <a:solidFill>
                  <a:srgbClr val="000000"/>
                </a:solidFill>
              </a:rPr>
              <a:t>Dangos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ystod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o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ffynonellau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eich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bod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wedi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defnyddio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yn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eich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aseiniad</a:t>
            </a:r>
            <a:endParaRPr lang="en-US" sz="1600" dirty="0" smtClean="0">
              <a:solidFill>
                <a:srgbClr val="000000"/>
              </a:solidFill>
            </a:endParaRPr>
          </a:p>
          <a:p>
            <a:r>
              <a:rPr lang="en-US" sz="1600" dirty="0" err="1" smtClean="0">
                <a:solidFill>
                  <a:srgbClr val="000000"/>
                </a:solidFill>
              </a:rPr>
              <a:t>Dangos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eich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bod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wedi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defnyddio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ffynonellau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dibynadwy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sz="1600" dirty="0" err="1" smtClean="0">
                <a:solidFill>
                  <a:srgbClr val="000000"/>
                </a:solidFill>
              </a:rPr>
              <a:t>Cyfle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ddefnyddio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deunydd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sydd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wedi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cyhoeddi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gefnogi’ch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gwaith</a:t>
            </a:r>
            <a:r>
              <a:rPr lang="en-US" sz="1600" dirty="0" smtClean="0">
                <a:solidFill>
                  <a:srgbClr val="000000"/>
                </a:solidFill>
              </a:rPr>
              <a:t> / </a:t>
            </a:r>
            <a:r>
              <a:rPr lang="en-US" sz="1600" dirty="0" err="1" smtClean="0">
                <a:solidFill>
                  <a:srgbClr val="000000"/>
                </a:solidFill>
              </a:rPr>
              <a:t>syniadau</a:t>
            </a:r>
            <a:r>
              <a:rPr lang="en-US" sz="1600" dirty="0" smtClean="0">
                <a:solidFill>
                  <a:srgbClr val="000000"/>
                </a:solidFill>
              </a:rPr>
              <a:t>/ </a:t>
            </a:r>
            <a:r>
              <a:rPr lang="en-US" sz="1600" dirty="0" err="1" smtClean="0">
                <a:solidFill>
                  <a:srgbClr val="000000"/>
                </a:solidFill>
              </a:rPr>
              <a:t>dadl</a:t>
            </a:r>
            <a:r>
              <a:rPr lang="en-US" sz="1600" dirty="0" smtClean="0">
                <a:solidFill>
                  <a:srgbClr val="000000"/>
                </a:solidFill>
              </a:rPr>
              <a:t> /</a:t>
            </a:r>
            <a:r>
              <a:rPr lang="en-US" sz="1600" dirty="0" err="1" smtClean="0">
                <a:solidFill>
                  <a:srgbClr val="000000"/>
                </a:solidFill>
              </a:rPr>
              <a:t>enghraifft</a:t>
            </a:r>
            <a:endParaRPr lang="en-US" sz="1600" dirty="0" smtClean="0">
              <a:solidFill>
                <a:srgbClr val="000000"/>
              </a:solidFill>
            </a:endParaRPr>
          </a:p>
          <a:p>
            <a:r>
              <a:rPr lang="en-US" sz="1600" dirty="0" err="1" smtClean="0">
                <a:solidFill>
                  <a:srgbClr val="000000"/>
                </a:solidFill>
              </a:rPr>
              <a:t>Osgoi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llên-ladrad</a:t>
            </a:r>
            <a:r>
              <a:rPr lang="en-US" sz="1600" dirty="0" smtClean="0">
                <a:solidFill>
                  <a:srgbClr val="000000"/>
                </a:solidFill>
              </a:rPr>
              <a:t> – </a:t>
            </a:r>
            <a:r>
              <a:rPr lang="en-US" sz="1600" dirty="0" err="1" smtClean="0">
                <a:solidFill>
                  <a:srgbClr val="000000"/>
                </a:solidFill>
              </a:rPr>
              <a:t>defnyddio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gwaith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popl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eraill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heb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gyfeirnodi</a:t>
            </a:r>
            <a:r>
              <a:rPr lang="en-US" sz="1600" dirty="0" smtClean="0">
                <a:solidFill>
                  <a:srgbClr val="000000"/>
                </a:solidFill>
              </a:rPr>
              <a:t> / </a:t>
            </a:r>
            <a:r>
              <a:rPr lang="en-US" sz="1600" dirty="0" err="1" smtClean="0">
                <a:solidFill>
                  <a:srgbClr val="000000"/>
                </a:solidFill>
              </a:rPr>
              <a:t>cydnabyddiaeth</a:t>
            </a:r>
            <a:r>
              <a:rPr lang="en-US" sz="1600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sz="1600" dirty="0" err="1" smtClean="0">
                <a:solidFill>
                  <a:srgbClr val="000000"/>
                </a:solidFill>
              </a:rPr>
              <a:t>Hawlfraint</a:t>
            </a:r>
            <a:endParaRPr lang="en-US" sz="1600" dirty="0" smtClean="0">
              <a:solidFill>
                <a:srgbClr val="000000"/>
              </a:solidFill>
            </a:endParaRPr>
          </a:p>
          <a:p>
            <a:r>
              <a:rPr lang="en-US" sz="1600" dirty="0" err="1" smtClean="0">
                <a:solidFill>
                  <a:srgbClr val="000000"/>
                </a:solidFill>
              </a:rPr>
              <a:t>Rhan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o’r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cynllun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marcio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8812" y="1759723"/>
            <a:ext cx="3951919" cy="4366440"/>
          </a:xfrm>
        </p:spPr>
        <p:txBody>
          <a:bodyPr>
            <a:normAutofit fontScale="70000" lnSpcReduction="20000"/>
          </a:bodyPr>
          <a:lstStyle/>
          <a:p>
            <a:r>
              <a:rPr lang="en-GB" sz="2118" i="1" dirty="0" smtClean="0">
                <a:solidFill>
                  <a:srgbClr val="000000"/>
                </a:solidFill>
              </a:rPr>
              <a:t>Academic reasons</a:t>
            </a:r>
          </a:p>
          <a:p>
            <a:r>
              <a:rPr lang="en-GB" sz="2118" dirty="0" smtClean="0">
                <a:solidFill>
                  <a:srgbClr val="000000"/>
                </a:solidFill>
              </a:rPr>
              <a:t>To show the range of sources you have used in your assignment.</a:t>
            </a:r>
          </a:p>
          <a:p>
            <a:r>
              <a:rPr lang="en-GB" sz="2118" dirty="0" smtClean="0">
                <a:solidFill>
                  <a:srgbClr val="000000"/>
                </a:solidFill>
              </a:rPr>
              <a:t>To show you have used relevant and trustworthy sources.</a:t>
            </a:r>
          </a:p>
          <a:p>
            <a:r>
              <a:rPr lang="en-GB" altLang="en-US" sz="2118" dirty="0" smtClean="0">
                <a:solidFill>
                  <a:srgbClr val="000000"/>
                </a:solidFill>
              </a:rPr>
              <a:t>To provide published evidence to support your own ideas/argument/point of view or give examples.</a:t>
            </a:r>
          </a:p>
          <a:p>
            <a:pPr>
              <a:lnSpc>
                <a:spcPct val="110000"/>
              </a:lnSpc>
            </a:pPr>
            <a:r>
              <a:rPr lang="en-GB" altLang="en-US" sz="2118" dirty="0" smtClean="0">
                <a:solidFill>
                  <a:srgbClr val="000000"/>
                </a:solidFill>
              </a:rPr>
              <a:t>Avoiding plagiarism - using other people’s work and ideas as your own without acknowledgement.</a:t>
            </a:r>
          </a:p>
          <a:p>
            <a:pPr>
              <a:lnSpc>
                <a:spcPct val="110000"/>
              </a:lnSpc>
            </a:pPr>
            <a:r>
              <a:rPr lang="en-GB" altLang="en-US" sz="2118" dirty="0" smtClean="0">
                <a:solidFill>
                  <a:srgbClr val="000000"/>
                </a:solidFill>
              </a:rPr>
              <a:t>Copyright. </a:t>
            </a:r>
          </a:p>
          <a:p>
            <a:pPr>
              <a:lnSpc>
                <a:spcPct val="110000"/>
              </a:lnSpc>
            </a:pPr>
            <a:r>
              <a:rPr lang="en-GB" altLang="en-US" sz="2118" dirty="0" smtClean="0">
                <a:solidFill>
                  <a:srgbClr val="000000"/>
                </a:solidFill>
              </a:rPr>
              <a:t>Part of the marking scheme.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Pam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cyfeirnodi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i="1" dirty="0" err="1" smtClean="0">
                <a:solidFill>
                  <a:srgbClr val="000000"/>
                </a:solidFill>
              </a:rPr>
              <a:t>Rhesymau</a:t>
            </a:r>
            <a:r>
              <a:rPr lang="en-US" i="1" dirty="0" smtClean="0">
                <a:solidFill>
                  <a:srgbClr val="000000"/>
                </a:solidFill>
              </a:rPr>
              <a:t> </a:t>
            </a:r>
            <a:r>
              <a:rPr lang="en-US" i="1" dirty="0" err="1" smtClean="0">
                <a:solidFill>
                  <a:srgbClr val="000000"/>
                </a:solidFill>
              </a:rPr>
              <a:t>ymarferol</a:t>
            </a:r>
            <a:endParaRPr lang="en-US" i="1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I </a:t>
            </a:r>
            <a:r>
              <a:rPr lang="en-US" dirty="0" err="1" smtClean="0">
                <a:solidFill>
                  <a:srgbClr val="000000"/>
                </a:solidFill>
              </a:rPr>
              <a:t>gefnogi’r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darllenydd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olrhain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ffynhonnell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byddwch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defnyddio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I </a:t>
            </a:r>
            <a:r>
              <a:rPr lang="en-US" dirty="0" err="1" smtClean="0">
                <a:solidFill>
                  <a:srgbClr val="000000"/>
                </a:solidFill>
              </a:rPr>
              <a:t>gefnogi</a:t>
            </a:r>
            <a:r>
              <a:rPr lang="en-US" dirty="0" smtClean="0">
                <a:solidFill>
                  <a:srgbClr val="000000"/>
                </a:solidFill>
              </a:rPr>
              <a:t> chi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eto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 </a:t>
            </a:r>
            <a:r>
              <a:rPr lang="en-US" dirty="0" err="1" smtClean="0">
                <a:solidFill>
                  <a:srgbClr val="000000"/>
                </a:solidFill>
              </a:rPr>
              <a:t>gefnogi’r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marciwr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archwilio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dilysrwydd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ffynhonnell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mae’n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anghyfarwydd</a:t>
            </a:r>
            <a:r>
              <a:rPr lang="en-US" dirty="0" smtClean="0">
                <a:solidFill>
                  <a:srgbClr val="000000"/>
                </a:solidFill>
              </a:rPr>
              <a:t> / </a:t>
            </a:r>
            <a:r>
              <a:rPr lang="en-US" dirty="0" err="1" smtClean="0">
                <a:solidFill>
                  <a:srgbClr val="000000"/>
                </a:solidFill>
              </a:rPr>
              <a:t>dieithr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000000"/>
                </a:solidFill>
              </a:rPr>
              <a:t>Practical reasons</a:t>
            </a:r>
          </a:p>
          <a:p>
            <a:r>
              <a:rPr lang="en-GB" dirty="0" smtClean="0">
                <a:solidFill>
                  <a:srgbClr val="000000"/>
                </a:solidFill>
              </a:rPr>
              <a:t>To help a reader to trace the sources you have used.</a:t>
            </a:r>
          </a:p>
          <a:p>
            <a:r>
              <a:rPr lang="en-GB" dirty="0" smtClean="0">
                <a:solidFill>
                  <a:srgbClr val="000000"/>
                </a:solidFill>
              </a:rPr>
              <a:t>To help you to retrace the sources used in the past.</a:t>
            </a:r>
          </a:p>
          <a:p>
            <a:r>
              <a:rPr lang="en-GB" dirty="0" smtClean="0">
                <a:solidFill>
                  <a:srgbClr val="000000"/>
                </a:solidFill>
              </a:rPr>
              <a:t>To help markers to examine the validity of sources they may not be familiar with.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682" y="869857"/>
            <a:ext cx="8231606" cy="1116106"/>
          </a:xfrm>
        </p:spPr>
        <p:txBody>
          <a:bodyPr/>
          <a:lstStyle/>
          <a:p>
            <a:r>
              <a:rPr lang="en-US" dirty="0" err="1" smtClean="0"/>
              <a:t>Pryd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gyfeirnodi</a:t>
            </a:r>
            <a:r>
              <a:rPr lang="en-US" dirty="0" smtClean="0"/>
              <a:t> / When to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3972365" cy="4140200"/>
          </a:xfrm>
        </p:spPr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Dadl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theori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neu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safbwynt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Ystadegau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enghraifft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astudiaethau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achos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“</a:t>
            </a:r>
            <a:r>
              <a:rPr lang="en-US" dirty="0" err="1" smtClean="0">
                <a:solidFill>
                  <a:srgbClr val="000000"/>
                </a:solidFill>
              </a:rPr>
              <a:t>Cyfeirnodi’n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uniongyrchol</a:t>
            </a:r>
            <a:r>
              <a:rPr lang="en-US" dirty="0" smtClean="0">
                <a:solidFill>
                  <a:srgbClr val="000000"/>
                </a:solidFill>
              </a:rPr>
              <a:t>” </a:t>
            </a:r>
            <a:r>
              <a:rPr lang="en-US" dirty="0" err="1" smtClean="0">
                <a:solidFill>
                  <a:srgbClr val="000000"/>
                </a:solidFill>
              </a:rPr>
              <a:t>sef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beth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mae’r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awdur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ysgrifennu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union. </a:t>
            </a:r>
            <a:r>
              <a:rPr lang="en-US" dirty="0" err="1" smtClean="0">
                <a:solidFill>
                  <a:srgbClr val="000000"/>
                </a:solidFill>
              </a:rPr>
              <a:t>Defnyddiwch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dull </a:t>
            </a:r>
            <a:r>
              <a:rPr lang="en-US" dirty="0" err="1" smtClean="0">
                <a:solidFill>
                  <a:srgbClr val="000000"/>
                </a:solidFill>
              </a:rPr>
              <a:t>yma’n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llai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cyson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Aralleirio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1357" y="1985963"/>
            <a:ext cx="3657600" cy="4140200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en-GB" altLang="en-US" dirty="0" smtClean="0">
                <a:solidFill>
                  <a:srgbClr val="000000"/>
                </a:solidFill>
              </a:rPr>
              <a:t>A particular theory, argument or viewpoint.</a:t>
            </a:r>
          </a:p>
          <a:p>
            <a:pPr>
              <a:lnSpc>
                <a:spcPct val="130000"/>
              </a:lnSpc>
            </a:pPr>
            <a:r>
              <a:rPr lang="en-GB" altLang="en-US" dirty="0" smtClean="0">
                <a:solidFill>
                  <a:srgbClr val="000000"/>
                </a:solidFill>
              </a:rPr>
              <a:t>Statistics, examples, case studies.</a:t>
            </a:r>
          </a:p>
          <a:p>
            <a:pPr>
              <a:lnSpc>
                <a:spcPct val="130000"/>
              </a:lnSpc>
            </a:pPr>
            <a:r>
              <a:rPr lang="en-GB" altLang="en-US" dirty="0" smtClean="0">
                <a:solidFill>
                  <a:srgbClr val="000000"/>
                </a:solidFill>
              </a:rPr>
              <a:t>“Direct quotations” - writer’s exact words. Use sparingly!</a:t>
            </a:r>
          </a:p>
          <a:p>
            <a:pPr>
              <a:lnSpc>
                <a:spcPct val="130000"/>
              </a:lnSpc>
            </a:pPr>
            <a:r>
              <a:rPr lang="en-GB" altLang="en-US" dirty="0" smtClean="0">
                <a:solidFill>
                  <a:srgbClr val="000000"/>
                </a:solidFill>
              </a:rPr>
              <a:t>Paraphrasing.</a:t>
            </a:r>
            <a:endParaRPr lang="en-GB" alt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gyfeirnodi</a:t>
            </a:r>
            <a:r>
              <a:rPr lang="en-US" dirty="0" smtClean="0"/>
              <a:t> / How to </a:t>
            </a:r>
            <a:r>
              <a:rPr lang="en-US" dirty="0" err="1" smtClean="0"/>
              <a:t>Refernce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600200"/>
            <a:ext cx="3657600" cy="4525963"/>
          </a:xfrm>
        </p:spPr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nifer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ddulliau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Dull Harvard (</a:t>
            </a:r>
            <a:r>
              <a:rPr lang="en-US" dirty="0" err="1" smtClean="0">
                <a:solidFill>
                  <a:srgbClr val="000000"/>
                </a:solidFill>
              </a:rPr>
              <a:t>Awdur/Dyddiad</a:t>
            </a:r>
            <a:r>
              <a:rPr lang="en-US" dirty="0" smtClean="0">
                <a:solidFill>
                  <a:srgbClr val="000000"/>
                </a:solidFill>
              </a:rPr>
              <a:t>) </a:t>
            </a:r>
            <a:r>
              <a:rPr lang="en-US" dirty="0" err="1" smtClean="0">
                <a:solidFill>
                  <a:srgbClr val="000000"/>
                </a:solidFill>
              </a:rPr>
              <a:t>ydy’r</a:t>
            </a:r>
            <a:r>
              <a:rPr lang="en-US" dirty="0" smtClean="0">
                <a:solidFill>
                  <a:srgbClr val="000000"/>
                </a:solidFill>
              </a:rPr>
              <a:t> dull </a:t>
            </a:r>
            <a:r>
              <a:rPr lang="en-US" dirty="0" err="1" smtClean="0">
                <a:solidFill>
                  <a:srgbClr val="000000"/>
                </a:solidFill>
              </a:rPr>
              <a:t>mwyaf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poblogaidd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angen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chi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gyfeirnodi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ddau</a:t>
            </a:r>
            <a:r>
              <a:rPr lang="en-US" dirty="0" smtClean="0">
                <a:solidFill>
                  <a:srgbClr val="000000"/>
                </a:solidFill>
              </a:rPr>
              <a:t> le : </a:t>
            </a:r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(</a:t>
            </a:r>
            <a:r>
              <a:rPr lang="en-US" b="1" dirty="0" err="1" smtClean="0">
                <a:solidFill>
                  <a:srgbClr val="FF0000"/>
                </a:solidFill>
              </a:rPr>
              <a:t>i)O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fewn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prif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gorff</a:t>
            </a:r>
            <a:r>
              <a:rPr lang="en-US" b="1" dirty="0" smtClean="0">
                <a:solidFill>
                  <a:srgbClr val="FF0000"/>
                </a:solidFill>
              </a:rPr>
              <a:t> yr </a:t>
            </a:r>
            <a:r>
              <a:rPr lang="en-US" b="1" dirty="0" err="1" smtClean="0">
                <a:solidFill>
                  <a:srgbClr val="FF0000"/>
                </a:solidFill>
              </a:rPr>
              <a:t>aseiniad</a:t>
            </a:r>
            <a:endParaRPr lang="en-US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(</a:t>
            </a:r>
            <a:r>
              <a:rPr lang="en-US" b="1" dirty="0" err="1" smtClean="0">
                <a:solidFill>
                  <a:srgbClr val="FF0000"/>
                </a:solidFill>
              </a:rPr>
              <a:t>ii)Gwybodaeth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llawn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yn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mynd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ar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</a:rPr>
              <a:t>ddiwedd</a:t>
            </a:r>
            <a:r>
              <a:rPr lang="en-US" b="1" dirty="0" smtClean="0">
                <a:solidFill>
                  <a:srgbClr val="FF0000"/>
                </a:solidFill>
              </a:rPr>
              <a:t> yr </a:t>
            </a:r>
            <a:r>
              <a:rPr lang="en-US" b="1" dirty="0" err="1" smtClean="0">
                <a:solidFill>
                  <a:srgbClr val="FF0000"/>
                </a:solidFill>
              </a:rPr>
              <a:t>aseiniad</a:t>
            </a:r>
            <a:r>
              <a:rPr lang="en-US" b="1" dirty="0" smtClean="0">
                <a:solidFill>
                  <a:srgbClr val="FF0000"/>
                </a:solidFill>
              </a:rPr>
              <a:t>.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600200"/>
            <a:ext cx="3657600" cy="4525963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There are various systems for referencing.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Harvard system (Author/Date) is the most popular.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You need to reference in two places:</a:t>
            </a:r>
          </a:p>
          <a:p>
            <a:pPr lvl="2"/>
            <a:r>
              <a:rPr lang="en-GB" altLang="en-US" dirty="0" smtClean="0">
                <a:solidFill>
                  <a:srgbClr val="FF0000"/>
                </a:solidFill>
              </a:rPr>
              <a:t>Brief details only, within the main body of your assignment.</a:t>
            </a:r>
          </a:p>
          <a:p>
            <a:pPr lvl="2"/>
            <a:r>
              <a:rPr lang="en-GB" altLang="en-US" dirty="0" smtClean="0">
                <a:solidFill>
                  <a:srgbClr val="FF0000"/>
                </a:solidFill>
              </a:rPr>
              <a:t>Full details, in the reference list at the end of your assignment</a:t>
            </a:r>
            <a:r>
              <a:rPr lang="en-GB" altLang="en-US" dirty="0" smtClean="0">
                <a:solidFill>
                  <a:srgbClr val="000000"/>
                </a:solidFill>
              </a:rPr>
              <a:t>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ydy</a:t>
            </a:r>
            <a:r>
              <a:rPr lang="en-US" dirty="0" smtClean="0"/>
              <a:t> dull </a:t>
            </a:r>
            <a:r>
              <a:rPr lang="en-US" dirty="0" err="1" smtClean="0"/>
              <a:t>Cyfeirnodi</a:t>
            </a:r>
            <a:r>
              <a:rPr lang="en-US" dirty="0" smtClean="0"/>
              <a:t> Harvard?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600200"/>
            <a:ext cx="3657600" cy="4525963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Harvard </a:t>
            </a:r>
            <a:r>
              <a:rPr lang="en-US" sz="2000" dirty="0" err="1" smtClean="0">
                <a:solidFill>
                  <a:srgbClr val="000000"/>
                </a:solidFill>
              </a:rPr>
              <a:t>ydy’r</a:t>
            </a:r>
            <a:r>
              <a:rPr lang="en-US" sz="2000" dirty="0" smtClean="0">
                <a:solidFill>
                  <a:srgbClr val="000000"/>
                </a:solidFill>
              </a:rPr>
              <a:t> dull </a:t>
            </a:r>
            <a:r>
              <a:rPr lang="en-US" sz="2000" dirty="0" err="1" smtClean="0">
                <a:solidFill>
                  <a:srgbClr val="000000"/>
                </a:solidFill>
              </a:rPr>
              <a:t>sydd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angen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i</a:t>
            </a:r>
            <a:r>
              <a:rPr lang="en-US" sz="2000" dirty="0" smtClean="0">
                <a:solidFill>
                  <a:srgbClr val="000000"/>
                </a:solidFill>
              </a:rPr>
              <a:t> chi </a:t>
            </a:r>
            <a:r>
              <a:rPr lang="en-US" sz="2000" dirty="0" err="1" smtClean="0">
                <a:solidFill>
                  <a:srgbClr val="000000"/>
                </a:solidFill>
              </a:rPr>
              <a:t>i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ddilyn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wrth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gyfeirnodi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eich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gwaith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academiadd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tra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byddwch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astudio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gyda</a:t>
            </a:r>
            <a:r>
              <a:rPr lang="en-US" sz="2000" dirty="0" smtClean="0">
                <a:solidFill>
                  <a:srgbClr val="000000"/>
                </a:solidFill>
              </a:rPr>
              <a:t> PCYDDS.</a:t>
            </a:r>
          </a:p>
          <a:p>
            <a:r>
              <a:rPr lang="en-US" sz="2000" dirty="0" err="1" smtClean="0">
                <a:solidFill>
                  <a:srgbClr val="000000"/>
                </a:solidFill>
              </a:rPr>
              <a:t>Mae’r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rhestr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cyfeirnodi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ymddangos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ar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ddiwedd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pob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aseiniad</a:t>
            </a:r>
            <a:r>
              <a:rPr lang="en-US" sz="2000" dirty="0" smtClean="0">
                <a:solidFill>
                  <a:srgbClr val="000000"/>
                </a:solidFill>
              </a:rPr>
              <a:t>. </a:t>
            </a:r>
            <a:r>
              <a:rPr lang="en-US" sz="2000" dirty="0" err="1" smtClean="0">
                <a:solidFill>
                  <a:srgbClr val="000000"/>
                </a:solidFill>
              </a:rPr>
              <a:t>Mae’n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rhestr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o’r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holl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ffynonellau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byddwch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wedi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defnyddio</a:t>
            </a:r>
            <a:r>
              <a:rPr lang="en-US" sz="2000" dirty="0" smtClean="0">
                <a:solidFill>
                  <a:srgbClr val="000000"/>
                </a:solidFill>
              </a:rPr>
              <a:t> / </a:t>
            </a:r>
            <a:r>
              <a:rPr lang="en-US" sz="2000" dirty="0" err="1" smtClean="0">
                <a:solidFill>
                  <a:srgbClr val="000000"/>
                </a:solidFill>
              </a:rPr>
              <a:t>cyfeirio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ato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eich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aseiniad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gan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nodi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awdur</a:t>
            </a:r>
            <a:r>
              <a:rPr lang="en-US" sz="2000" dirty="0" smtClean="0">
                <a:solidFill>
                  <a:srgbClr val="000000"/>
                </a:solidFill>
              </a:rPr>
              <a:t> a </a:t>
            </a:r>
            <a:r>
              <a:rPr lang="en-US" sz="2000" dirty="0" err="1" smtClean="0">
                <a:solidFill>
                  <a:srgbClr val="000000"/>
                </a:solidFill>
              </a:rPr>
              <a:t>chyfenw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yn</a:t>
            </a:r>
            <a:r>
              <a:rPr lang="en-US" sz="2000" dirty="0" smtClean="0">
                <a:solidFill>
                  <a:srgbClr val="000000"/>
                </a:solidFill>
              </a:rPr>
              <a:t> </a:t>
            </a:r>
            <a:r>
              <a:rPr lang="en-US" sz="2000" dirty="0" err="1" smtClean="0">
                <a:solidFill>
                  <a:srgbClr val="000000"/>
                </a:solidFill>
              </a:rPr>
              <a:t>nhrefn</a:t>
            </a:r>
            <a:r>
              <a:rPr lang="en-US" sz="2000" dirty="0" smtClean="0">
                <a:solidFill>
                  <a:srgbClr val="000000"/>
                </a:solidFill>
              </a:rPr>
              <a:t> yr </a:t>
            </a:r>
            <a:r>
              <a:rPr lang="en-US" sz="2000" dirty="0" err="1" smtClean="0">
                <a:solidFill>
                  <a:srgbClr val="000000"/>
                </a:solidFill>
              </a:rPr>
              <a:t>wyddor</a:t>
            </a:r>
            <a:r>
              <a:rPr lang="en-US" sz="2000" dirty="0" smtClean="0">
                <a:solidFill>
                  <a:srgbClr val="000000"/>
                </a:solidFill>
              </a:rPr>
              <a:t>. </a:t>
            </a: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600200"/>
            <a:ext cx="3657600" cy="4525963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0000"/>
                </a:solidFill>
              </a:rPr>
              <a:t>The Harvard system is the way you are requested to list sources within your work at UWTSD.</a:t>
            </a:r>
          </a:p>
          <a:p>
            <a:r>
              <a:rPr lang="en-GB" altLang="en-US" sz="2000" dirty="0" smtClean="0">
                <a:solidFill>
                  <a:srgbClr val="000000"/>
                </a:solidFill>
              </a:rPr>
              <a:t>The reference list is always placed at the end of the essay/report. It is a list of all the sources cited in the assignment by noting the author and surname in alphabetical order.</a:t>
            </a:r>
            <a:endParaRPr lang="en-GB" altLang="en-US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Manteision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dull Harvard</a:t>
            </a:r>
            <a:br>
              <a:rPr lang="en-US" dirty="0" smtClean="0"/>
            </a:br>
            <a:r>
              <a:rPr lang="en-US" dirty="0" smtClean="0"/>
              <a:t>Advantages of the Harvard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Mae’n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sicrhau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enw’r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awdur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flwyddyn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cyhoeddi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ymddangos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testun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gosod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nhrefn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wyddor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gwneud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hi’n</a:t>
            </a:r>
            <a:r>
              <a:rPr lang="en-US" dirty="0" smtClean="0">
                <a:solidFill>
                  <a:srgbClr val="000000"/>
                </a:solidFill>
              </a:rPr>
              <a:t> haws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ddarllen</a:t>
            </a:r>
            <a:r>
              <a:rPr lang="en-US" dirty="0" smtClean="0">
                <a:solidFill>
                  <a:srgbClr val="000000"/>
                </a:solidFill>
              </a:rPr>
              <a:t> /</a:t>
            </a:r>
            <a:r>
              <a:rPr lang="en-US" dirty="0" err="1" smtClean="0">
                <a:solidFill>
                  <a:srgbClr val="000000"/>
                </a:solidFill>
              </a:rPr>
              <a:t>ymgynghori/pori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trwyddo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pob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fewn</a:t>
            </a:r>
            <a:r>
              <a:rPr lang="en-US" dirty="0" smtClean="0">
                <a:solidFill>
                  <a:srgbClr val="000000"/>
                </a:solidFill>
              </a:rPr>
              <a:t>  </a:t>
            </a:r>
            <a:r>
              <a:rPr lang="en-US" dirty="0" err="1" smtClean="0">
                <a:solidFill>
                  <a:srgbClr val="000000"/>
                </a:solidFill>
              </a:rPr>
              <a:t>corff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traethawd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ond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unwaith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angen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nodi’r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ffynhonnell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altLang="en-US" dirty="0" smtClean="0">
                <a:solidFill>
                  <a:srgbClr val="000000"/>
                </a:solidFill>
              </a:rPr>
              <a:t>It ensures that the author's name and year of publication appear within the text. </a:t>
            </a:r>
          </a:p>
          <a:p>
            <a:pPr>
              <a:lnSpc>
                <a:spcPct val="120000"/>
              </a:lnSpc>
            </a:pPr>
            <a:r>
              <a:rPr lang="en-US" altLang="en-US" dirty="0" smtClean="0">
                <a:solidFill>
                  <a:srgbClr val="000000"/>
                </a:solidFill>
              </a:rPr>
              <a:t>The alphabetical order of the reference list makes it easy to consult/browse. </a:t>
            </a:r>
          </a:p>
          <a:p>
            <a:pPr>
              <a:lnSpc>
                <a:spcPct val="120000"/>
              </a:lnSpc>
            </a:pPr>
            <a:r>
              <a:rPr lang="en-US" altLang="en-US" dirty="0" smtClean="0">
                <a:solidFill>
                  <a:srgbClr val="000000"/>
                </a:solidFill>
              </a:rPr>
              <a:t>For each reference in the text, only one entry in the reference list is necessary, no matter how many times you use a reference.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403" y="226136"/>
            <a:ext cx="7556313" cy="1116106"/>
          </a:xfrm>
        </p:spPr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gyfeirnodi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testun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How to reference in the text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635135"/>
            <a:ext cx="3657600" cy="4888010"/>
          </a:xfrm>
        </p:spPr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Dylech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ddechrau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neu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ddiwedd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brawddeg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ôl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rhannu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gwybodaeth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gefnogi’r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darllenydd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ddeall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ble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mae’r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gwybodaeth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dod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nifer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ffyrdd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gyfeirnodi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dibynnu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nifer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eiriau</a:t>
            </a:r>
            <a:r>
              <a:rPr lang="en-US" dirty="0" smtClean="0">
                <a:solidFill>
                  <a:srgbClr val="000000"/>
                </a:solidFill>
              </a:rPr>
              <a:t> /  </a:t>
            </a:r>
            <a:r>
              <a:rPr lang="en-US" dirty="0" err="1" smtClean="0">
                <a:solidFill>
                  <a:srgbClr val="000000"/>
                </a:solidFill>
              </a:rPr>
              <a:t>linellau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rydych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chi’n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mynd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ddyfynu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Mae </a:t>
            </a:r>
            <a:r>
              <a:rPr lang="en-US" dirty="0" err="1" smtClean="0">
                <a:solidFill>
                  <a:srgbClr val="000000"/>
                </a:solidFill>
              </a:rPr>
              <a:t>hefyd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dibynnu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sut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chi </a:t>
            </a:r>
            <a:r>
              <a:rPr lang="en-US" dirty="0" err="1" smtClean="0">
                <a:solidFill>
                  <a:srgbClr val="000000"/>
                </a:solidFill>
              </a:rPr>
              <a:t>eisiau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ysgrifennu’r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gwybodaeth</a:t>
            </a:r>
            <a:r>
              <a:rPr lang="en-US" dirty="0" smtClean="0">
                <a:solidFill>
                  <a:srgbClr val="000000"/>
                </a:solidFill>
              </a:rPr>
              <a:t>. 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635135"/>
            <a:ext cx="3657600" cy="4888010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Your reference should come at the beginning of a sentence or follow the information provided at the end of a sentence.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This is so the reader can tell which source of information you have taken from it.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There are many ways to reference.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This depends upon how many words / lines you are going to take from the information.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It also depends on how you want to write the information.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Cofiwch</a:t>
            </a:r>
            <a:r>
              <a:rPr lang="en-US" dirty="0" smtClean="0"/>
              <a:t> / Remember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757" y="1182864"/>
            <a:ext cx="3947361" cy="4943299"/>
          </a:xfrm>
        </p:spPr>
        <p:txBody>
          <a:bodyPr>
            <a:normAutofit lnSpcReduction="10000"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Aralleiriwch</a:t>
            </a:r>
            <a:r>
              <a:rPr lang="en-US" dirty="0" smtClean="0">
                <a:solidFill>
                  <a:srgbClr val="000000"/>
                </a:solidFill>
              </a:rPr>
              <a:t> / </a:t>
            </a:r>
            <a:r>
              <a:rPr lang="en-US" dirty="0" err="1" smtClean="0">
                <a:solidFill>
                  <a:srgbClr val="000000"/>
                </a:solidFill>
              </a:rPr>
              <a:t>crynhowch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gwybodaeth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bydd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rhoi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mwy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farciau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chi. 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Mae’n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dangos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chi’n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deall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ydych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newydd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ddarllen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medru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crynhoi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aralleirio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mwyn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egluro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testun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sylw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b="1" dirty="0" smtClean="0">
                <a:solidFill>
                  <a:srgbClr val="000000"/>
                </a:solidFill>
              </a:rPr>
              <a:t>Gall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unrhywun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torri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gludo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gwybodaeth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nid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ydy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dderbyniol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Pan </a:t>
            </a:r>
            <a:r>
              <a:rPr lang="en-US" dirty="0" err="1" smtClean="0">
                <a:solidFill>
                  <a:srgbClr val="000000"/>
                </a:solidFill>
              </a:rPr>
              <a:t>rydych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defnyddio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dyfyniad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cadwch</a:t>
            </a:r>
            <a:r>
              <a:rPr lang="en-US" dirty="0" smtClean="0">
                <a:solidFill>
                  <a:srgbClr val="000000"/>
                </a:solidFill>
              </a:rPr>
              <a:t> hwy </a:t>
            </a:r>
            <a:r>
              <a:rPr lang="en-US" dirty="0" err="1" smtClean="0">
                <a:solidFill>
                  <a:srgbClr val="000000"/>
                </a:solidFill>
              </a:rPr>
              <a:t>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lleiafrif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rhowch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hwy’n</a:t>
            </a:r>
            <a:r>
              <a:rPr lang="en-US" dirty="0" smtClean="0">
                <a:solidFill>
                  <a:srgbClr val="000000"/>
                </a:solidFill>
              </a:rPr>
              <a:t> “speech marks” </a:t>
            </a:r>
            <a:r>
              <a:rPr lang="en-US" dirty="0" err="1" smtClean="0">
                <a:solidFill>
                  <a:srgbClr val="000000"/>
                </a:solidFill>
              </a:rPr>
              <a:t>gan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gynnwys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rhif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tudalen</a:t>
            </a:r>
            <a:r>
              <a:rPr lang="en-US" dirty="0" smtClean="0">
                <a:solidFill>
                  <a:srgbClr val="000000"/>
                </a:solidFill>
              </a:rPr>
              <a:t> – pan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bosibl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182864"/>
            <a:ext cx="3657600" cy="4943299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You will always receive more marks when you paraphrase or summarise information.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This is because it takes understanding and synthesis to paraphrase or summarise  and explain.</a:t>
            </a:r>
          </a:p>
          <a:p>
            <a:r>
              <a:rPr lang="en-GB" altLang="en-US" b="1" dirty="0" smtClean="0">
                <a:solidFill>
                  <a:srgbClr val="000000"/>
                </a:solidFill>
              </a:rPr>
              <a:t>ANYONE</a:t>
            </a:r>
            <a:r>
              <a:rPr lang="en-GB" altLang="en-US" dirty="0" smtClean="0">
                <a:solidFill>
                  <a:srgbClr val="000000"/>
                </a:solidFill>
              </a:rPr>
              <a:t> can cut and paste information – this is not acceptable.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If using direct quotations they must kept to a minimum and always be in inverted commas and include the page number of the source, where available.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4" y="484094"/>
            <a:ext cx="7586474" cy="1116106"/>
          </a:xfrm>
        </p:spPr>
        <p:txBody>
          <a:bodyPr/>
          <a:lstStyle/>
          <a:p>
            <a:pPr eaLnBrk="1" hangingPunct="1"/>
            <a:r>
              <a:rPr lang="en-GB" altLang="en-US" sz="3000" b="1" dirty="0" err="1" smtClean="0"/>
              <a:t>Sut</a:t>
            </a:r>
            <a:r>
              <a:rPr lang="en-GB" altLang="en-US" sz="3000" b="1" dirty="0" smtClean="0"/>
              <a:t> </a:t>
            </a:r>
            <a:r>
              <a:rPr lang="en-GB" altLang="en-US" sz="3000" b="1" dirty="0" err="1" smtClean="0"/>
              <a:t>i</a:t>
            </a:r>
            <a:r>
              <a:rPr lang="en-GB" altLang="en-US" sz="3000" b="1" dirty="0" smtClean="0"/>
              <a:t> </a:t>
            </a:r>
            <a:r>
              <a:rPr lang="en-GB" altLang="en-US" sz="3000" b="1" dirty="0" err="1" smtClean="0"/>
              <a:t>gyfeirnodi</a:t>
            </a:r>
            <a:r>
              <a:rPr lang="en-GB" altLang="en-US" sz="3000" b="1" dirty="0" smtClean="0"/>
              <a:t> :   How </a:t>
            </a:r>
            <a:r>
              <a:rPr lang="en-GB" altLang="en-US" sz="3000" b="1" dirty="0"/>
              <a:t>to </a:t>
            </a:r>
            <a:r>
              <a:rPr lang="en-GB" altLang="en-US" sz="3000" b="1" dirty="0" smtClean="0"/>
              <a:t>Reference</a:t>
            </a:r>
            <a:br>
              <a:rPr lang="en-GB" altLang="en-US" sz="3000" b="1" dirty="0" smtClean="0"/>
            </a:br>
            <a:r>
              <a:rPr lang="en-GB" altLang="en-US" sz="3000" b="1" dirty="0" err="1" smtClean="0"/>
              <a:t>Dyfyniad</a:t>
            </a:r>
            <a:r>
              <a:rPr lang="en-GB" altLang="en-US" sz="3000" b="1" dirty="0" smtClean="0"/>
              <a:t>             :   Direct </a:t>
            </a:r>
            <a:r>
              <a:rPr lang="en-GB" altLang="en-US" sz="3000" b="1" dirty="0"/>
              <a:t>Quotations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499783"/>
            <a:ext cx="8229600" cy="3638550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 As Brown (2002, p.136) states, </a:t>
            </a:r>
            <a:r>
              <a:rPr lang="en-GB" altLang="en-US" sz="2400" dirty="0">
                <a:solidFill>
                  <a:schemeClr val="accent2"/>
                </a:solidFill>
              </a:rPr>
              <a:t>“The critical breakthrough was achieved by Thomas Hunt Morgan.”</a:t>
            </a:r>
          </a:p>
          <a:p>
            <a:pPr eaLnBrk="1" hangingPunct="1"/>
            <a:r>
              <a:rPr lang="en-GB" altLang="en-US" sz="2400" dirty="0"/>
              <a:t>According to Brown (2002, p.136),  </a:t>
            </a:r>
            <a:r>
              <a:rPr lang="en-GB" altLang="en-US" sz="2400" dirty="0">
                <a:solidFill>
                  <a:schemeClr val="accent2"/>
                </a:solidFill>
              </a:rPr>
              <a:t>“The critical breakthrough was achieved by Thomas Hunt Morgan”</a:t>
            </a:r>
          </a:p>
          <a:p>
            <a:pPr eaLnBrk="1" hangingPunct="1"/>
            <a:r>
              <a:rPr lang="en-GB" altLang="en-US" sz="2400" dirty="0"/>
              <a:t>Thomas Hunt Morgan has recently been described as achieving </a:t>
            </a:r>
            <a:r>
              <a:rPr lang="en-GB" altLang="en-US" sz="2400" dirty="0">
                <a:solidFill>
                  <a:schemeClr val="accent2"/>
                </a:solidFill>
              </a:rPr>
              <a:t>“the critical breakthrough”</a:t>
            </a:r>
            <a:r>
              <a:rPr lang="en-GB" altLang="en-US" sz="2400" dirty="0"/>
              <a:t> (Brown, 2002, p.136).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/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403350" y="1628775"/>
            <a:ext cx="70866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600" b="1" dirty="0">
                <a:solidFill>
                  <a:schemeClr val="accent1"/>
                </a:solidFill>
              </a:rPr>
              <a:t>AUTHOR, DATE, PAGE NUMBER(S)</a:t>
            </a:r>
            <a:r>
              <a:rPr lang="en-GB" altLang="en-US" sz="2600" dirty="0">
                <a:latin typeface="Comic Sans MS" pitchFamily="66" charset="0"/>
              </a:rPr>
              <a:t> </a:t>
            </a:r>
            <a:endParaRPr lang="en-GB" altLang="en-US" sz="2200" dirty="0"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 b="1" dirty="0" err="1" smtClean="0"/>
              <a:t>Sut</a:t>
            </a:r>
            <a:r>
              <a:rPr lang="en-GB" altLang="en-US" sz="3000" b="1" dirty="0" smtClean="0"/>
              <a:t> </a:t>
            </a:r>
            <a:r>
              <a:rPr lang="en-GB" altLang="en-US" sz="3000" b="1" dirty="0" err="1" smtClean="0"/>
              <a:t>i</a:t>
            </a:r>
            <a:r>
              <a:rPr lang="en-GB" altLang="en-US" sz="3000" b="1" dirty="0" smtClean="0"/>
              <a:t> </a:t>
            </a:r>
            <a:r>
              <a:rPr lang="en-GB" altLang="en-US" sz="3000" b="1" dirty="0" err="1" smtClean="0"/>
              <a:t>gyfeirnodi</a:t>
            </a:r>
            <a:r>
              <a:rPr lang="en-GB" altLang="en-US" sz="3000" b="1" dirty="0" smtClean="0"/>
              <a:t> :   How to Reference</a:t>
            </a:r>
            <a:br>
              <a:rPr lang="en-GB" altLang="en-US" sz="3000" b="1" dirty="0" smtClean="0"/>
            </a:br>
            <a:r>
              <a:rPr lang="en-GB" altLang="en-US" sz="3000" b="1" dirty="0" err="1" smtClean="0"/>
              <a:t>Dyfyniad</a:t>
            </a:r>
            <a:r>
              <a:rPr lang="en-GB" altLang="en-US" sz="3000" b="1" dirty="0" smtClean="0"/>
              <a:t>             :   Direct Quotations</a:t>
            </a: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713037"/>
            <a:ext cx="7938796" cy="4144963"/>
          </a:xfrm>
        </p:spPr>
        <p:txBody>
          <a:bodyPr>
            <a:normAutofit/>
          </a:bodyPr>
          <a:lstStyle/>
          <a:p>
            <a:r>
              <a:rPr lang="en-GB" altLang="en-US" sz="2400" dirty="0" err="1" smtClean="0"/>
              <a:t>Roedd</a:t>
            </a:r>
            <a:r>
              <a:rPr lang="en-GB" altLang="en-US" sz="2400" dirty="0" smtClean="0"/>
              <a:t> Brown (2002, tud.136)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datgan</a:t>
            </a:r>
            <a:r>
              <a:rPr lang="en-GB" altLang="en-US" sz="2400" dirty="0" smtClean="0"/>
              <a:t>, </a:t>
            </a:r>
            <a:r>
              <a:rPr lang="en-GB" altLang="en-US" sz="2400" dirty="0" smtClean="0">
                <a:solidFill>
                  <a:schemeClr val="accent2"/>
                </a:solidFill>
              </a:rPr>
              <a:t>“The critical breakthrough was achieved by Thomas Hunt Morgan.”</a:t>
            </a:r>
          </a:p>
          <a:p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ôl</a:t>
            </a:r>
            <a:r>
              <a:rPr lang="en-GB" altLang="en-US" sz="2400" dirty="0" smtClean="0"/>
              <a:t> Brown (2002, tud.136),  </a:t>
            </a:r>
            <a:r>
              <a:rPr lang="en-GB" altLang="en-US" sz="2400" dirty="0" smtClean="0">
                <a:solidFill>
                  <a:schemeClr val="accent2"/>
                </a:solidFill>
              </a:rPr>
              <a:t>“The critical breakthrough was achieved by Thomas Hunt Morgan”</a:t>
            </a:r>
          </a:p>
          <a:p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ddiweddar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disgrifiwyd</a:t>
            </a:r>
            <a:r>
              <a:rPr lang="en-GB" altLang="en-US" sz="2400" dirty="0" smtClean="0"/>
              <a:t> Thomas Hunt Morgan </a:t>
            </a:r>
            <a:r>
              <a:rPr lang="en-GB" altLang="en-US" sz="2400" dirty="0" err="1" smtClean="0"/>
              <a:t>fel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fod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wedi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llwyddo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gyda</a:t>
            </a:r>
            <a:r>
              <a:rPr lang="en-GB" altLang="en-US" sz="2400" dirty="0" smtClean="0"/>
              <a:t> </a:t>
            </a:r>
            <a:r>
              <a:rPr lang="en-GB" altLang="en-US" sz="2400" dirty="0" smtClean="0">
                <a:solidFill>
                  <a:schemeClr val="accent2"/>
                </a:solidFill>
              </a:rPr>
              <a:t>“critical breakthrough”</a:t>
            </a:r>
            <a:r>
              <a:rPr lang="en-GB" altLang="en-US" sz="2400" dirty="0" smtClean="0"/>
              <a:t> (Brown, 2002, tud.136).</a:t>
            </a:r>
          </a:p>
          <a:p>
            <a:endParaRPr lang="en-US" sz="2200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968187" y="1873250"/>
            <a:ext cx="70866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600" b="1" dirty="0" err="1" smtClean="0">
                <a:solidFill>
                  <a:schemeClr val="accent1"/>
                </a:solidFill>
              </a:rPr>
              <a:t>Awdur</a:t>
            </a:r>
            <a:r>
              <a:rPr lang="en-GB" altLang="en-US" sz="2600" b="1" dirty="0" smtClean="0">
                <a:solidFill>
                  <a:schemeClr val="accent1"/>
                </a:solidFill>
              </a:rPr>
              <a:t>, </a:t>
            </a:r>
            <a:r>
              <a:rPr lang="en-GB" altLang="en-US" sz="2600" b="1" dirty="0" err="1">
                <a:solidFill>
                  <a:schemeClr val="accent1"/>
                </a:solidFill>
              </a:rPr>
              <a:t>D</a:t>
            </a:r>
            <a:r>
              <a:rPr lang="en-GB" altLang="en-US" sz="2600" b="1" dirty="0" err="1" smtClean="0">
                <a:solidFill>
                  <a:schemeClr val="accent1"/>
                </a:solidFill>
              </a:rPr>
              <a:t>yddiad</a:t>
            </a:r>
            <a:r>
              <a:rPr lang="en-GB" altLang="en-US" sz="2600" b="1" dirty="0" smtClean="0">
                <a:solidFill>
                  <a:schemeClr val="accent1"/>
                </a:solidFill>
              </a:rPr>
              <a:t>, </a:t>
            </a:r>
            <a:r>
              <a:rPr lang="en-GB" altLang="en-US" sz="2600" b="1" dirty="0" err="1" smtClean="0">
                <a:solidFill>
                  <a:schemeClr val="accent1"/>
                </a:solidFill>
              </a:rPr>
              <a:t>Rhif</a:t>
            </a:r>
            <a:r>
              <a:rPr lang="en-GB" altLang="en-US" sz="2600" b="1" dirty="0" smtClean="0">
                <a:solidFill>
                  <a:schemeClr val="accent1"/>
                </a:solidFill>
              </a:rPr>
              <a:t> </a:t>
            </a:r>
            <a:r>
              <a:rPr lang="en-GB" altLang="en-US" sz="2600" b="1" dirty="0" err="1" smtClean="0">
                <a:solidFill>
                  <a:schemeClr val="accent1"/>
                </a:solidFill>
              </a:rPr>
              <a:t>Tudalen</a:t>
            </a:r>
            <a:r>
              <a:rPr lang="en-GB" altLang="en-US" sz="2600" dirty="0" smtClean="0">
                <a:latin typeface="Comic Sans MS" pitchFamily="66" charset="0"/>
              </a:rPr>
              <a:t> </a:t>
            </a:r>
            <a:endParaRPr lang="en-GB" altLang="en-US" sz="22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 smtClean="0"/>
              <a:t>Enghraifft</a:t>
            </a:r>
            <a:r>
              <a:rPr lang="en-GB" dirty="0" smtClean="0"/>
              <a:t> </a:t>
            </a:r>
            <a:r>
              <a:rPr lang="en-GB" dirty="0" err="1" smtClean="0"/>
              <a:t>o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osod</a:t>
            </a:r>
            <a:r>
              <a:rPr lang="en-GB" dirty="0" smtClean="0"/>
              <a:t> </a:t>
            </a:r>
            <a:r>
              <a:rPr lang="en-GB" dirty="0" err="1" smtClean="0"/>
              <a:t>dyfyniad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r>
              <a:rPr lang="en-GB" dirty="0" smtClean="0"/>
              <a:t>. </a:t>
            </a:r>
            <a:br>
              <a:rPr lang="en-GB" dirty="0" smtClean="0"/>
            </a:br>
            <a:r>
              <a:rPr lang="en-GB" dirty="0" smtClean="0"/>
              <a:t>Example </a:t>
            </a:r>
            <a:r>
              <a:rPr lang="en-GB" dirty="0"/>
              <a:t>of indented long direct quote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hlink"/>
                </a:solidFill>
              </a:rPr>
              <a:t>Larger quotes (3 lines +): Start quote on new line and indent.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0299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10140" y="225778"/>
            <a:ext cx="7556313" cy="1116106"/>
          </a:xfrm>
        </p:spPr>
        <p:txBody>
          <a:bodyPr/>
          <a:lstStyle/>
          <a:p>
            <a:pPr eaLnBrk="1" hangingPunct="1"/>
            <a:r>
              <a:rPr lang="en-GB" altLang="en-US" sz="2400" b="1" dirty="0" err="1" smtClean="0">
                <a:solidFill>
                  <a:schemeClr val="hlink"/>
                </a:solidFill>
              </a:rPr>
              <a:t>Berfau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i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ddefnyddio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wrth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gyflwyno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dyfyniadau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.</a:t>
            </a:r>
            <a:br>
              <a:rPr lang="en-GB" altLang="en-US" sz="2400" b="1" dirty="0" smtClean="0">
                <a:solidFill>
                  <a:schemeClr val="hlink"/>
                </a:solidFill>
              </a:rPr>
            </a:br>
            <a:r>
              <a:rPr lang="en-GB" altLang="en-US" sz="2400" b="1" dirty="0" smtClean="0">
                <a:solidFill>
                  <a:schemeClr val="hlink"/>
                </a:solidFill>
              </a:rPr>
              <a:t>Useful </a:t>
            </a:r>
            <a:r>
              <a:rPr lang="en-GB" altLang="en-US" sz="2400" b="1" dirty="0">
                <a:solidFill>
                  <a:schemeClr val="hlink"/>
                </a:solidFill>
              </a:rPr>
              <a:t>verbs and phrases for introducing direct 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quotes.</a:t>
            </a:r>
            <a:endParaRPr lang="en-GB" altLang="en-US" sz="2400" b="1" dirty="0">
              <a:solidFill>
                <a:schemeClr val="hlink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98518" y="1594555"/>
            <a:ext cx="3657600" cy="4872037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 err="1" smtClean="0">
                <a:solidFill>
                  <a:srgbClr val="000000"/>
                </a:solidFill>
              </a:rPr>
              <a:t>Nodwyd</a:t>
            </a:r>
            <a:r>
              <a:rPr lang="en-GB" altLang="en-US" dirty="0" smtClean="0">
                <a:solidFill>
                  <a:srgbClr val="000000"/>
                </a:solidFill>
              </a:rPr>
              <a:t>  X … </a:t>
            </a:r>
            <a:r>
              <a:rPr lang="en-GB" altLang="en-US" dirty="0" err="1" smtClean="0">
                <a:solidFill>
                  <a:srgbClr val="000000"/>
                </a:solidFill>
              </a:rPr>
              <a:t>neu</a:t>
            </a:r>
            <a:r>
              <a:rPr lang="en-GB" altLang="en-US" dirty="0" smtClean="0">
                <a:solidFill>
                  <a:srgbClr val="000000"/>
                </a:solidFill>
              </a:rPr>
              <a:t>  </a:t>
            </a:r>
            <a:r>
              <a:rPr lang="en-GB" altLang="en-US" dirty="0" err="1" smtClean="0">
                <a:solidFill>
                  <a:srgbClr val="000000"/>
                </a:solidFill>
              </a:rPr>
              <a:t>Datganwyd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gan</a:t>
            </a:r>
            <a:r>
              <a:rPr lang="en-GB" altLang="en-US" dirty="0" smtClean="0">
                <a:solidFill>
                  <a:srgbClr val="000000"/>
                </a:solidFill>
              </a:rPr>
              <a:t> X …</a:t>
            </a:r>
          </a:p>
          <a:p>
            <a:r>
              <a:rPr lang="en-GB" altLang="en-US" dirty="0" err="1" smtClean="0">
                <a:solidFill>
                  <a:srgbClr val="000000"/>
                </a:solidFill>
              </a:rPr>
              <a:t>Crêd</a:t>
            </a:r>
            <a:r>
              <a:rPr lang="en-GB" altLang="en-US" dirty="0" smtClean="0">
                <a:solidFill>
                  <a:srgbClr val="000000"/>
                </a:solidFill>
              </a:rPr>
              <a:t> X</a:t>
            </a:r>
          </a:p>
          <a:p>
            <a:r>
              <a:rPr lang="en-GB" altLang="en-US" dirty="0" err="1" smtClean="0">
                <a:solidFill>
                  <a:srgbClr val="000000"/>
                </a:solidFill>
              </a:rPr>
              <a:t>Esboniwyd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gan</a:t>
            </a:r>
            <a:r>
              <a:rPr lang="en-GB" altLang="en-US" dirty="0" smtClean="0">
                <a:solidFill>
                  <a:srgbClr val="000000"/>
                </a:solidFill>
              </a:rPr>
              <a:t> X taw …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Dangosodd</a:t>
            </a:r>
            <a:r>
              <a:rPr lang="en-GB" altLang="en-US" dirty="0" smtClean="0">
                <a:solidFill>
                  <a:srgbClr val="000000"/>
                </a:solidFill>
              </a:rPr>
              <a:t> /  </a:t>
            </a:r>
            <a:r>
              <a:rPr lang="en-GB" altLang="en-US" dirty="0" err="1" smtClean="0">
                <a:solidFill>
                  <a:srgbClr val="000000"/>
                </a:solidFill>
              </a:rPr>
              <a:t>Amlygwyd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hyn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bod</a:t>
            </a:r>
            <a:r>
              <a:rPr lang="en-GB" altLang="en-US" dirty="0" smtClean="0">
                <a:solidFill>
                  <a:srgbClr val="000000"/>
                </a:solidFill>
              </a:rPr>
              <a:t> … / </a:t>
            </a:r>
            <a:r>
              <a:rPr lang="en-GB" altLang="en-US" dirty="0" err="1" smtClean="0">
                <a:solidFill>
                  <a:srgbClr val="000000"/>
                </a:solidFill>
              </a:rPr>
              <a:t>Safbwynt</a:t>
            </a:r>
            <a:r>
              <a:rPr lang="en-GB" altLang="en-US" dirty="0" smtClean="0">
                <a:solidFill>
                  <a:srgbClr val="000000"/>
                </a:solidFill>
              </a:rPr>
              <a:t> X </a:t>
            </a:r>
            <a:r>
              <a:rPr lang="en-GB" altLang="en-US" dirty="0" err="1" smtClean="0">
                <a:solidFill>
                  <a:srgbClr val="000000"/>
                </a:solidFill>
              </a:rPr>
              <a:t>ydy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bod</a:t>
            </a:r>
            <a:r>
              <a:rPr lang="en-GB" altLang="en-US" dirty="0" smtClean="0">
                <a:solidFill>
                  <a:srgbClr val="000000"/>
                </a:solidFill>
              </a:rPr>
              <a:t> … / </a:t>
            </a:r>
            <a:r>
              <a:rPr lang="en-GB" altLang="en-US" dirty="0" err="1" smtClean="0">
                <a:solidFill>
                  <a:srgbClr val="000000"/>
                </a:solidFill>
              </a:rPr>
              <a:t>Dadl</a:t>
            </a:r>
            <a:r>
              <a:rPr lang="en-GB" altLang="en-US" dirty="0" smtClean="0">
                <a:solidFill>
                  <a:srgbClr val="000000"/>
                </a:solidFill>
              </a:rPr>
              <a:t> - </a:t>
            </a:r>
            <a:r>
              <a:rPr lang="en-GB" altLang="en-US" dirty="0" err="1" smtClean="0">
                <a:solidFill>
                  <a:srgbClr val="000000"/>
                </a:solidFill>
              </a:rPr>
              <a:t>Dadleuodd</a:t>
            </a:r>
            <a:r>
              <a:rPr lang="en-GB" altLang="en-US" dirty="0" smtClean="0">
                <a:solidFill>
                  <a:srgbClr val="000000"/>
                </a:solidFill>
              </a:rPr>
              <a:t>  / </a:t>
            </a:r>
            <a:r>
              <a:rPr lang="en-GB" altLang="en-US" dirty="0" err="1" smtClean="0">
                <a:solidFill>
                  <a:srgbClr val="000000"/>
                </a:solidFill>
              </a:rPr>
              <a:t>Amlinellu</a:t>
            </a:r>
            <a:r>
              <a:rPr lang="en-GB" altLang="en-US" dirty="0" smtClean="0">
                <a:solidFill>
                  <a:srgbClr val="000000"/>
                </a:solidFill>
              </a:rPr>
              <a:t> – </a:t>
            </a:r>
            <a:r>
              <a:rPr lang="en-GB" altLang="en-US" dirty="0" err="1" smtClean="0">
                <a:solidFill>
                  <a:srgbClr val="000000"/>
                </a:solidFill>
              </a:rPr>
              <a:t>Amlinellwyd</a:t>
            </a:r>
            <a:r>
              <a:rPr lang="en-GB" altLang="en-US" dirty="0" smtClean="0">
                <a:solidFill>
                  <a:srgbClr val="000000"/>
                </a:solidFill>
              </a:rPr>
              <a:t>  / </a:t>
            </a:r>
            <a:r>
              <a:rPr lang="en-GB" altLang="en-US" dirty="0" err="1" smtClean="0">
                <a:solidFill>
                  <a:srgbClr val="000000"/>
                </a:solidFill>
              </a:rPr>
              <a:t>Gwrth-ddweud</a:t>
            </a:r>
            <a:r>
              <a:rPr lang="en-GB" altLang="en-US" dirty="0" smtClean="0">
                <a:solidFill>
                  <a:srgbClr val="000000"/>
                </a:solidFill>
              </a:rPr>
              <a:t> “contradicts” / </a:t>
            </a:r>
            <a:r>
              <a:rPr lang="en-GB" altLang="en-US" dirty="0" err="1" smtClean="0">
                <a:solidFill>
                  <a:srgbClr val="000000"/>
                </a:solidFill>
              </a:rPr>
              <a:t>Cynnigodd</a:t>
            </a:r>
            <a:r>
              <a:rPr lang="en-GB" altLang="en-US" dirty="0" smtClean="0">
                <a:solidFill>
                  <a:srgbClr val="000000"/>
                </a:solidFill>
              </a:rPr>
              <a:t> X taw </a:t>
            </a:r>
            <a:r>
              <a:rPr lang="en-GB" altLang="en-US" dirty="0" err="1" smtClean="0">
                <a:solidFill>
                  <a:srgbClr val="000000"/>
                </a:solidFill>
              </a:rPr>
              <a:t>oherwydd</a:t>
            </a:r>
            <a:r>
              <a:rPr lang="en-GB" altLang="en-US" dirty="0" smtClean="0">
                <a:solidFill>
                  <a:srgbClr val="000000"/>
                </a:solidFill>
              </a:rPr>
              <a:t> “…….”.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Mae X </a:t>
            </a:r>
            <a:r>
              <a:rPr lang="en-GB" altLang="en-US" dirty="0" err="1" smtClean="0">
                <a:solidFill>
                  <a:srgbClr val="000000"/>
                </a:solidFill>
              </a:rPr>
              <a:t>wedi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dadlau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bod</a:t>
            </a:r>
            <a:r>
              <a:rPr lang="en-GB" altLang="en-US" dirty="0" smtClean="0">
                <a:solidFill>
                  <a:srgbClr val="000000"/>
                </a:solidFill>
              </a:rPr>
              <a:t>  “….”   </a:t>
            </a:r>
          </a:p>
          <a:p>
            <a:r>
              <a:rPr lang="en-GB" altLang="en-US" dirty="0" err="1" smtClean="0">
                <a:solidFill>
                  <a:srgbClr val="000000"/>
                </a:solidFill>
              </a:rPr>
              <a:t>Yn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ôl</a:t>
            </a:r>
            <a:r>
              <a:rPr lang="en-GB" altLang="en-US" dirty="0" smtClean="0">
                <a:solidFill>
                  <a:srgbClr val="000000"/>
                </a:solidFill>
              </a:rPr>
              <a:t> X, “…….”.</a:t>
            </a:r>
          </a:p>
          <a:p>
            <a:r>
              <a:rPr lang="en-GB" altLang="en-US" dirty="0" err="1" smtClean="0">
                <a:solidFill>
                  <a:srgbClr val="000000"/>
                </a:solidFill>
              </a:rPr>
              <a:t>Cynigodd</a:t>
            </a:r>
            <a:r>
              <a:rPr lang="en-GB" altLang="en-US" dirty="0" smtClean="0">
                <a:solidFill>
                  <a:srgbClr val="000000"/>
                </a:solidFill>
              </a:rPr>
              <a:t> / </a:t>
            </a:r>
            <a:r>
              <a:rPr lang="en-GB" altLang="en-US" dirty="0" err="1" smtClean="0">
                <a:solidFill>
                  <a:srgbClr val="000000"/>
                </a:solidFill>
              </a:rPr>
              <a:t>Crêd</a:t>
            </a:r>
            <a:r>
              <a:rPr lang="en-GB" altLang="en-US" dirty="0" smtClean="0">
                <a:solidFill>
                  <a:srgbClr val="000000"/>
                </a:solidFill>
              </a:rPr>
              <a:t> / </a:t>
            </a:r>
            <a:r>
              <a:rPr lang="en-GB" altLang="en-US" dirty="0" err="1" smtClean="0">
                <a:solidFill>
                  <a:srgbClr val="000000"/>
                </a:solidFill>
              </a:rPr>
              <a:t>Sylwodd</a:t>
            </a:r>
            <a:r>
              <a:rPr lang="en-GB" altLang="en-US" dirty="0" smtClean="0">
                <a:solidFill>
                  <a:srgbClr val="000000"/>
                </a:solidFill>
              </a:rPr>
              <a:t>  X  </a:t>
            </a:r>
            <a:r>
              <a:rPr lang="en-GB" altLang="en-US" dirty="0" err="1" smtClean="0">
                <a:solidFill>
                  <a:srgbClr val="000000"/>
                </a:solidFill>
              </a:rPr>
              <a:t>bod</a:t>
            </a:r>
            <a:r>
              <a:rPr lang="en-GB" altLang="en-US" dirty="0" smtClean="0">
                <a:solidFill>
                  <a:srgbClr val="000000"/>
                </a:solidFill>
              </a:rPr>
              <a:t>    “…..”.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64693" y="1594555"/>
            <a:ext cx="3657600" cy="453160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As X states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X  believes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It was explained by  X 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Demonstrated  / This suggested that … / The point of view of X was that …./ Argument  / Indicates /  Outlines /  Points out / Contradicts / X proposed that because of X …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X has argued that  “…..” 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According to X, “…….”.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X suggests/ believes/ observes that “…..”.</a:t>
            </a:r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548283" y="484094"/>
            <a:ext cx="7556313" cy="1116106"/>
          </a:xfrm>
        </p:spPr>
        <p:txBody>
          <a:bodyPr/>
          <a:lstStyle/>
          <a:p>
            <a:pPr eaLnBrk="1" hangingPunct="1"/>
            <a:r>
              <a:rPr lang="en-GB" altLang="en-US" sz="3000" b="1" dirty="0" err="1" smtClean="0">
                <a:solidFill>
                  <a:schemeClr val="hlink"/>
                </a:solidFill>
              </a:rPr>
              <a:t>Sut</a:t>
            </a:r>
            <a:r>
              <a:rPr lang="en-GB" altLang="en-US" sz="30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3000" b="1" dirty="0" err="1" smtClean="0">
                <a:solidFill>
                  <a:schemeClr val="hlink"/>
                </a:solidFill>
              </a:rPr>
              <a:t>i</a:t>
            </a:r>
            <a:r>
              <a:rPr lang="en-GB" altLang="en-US" sz="30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3000" b="1" dirty="0" err="1" smtClean="0">
                <a:solidFill>
                  <a:schemeClr val="hlink"/>
                </a:solidFill>
              </a:rPr>
              <a:t>aralleirio</a:t>
            </a:r>
            <a:r>
              <a:rPr lang="en-GB" altLang="en-US" sz="3000" b="1" dirty="0" smtClean="0">
                <a:solidFill>
                  <a:schemeClr val="hlink"/>
                </a:solidFill>
              </a:rPr>
              <a:t/>
            </a:r>
            <a:br>
              <a:rPr lang="en-GB" altLang="en-US" sz="3000" b="1" dirty="0" smtClean="0">
                <a:solidFill>
                  <a:schemeClr val="hlink"/>
                </a:solidFill>
              </a:rPr>
            </a:br>
            <a:r>
              <a:rPr lang="en-GB" altLang="en-US" sz="3000" b="1" dirty="0" smtClean="0">
                <a:solidFill>
                  <a:schemeClr val="hlink"/>
                </a:solidFill>
              </a:rPr>
              <a:t>How </a:t>
            </a:r>
            <a:r>
              <a:rPr lang="en-GB" altLang="en-US" sz="3000" b="1" dirty="0">
                <a:solidFill>
                  <a:schemeClr val="hlink"/>
                </a:solidFill>
              </a:rPr>
              <a:t>to reference paraphrases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6687" y="3009344"/>
            <a:ext cx="7597587" cy="2400517"/>
          </a:xfrm>
        </p:spPr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  <a:spcAft>
                <a:spcPts val="1200"/>
              </a:spcAft>
              <a:buClrTx/>
              <a:buSzTx/>
              <a:buFontTx/>
              <a:buNone/>
            </a:pPr>
            <a:r>
              <a:rPr lang="en-GB" altLang="en-US" sz="2800" dirty="0">
                <a:solidFill>
                  <a:schemeClr val="accent1"/>
                </a:solidFill>
              </a:rPr>
              <a:t> </a:t>
            </a:r>
            <a:r>
              <a:rPr lang="en-GB" altLang="en-US" sz="2800" dirty="0" smtClean="0">
                <a:solidFill>
                  <a:schemeClr val="accent1"/>
                </a:solidFill>
              </a:rPr>
              <a:t> </a:t>
            </a:r>
            <a:r>
              <a:rPr lang="en-GB" altLang="en-US" sz="2800" dirty="0" smtClean="0">
                <a:solidFill>
                  <a:srgbClr val="000000"/>
                </a:solidFill>
              </a:rPr>
              <a:t>Thomas Hunt Morgan made the connection between partial linkage and the behaviour of chromosomes when the nucleus of a cell divides. This breakthrough was proved to be critical (Brown, 2002)</a:t>
            </a:r>
            <a:r>
              <a:rPr lang="en-GB" altLang="en-US" sz="2800" dirty="0" smtClean="0"/>
              <a:t>.</a:t>
            </a:r>
            <a:endParaRPr lang="en-GB" altLang="en-US" sz="2800" dirty="0"/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>
              <a:solidFill>
                <a:schemeClr val="accent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556687" y="1989138"/>
            <a:ext cx="653559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 err="1" smtClean="0">
                <a:solidFill>
                  <a:schemeClr val="accent2"/>
                </a:solidFill>
              </a:rPr>
              <a:t>Awdur</a:t>
            </a:r>
            <a:r>
              <a:rPr lang="en-GB" altLang="en-US" sz="2800" b="1" dirty="0" smtClean="0">
                <a:solidFill>
                  <a:schemeClr val="accent2"/>
                </a:solidFill>
              </a:rPr>
              <a:t>, </a:t>
            </a:r>
            <a:r>
              <a:rPr lang="en-GB" altLang="en-US" sz="2800" b="1" dirty="0" err="1" smtClean="0">
                <a:solidFill>
                  <a:schemeClr val="accent2"/>
                </a:solidFill>
              </a:rPr>
              <a:t>Dyddiad</a:t>
            </a:r>
            <a:r>
              <a:rPr lang="en-GB" altLang="en-US" sz="2800" b="1" dirty="0" smtClean="0">
                <a:solidFill>
                  <a:schemeClr val="accent2"/>
                </a:solidFill>
              </a:rPr>
              <a:t>   /   Author, Date</a:t>
            </a:r>
            <a:endParaRPr lang="en-GB" altLang="en-US" sz="2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68296" y="243531"/>
            <a:ext cx="7556313" cy="1116106"/>
          </a:xfrm>
        </p:spPr>
        <p:txBody>
          <a:bodyPr/>
          <a:lstStyle/>
          <a:p>
            <a:pPr>
              <a:defRPr/>
            </a:pP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ddull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Choosing </a:t>
            </a:r>
            <a:r>
              <a:rPr lang="en-GB" dirty="0"/>
              <a:t>the correct format</a:t>
            </a:r>
          </a:p>
        </p:txBody>
      </p:sp>
      <p:sp>
        <p:nvSpPr>
          <p:cNvPr id="29698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sz="2400" dirty="0" err="1" smtClean="0">
                <a:solidFill>
                  <a:srgbClr val="000000"/>
                </a:solidFill>
              </a:rPr>
              <a:t>Angen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penderfynnu</a:t>
            </a:r>
            <a:r>
              <a:rPr lang="en-GB" altLang="en-US" sz="2400" dirty="0" smtClean="0">
                <a:solidFill>
                  <a:srgbClr val="000000"/>
                </a:solidFill>
              </a:rPr>
              <a:t> pa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ddull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i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chi’n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defnyddio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e.e</a:t>
            </a:r>
            <a:r>
              <a:rPr lang="en-GB" altLang="en-US" sz="2400" dirty="0" smtClean="0">
                <a:solidFill>
                  <a:srgbClr val="000000"/>
                </a:solidFill>
              </a:rPr>
              <a:t>.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aralleirio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neu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dyfnynnu’n</a:t>
            </a:r>
            <a:r>
              <a:rPr lang="en-GB" altLang="en-US" sz="2400" dirty="0" smtClean="0">
                <a:solidFill>
                  <a:srgbClr val="000000"/>
                </a:solidFill>
              </a:rPr>
              <a:t> union. </a:t>
            </a:r>
          </a:p>
          <a:p>
            <a:r>
              <a:rPr lang="en-GB" altLang="en-US" sz="2400" dirty="0" err="1" smtClean="0">
                <a:solidFill>
                  <a:srgbClr val="000000"/>
                </a:solidFill>
              </a:rPr>
              <a:t>Wrth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aralleirio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medrwch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naill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ai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ysgrifennu</a:t>
            </a:r>
            <a:r>
              <a:rPr lang="en-GB" altLang="en-US" sz="2400" dirty="0" smtClean="0">
                <a:solidFill>
                  <a:srgbClr val="000000"/>
                </a:solidFill>
              </a:rPr>
              <a:t> :</a:t>
            </a:r>
          </a:p>
          <a:p>
            <a:pPr marL="0" indent="0">
              <a:buNone/>
            </a:pPr>
            <a:r>
              <a:rPr lang="en-GB" altLang="en-US" sz="2400" dirty="0" err="1" smtClean="0">
                <a:solidFill>
                  <a:srgbClr val="000000"/>
                </a:solidFill>
              </a:rPr>
              <a:t>Mynegai</a:t>
            </a:r>
            <a:r>
              <a:rPr lang="en-GB" altLang="en-US" sz="2400" dirty="0" smtClean="0">
                <a:solidFill>
                  <a:srgbClr val="000000"/>
                </a:solidFill>
              </a:rPr>
              <a:t> Piaget </a:t>
            </a:r>
            <a:r>
              <a:rPr lang="en-GB" altLang="en-US" sz="2400" dirty="0">
                <a:solidFill>
                  <a:srgbClr val="000000"/>
                </a:solidFill>
              </a:rPr>
              <a:t>(1954)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bod</a:t>
            </a:r>
            <a:r>
              <a:rPr lang="en-GB" altLang="en-US" sz="2400" dirty="0" smtClean="0">
                <a:solidFill>
                  <a:srgbClr val="000000"/>
                </a:solidFill>
              </a:rPr>
              <a:t> plant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yn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mynd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trwy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camau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tebyg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o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ddatblygiad</a:t>
            </a:r>
            <a:r>
              <a:rPr lang="en-GB" altLang="en-US" sz="2400" dirty="0" smtClean="0">
                <a:solidFill>
                  <a:srgbClr val="000000"/>
                </a:solidFill>
              </a:rPr>
              <a:t>.  </a:t>
            </a:r>
          </a:p>
          <a:p>
            <a:pPr marL="0" indent="0">
              <a:buNone/>
            </a:pPr>
            <a:r>
              <a:rPr lang="en-GB" altLang="en-US" sz="2400" dirty="0" smtClean="0">
                <a:solidFill>
                  <a:srgbClr val="000000"/>
                </a:solidFill>
              </a:rPr>
              <a:t>NEU</a:t>
            </a:r>
          </a:p>
          <a:p>
            <a:pPr marL="0" indent="0">
              <a:buNone/>
            </a:pPr>
            <a:r>
              <a:rPr lang="en-GB" altLang="en-US" sz="2400" dirty="0" smtClean="0">
                <a:solidFill>
                  <a:srgbClr val="000000"/>
                </a:solidFill>
              </a:rPr>
              <a:t>Mae plant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yn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mynd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trwy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camau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tebyg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o</a:t>
            </a:r>
            <a:r>
              <a:rPr lang="en-GB" altLang="en-US" sz="2400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ddatblygiad</a:t>
            </a:r>
            <a:r>
              <a:rPr lang="en-GB" altLang="en-US" sz="2400" dirty="0" smtClean="0">
                <a:solidFill>
                  <a:srgbClr val="000000"/>
                </a:solidFill>
              </a:rPr>
              <a:t> (</a:t>
            </a:r>
            <a:r>
              <a:rPr lang="en-GB" altLang="en-US" sz="2400" dirty="0">
                <a:solidFill>
                  <a:srgbClr val="000000"/>
                </a:solidFill>
              </a:rPr>
              <a:t>Piaget, 1954).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Decide whether you want to paraphrase or directly quote.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When paraphrasing you can either write: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Piaget (1954) states that children go through similar stages of development .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OR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Children go through similar stages of development (Piaget, 1954).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8949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000" dirty="0" err="1" smtClean="0"/>
              <a:t>Rhestr</a:t>
            </a:r>
            <a:r>
              <a:rPr lang="en-US" sz="3000" dirty="0" smtClean="0"/>
              <a:t> </a:t>
            </a:r>
            <a:r>
              <a:rPr lang="en-US" sz="3000" dirty="0" err="1" smtClean="0"/>
              <a:t>cyfeirnodi</a:t>
            </a:r>
            <a:r>
              <a:rPr lang="en-US" sz="3000" dirty="0" smtClean="0"/>
              <a:t> </a:t>
            </a:r>
            <a:r>
              <a:rPr lang="en-US" sz="3000" dirty="0" err="1" smtClean="0"/>
              <a:t>ar</a:t>
            </a:r>
            <a:r>
              <a:rPr lang="en-US" sz="3000" dirty="0" smtClean="0"/>
              <a:t> </a:t>
            </a:r>
            <a:r>
              <a:rPr lang="en-US" sz="3000" dirty="0" err="1" smtClean="0"/>
              <a:t>ddiwedd</a:t>
            </a:r>
            <a:r>
              <a:rPr lang="en-US" sz="3000" dirty="0" smtClean="0"/>
              <a:t> </a:t>
            </a:r>
            <a:r>
              <a:rPr lang="en-US" sz="3000" dirty="0" err="1" smtClean="0"/>
              <a:t>aseiniad</a:t>
            </a:r>
            <a:r>
              <a:rPr lang="en-US" sz="3000" dirty="0" smtClean="0"/>
              <a:t/>
            </a:r>
            <a:br>
              <a:rPr lang="en-US" sz="3000" dirty="0" smtClean="0"/>
            </a:br>
            <a:r>
              <a:rPr lang="en-US" sz="3000" dirty="0" smtClean="0"/>
              <a:t>Referencing at the end of your assignment</a:t>
            </a: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4518" y="1600200"/>
            <a:ext cx="4256926" cy="4940340"/>
          </a:xfrm>
        </p:spPr>
        <p:txBody>
          <a:bodyPr>
            <a:noAutofit/>
          </a:bodyPr>
          <a:lstStyle/>
          <a:p>
            <a:r>
              <a:rPr lang="en-US" sz="2200" dirty="0" err="1" smtClean="0">
                <a:solidFill>
                  <a:srgbClr val="000000"/>
                </a:solidFill>
              </a:rPr>
              <a:t>Rhestr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cyfeirnodi</a:t>
            </a:r>
            <a:r>
              <a:rPr lang="en-US" sz="2200" dirty="0" smtClean="0">
                <a:solidFill>
                  <a:srgbClr val="000000"/>
                </a:solidFill>
              </a:rPr>
              <a:t> – </a:t>
            </a:r>
            <a:r>
              <a:rPr lang="en-US" sz="2200" dirty="0" err="1" smtClean="0">
                <a:solidFill>
                  <a:srgbClr val="000000"/>
                </a:solidFill>
              </a:rPr>
              <a:t>yn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nhrefn</a:t>
            </a:r>
            <a:r>
              <a:rPr lang="en-US" sz="2200" dirty="0" smtClean="0">
                <a:solidFill>
                  <a:srgbClr val="000000"/>
                </a:solidFill>
              </a:rPr>
              <a:t> yr </a:t>
            </a:r>
            <a:r>
              <a:rPr lang="en-US" sz="2200" dirty="0" err="1" smtClean="0">
                <a:solidFill>
                  <a:srgbClr val="000000"/>
                </a:solidFill>
              </a:rPr>
              <a:t>wyddor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yn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ôl</a:t>
            </a:r>
            <a:r>
              <a:rPr lang="en-US" sz="2200" dirty="0" smtClean="0">
                <a:solidFill>
                  <a:srgbClr val="000000"/>
                </a:solidFill>
              </a:rPr>
              <a:t> yr </a:t>
            </a:r>
            <a:r>
              <a:rPr lang="en-US" sz="2200" dirty="0" err="1" smtClean="0">
                <a:solidFill>
                  <a:srgbClr val="000000"/>
                </a:solidFill>
              </a:rPr>
              <a:t>awdur</a:t>
            </a:r>
            <a:r>
              <a:rPr lang="en-US" sz="2200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sz="2200" dirty="0" err="1" smtClean="0">
                <a:solidFill>
                  <a:srgbClr val="000000"/>
                </a:solidFill>
              </a:rPr>
              <a:t>Rhestr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o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bopeth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byddwch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wedi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defnyddio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yn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eich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aseiniad</a:t>
            </a:r>
            <a:r>
              <a:rPr lang="en-US" sz="2200" dirty="0" smtClean="0">
                <a:solidFill>
                  <a:srgbClr val="000000"/>
                </a:solidFill>
              </a:rPr>
              <a:t>. </a:t>
            </a:r>
            <a:r>
              <a:rPr lang="en-US" sz="2200" dirty="0" smtClean="0">
                <a:solidFill>
                  <a:srgbClr val="FF0000"/>
                </a:solidFill>
              </a:rPr>
              <a:t>(</a:t>
            </a:r>
            <a:r>
              <a:rPr lang="en-US" sz="2200" dirty="0" err="1" smtClean="0">
                <a:solidFill>
                  <a:srgbClr val="FF0000"/>
                </a:solidFill>
              </a:rPr>
              <a:t>Angen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cwblhau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ar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gyfer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holl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aseiniadau’r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Prifysgol</a:t>
            </a:r>
            <a:r>
              <a:rPr lang="en-US" sz="22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US" sz="2200" dirty="0" err="1" smtClean="0">
                <a:solidFill>
                  <a:srgbClr val="000000"/>
                </a:solidFill>
              </a:rPr>
              <a:t>Llyfryddiaeth</a:t>
            </a:r>
            <a:r>
              <a:rPr lang="en-US" sz="2200" dirty="0" smtClean="0">
                <a:solidFill>
                  <a:srgbClr val="000000"/>
                </a:solidFill>
              </a:rPr>
              <a:t> – </a:t>
            </a:r>
            <a:r>
              <a:rPr lang="en-US" sz="2200" dirty="0" err="1" smtClean="0">
                <a:solidFill>
                  <a:srgbClr val="000000"/>
                </a:solidFill>
              </a:rPr>
              <a:t>rhestr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o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ffynonellau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byddwch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wedi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darllen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ond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heb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ddefnyddio’n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uniongyrchol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yn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eich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err="1" smtClean="0">
                <a:solidFill>
                  <a:srgbClr val="000000"/>
                </a:solidFill>
              </a:rPr>
              <a:t>aseiniad</a:t>
            </a:r>
            <a:r>
              <a:rPr lang="en-US" sz="2200" dirty="0" smtClean="0">
                <a:solidFill>
                  <a:srgbClr val="000000"/>
                </a:solidFill>
              </a:rPr>
              <a:t> </a:t>
            </a:r>
            <a:r>
              <a:rPr lang="en-US" sz="2200" dirty="0" smtClean="0">
                <a:solidFill>
                  <a:srgbClr val="FF0000"/>
                </a:solidFill>
              </a:rPr>
              <a:t>(does dim </a:t>
            </a:r>
            <a:r>
              <a:rPr lang="en-US" sz="2200" dirty="0" err="1" smtClean="0">
                <a:solidFill>
                  <a:srgbClr val="FF0000"/>
                </a:solidFill>
              </a:rPr>
              <a:t>angen</a:t>
            </a: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2200" dirty="0" err="1" smtClean="0">
                <a:solidFill>
                  <a:srgbClr val="FF0000"/>
                </a:solidFill>
              </a:rPr>
              <a:t>hwn</a:t>
            </a:r>
            <a:r>
              <a:rPr lang="en-US" sz="2200" dirty="0" smtClean="0">
                <a:solidFill>
                  <a:srgbClr val="FF0000"/>
                </a:solidFill>
              </a:rPr>
              <a:t>) </a:t>
            </a:r>
            <a:endParaRPr lang="en-US" sz="22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7548" y="1917660"/>
            <a:ext cx="4176563" cy="4940340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400" dirty="0" smtClean="0">
                <a:solidFill>
                  <a:srgbClr val="000000"/>
                </a:solidFill>
              </a:rPr>
              <a:t>Reference list – an alphabetical list by author.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endParaRPr lang="en-GB" altLang="en-US" sz="2400" dirty="0" smtClean="0">
              <a:solidFill>
                <a:srgbClr val="000000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400" dirty="0" smtClean="0">
                <a:solidFill>
                  <a:srgbClr val="000000"/>
                </a:solidFill>
              </a:rPr>
              <a:t>A list of everything you have specifically mentioned in your assignment. </a:t>
            </a:r>
            <a:r>
              <a:rPr lang="en-GB" altLang="en-US" sz="2400" dirty="0" smtClean="0">
                <a:solidFill>
                  <a:srgbClr val="FF0000"/>
                </a:solidFill>
              </a:rPr>
              <a:t>(Requirement for all University assignments)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endParaRPr lang="en-GB" altLang="en-US" sz="2400" dirty="0" smtClean="0">
              <a:solidFill>
                <a:srgbClr val="FF0000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Font typeface="Wingdings" pitchFamily="2" charset="2"/>
              <a:buChar char="p"/>
            </a:pPr>
            <a:r>
              <a:rPr lang="en-GB" altLang="en-US" sz="2400" dirty="0" smtClean="0">
                <a:solidFill>
                  <a:srgbClr val="000000"/>
                </a:solidFill>
              </a:rPr>
              <a:t>Bibliography – a list of sources you have read but </a:t>
            </a:r>
            <a:r>
              <a:rPr lang="en-GB" altLang="en-US" sz="2400" b="1" i="1" dirty="0" smtClean="0">
                <a:solidFill>
                  <a:srgbClr val="000000"/>
                </a:solidFill>
              </a:rPr>
              <a:t>not</a:t>
            </a:r>
            <a:r>
              <a:rPr lang="en-GB" altLang="en-US" sz="2400" i="1" dirty="0" smtClean="0">
                <a:solidFill>
                  <a:srgbClr val="000000"/>
                </a:solidFill>
              </a:rPr>
              <a:t> </a:t>
            </a:r>
            <a:r>
              <a:rPr lang="en-GB" altLang="en-US" sz="2400" dirty="0" smtClean="0">
                <a:solidFill>
                  <a:srgbClr val="000000"/>
                </a:solidFill>
              </a:rPr>
              <a:t>specifically mentioned in your </a:t>
            </a:r>
            <a:r>
              <a:rPr lang="en-GB" altLang="en-US" sz="2400" dirty="0" err="1" smtClean="0">
                <a:solidFill>
                  <a:srgbClr val="000000"/>
                </a:solidFill>
              </a:rPr>
              <a:t>assignment.</a:t>
            </a:r>
            <a:r>
              <a:rPr lang="en-GB" altLang="en-US" sz="2400" dirty="0" err="1" smtClean="0">
                <a:solidFill>
                  <a:srgbClr val="FF0000"/>
                </a:solidFill>
              </a:rPr>
              <a:t>(Not</a:t>
            </a:r>
            <a:r>
              <a:rPr lang="en-GB" altLang="en-US" sz="2400" dirty="0" smtClean="0">
                <a:solidFill>
                  <a:srgbClr val="FF0000"/>
                </a:solidFill>
              </a:rPr>
              <a:t> required)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Gwirio</a:t>
            </a:r>
            <a:r>
              <a:rPr lang="en-US" dirty="0" smtClean="0"/>
              <a:t> </a:t>
            </a:r>
            <a:r>
              <a:rPr lang="en-US" dirty="0" err="1" smtClean="0"/>
              <a:t>cywirdeb</a:t>
            </a:r>
            <a:r>
              <a:rPr lang="en-US" dirty="0" smtClean="0"/>
              <a:t> </a:t>
            </a:r>
            <a:r>
              <a:rPr lang="en-US" dirty="0" err="1" smtClean="0"/>
              <a:t>cyfeirnodi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Checking accuracy of 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0407" y="1985962"/>
            <a:ext cx="3657600" cy="4674481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err="1" smtClean="0">
                <a:solidFill>
                  <a:srgbClr val="000000"/>
                </a:solidFill>
              </a:rPr>
              <a:t>Byddwch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yn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colli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marciau</a:t>
            </a:r>
            <a:r>
              <a:rPr lang="en-US" b="1" dirty="0" smtClean="0">
                <a:solidFill>
                  <a:srgbClr val="000000"/>
                </a:solidFill>
              </a:rPr>
              <a:t> am </a:t>
            </a:r>
            <a:r>
              <a:rPr lang="en-US" b="1" dirty="0" err="1" smtClean="0">
                <a:solidFill>
                  <a:srgbClr val="000000"/>
                </a:solidFill>
              </a:rPr>
              <a:t>gyfeirnodi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anghywir</a:t>
            </a:r>
            <a:r>
              <a:rPr lang="en-US" b="1" dirty="0" smtClean="0">
                <a:solidFill>
                  <a:srgbClr val="000000"/>
                </a:solidFill>
              </a:rPr>
              <a:t>!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Cyn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cyflwyno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gwaith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darllenwch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drosto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wirio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dilyn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fformat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cywir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gyfer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dirty="0" err="1" smtClean="0">
                <a:solidFill>
                  <a:srgbClr val="000000"/>
                </a:solidFill>
              </a:rPr>
              <a:t>i)cyfeirnodi</a:t>
            </a:r>
            <a:r>
              <a:rPr lang="en-US" dirty="0" smtClean="0">
                <a:solidFill>
                  <a:srgbClr val="000000"/>
                </a:solidFill>
              </a:rPr>
              <a:t> &amp; (</a:t>
            </a:r>
            <a:r>
              <a:rPr lang="en-US" dirty="0" err="1" smtClean="0">
                <a:solidFill>
                  <a:srgbClr val="000000"/>
                </a:solidFill>
              </a:rPr>
              <a:t>ii)rhestr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Gwiriwch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b="1" dirty="0" smtClean="0">
                <a:solidFill>
                  <a:srgbClr val="000000"/>
                </a:solidFill>
              </a:rPr>
              <a:t>POB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ffynhonnell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gosod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gywir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h.y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  <a:r>
              <a:rPr lang="en-US" dirty="0" err="1" smtClean="0">
                <a:solidFill>
                  <a:srgbClr val="000000"/>
                </a:solidFill>
              </a:rPr>
              <a:t>trefn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wyddor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  <a:r>
              <a:rPr lang="en-US" dirty="0" err="1" smtClean="0">
                <a:solidFill>
                  <a:srgbClr val="000000"/>
                </a:solidFill>
              </a:rPr>
              <a:t>Peidiwch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gwahanu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gwahanol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fathau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ffynonellau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Gwiriwch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pob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cyfateb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gyda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enwau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geir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eich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.  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7" y="1985963"/>
            <a:ext cx="3968011" cy="4140200"/>
          </a:xfrm>
        </p:spPr>
        <p:txBody>
          <a:bodyPr>
            <a:noAutofit/>
          </a:bodyPr>
          <a:lstStyle/>
          <a:p>
            <a:r>
              <a:rPr lang="en-GB" sz="1700" b="1" dirty="0" smtClean="0">
                <a:solidFill>
                  <a:srgbClr val="000000"/>
                </a:solidFill>
              </a:rPr>
              <a:t>You will lose marks for inaccurate referencing</a:t>
            </a:r>
            <a:r>
              <a:rPr lang="en-GB" sz="1700" dirty="0" smtClean="0">
                <a:solidFill>
                  <a:srgbClr val="000000"/>
                </a:solidFill>
              </a:rPr>
              <a:t>!</a:t>
            </a:r>
          </a:p>
          <a:p>
            <a:r>
              <a:rPr lang="en-GB" sz="1700" dirty="0" smtClean="0">
                <a:solidFill>
                  <a:srgbClr val="000000"/>
                </a:solidFill>
              </a:rPr>
              <a:t>Before submitting your work proof read to check that you have used the correct format for all references in the reference list.</a:t>
            </a:r>
          </a:p>
          <a:p>
            <a:r>
              <a:rPr lang="en-GB" sz="1700" dirty="0" smtClean="0">
                <a:solidFill>
                  <a:srgbClr val="000000"/>
                </a:solidFill>
              </a:rPr>
              <a:t>Check that </a:t>
            </a:r>
            <a:r>
              <a:rPr lang="en-GB" sz="1700" b="1" dirty="0" smtClean="0">
                <a:solidFill>
                  <a:srgbClr val="000000"/>
                </a:solidFill>
              </a:rPr>
              <a:t>ALL</a:t>
            </a:r>
            <a:r>
              <a:rPr lang="en-GB" sz="1700" dirty="0" smtClean="0">
                <a:solidFill>
                  <a:srgbClr val="000000"/>
                </a:solidFill>
              </a:rPr>
              <a:t> references are listed in alphabetical order according to the author’s surname or name of organisation. Do not separate different types of sources.</a:t>
            </a:r>
          </a:p>
          <a:p>
            <a:r>
              <a:rPr lang="en-GB" sz="1700" dirty="0" smtClean="0">
                <a:solidFill>
                  <a:srgbClr val="000000"/>
                </a:solidFill>
              </a:rPr>
              <a:t>Check that all references in the text match accurately to the names and dates in the reference list.</a:t>
            </a:r>
            <a:endParaRPr lang="en-GB" sz="17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Cyfeirnodi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Ffynonellau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Referencing </a:t>
            </a:r>
            <a:r>
              <a:rPr lang="en-GB" dirty="0"/>
              <a:t>Different 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915988" y="1600200"/>
            <a:ext cx="4146330" cy="450239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sz="3000" dirty="0" smtClean="0">
              <a:solidFill>
                <a:srgbClr val="000000"/>
              </a:solidFill>
            </a:endParaRPr>
          </a:p>
          <a:p>
            <a:r>
              <a:rPr lang="en-GB" sz="3000" dirty="0" err="1" smtClean="0">
                <a:solidFill>
                  <a:srgbClr val="000000"/>
                </a:solidFill>
              </a:rPr>
              <a:t>Llyfrau</a:t>
            </a:r>
            <a:r>
              <a:rPr lang="en-GB" sz="3000" dirty="0" smtClean="0">
                <a:solidFill>
                  <a:srgbClr val="000000"/>
                </a:solidFill>
              </a:rPr>
              <a:t> </a:t>
            </a:r>
          </a:p>
          <a:p>
            <a:r>
              <a:rPr lang="en-GB" sz="3000" dirty="0" err="1" smtClean="0">
                <a:solidFill>
                  <a:srgbClr val="000000"/>
                </a:solidFill>
              </a:rPr>
              <a:t>Erthyglau</a:t>
            </a:r>
            <a:r>
              <a:rPr lang="en-GB" sz="3000" dirty="0" smtClean="0">
                <a:solidFill>
                  <a:srgbClr val="000000"/>
                </a:solidFill>
              </a:rPr>
              <a:t> / </a:t>
            </a:r>
            <a:r>
              <a:rPr lang="en-GB" sz="3000" dirty="0" err="1" smtClean="0">
                <a:solidFill>
                  <a:srgbClr val="000000"/>
                </a:solidFill>
              </a:rPr>
              <a:t>cylchgronnau</a:t>
            </a:r>
            <a:endParaRPr lang="en-GB" sz="3000" dirty="0" smtClean="0">
              <a:solidFill>
                <a:srgbClr val="000000"/>
              </a:solidFill>
            </a:endParaRPr>
          </a:p>
          <a:p>
            <a:r>
              <a:rPr lang="en-GB" sz="3000" dirty="0" err="1" smtClean="0">
                <a:solidFill>
                  <a:srgbClr val="000000"/>
                </a:solidFill>
              </a:rPr>
              <a:t>Ffynonellau</a:t>
            </a:r>
            <a:r>
              <a:rPr lang="en-GB" sz="3000" dirty="0" smtClean="0">
                <a:solidFill>
                  <a:srgbClr val="000000"/>
                </a:solidFill>
              </a:rPr>
              <a:t> </a:t>
            </a:r>
            <a:r>
              <a:rPr lang="en-GB" sz="3000" dirty="0" err="1" smtClean="0">
                <a:solidFill>
                  <a:srgbClr val="000000"/>
                </a:solidFill>
              </a:rPr>
              <a:t>Rhyngrwyd</a:t>
            </a:r>
            <a:r>
              <a:rPr lang="en-GB" sz="3000" dirty="0" smtClean="0">
                <a:solidFill>
                  <a:srgbClr val="000000"/>
                </a:solidFill>
              </a:rPr>
              <a:t> </a:t>
            </a:r>
            <a:endParaRPr lang="en-GB" sz="3000" dirty="0">
              <a:solidFill>
                <a:srgbClr val="00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85171" y="1985963"/>
            <a:ext cx="3652247" cy="4140200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000" dirty="0" smtClean="0">
                <a:solidFill>
                  <a:srgbClr val="000000"/>
                </a:solidFill>
              </a:rPr>
              <a:t>Books</a:t>
            </a:r>
          </a:p>
          <a:p>
            <a:r>
              <a:rPr lang="en-GB" sz="3000" dirty="0" smtClean="0">
                <a:solidFill>
                  <a:srgbClr val="000000"/>
                </a:solidFill>
              </a:rPr>
              <a:t>Journal Articles/ magazines</a:t>
            </a:r>
          </a:p>
          <a:p>
            <a:r>
              <a:rPr lang="en-GB" sz="3000" dirty="0" smtClean="0">
                <a:solidFill>
                  <a:srgbClr val="000000"/>
                </a:solidFill>
              </a:rPr>
              <a:t>Web 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9221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cyfeirnodi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4" y="1985963"/>
            <a:ext cx="3657644" cy="4140200"/>
          </a:xfrm>
        </p:spPr>
        <p:txBody>
          <a:bodyPr>
            <a:no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Enw(au</a:t>
            </a:r>
            <a:r>
              <a:rPr lang="en-US" dirty="0" smtClean="0">
                <a:solidFill>
                  <a:srgbClr val="000000"/>
                </a:solidFill>
              </a:rPr>
              <a:t>) or </a:t>
            </a:r>
            <a:r>
              <a:rPr lang="en-US" dirty="0" err="1" smtClean="0">
                <a:solidFill>
                  <a:srgbClr val="000000"/>
                </a:solidFill>
              </a:rPr>
              <a:t>Awdur(on)/Golygydd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Dyddiad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cyhoeddi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Teitl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llawn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Argraffiad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dirty="0" err="1" smtClean="0">
                <a:solidFill>
                  <a:srgbClr val="000000"/>
                </a:solidFill>
              </a:rPr>
              <a:t>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berthnasol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Ble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cafodd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llyfr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gyhoeddi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b="1" dirty="0" smtClean="0">
                <a:solidFill>
                  <a:srgbClr val="000000"/>
                </a:solidFill>
              </a:rPr>
              <a:t>(</a:t>
            </a:r>
            <a:r>
              <a:rPr lang="en-US" b="1" dirty="0" err="1" smtClean="0">
                <a:solidFill>
                  <a:srgbClr val="000000"/>
                </a:solidFill>
              </a:rPr>
              <a:t>Tre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neu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Dinas</a:t>
            </a:r>
            <a:r>
              <a:rPr lang="en-US" b="1" dirty="0" smtClean="0">
                <a:solidFill>
                  <a:srgbClr val="000000"/>
                </a:solidFill>
              </a:rPr>
              <a:t>)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Pwy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cyhoeddwyd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Rhif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tudalen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b="1" dirty="0" smtClean="0">
                <a:solidFill>
                  <a:srgbClr val="000000"/>
                </a:solidFill>
              </a:rPr>
              <a:t>(</a:t>
            </a:r>
            <a:r>
              <a:rPr lang="en-US" b="1" dirty="0" err="1" smtClean="0">
                <a:solidFill>
                  <a:srgbClr val="000000"/>
                </a:solidFill>
              </a:rPr>
              <a:t>ar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gyfer</a:t>
            </a:r>
            <a:r>
              <a:rPr lang="en-US" b="1" dirty="0" smtClean="0">
                <a:solidFill>
                  <a:srgbClr val="000000"/>
                </a:solidFill>
              </a:rPr>
              <a:t> </a:t>
            </a:r>
            <a:r>
              <a:rPr lang="en-US" b="1" dirty="0" err="1" smtClean="0">
                <a:solidFill>
                  <a:srgbClr val="000000"/>
                </a:solidFill>
              </a:rPr>
              <a:t>difynnu’n</a:t>
            </a:r>
            <a:r>
              <a:rPr lang="en-US" b="1" dirty="0" smtClean="0">
                <a:solidFill>
                  <a:srgbClr val="000000"/>
                </a:solidFill>
              </a:rPr>
              <a:t> union)</a:t>
            </a:r>
            <a:endParaRPr lang="en-US" b="1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34" y="1985963"/>
            <a:ext cx="3657600" cy="4140200"/>
          </a:xfrm>
        </p:spPr>
        <p:txBody>
          <a:bodyPr>
            <a:normAutofit lnSpcReduction="10000"/>
          </a:bodyPr>
          <a:lstStyle/>
          <a:p>
            <a:r>
              <a:rPr lang="en-GB" altLang="en-US" dirty="0" err="1" smtClean="0">
                <a:solidFill>
                  <a:srgbClr val="000000"/>
                </a:solidFill>
              </a:rPr>
              <a:t>Name(s</a:t>
            </a:r>
            <a:r>
              <a:rPr lang="en-GB" altLang="en-US" dirty="0" smtClean="0">
                <a:solidFill>
                  <a:srgbClr val="000000"/>
                </a:solidFill>
              </a:rPr>
              <a:t>) of the </a:t>
            </a:r>
            <a:r>
              <a:rPr lang="en-GB" altLang="en-US" dirty="0" err="1" smtClean="0">
                <a:solidFill>
                  <a:srgbClr val="000000"/>
                </a:solidFill>
              </a:rPr>
              <a:t>Author(s)/Editor(s</a:t>
            </a:r>
            <a:r>
              <a:rPr lang="en-GB" altLang="en-US" dirty="0" smtClean="0">
                <a:solidFill>
                  <a:srgbClr val="000000"/>
                </a:solidFill>
              </a:rPr>
              <a:t>) 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Date published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Full title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Edition (if applicable)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Where it was published (</a:t>
            </a:r>
            <a:r>
              <a:rPr lang="en-GB" altLang="en-US" b="1" dirty="0" smtClean="0">
                <a:solidFill>
                  <a:srgbClr val="000000"/>
                </a:solidFill>
              </a:rPr>
              <a:t>Town or City</a:t>
            </a:r>
            <a:r>
              <a:rPr lang="en-GB" altLang="en-US" dirty="0" smtClean="0">
                <a:solidFill>
                  <a:srgbClr val="000000"/>
                </a:solidFill>
              </a:rPr>
              <a:t>)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Who published it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Page number </a:t>
            </a:r>
            <a:r>
              <a:rPr lang="en-GB" altLang="en-US" b="1" dirty="0" smtClean="0">
                <a:solidFill>
                  <a:srgbClr val="000000"/>
                </a:solidFill>
              </a:rPr>
              <a:t>(for direct quotes only)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000" b="1" dirty="0" err="1" smtClean="0"/>
              <a:t>Cyfeirnodi</a:t>
            </a:r>
            <a:r>
              <a:rPr lang="en-GB" altLang="en-US" sz="3000" b="1" dirty="0" smtClean="0"/>
              <a:t> </a:t>
            </a:r>
            <a:r>
              <a:rPr lang="en-GB" altLang="en-US" sz="3000" b="1" dirty="0" err="1" smtClean="0"/>
              <a:t>llyfrau</a:t>
            </a:r>
            <a:r>
              <a:rPr lang="en-GB" altLang="en-US" sz="3000" b="1" dirty="0" smtClean="0"/>
              <a:t>  / Referencing </a:t>
            </a:r>
            <a:r>
              <a:rPr lang="en-GB" altLang="en-US" sz="3000" b="1" dirty="0"/>
              <a:t>books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05038"/>
            <a:ext cx="8229600" cy="3095625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 err="1" smtClean="0"/>
              <a:t>Awdur</a:t>
            </a:r>
            <a:r>
              <a:rPr lang="en-GB" altLang="en-US" dirty="0" smtClean="0"/>
              <a:t> / </a:t>
            </a:r>
            <a:r>
              <a:rPr lang="en-GB" altLang="en-US" dirty="0" err="1" smtClean="0"/>
              <a:t>Author</a:t>
            </a:r>
            <a:r>
              <a:rPr lang="en-GB" altLang="en-US" dirty="0" err="1"/>
              <a:t>(s</a:t>
            </a:r>
            <a:r>
              <a:rPr lang="en-GB" altLang="en-US" dirty="0"/>
              <a:t>)  </a:t>
            </a:r>
            <a:r>
              <a:rPr lang="en-GB" altLang="en-US" dirty="0" smtClean="0"/>
              <a:t> 				</a:t>
            </a:r>
            <a:r>
              <a:rPr lang="en-GB" altLang="en-US" dirty="0" smtClean="0">
                <a:solidFill>
                  <a:schemeClr val="tx2"/>
                </a:solidFill>
              </a:rPr>
              <a:t>R.R</a:t>
            </a:r>
            <a:r>
              <a:rPr lang="en-GB" altLang="en-US" dirty="0">
                <a:solidFill>
                  <a:schemeClr val="tx2"/>
                </a:solidFill>
              </a:rPr>
              <a:t>. Jordan 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Blwyddyn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Cyhoeddi</a:t>
            </a:r>
            <a:r>
              <a:rPr lang="en-GB" altLang="en-US" dirty="0" smtClean="0"/>
              <a:t> / Year </a:t>
            </a:r>
            <a:r>
              <a:rPr lang="en-GB" altLang="en-US" dirty="0"/>
              <a:t>of Publication </a:t>
            </a:r>
            <a:r>
              <a:rPr lang="en-US" altLang="en-US" b="1" dirty="0">
                <a:cs typeface="Arial" charset="0"/>
              </a:rPr>
              <a:t>©	</a:t>
            </a:r>
            <a:r>
              <a:rPr lang="en-US" altLang="en-US" dirty="0">
                <a:solidFill>
                  <a:schemeClr val="tx2"/>
                </a:solidFill>
                <a:cs typeface="Arial" charset="0"/>
              </a:rPr>
              <a:t>1999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Teitl</a:t>
            </a:r>
            <a:r>
              <a:rPr lang="en-GB" altLang="en-US" dirty="0" smtClean="0"/>
              <a:t> / Title				</a:t>
            </a:r>
            <a:r>
              <a:rPr lang="en-GB" altLang="en-US" dirty="0" smtClean="0">
                <a:solidFill>
                  <a:schemeClr val="tx2"/>
                </a:solidFill>
              </a:rPr>
              <a:t>Academic </a:t>
            </a:r>
            <a:r>
              <a:rPr lang="en-GB" altLang="en-US" dirty="0">
                <a:solidFill>
                  <a:schemeClr val="tx2"/>
                </a:solidFill>
              </a:rPr>
              <a:t>Writing Course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Argraffiad</a:t>
            </a:r>
            <a:r>
              <a:rPr lang="en-GB" altLang="en-US" dirty="0" smtClean="0"/>
              <a:t>  / Edition </a:t>
            </a:r>
            <a:r>
              <a:rPr lang="en-GB" altLang="en-US" dirty="0"/>
              <a:t>(if not the first)</a:t>
            </a:r>
            <a:r>
              <a:rPr lang="en-GB" altLang="en-US" dirty="0" smtClean="0"/>
              <a:t>	</a:t>
            </a:r>
            <a:r>
              <a:rPr lang="en-GB" altLang="en-US" dirty="0" smtClean="0">
                <a:solidFill>
                  <a:srgbClr val="000000"/>
                </a:solidFill>
              </a:rPr>
              <a:t>3ydd </a:t>
            </a:r>
            <a:r>
              <a:rPr lang="en-GB" altLang="en-US" dirty="0" err="1" smtClean="0">
                <a:solidFill>
                  <a:srgbClr val="000000"/>
                </a:solidFill>
              </a:rPr>
              <a:t>argraffiad</a:t>
            </a:r>
            <a:r>
              <a:rPr lang="en-GB" altLang="en-US" dirty="0" smtClean="0">
                <a:solidFill>
                  <a:srgbClr val="000000"/>
                </a:solidFill>
              </a:rPr>
              <a:t> / 3</a:t>
            </a:r>
            <a:r>
              <a:rPr lang="en-GB" altLang="en-US" baseline="30000" dirty="0" smtClean="0">
                <a:solidFill>
                  <a:schemeClr val="tx2"/>
                </a:solidFill>
              </a:rPr>
              <a:t>rd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>
                <a:solidFill>
                  <a:schemeClr val="tx2"/>
                </a:solidFill>
              </a:rPr>
              <a:t>edition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Lleoliad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Cyhoeddi</a:t>
            </a:r>
            <a:r>
              <a:rPr lang="en-GB" altLang="en-US" dirty="0" smtClean="0"/>
              <a:t> / Place </a:t>
            </a:r>
            <a:r>
              <a:rPr lang="en-GB" altLang="en-US" dirty="0"/>
              <a:t>of publication</a:t>
            </a:r>
            <a:r>
              <a:rPr lang="en-GB" altLang="en-US" dirty="0" smtClean="0"/>
              <a:t>	</a:t>
            </a:r>
            <a:r>
              <a:rPr lang="en-GB" altLang="en-US" dirty="0" smtClean="0">
                <a:solidFill>
                  <a:schemeClr val="tx2"/>
                </a:solidFill>
              </a:rPr>
              <a:t>Harlow</a:t>
            </a:r>
          </a:p>
          <a:p>
            <a:pPr eaLnBrk="1" hangingPunct="1"/>
            <a:r>
              <a:rPr lang="en-GB" altLang="en-US" dirty="0" err="1" smtClean="0"/>
              <a:t>Cyhoeddwyr</a:t>
            </a:r>
            <a:r>
              <a:rPr lang="en-GB" altLang="en-US" dirty="0" smtClean="0"/>
              <a:t> / Publisher		</a:t>
            </a:r>
            <a:r>
              <a:rPr lang="en-GB" altLang="en-US" dirty="0" smtClean="0">
                <a:solidFill>
                  <a:schemeClr val="tx2"/>
                </a:solidFill>
              </a:rPr>
              <a:t>Pearson </a:t>
            </a:r>
            <a:r>
              <a:rPr lang="en-GB" altLang="en-US" dirty="0">
                <a:solidFill>
                  <a:schemeClr val="tx2"/>
                </a:solidFill>
              </a:rPr>
              <a:t>Education Limited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468313" y="1141839"/>
            <a:ext cx="820896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 err="1" smtClean="0">
                <a:solidFill>
                  <a:schemeClr val="accent2"/>
                </a:solidFill>
              </a:rPr>
              <a:t>Defnyddiwch</a:t>
            </a:r>
            <a:r>
              <a:rPr lang="en-GB" altLang="en-US" sz="2400" dirty="0" smtClean="0">
                <a:solidFill>
                  <a:schemeClr val="accent2"/>
                </a:solidFill>
              </a:rPr>
              <a:t> 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tudalen</a:t>
            </a:r>
            <a:r>
              <a:rPr lang="en-GB" altLang="en-US" sz="2400" dirty="0" smtClean="0">
                <a:solidFill>
                  <a:schemeClr val="accent2"/>
                </a:solidFill>
              </a:rPr>
              <a:t> 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blaen</a:t>
            </a:r>
            <a:r>
              <a:rPr lang="en-GB" altLang="en-US" sz="2400" dirty="0" smtClean="0">
                <a:solidFill>
                  <a:schemeClr val="accent2"/>
                </a:solidFill>
              </a:rPr>
              <a:t> (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nid</a:t>
            </a:r>
            <a:r>
              <a:rPr lang="en-GB" altLang="en-US" sz="2400" dirty="0" smtClean="0">
                <a:solidFill>
                  <a:schemeClr val="accent2"/>
                </a:solidFill>
              </a:rPr>
              <a:t> 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y</a:t>
            </a:r>
            <a:r>
              <a:rPr lang="en-GB" altLang="en-US" sz="2400" dirty="0" smtClean="0">
                <a:solidFill>
                  <a:schemeClr val="accent2"/>
                </a:solidFill>
              </a:rPr>
              <a:t> 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clawr</a:t>
            </a:r>
            <a:r>
              <a:rPr lang="en-GB" altLang="en-US" sz="2400" dirty="0" smtClean="0">
                <a:solidFill>
                  <a:schemeClr val="accent2"/>
                </a:solidFill>
              </a:rPr>
              <a:t>) </a:t>
            </a:r>
            <a:r>
              <a:rPr lang="en-GB" altLang="en-US" sz="2400" dirty="0" err="1" smtClean="0">
                <a:solidFill>
                  <a:schemeClr val="accent2"/>
                </a:solidFill>
              </a:rPr>
              <a:t>nodwch</a:t>
            </a:r>
            <a:r>
              <a:rPr lang="en-GB" altLang="en-US" sz="2400" dirty="0" smtClean="0">
                <a:solidFill>
                  <a:schemeClr val="accent2"/>
                </a:solidFill>
              </a:rPr>
              <a:t> :     Using </a:t>
            </a:r>
            <a:r>
              <a:rPr lang="en-GB" altLang="en-US" sz="2400" dirty="0">
                <a:solidFill>
                  <a:schemeClr val="accent2"/>
                </a:solidFill>
              </a:rPr>
              <a:t>the title page (not the front cover) note the: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827088" y="5516563"/>
            <a:ext cx="7704137" cy="83185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solidFill>
                  <a:srgbClr val="FF0000"/>
                </a:solidFill>
              </a:rPr>
              <a:t>Jordan, R. R. (1999) </a:t>
            </a:r>
            <a:r>
              <a:rPr lang="en-GB" altLang="en-US" sz="2400" i="1" dirty="0">
                <a:solidFill>
                  <a:srgbClr val="FF0000"/>
                </a:solidFill>
              </a:rPr>
              <a:t>Academic Writing Course</a:t>
            </a:r>
            <a:r>
              <a:rPr lang="en-GB" altLang="en-US" sz="2400" dirty="0">
                <a:solidFill>
                  <a:srgbClr val="FF0000"/>
                </a:solidFill>
              </a:rPr>
              <a:t>.</a:t>
            </a:r>
            <a:r>
              <a:rPr lang="en-GB" altLang="en-US" sz="2400" u="sng" dirty="0">
                <a:solidFill>
                  <a:srgbClr val="FF0000"/>
                </a:solidFill>
              </a:rPr>
              <a:t> </a:t>
            </a:r>
            <a:r>
              <a:rPr lang="en-GB" altLang="en-US" sz="2400" dirty="0">
                <a:solidFill>
                  <a:srgbClr val="FF0000"/>
                </a:solidFill>
              </a:rPr>
              <a:t>3</a:t>
            </a:r>
            <a:r>
              <a:rPr lang="en-GB" altLang="en-US" sz="2400" baseline="30000" dirty="0">
                <a:solidFill>
                  <a:srgbClr val="FF0000"/>
                </a:solidFill>
              </a:rPr>
              <a:t>rd</a:t>
            </a:r>
            <a:r>
              <a:rPr lang="en-GB" altLang="en-US" sz="2400" dirty="0">
                <a:solidFill>
                  <a:srgbClr val="FF0000"/>
                </a:solidFill>
              </a:rPr>
              <a:t> ed. Harlow: Pearson Education Limited.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6779" y="484094"/>
            <a:ext cx="7556313" cy="1116106"/>
          </a:xfrm>
        </p:spPr>
        <p:txBody>
          <a:bodyPr/>
          <a:lstStyle/>
          <a:p>
            <a:pPr eaLnBrk="1" hangingPunct="1"/>
            <a:r>
              <a:rPr lang="en-GB" altLang="en-US" dirty="0" err="1" smtClean="0"/>
              <a:t>Enghraifft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Cyfeirnodi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Llyfr</a:t>
            </a:r>
            <a:r>
              <a:rPr lang="en-GB" altLang="en-US" dirty="0" smtClean="0"/>
              <a:t> </a:t>
            </a:r>
            <a:br>
              <a:rPr lang="en-GB" altLang="en-US" dirty="0" smtClean="0"/>
            </a:br>
            <a:r>
              <a:rPr lang="en-GB" altLang="en-US" dirty="0" smtClean="0"/>
              <a:t>Book </a:t>
            </a:r>
            <a:r>
              <a:rPr lang="en-GB" altLang="en-US" dirty="0"/>
              <a:t>Reference Example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</p:txBody>
      </p:sp>
      <p:grpSp>
        <p:nvGrpSpPr>
          <p:cNvPr id="2" name="Group 32"/>
          <p:cNvGrpSpPr/>
          <p:nvPr/>
        </p:nvGrpSpPr>
        <p:grpSpPr>
          <a:xfrm>
            <a:off x="755650" y="2352675"/>
            <a:ext cx="7748588" cy="2516188"/>
            <a:chOff x="755650" y="2352675"/>
            <a:chExt cx="7748588" cy="2516188"/>
          </a:xfrm>
        </p:grpSpPr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146779" y="2352675"/>
              <a:ext cx="905588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Authors</a:t>
              </a:r>
            </a:p>
            <a:p>
              <a:endParaRPr lang="en-GB" altLang="en-US"/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2343423" y="2352675"/>
              <a:ext cx="1348867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Year of Publication</a:t>
              </a:r>
              <a:endParaRPr lang="en-GB" altLang="en-US"/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3888913" y="2352675"/>
              <a:ext cx="52362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Title</a:t>
              </a:r>
              <a:endParaRPr lang="en-GB" altLang="en-US"/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4815642" y="2352675"/>
              <a:ext cx="643425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Edition</a:t>
              </a:r>
              <a:endParaRPr lang="en-GB" altLang="en-US"/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5611996" y="2352675"/>
              <a:ext cx="1330544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Place of</a:t>
              </a:r>
              <a:r>
                <a:rPr lang="en-GB" altLang="en-US" sz="1200">
                  <a:latin typeface="Tahoma" pitchFamily="34" charset="0"/>
                </a:rPr>
                <a:t> </a:t>
              </a:r>
              <a:r>
                <a:rPr lang="en-GB" altLang="en-US" sz="900">
                  <a:latin typeface="Tahoma" pitchFamily="34" charset="0"/>
                </a:rPr>
                <a:t>publication</a:t>
              </a:r>
              <a:endParaRPr lang="en-GB" altLang="en-US"/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7117315" y="2352675"/>
              <a:ext cx="75266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Publisher</a:t>
              </a:r>
              <a:endParaRPr lang="en-GB" altLang="en-US"/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829647" y="4467776"/>
              <a:ext cx="739974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Comma</a:t>
              </a:r>
              <a:endParaRPr lang="en-GB" altLang="en-US"/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1859974" y="4467776"/>
              <a:ext cx="96690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Full stop</a:t>
              </a:r>
              <a:endParaRPr lang="en-GB" altLang="en-US"/>
            </a:p>
          </p:txBody>
        </p:sp>
        <p:sp>
          <p:nvSpPr>
            <p:cNvPr id="16397" name="Text Box 13"/>
            <p:cNvSpPr txBox="1">
              <a:spLocks noChangeArrowheads="1"/>
            </p:cNvSpPr>
            <p:nvPr/>
          </p:nvSpPr>
          <p:spPr bwMode="auto">
            <a:xfrm>
              <a:off x="3256058" y="4467776"/>
              <a:ext cx="905588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Brackets</a:t>
              </a:r>
            </a:p>
            <a:p>
              <a:endParaRPr lang="en-GB" altLang="en-US" dirty="0"/>
            </a:p>
          </p:txBody>
        </p:sp>
        <p:sp>
          <p:nvSpPr>
            <p:cNvPr id="16398" name="Text Box 14"/>
            <p:cNvSpPr txBox="1">
              <a:spLocks noChangeArrowheads="1"/>
            </p:cNvSpPr>
            <p:nvPr/>
          </p:nvSpPr>
          <p:spPr bwMode="auto">
            <a:xfrm>
              <a:off x="4586603" y="4467776"/>
              <a:ext cx="687119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  <a:ea typeface="Tahoma" pitchFamily="34" charset="0"/>
                  <a:cs typeface="Tahoma" pitchFamily="34" charset="0"/>
                </a:rPr>
                <a:t>Italics</a:t>
              </a:r>
            </a:p>
          </p:txBody>
        </p:sp>
        <p:sp>
          <p:nvSpPr>
            <p:cNvPr id="16399" name="Text Box 15"/>
            <p:cNvSpPr txBox="1">
              <a:spLocks noChangeArrowheads="1"/>
            </p:cNvSpPr>
            <p:nvPr/>
          </p:nvSpPr>
          <p:spPr bwMode="auto">
            <a:xfrm>
              <a:off x="5500695" y="4467776"/>
              <a:ext cx="857256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Full stop</a:t>
              </a:r>
            </a:p>
            <a:p>
              <a:endParaRPr lang="en-GB" altLang="en-US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6786578" y="4429132"/>
              <a:ext cx="75266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Colon</a:t>
              </a:r>
              <a:endParaRPr lang="en-GB" altLang="en-US"/>
            </a:p>
          </p:txBody>
        </p:sp>
        <p:sp>
          <p:nvSpPr>
            <p:cNvPr id="16401" name="Text Box 17"/>
            <p:cNvSpPr txBox="1">
              <a:spLocks noChangeArrowheads="1"/>
            </p:cNvSpPr>
            <p:nvPr/>
          </p:nvSpPr>
          <p:spPr bwMode="auto">
            <a:xfrm>
              <a:off x="755650" y="3666617"/>
              <a:ext cx="7748588" cy="46505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Christensen, P. and James, A. (</a:t>
              </a:r>
              <a:r>
                <a:rPr lang="en-GB" altLang="en-US" sz="900" dirty="0" err="1">
                  <a:latin typeface="Tahoma" pitchFamily="34" charset="0"/>
                </a:rPr>
                <a:t>Eds</a:t>
              </a:r>
              <a:r>
                <a:rPr lang="en-GB" altLang="en-US" sz="900" dirty="0">
                  <a:latin typeface="Tahoma" pitchFamily="34" charset="0"/>
                </a:rPr>
                <a:t>) (2008) </a:t>
              </a:r>
              <a:r>
                <a:rPr lang="en-GB" altLang="en-US" sz="900" i="1" dirty="0">
                  <a:latin typeface="Tahoma" pitchFamily="34" charset="0"/>
                </a:rPr>
                <a:t>Research with Children: Perspectives and Practices. </a:t>
              </a:r>
              <a:r>
                <a:rPr lang="en-GB" altLang="en-US" sz="900" dirty="0">
                  <a:latin typeface="Tahoma" pitchFamily="34" charset="0"/>
                </a:rPr>
                <a:t>2nd</a:t>
              </a:r>
              <a:r>
                <a:rPr lang="en-GB" altLang="en-US" sz="1200" dirty="0">
                  <a:latin typeface="Tahoma" pitchFamily="34" charset="0"/>
                </a:rPr>
                <a:t> </a:t>
              </a:r>
              <a:r>
                <a:rPr lang="en-GB" altLang="en-US" sz="900" dirty="0">
                  <a:latin typeface="Tahoma" pitchFamily="34" charset="0"/>
                </a:rPr>
                <a:t>Edition. London:</a:t>
              </a:r>
              <a:r>
                <a:rPr lang="en-GB" altLang="en-US" sz="1200" dirty="0">
                  <a:latin typeface="Tahoma" pitchFamily="34" charset="0"/>
                </a:rPr>
                <a:t> </a:t>
              </a:r>
              <a:r>
                <a:rPr lang="en-GB" altLang="en-US" sz="900" dirty="0" err="1">
                  <a:latin typeface="Tahoma" pitchFamily="34" charset="0"/>
                </a:rPr>
                <a:t>Falmer</a:t>
              </a:r>
              <a:r>
                <a:rPr lang="en-GB" altLang="en-US" sz="900" dirty="0">
                  <a:latin typeface="Tahoma" pitchFamily="34" charset="0"/>
                </a:rPr>
                <a:t> </a:t>
              </a:r>
              <a:r>
                <a:rPr lang="en-GB" altLang="en-US" sz="900" dirty="0" smtClean="0">
                  <a:latin typeface="Tahoma" pitchFamily="34" charset="0"/>
                </a:rPr>
                <a:t>Press.</a:t>
              </a:r>
              <a:endParaRPr lang="en-GB" altLang="en-US" dirty="0"/>
            </a:p>
          </p:txBody>
        </p:sp>
        <p:cxnSp>
          <p:nvCxnSpPr>
            <p:cNvPr id="16402" name="AutoShape 18"/>
            <p:cNvCxnSpPr>
              <a:cxnSpLocks noChangeShapeType="1"/>
            </p:cNvCxnSpPr>
            <p:nvPr/>
          </p:nvCxnSpPr>
          <p:spPr bwMode="auto">
            <a:xfrm rot="10800000">
              <a:off x="1643042" y="3929068"/>
              <a:ext cx="642592" cy="5387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3" name="AutoShape 19"/>
            <p:cNvCxnSpPr>
              <a:cxnSpLocks noChangeShapeType="1"/>
            </p:cNvCxnSpPr>
            <p:nvPr/>
          </p:nvCxnSpPr>
          <p:spPr bwMode="auto">
            <a:xfrm rot="5400000" flipH="1" flipV="1">
              <a:off x="1138683" y="4177736"/>
              <a:ext cx="467278" cy="1128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2647870" y="4003733"/>
              <a:ext cx="665977" cy="46404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 rot="16200000" flipH="1">
              <a:off x="2995228" y="3934202"/>
              <a:ext cx="538698" cy="52842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rot="16200000" flipH="1">
              <a:off x="4567703" y="4219119"/>
              <a:ext cx="467256" cy="300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 rot="5400000">
              <a:off x="5393537" y="4179099"/>
              <a:ext cx="428628" cy="7143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 rot="5400000">
              <a:off x="5999966" y="4214818"/>
              <a:ext cx="500860" cy="7223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rot="16200000" flipH="1">
              <a:off x="6572265" y="4143379"/>
              <a:ext cx="428628" cy="14287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0" name="AutoShape 26"/>
            <p:cNvCxnSpPr>
              <a:cxnSpLocks noChangeShapeType="1"/>
            </p:cNvCxnSpPr>
            <p:nvPr/>
          </p:nvCxnSpPr>
          <p:spPr bwMode="auto">
            <a:xfrm rot="5400000">
              <a:off x="6817829" y="2978237"/>
              <a:ext cx="919580" cy="5534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1" name="AutoShape 27"/>
            <p:cNvCxnSpPr>
              <a:cxnSpLocks noChangeShapeType="1"/>
            </p:cNvCxnSpPr>
            <p:nvPr/>
          </p:nvCxnSpPr>
          <p:spPr bwMode="auto">
            <a:xfrm rot="5400000">
              <a:off x="6141693" y="3153513"/>
              <a:ext cx="920374" cy="20210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2" name="AutoShape 28"/>
            <p:cNvCxnSpPr>
              <a:cxnSpLocks noChangeShapeType="1"/>
            </p:cNvCxnSpPr>
            <p:nvPr/>
          </p:nvCxnSpPr>
          <p:spPr bwMode="auto">
            <a:xfrm rot="16200000" flipH="1">
              <a:off x="5009995" y="2938300"/>
              <a:ext cx="920374" cy="63253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 rot="16200000" flipH="1">
              <a:off x="3699142" y="3256883"/>
              <a:ext cx="968702" cy="4369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4" name="AutoShape 30"/>
            <p:cNvCxnSpPr>
              <a:cxnSpLocks noChangeShapeType="1"/>
            </p:cNvCxnSpPr>
            <p:nvPr/>
          </p:nvCxnSpPr>
          <p:spPr bwMode="auto">
            <a:xfrm rot="5400000">
              <a:off x="2558533" y="3093335"/>
              <a:ext cx="920374" cy="32246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5" name="AutoShape 31"/>
            <p:cNvCxnSpPr>
              <a:cxnSpLocks noChangeShapeType="1"/>
            </p:cNvCxnSpPr>
            <p:nvPr/>
          </p:nvCxnSpPr>
          <p:spPr bwMode="auto">
            <a:xfrm rot="16200000" flipH="1">
              <a:off x="1443277" y="2920723"/>
              <a:ext cx="968702" cy="7160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6416" name="AutoShape 32"/>
            <p:cNvCxnSpPr>
              <a:cxnSpLocks noChangeShapeType="1"/>
            </p:cNvCxnSpPr>
            <p:nvPr/>
          </p:nvCxnSpPr>
          <p:spPr bwMode="auto">
            <a:xfrm rot="5400000">
              <a:off x="939743" y="3267806"/>
              <a:ext cx="968702" cy="218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2 </a:t>
            </a:r>
            <a:r>
              <a:rPr lang="en-US" dirty="0" err="1" smtClean="0"/>
              <a:t>Awdur</a:t>
            </a:r>
            <a:r>
              <a:rPr lang="en-US" dirty="0" smtClean="0"/>
              <a:t> / Referencing 2 Authors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aseiniad</a:t>
            </a:r>
            <a:r>
              <a:rPr lang="en-US" dirty="0" smtClean="0">
                <a:solidFill>
                  <a:srgbClr val="000000"/>
                </a:solidFill>
              </a:rPr>
              <a:t>:</a:t>
            </a:r>
          </a:p>
          <a:p>
            <a:pPr>
              <a:buNone/>
            </a:pPr>
            <a:r>
              <a:rPr lang="en-US" dirty="0" err="1" smtClean="0">
                <a:solidFill>
                  <a:srgbClr val="000000"/>
                </a:solidFill>
              </a:rPr>
              <a:t>Cyfenw’r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awdur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dyddiad</a:t>
            </a:r>
            <a:r>
              <a:rPr lang="en-US" dirty="0" smtClean="0">
                <a:solidFill>
                  <a:srgbClr val="000000"/>
                </a:solidFill>
              </a:rPr>
              <a:t> (&amp; </a:t>
            </a:r>
            <a:r>
              <a:rPr lang="en-US" dirty="0" err="1" smtClean="0">
                <a:solidFill>
                  <a:srgbClr val="000000"/>
                </a:solidFill>
              </a:rPr>
              <a:t>rhif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tudalen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angen</a:t>
            </a:r>
            <a:r>
              <a:rPr lang="en-US" dirty="0" smtClean="0">
                <a:solidFill>
                  <a:srgbClr val="000000"/>
                </a:solidFill>
              </a:rPr>
              <a:t>) </a:t>
            </a:r>
            <a:r>
              <a:rPr lang="en-US" dirty="0" err="1" smtClean="0">
                <a:solidFill>
                  <a:srgbClr val="000000"/>
                </a:solidFill>
              </a:rPr>
              <a:t>e.e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Doherty and Horne (2002)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 :</a:t>
            </a:r>
          </a:p>
          <a:p>
            <a:pPr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Doherty, T.L. and Horne, T. (2002) </a:t>
            </a:r>
            <a:r>
              <a:rPr lang="en-GB" altLang="en-US" i="1" dirty="0" smtClean="0">
                <a:solidFill>
                  <a:srgbClr val="000000"/>
                </a:solidFill>
              </a:rPr>
              <a:t>Managing Public Services.</a:t>
            </a:r>
            <a:r>
              <a:rPr lang="en-GB" altLang="en-US" dirty="0" smtClean="0">
                <a:solidFill>
                  <a:srgbClr val="000000"/>
                </a:solidFill>
              </a:rPr>
              <a:t> London: </a:t>
            </a:r>
            <a:r>
              <a:rPr lang="en-GB" altLang="en-US" dirty="0" err="1" smtClean="0">
                <a:solidFill>
                  <a:srgbClr val="000000"/>
                </a:solidFill>
              </a:rPr>
              <a:t>Routledge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2656" y="1985963"/>
            <a:ext cx="3657600" cy="4140200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In the assignment: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   Both authors’ surnames, date (and page if needed) e.g.</a:t>
            </a:r>
          </a:p>
          <a:p>
            <a:pPr lvl="1"/>
            <a:r>
              <a:rPr lang="en-GB" altLang="en-US" dirty="0" smtClean="0">
                <a:solidFill>
                  <a:srgbClr val="000000"/>
                </a:solidFill>
              </a:rPr>
              <a:t>Doherty and Horne (2002)</a:t>
            </a:r>
          </a:p>
          <a:p>
            <a:r>
              <a:rPr lang="en-GB" altLang="en-US" dirty="0" smtClean="0">
                <a:solidFill>
                  <a:srgbClr val="000000"/>
                </a:solidFill>
              </a:rPr>
              <a:t>In the reference list:</a:t>
            </a:r>
          </a:p>
          <a:p>
            <a:pPr lvl="1">
              <a:buNone/>
            </a:pPr>
            <a:endParaRPr lang="en-GB" altLang="en-US" dirty="0" smtClean="0">
              <a:solidFill>
                <a:srgbClr val="000000"/>
              </a:solidFill>
            </a:endParaRPr>
          </a:p>
          <a:p>
            <a:pPr lvl="1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Doherty, T.L. and Horne, T. (2002) </a:t>
            </a:r>
            <a:r>
              <a:rPr lang="en-GB" altLang="en-US" i="1" dirty="0" smtClean="0">
                <a:solidFill>
                  <a:srgbClr val="000000"/>
                </a:solidFill>
              </a:rPr>
              <a:t>Managing Public Services.</a:t>
            </a:r>
            <a:r>
              <a:rPr lang="en-GB" altLang="en-US" dirty="0" smtClean="0">
                <a:solidFill>
                  <a:srgbClr val="000000"/>
                </a:solidFill>
              </a:rPr>
              <a:t> London: </a:t>
            </a:r>
            <a:r>
              <a:rPr lang="en-GB" altLang="en-US" dirty="0" err="1" smtClean="0">
                <a:solidFill>
                  <a:srgbClr val="000000"/>
                </a:solidFill>
              </a:rPr>
              <a:t>Routledge</a:t>
            </a:r>
            <a:r>
              <a:rPr lang="en-GB" altLang="en-US" dirty="0" smtClean="0"/>
              <a:t>.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3 </a:t>
            </a:r>
            <a:r>
              <a:rPr lang="en-US" dirty="0" err="1" smtClean="0"/>
              <a:t>Awdur</a:t>
            </a:r>
            <a:r>
              <a:rPr lang="en-US" dirty="0" smtClean="0"/>
              <a:t> / Referencing 3 Authors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aseiniad</a:t>
            </a:r>
            <a:r>
              <a:rPr lang="en-US" dirty="0" smtClean="0">
                <a:solidFill>
                  <a:srgbClr val="000000"/>
                </a:solidFill>
              </a:rPr>
              <a:t> : </a:t>
            </a:r>
          </a:p>
          <a:p>
            <a:pPr marL="228600" lvl="1">
              <a:spcBef>
                <a:spcPts val="2000"/>
              </a:spcBef>
              <a:buClr>
                <a:schemeClr val="accent1"/>
              </a:buClr>
              <a:buNone/>
            </a:pPr>
            <a:r>
              <a:rPr lang="en-US" dirty="0" err="1" smtClean="0">
                <a:solidFill>
                  <a:srgbClr val="000000"/>
                </a:solidFill>
              </a:rPr>
              <a:t>Enwau’r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cyfenwau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dyddiad</a:t>
            </a:r>
            <a:r>
              <a:rPr lang="en-US" dirty="0" smtClean="0">
                <a:solidFill>
                  <a:srgbClr val="000000"/>
                </a:solidFill>
              </a:rPr>
              <a:t> (&amp; </a:t>
            </a:r>
            <a:r>
              <a:rPr lang="en-US" dirty="0" err="1" smtClean="0">
                <a:solidFill>
                  <a:srgbClr val="000000"/>
                </a:solidFill>
              </a:rPr>
              <a:t>rhif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tudalen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angen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</a:p>
          <a:p>
            <a:pPr marL="228600" lvl="1">
              <a:spcBef>
                <a:spcPts val="2000"/>
              </a:spcBef>
              <a:buClr>
                <a:schemeClr val="accent1"/>
              </a:buClr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Cohen, </a:t>
            </a:r>
            <a:r>
              <a:rPr lang="en-GB" altLang="en-US" dirty="0" err="1" smtClean="0">
                <a:solidFill>
                  <a:srgbClr val="000000"/>
                </a:solidFill>
              </a:rPr>
              <a:t>Manion</a:t>
            </a:r>
            <a:r>
              <a:rPr lang="en-GB" altLang="en-US" dirty="0" smtClean="0">
                <a:solidFill>
                  <a:srgbClr val="000000"/>
                </a:solidFill>
              </a:rPr>
              <a:t> and Morrison (2007)</a:t>
            </a:r>
          </a:p>
          <a:p>
            <a:pPr marL="228600" lvl="1">
              <a:spcBef>
                <a:spcPts val="2000"/>
              </a:spcBef>
              <a:buClr>
                <a:schemeClr val="accent1"/>
              </a:buClr>
              <a:buNone/>
            </a:pPr>
            <a:endParaRPr lang="en-GB" altLang="en-US" dirty="0" smtClean="0">
              <a:solidFill>
                <a:srgbClr val="000000"/>
              </a:solidFill>
            </a:endParaRPr>
          </a:p>
          <a:p>
            <a:pPr marL="228600" lvl="1">
              <a:spcBef>
                <a:spcPts val="2000"/>
              </a:spcBef>
              <a:buClr>
                <a:schemeClr val="accent1"/>
              </a:buClr>
              <a:buFont typeface="Wingdings" charset="2"/>
              <a:buChar char="§"/>
            </a:pPr>
            <a:r>
              <a:rPr lang="en-GB" altLang="en-US" dirty="0" err="1" smtClean="0">
                <a:solidFill>
                  <a:srgbClr val="000000"/>
                </a:solidFill>
              </a:rPr>
              <a:t>Yn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y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rhestr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cyfeirnodi</a:t>
            </a:r>
            <a:r>
              <a:rPr lang="en-GB" altLang="en-US" dirty="0" smtClean="0">
                <a:solidFill>
                  <a:srgbClr val="000000"/>
                </a:solidFill>
              </a:rPr>
              <a:t> : </a:t>
            </a:r>
          </a:p>
          <a:p>
            <a:pPr marL="228600" lvl="1">
              <a:spcBef>
                <a:spcPts val="2000"/>
              </a:spcBef>
              <a:buClr>
                <a:schemeClr val="accent1"/>
              </a:buClr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Cohen, L., </a:t>
            </a:r>
            <a:r>
              <a:rPr lang="en-GB" altLang="en-US" dirty="0" err="1" smtClean="0">
                <a:solidFill>
                  <a:srgbClr val="000000"/>
                </a:solidFill>
              </a:rPr>
              <a:t>Manion</a:t>
            </a:r>
            <a:r>
              <a:rPr lang="en-GB" altLang="en-US" dirty="0" smtClean="0">
                <a:solidFill>
                  <a:srgbClr val="000000"/>
                </a:solidFill>
              </a:rPr>
              <a:t>, L. &amp; Morrison, K. (2007) </a:t>
            </a:r>
            <a:r>
              <a:rPr lang="en-GB" altLang="en-US" i="1" dirty="0" smtClean="0">
                <a:solidFill>
                  <a:srgbClr val="000000"/>
                </a:solidFill>
              </a:rPr>
              <a:t>Research Methods in Education</a:t>
            </a:r>
            <a:r>
              <a:rPr lang="en-GB" altLang="en-US" dirty="0" smtClean="0">
                <a:solidFill>
                  <a:srgbClr val="000000"/>
                </a:solidFill>
              </a:rPr>
              <a:t>. 6</a:t>
            </a:r>
            <a:r>
              <a:rPr lang="en-GB" altLang="en-US" baseline="30000" dirty="0" smtClean="0">
                <a:solidFill>
                  <a:srgbClr val="000000"/>
                </a:solidFill>
              </a:rPr>
              <a:t>ed</a:t>
            </a:r>
            <a:r>
              <a:rPr lang="en-GB" altLang="en-US" dirty="0" smtClean="0">
                <a:solidFill>
                  <a:srgbClr val="000000"/>
                </a:solidFill>
              </a:rPr>
              <a:t> </a:t>
            </a:r>
            <a:r>
              <a:rPr lang="en-GB" altLang="en-US" dirty="0" err="1" smtClean="0">
                <a:solidFill>
                  <a:srgbClr val="000000"/>
                </a:solidFill>
              </a:rPr>
              <a:t>Argraffiad</a:t>
            </a:r>
            <a:r>
              <a:rPr lang="en-GB" altLang="en-US" dirty="0" smtClean="0">
                <a:solidFill>
                  <a:srgbClr val="000000"/>
                </a:solidFill>
              </a:rPr>
              <a:t>. London: </a:t>
            </a:r>
            <a:r>
              <a:rPr lang="en-GB" altLang="en-US" dirty="0" err="1" smtClean="0">
                <a:solidFill>
                  <a:srgbClr val="000000"/>
                </a:solidFill>
              </a:rPr>
              <a:t>Routledge</a:t>
            </a:r>
            <a:r>
              <a:rPr lang="en-GB" altLang="en-US" dirty="0" smtClean="0">
                <a:solidFill>
                  <a:srgbClr val="000000"/>
                </a:solidFill>
              </a:rPr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79656" y="1985963"/>
            <a:ext cx="3657600" cy="4140200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>
                <a:solidFill>
                  <a:srgbClr val="000000"/>
                </a:solidFill>
              </a:rPr>
              <a:t>In the assignment: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   All authors’ surnames, date (and page if needed).</a:t>
            </a:r>
          </a:p>
          <a:p>
            <a:pPr lvl="1"/>
            <a:r>
              <a:rPr lang="en-GB" altLang="en-US" dirty="0" smtClean="0">
                <a:solidFill>
                  <a:srgbClr val="000000"/>
                </a:solidFill>
              </a:rPr>
              <a:t>Cohen, </a:t>
            </a:r>
            <a:r>
              <a:rPr lang="en-GB" altLang="en-US" dirty="0" err="1" smtClean="0">
                <a:solidFill>
                  <a:srgbClr val="000000"/>
                </a:solidFill>
              </a:rPr>
              <a:t>Manion</a:t>
            </a:r>
            <a:r>
              <a:rPr lang="en-GB" altLang="en-US" dirty="0" smtClean="0">
                <a:solidFill>
                  <a:srgbClr val="000000"/>
                </a:solidFill>
              </a:rPr>
              <a:t> and Morrison (2007)</a:t>
            </a:r>
          </a:p>
          <a:p>
            <a:pPr lvl="1">
              <a:buNone/>
            </a:pPr>
            <a:endParaRPr lang="en-GB" altLang="en-US" dirty="0" smtClean="0">
              <a:solidFill>
                <a:srgbClr val="000000"/>
              </a:solidFill>
            </a:endParaRPr>
          </a:p>
          <a:p>
            <a:r>
              <a:rPr lang="en-GB" altLang="en-US" dirty="0" smtClean="0">
                <a:solidFill>
                  <a:srgbClr val="000000"/>
                </a:solidFill>
              </a:rPr>
              <a:t>In the reference list:</a:t>
            </a:r>
          </a:p>
          <a:p>
            <a:pPr lvl="1">
              <a:buNone/>
            </a:pPr>
            <a:endParaRPr lang="en-GB" altLang="en-US" dirty="0" smtClean="0">
              <a:solidFill>
                <a:srgbClr val="000000"/>
              </a:solidFill>
            </a:endParaRPr>
          </a:p>
          <a:p>
            <a:pPr lvl="1">
              <a:buNone/>
            </a:pPr>
            <a:r>
              <a:rPr lang="en-GB" altLang="en-US" dirty="0" smtClean="0">
                <a:solidFill>
                  <a:srgbClr val="000000"/>
                </a:solidFill>
              </a:rPr>
              <a:t>Cohen, L., </a:t>
            </a:r>
            <a:r>
              <a:rPr lang="en-GB" altLang="en-US" dirty="0" err="1" smtClean="0">
                <a:solidFill>
                  <a:srgbClr val="000000"/>
                </a:solidFill>
              </a:rPr>
              <a:t>Manion</a:t>
            </a:r>
            <a:r>
              <a:rPr lang="en-GB" altLang="en-US" dirty="0" smtClean="0">
                <a:solidFill>
                  <a:srgbClr val="000000"/>
                </a:solidFill>
              </a:rPr>
              <a:t>, L. &amp; Morrison, K. (2007) </a:t>
            </a:r>
            <a:r>
              <a:rPr lang="en-GB" altLang="en-US" i="1" dirty="0" smtClean="0">
                <a:solidFill>
                  <a:srgbClr val="000000"/>
                </a:solidFill>
              </a:rPr>
              <a:t>Research Methods in Education</a:t>
            </a:r>
            <a:r>
              <a:rPr lang="en-GB" altLang="en-US" dirty="0" smtClean="0">
                <a:solidFill>
                  <a:srgbClr val="000000"/>
                </a:solidFill>
              </a:rPr>
              <a:t>. 6</a:t>
            </a:r>
            <a:r>
              <a:rPr lang="en-GB" altLang="en-US" baseline="30000" dirty="0" smtClean="0">
                <a:solidFill>
                  <a:srgbClr val="000000"/>
                </a:solidFill>
              </a:rPr>
              <a:t>th</a:t>
            </a:r>
            <a:r>
              <a:rPr lang="en-GB" altLang="en-US" dirty="0" smtClean="0">
                <a:solidFill>
                  <a:srgbClr val="000000"/>
                </a:solidFill>
              </a:rPr>
              <a:t> Edition. London: </a:t>
            </a:r>
            <a:r>
              <a:rPr lang="en-GB" altLang="en-US" dirty="0" err="1" smtClean="0">
                <a:solidFill>
                  <a:srgbClr val="000000"/>
                </a:solidFill>
              </a:rPr>
              <a:t>Routledge</a:t>
            </a:r>
            <a:r>
              <a:rPr lang="en-GB" altLang="en-US" dirty="0" smtClean="0">
                <a:solidFill>
                  <a:srgbClr val="000000"/>
                </a:solidFill>
              </a:rPr>
              <a:t>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3 </a:t>
            </a:r>
            <a:r>
              <a:rPr lang="en-US" dirty="0" err="1" smtClean="0"/>
              <a:t>Awdur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600200"/>
            <a:ext cx="3657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aseiniad</a:t>
            </a:r>
            <a:r>
              <a:rPr lang="en-US" dirty="0" smtClean="0">
                <a:solidFill>
                  <a:srgbClr val="000000"/>
                </a:solidFill>
              </a:rPr>
              <a:t> :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1af </a:t>
            </a:r>
            <a:r>
              <a:rPr lang="en-US" dirty="0" err="1" smtClean="0">
                <a:solidFill>
                  <a:srgbClr val="000000"/>
                </a:solidFill>
              </a:rPr>
              <a:t>cyfenw’r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awdur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dilyn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gan</a:t>
            </a:r>
            <a:r>
              <a:rPr lang="en-US" dirty="0" smtClean="0">
                <a:solidFill>
                  <a:srgbClr val="000000"/>
                </a:solidFill>
              </a:rPr>
              <a:t> et al. a </a:t>
            </a:r>
            <a:r>
              <a:rPr lang="en-US" dirty="0" err="1" smtClean="0">
                <a:solidFill>
                  <a:srgbClr val="000000"/>
                </a:solidFill>
              </a:rPr>
              <a:t>dyddiad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Calpin</a:t>
            </a:r>
            <a:r>
              <a:rPr lang="en-US" dirty="0" smtClean="0">
                <a:solidFill>
                  <a:srgbClr val="000000"/>
                </a:solidFill>
              </a:rPr>
              <a:t> et al. (2012)</a:t>
            </a:r>
          </a:p>
          <a:p>
            <a:pPr>
              <a:buNone/>
            </a:pP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rhestr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cyfeirnodi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ysgrifennwch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awduron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trefn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maent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ymddangos</a:t>
            </a:r>
            <a:r>
              <a:rPr lang="en-US" dirty="0" smtClean="0">
                <a:solidFill>
                  <a:srgbClr val="000000"/>
                </a:solidFill>
              </a:rPr>
              <a:t> an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llyfr</a:t>
            </a:r>
            <a:r>
              <a:rPr lang="en-US" dirty="0" smtClean="0">
                <a:solidFill>
                  <a:srgbClr val="000000"/>
                </a:solidFill>
              </a:rPr>
              <a:t> :</a:t>
            </a:r>
          </a:p>
          <a:p>
            <a:pPr>
              <a:buNone/>
            </a:pPr>
            <a:r>
              <a:rPr lang="en-GB" altLang="en-US" dirty="0" err="1" smtClean="0">
                <a:solidFill>
                  <a:srgbClr val="000000"/>
                </a:solidFill>
              </a:rPr>
              <a:t>Calpin</a:t>
            </a:r>
            <a:r>
              <a:rPr lang="en-GB" altLang="en-US" dirty="0" smtClean="0">
                <a:solidFill>
                  <a:srgbClr val="000000"/>
                </a:solidFill>
              </a:rPr>
              <a:t>, P. J., </a:t>
            </a:r>
            <a:r>
              <a:rPr lang="en-GB" altLang="en-US" dirty="0" err="1" smtClean="0">
                <a:solidFill>
                  <a:srgbClr val="000000"/>
                </a:solidFill>
              </a:rPr>
              <a:t>Langbridge</a:t>
            </a:r>
            <a:r>
              <a:rPr lang="en-GB" altLang="en-US" dirty="0" smtClean="0">
                <a:solidFill>
                  <a:srgbClr val="000000"/>
                </a:solidFill>
              </a:rPr>
              <a:t>, E., Morgan, B., </a:t>
            </a:r>
            <a:r>
              <a:rPr lang="en-GB" altLang="en-US" dirty="0" err="1" smtClean="0">
                <a:solidFill>
                  <a:srgbClr val="000000"/>
                </a:solidFill>
              </a:rPr>
              <a:t>Platts</a:t>
            </a:r>
            <a:r>
              <a:rPr lang="en-GB" altLang="en-US" dirty="0" smtClean="0">
                <a:solidFill>
                  <a:srgbClr val="000000"/>
                </a:solidFill>
              </a:rPr>
              <a:t>, R., Rowe, J. and </a:t>
            </a:r>
            <a:r>
              <a:rPr lang="en-GB" altLang="en-US" dirty="0" err="1" smtClean="0">
                <a:solidFill>
                  <a:srgbClr val="000000"/>
                </a:solidFill>
              </a:rPr>
              <a:t>Scragg</a:t>
            </a:r>
            <a:r>
              <a:rPr lang="en-GB" altLang="en-US" dirty="0" smtClean="0">
                <a:solidFill>
                  <a:srgbClr val="000000"/>
                </a:solidFill>
              </a:rPr>
              <a:t>, T.  (2012) </a:t>
            </a:r>
            <a:r>
              <a:rPr lang="en-GB" altLang="en-US" i="1" dirty="0" smtClean="0">
                <a:solidFill>
                  <a:srgbClr val="000000"/>
                </a:solidFill>
              </a:rPr>
              <a:t>Level 5: Diploma in Leadership for Health and Social Care.</a:t>
            </a:r>
            <a:r>
              <a:rPr lang="en-GB" altLang="en-US" dirty="0" smtClean="0">
                <a:solidFill>
                  <a:srgbClr val="000000"/>
                </a:solidFill>
              </a:rPr>
              <a:t> Cheltenham: Nelson </a:t>
            </a:r>
            <a:r>
              <a:rPr lang="en-GB" altLang="en-US" dirty="0" err="1" smtClean="0">
                <a:solidFill>
                  <a:srgbClr val="000000"/>
                </a:solidFill>
              </a:rPr>
              <a:t>Thornes</a:t>
            </a: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7322" y="1600200"/>
            <a:ext cx="3657600" cy="4525963"/>
          </a:xfrm>
        </p:spPr>
        <p:txBody>
          <a:bodyPr>
            <a:normAutofit/>
          </a:bodyPr>
          <a:lstStyle/>
          <a:p>
            <a:r>
              <a:rPr lang="en-GB" altLang="en-US" sz="1700" dirty="0" smtClean="0">
                <a:solidFill>
                  <a:srgbClr val="000000"/>
                </a:solidFill>
              </a:rPr>
              <a:t>In the assignment:</a:t>
            </a:r>
          </a:p>
          <a:p>
            <a:pPr lvl="1"/>
            <a:r>
              <a:rPr lang="en-GB" altLang="en-US" sz="1700" dirty="0" smtClean="0">
                <a:solidFill>
                  <a:srgbClr val="000000"/>
                </a:solidFill>
              </a:rPr>
              <a:t>1</a:t>
            </a:r>
            <a:r>
              <a:rPr lang="en-GB" altLang="en-US" sz="1700" baseline="30000" dirty="0" smtClean="0">
                <a:solidFill>
                  <a:srgbClr val="000000"/>
                </a:solidFill>
              </a:rPr>
              <a:t>st</a:t>
            </a:r>
            <a:r>
              <a:rPr lang="en-GB" altLang="en-US" sz="1700" dirty="0" smtClean="0">
                <a:solidFill>
                  <a:srgbClr val="000000"/>
                </a:solidFill>
              </a:rPr>
              <a:t> author’s surname followed by et al. and date.</a:t>
            </a:r>
          </a:p>
          <a:p>
            <a:pPr lvl="1"/>
            <a:r>
              <a:rPr lang="en-GB" altLang="en-US" sz="1700" dirty="0" err="1" smtClean="0">
                <a:solidFill>
                  <a:srgbClr val="000000"/>
                </a:solidFill>
              </a:rPr>
              <a:t>Calpin</a:t>
            </a:r>
            <a:r>
              <a:rPr lang="en-GB" altLang="en-US" sz="1700" dirty="0" smtClean="0">
                <a:solidFill>
                  <a:srgbClr val="000000"/>
                </a:solidFill>
              </a:rPr>
              <a:t> et al. (2012) </a:t>
            </a:r>
          </a:p>
          <a:p>
            <a:pPr lvl="1">
              <a:buNone/>
            </a:pPr>
            <a:endParaRPr lang="en-GB" altLang="en-US" sz="1700" dirty="0" smtClean="0">
              <a:solidFill>
                <a:srgbClr val="000000"/>
              </a:solidFill>
            </a:endParaRPr>
          </a:p>
          <a:p>
            <a:r>
              <a:rPr lang="en-GB" altLang="en-US" sz="1700" dirty="0" smtClean="0">
                <a:solidFill>
                  <a:srgbClr val="000000"/>
                </a:solidFill>
              </a:rPr>
              <a:t>In the reference list – write all authors in the order they appear:</a:t>
            </a:r>
          </a:p>
          <a:p>
            <a:r>
              <a:rPr lang="en-GB" altLang="en-US" sz="1700" dirty="0" err="1" smtClean="0">
                <a:solidFill>
                  <a:srgbClr val="000000"/>
                </a:solidFill>
              </a:rPr>
              <a:t>Calpin</a:t>
            </a:r>
            <a:r>
              <a:rPr lang="en-GB" altLang="en-US" sz="1700" dirty="0" smtClean="0">
                <a:solidFill>
                  <a:srgbClr val="000000"/>
                </a:solidFill>
              </a:rPr>
              <a:t>, P. J., </a:t>
            </a:r>
            <a:r>
              <a:rPr lang="en-GB" altLang="en-US" sz="1700" dirty="0" err="1" smtClean="0">
                <a:solidFill>
                  <a:srgbClr val="000000"/>
                </a:solidFill>
              </a:rPr>
              <a:t>Langbridge</a:t>
            </a:r>
            <a:r>
              <a:rPr lang="en-GB" altLang="en-US" sz="1700" dirty="0" smtClean="0">
                <a:solidFill>
                  <a:srgbClr val="000000"/>
                </a:solidFill>
              </a:rPr>
              <a:t>, E., Morgan, B., </a:t>
            </a:r>
            <a:r>
              <a:rPr lang="en-GB" altLang="en-US" sz="1700" dirty="0" err="1" smtClean="0">
                <a:solidFill>
                  <a:srgbClr val="000000"/>
                </a:solidFill>
              </a:rPr>
              <a:t>Platts</a:t>
            </a:r>
            <a:r>
              <a:rPr lang="en-GB" altLang="en-US" sz="1700" dirty="0" smtClean="0">
                <a:solidFill>
                  <a:srgbClr val="000000"/>
                </a:solidFill>
              </a:rPr>
              <a:t>, R., Rowe, J. and </a:t>
            </a:r>
            <a:r>
              <a:rPr lang="en-GB" altLang="en-US" sz="1700" dirty="0" err="1" smtClean="0">
                <a:solidFill>
                  <a:srgbClr val="000000"/>
                </a:solidFill>
              </a:rPr>
              <a:t>Scragg</a:t>
            </a:r>
            <a:r>
              <a:rPr lang="en-GB" altLang="en-US" sz="1700" dirty="0" smtClean="0">
                <a:solidFill>
                  <a:srgbClr val="000000"/>
                </a:solidFill>
              </a:rPr>
              <a:t>, T.  (2012) </a:t>
            </a:r>
            <a:r>
              <a:rPr lang="en-GB" altLang="en-US" sz="1700" i="1" dirty="0" smtClean="0">
                <a:solidFill>
                  <a:srgbClr val="000000"/>
                </a:solidFill>
              </a:rPr>
              <a:t>Level 5: Diploma in Leadership for Health and Social Care.</a:t>
            </a:r>
            <a:r>
              <a:rPr lang="en-GB" altLang="en-US" sz="1700" dirty="0" smtClean="0">
                <a:solidFill>
                  <a:srgbClr val="000000"/>
                </a:solidFill>
              </a:rPr>
              <a:t> Cheltenham: Nelson </a:t>
            </a:r>
            <a:r>
              <a:rPr lang="en-GB" altLang="en-US" sz="1700" dirty="0" err="1" smtClean="0">
                <a:solidFill>
                  <a:srgbClr val="000000"/>
                </a:solidFill>
              </a:rPr>
              <a:t>Thornes</a:t>
            </a:r>
            <a:r>
              <a:rPr lang="en-GB" altLang="en-US" sz="1882" dirty="0" smtClean="0">
                <a:solidFill>
                  <a:srgbClr val="000000"/>
                </a:solidFill>
              </a:rPr>
              <a:t>.</a:t>
            </a:r>
            <a:endParaRPr lang="en-GB" altLang="en-US" sz="1882" i="1" dirty="0" smtClean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08741"/>
            <a:ext cx="7556313" cy="1116106"/>
          </a:xfrm>
        </p:spPr>
        <p:txBody>
          <a:bodyPr/>
          <a:lstStyle/>
          <a:p>
            <a:r>
              <a:rPr lang="en-GB" sz="2400" b="1" dirty="0" err="1" smtClean="0"/>
              <a:t>Pennod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fewn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llyfr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wedi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golygyddu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gan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nifer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awduron</a:t>
            </a: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 smtClean="0"/>
              <a:t>Chapter </a:t>
            </a:r>
            <a:r>
              <a:rPr lang="en-GB" sz="2400" b="1" dirty="0"/>
              <a:t>in an Edited 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7609"/>
            <a:ext cx="8229600" cy="4113639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altLang="en-US" sz="2000" dirty="0" err="1" smtClean="0"/>
              <a:t>Awdur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Pennod</a:t>
            </a:r>
            <a:r>
              <a:rPr lang="en-GB" altLang="en-US" sz="2000" dirty="0" smtClean="0"/>
              <a:t>  /  </a:t>
            </a:r>
            <a:r>
              <a:rPr lang="en-GB" altLang="en-US" sz="2000" dirty="0" err="1" smtClean="0"/>
              <a:t>Author</a:t>
            </a:r>
            <a:r>
              <a:rPr lang="en-GB" altLang="en-US" sz="2000" dirty="0" err="1"/>
              <a:t>(s</a:t>
            </a:r>
            <a:r>
              <a:rPr lang="en-GB" altLang="en-US" sz="2000" dirty="0"/>
              <a:t>) of Chapter</a:t>
            </a:r>
            <a:r>
              <a:rPr lang="en-GB" altLang="en-US" sz="2000" dirty="0" smtClean="0"/>
              <a:t> 			</a:t>
            </a:r>
            <a:r>
              <a:rPr lang="en-GB" altLang="en-US" sz="2000" dirty="0" smtClean="0">
                <a:solidFill>
                  <a:schemeClr val="tx2"/>
                </a:solidFill>
              </a:rPr>
              <a:t>Mears</a:t>
            </a:r>
            <a:r>
              <a:rPr lang="en-GB" altLang="en-US" sz="2000" dirty="0">
                <a:solidFill>
                  <a:schemeClr val="tx2"/>
                </a:solidFill>
              </a:rPr>
              <a:t>, M.</a:t>
            </a:r>
            <a:endParaRPr lang="en-GB" altLang="en-US" sz="2000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sz="2000" dirty="0" err="1" smtClean="0"/>
              <a:t>Blwyddyn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Cyhoeddi’r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llyfr</a:t>
            </a:r>
            <a:r>
              <a:rPr lang="en-GB" altLang="en-US" sz="2000" dirty="0" smtClean="0"/>
              <a:t>  /  Year </a:t>
            </a:r>
            <a:r>
              <a:rPr lang="en-GB" altLang="en-US" sz="2000" dirty="0"/>
              <a:t>of Publication of book </a:t>
            </a:r>
            <a:r>
              <a:rPr lang="en-US" altLang="en-US" sz="2000" b="1" dirty="0">
                <a:cs typeface="Arial" charset="0"/>
              </a:rPr>
              <a:t>©	</a:t>
            </a:r>
            <a:r>
              <a:rPr lang="en-US" altLang="en-US" sz="2000" dirty="0">
                <a:solidFill>
                  <a:schemeClr val="tx2"/>
                </a:solidFill>
                <a:cs typeface="Arial" charset="0"/>
              </a:rPr>
              <a:t>2013</a:t>
            </a:r>
            <a:endParaRPr lang="en-GB" altLang="en-US" sz="2000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sz="2000" b="1" dirty="0" err="1" smtClean="0">
                <a:solidFill>
                  <a:schemeClr val="tx1"/>
                </a:solidFill>
              </a:rPr>
              <a:t>Teitl</a:t>
            </a:r>
            <a:r>
              <a:rPr lang="en-GB" altLang="en-US" sz="2000" b="1" dirty="0" smtClean="0">
                <a:solidFill>
                  <a:schemeClr val="tx1"/>
                </a:solidFill>
              </a:rPr>
              <a:t> </a:t>
            </a:r>
            <a:r>
              <a:rPr lang="en-GB" altLang="en-US" sz="2000" b="1" dirty="0" err="1" smtClean="0">
                <a:solidFill>
                  <a:schemeClr val="tx1"/>
                </a:solidFill>
              </a:rPr>
              <a:t>y</a:t>
            </a:r>
            <a:r>
              <a:rPr lang="en-GB" altLang="en-US" sz="2000" b="1" dirty="0" smtClean="0">
                <a:solidFill>
                  <a:schemeClr val="tx1"/>
                </a:solidFill>
              </a:rPr>
              <a:t> </a:t>
            </a:r>
            <a:r>
              <a:rPr lang="en-GB" altLang="en-US" sz="2000" b="1" dirty="0" err="1" smtClean="0">
                <a:solidFill>
                  <a:schemeClr val="tx1"/>
                </a:solidFill>
              </a:rPr>
              <a:t>Pennod</a:t>
            </a:r>
            <a:r>
              <a:rPr lang="en-GB" altLang="en-US" sz="2000" b="1" dirty="0" smtClean="0">
                <a:solidFill>
                  <a:schemeClr val="tx1"/>
                </a:solidFill>
              </a:rPr>
              <a:t>  /  Title </a:t>
            </a:r>
            <a:r>
              <a:rPr lang="en-GB" altLang="en-US" sz="2000" b="1" dirty="0">
                <a:solidFill>
                  <a:schemeClr val="tx1"/>
                </a:solidFill>
              </a:rPr>
              <a:t>of </a:t>
            </a:r>
            <a:r>
              <a:rPr lang="en-GB" altLang="en-US" sz="2000" b="1" dirty="0" smtClean="0">
                <a:solidFill>
                  <a:schemeClr val="tx1"/>
                </a:solidFill>
              </a:rPr>
              <a:t>Chapter  </a:t>
            </a:r>
            <a:r>
              <a:rPr lang="en-GB" altLang="en-US" sz="2000" dirty="0">
                <a:solidFill>
                  <a:schemeClr val="tx2"/>
                </a:solidFill>
              </a:rPr>
              <a:t>The Social Context of Health and Social Care (not italics)</a:t>
            </a:r>
            <a:endParaRPr lang="en-GB" altLang="en-US" sz="2000" dirty="0" smtClean="0"/>
          </a:p>
          <a:p>
            <a:pPr eaLnBrk="1" hangingPunct="1"/>
            <a:r>
              <a:rPr lang="en-US" altLang="en-US" sz="2000" dirty="0" err="1" smtClean="0">
                <a:cs typeface="Arial" charset="0"/>
              </a:rPr>
              <a:t>Golygyddion</a:t>
            </a:r>
            <a:r>
              <a:rPr lang="en-US" altLang="en-US" sz="2000" dirty="0" smtClean="0">
                <a:cs typeface="Arial" charset="0"/>
              </a:rPr>
              <a:t> / Editors		           	    </a:t>
            </a:r>
            <a:r>
              <a:rPr lang="en-US" altLang="en-US" sz="2000" dirty="0" err="1" smtClean="0">
                <a:solidFill>
                  <a:schemeClr val="tx2"/>
                </a:solidFill>
                <a:cs typeface="Arial" charset="0"/>
              </a:rPr>
              <a:t>Brotherton</a:t>
            </a:r>
            <a:r>
              <a:rPr lang="en-US" altLang="en-US" sz="2000" dirty="0">
                <a:solidFill>
                  <a:schemeClr val="tx2"/>
                </a:solidFill>
                <a:cs typeface="Arial" charset="0"/>
              </a:rPr>
              <a:t>, G. and Parker, S. (</a:t>
            </a:r>
            <a:r>
              <a:rPr lang="en-US" altLang="en-US" sz="2000" dirty="0" err="1">
                <a:solidFill>
                  <a:schemeClr val="tx2"/>
                </a:solidFill>
                <a:cs typeface="Arial" charset="0"/>
              </a:rPr>
              <a:t>Eds</a:t>
            </a:r>
            <a:r>
              <a:rPr lang="en-US" altLang="en-US" sz="2000" dirty="0">
                <a:solidFill>
                  <a:schemeClr val="tx2"/>
                </a:solidFill>
                <a:cs typeface="Arial" charset="0"/>
              </a:rPr>
              <a:t>)</a:t>
            </a:r>
            <a:endParaRPr lang="en-US" altLang="en-US" sz="2000" dirty="0" smtClean="0">
              <a:cs typeface="Arial" charset="0"/>
            </a:endParaRPr>
          </a:p>
          <a:p>
            <a:pPr eaLnBrk="1" hangingPunct="1"/>
            <a:r>
              <a:rPr lang="en-US" altLang="en-US" sz="2000" dirty="0" err="1" smtClean="0">
                <a:cs typeface="Arial" charset="0"/>
              </a:rPr>
              <a:t>Teitl</a:t>
            </a:r>
            <a:r>
              <a:rPr lang="en-US" altLang="en-US" sz="2000" dirty="0" smtClean="0">
                <a:cs typeface="Arial" charset="0"/>
              </a:rPr>
              <a:t> </a:t>
            </a:r>
            <a:r>
              <a:rPr lang="en-US" altLang="en-US" sz="2000" dirty="0" err="1" smtClean="0">
                <a:cs typeface="Arial" charset="0"/>
              </a:rPr>
              <a:t>y</a:t>
            </a:r>
            <a:r>
              <a:rPr lang="en-US" altLang="en-US" sz="2000" dirty="0" smtClean="0">
                <a:cs typeface="Arial" charset="0"/>
              </a:rPr>
              <a:t> </a:t>
            </a:r>
            <a:r>
              <a:rPr lang="en-US" altLang="en-US" sz="2000" dirty="0" err="1" smtClean="0">
                <a:cs typeface="Arial" charset="0"/>
              </a:rPr>
              <a:t>llyfr</a:t>
            </a:r>
            <a:r>
              <a:rPr lang="en-US" altLang="en-US" sz="2000" dirty="0" smtClean="0">
                <a:cs typeface="Arial" charset="0"/>
              </a:rPr>
              <a:t>  /  Title </a:t>
            </a:r>
            <a:r>
              <a:rPr lang="en-US" altLang="en-US" sz="2000" dirty="0">
                <a:cs typeface="Arial" charset="0"/>
              </a:rPr>
              <a:t>of </a:t>
            </a:r>
            <a:r>
              <a:rPr lang="en-US" altLang="en-US" sz="2000" dirty="0" smtClean="0">
                <a:cs typeface="Arial" charset="0"/>
              </a:rPr>
              <a:t>book        </a:t>
            </a:r>
            <a:r>
              <a:rPr lang="en-US" altLang="en-US" sz="2000" dirty="0">
                <a:solidFill>
                  <a:schemeClr val="tx2"/>
                </a:solidFill>
                <a:cs typeface="Arial" charset="0"/>
              </a:rPr>
              <a:t>Your Foundation in Health and Social Care (in italics)</a:t>
            </a:r>
            <a:endParaRPr lang="en-US" altLang="en-US" sz="2000" dirty="0" smtClean="0">
              <a:cs typeface="Arial" charset="0"/>
            </a:endParaRPr>
          </a:p>
          <a:p>
            <a:pPr eaLnBrk="1" hangingPunct="1"/>
            <a:r>
              <a:rPr lang="en-GB" altLang="en-US" sz="2000" dirty="0" err="1" smtClean="0"/>
              <a:t>Argraffiad</a:t>
            </a:r>
            <a:r>
              <a:rPr lang="en-GB" altLang="en-US" sz="2000" dirty="0" smtClean="0"/>
              <a:t>  /  Edition </a:t>
            </a:r>
            <a:r>
              <a:rPr lang="en-GB" altLang="en-US" sz="2000" dirty="0"/>
              <a:t>(if not the first)</a:t>
            </a:r>
            <a:r>
              <a:rPr lang="en-GB" altLang="en-US" sz="2000" dirty="0" smtClean="0"/>
              <a:t>			</a:t>
            </a:r>
            <a:r>
              <a:rPr lang="en-GB" altLang="en-US" sz="2000" dirty="0" smtClean="0">
                <a:solidFill>
                  <a:srgbClr val="000000"/>
                </a:solidFill>
              </a:rPr>
              <a:t>2ail arg. /  2</a:t>
            </a:r>
            <a:r>
              <a:rPr lang="en-GB" altLang="en-US" sz="2000" baseline="30000" dirty="0" smtClean="0">
                <a:solidFill>
                  <a:srgbClr val="000000"/>
                </a:solidFill>
              </a:rPr>
              <a:t>nd</a:t>
            </a:r>
            <a:r>
              <a:rPr lang="en-GB" altLang="en-US" sz="2000" dirty="0" smtClean="0">
                <a:solidFill>
                  <a:srgbClr val="000000"/>
                </a:solidFill>
              </a:rPr>
              <a:t> </a:t>
            </a:r>
            <a:r>
              <a:rPr lang="en-GB" altLang="en-US" sz="2000" dirty="0" err="1" smtClean="0">
                <a:solidFill>
                  <a:srgbClr val="000000"/>
                </a:solidFill>
              </a:rPr>
              <a:t>Edn</a:t>
            </a:r>
            <a:endParaRPr lang="en-GB" altLang="en-US" sz="20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000" dirty="0" err="1" smtClean="0"/>
              <a:t>Leoliad</a:t>
            </a:r>
            <a:r>
              <a:rPr lang="en-GB" altLang="en-US" sz="2000" dirty="0" smtClean="0"/>
              <a:t> </a:t>
            </a:r>
            <a:r>
              <a:rPr lang="en-GB" altLang="en-US" sz="2000" dirty="0" err="1" smtClean="0"/>
              <a:t>Cyhoeddi</a:t>
            </a:r>
            <a:r>
              <a:rPr lang="en-GB" altLang="en-US" sz="2000" dirty="0" smtClean="0"/>
              <a:t> / Place </a:t>
            </a:r>
            <a:r>
              <a:rPr lang="en-GB" altLang="en-US" sz="2000" dirty="0"/>
              <a:t>of publication</a:t>
            </a:r>
            <a:r>
              <a:rPr lang="en-GB" altLang="en-US" sz="2000" dirty="0" smtClean="0"/>
              <a:t>			</a:t>
            </a:r>
            <a:r>
              <a:rPr lang="en-GB" altLang="en-US" sz="2000" dirty="0" smtClean="0">
                <a:solidFill>
                  <a:schemeClr val="tx2"/>
                </a:solidFill>
              </a:rPr>
              <a:t>London</a:t>
            </a:r>
            <a:r>
              <a:rPr lang="en-GB" altLang="en-US" sz="2000" dirty="0"/>
              <a:t>	</a:t>
            </a:r>
            <a:endParaRPr lang="en-GB" altLang="en-US" sz="2000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sz="2000" dirty="0" err="1" smtClean="0"/>
              <a:t>Cyhoeddwyr</a:t>
            </a:r>
            <a:r>
              <a:rPr lang="en-GB" altLang="en-US" sz="2000" dirty="0" smtClean="0"/>
              <a:t>  / Publisher					</a:t>
            </a:r>
            <a:r>
              <a:rPr lang="en-GB" altLang="en-US" sz="2000" dirty="0" smtClean="0">
                <a:solidFill>
                  <a:schemeClr val="tx2"/>
                </a:solidFill>
              </a:rPr>
              <a:t>Sage</a:t>
            </a:r>
          </a:p>
          <a:p>
            <a:pPr marL="0" indent="0" eaLnBrk="1" hangingPunct="1">
              <a:buNone/>
            </a:pPr>
            <a:r>
              <a:rPr lang="en-GB" altLang="en-US" sz="2000" b="1" dirty="0" smtClean="0">
                <a:solidFill>
                  <a:srgbClr val="FF0000"/>
                </a:solidFill>
              </a:rPr>
              <a:t>			In </a:t>
            </a:r>
            <a:r>
              <a:rPr lang="en-GB" altLang="en-US" sz="2000" b="1" dirty="0">
                <a:solidFill>
                  <a:srgbClr val="FF0000"/>
                </a:solidFill>
              </a:rPr>
              <a:t>the assignment Mears (2013,)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5661248"/>
            <a:ext cx="8136904" cy="92333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rgbClr val="FF0000"/>
                </a:solidFill>
              </a:rPr>
              <a:t>Mears, M. (2013) ‘The Social Context of Health and Social Care’, in </a:t>
            </a:r>
            <a:r>
              <a:rPr lang="en-GB" altLang="en-US" dirty="0" err="1">
                <a:solidFill>
                  <a:srgbClr val="FF0000"/>
                </a:solidFill>
              </a:rPr>
              <a:t>Brotherton</a:t>
            </a:r>
            <a:r>
              <a:rPr lang="en-GB" altLang="en-US" dirty="0">
                <a:solidFill>
                  <a:srgbClr val="FF0000"/>
                </a:solidFill>
              </a:rPr>
              <a:t>, G. and Parker, S. (Eds.) </a:t>
            </a:r>
            <a:r>
              <a:rPr lang="en-GB" altLang="en-US" i="1" dirty="0">
                <a:solidFill>
                  <a:srgbClr val="FF0000"/>
                </a:solidFill>
              </a:rPr>
              <a:t>Your Foundation in Health and Social Care.</a:t>
            </a:r>
            <a:r>
              <a:rPr lang="en-GB" altLang="en-US" dirty="0">
                <a:solidFill>
                  <a:srgbClr val="FF0000"/>
                </a:solidFill>
              </a:rPr>
              <a:t> (2</a:t>
            </a:r>
            <a:r>
              <a:rPr lang="en-GB" altLang="en-US" baseline="30000" dirty="0">
                <a:solidFill>
                  <a:srgbClr val="FF0000"/>
                </a:solidFill>
              </a:rPr>
              <a:t>nd</a:t>
            </a:r>
            <a:r>
              <a:rPr lang="en-GB" altLang="en-US" dirty="0">
                <a:solidFill>
                  <a:srgbClr val="FF0000"/>
                </a:solidFill>
              </a:rPr>
              <a:t> Ed.) London: </a:t>
            </a:r>
            <a:r>
              <a:rPr lang="en-GB" altLang="en-US" dirty="0" smtClean="0">
                <a:solidFill>
                  <a:srgbClr val="FF0000"/>
                </a:solidFill>
              </a:rPr>
              <a:t>Sage.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5781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Nifer</a:t>
            </a:r>
            <a:r>
              <a:rPr lang="en-GB" dirty="0" smtClean="0"/>
              <a:t> </a:t>
            </a:r>
            <a:r>
              <a:rPr lang="en-GB" dirty="0" err="1" smtClean="0"/>
              <a:t>o</a:t>
            </a:r>
            <a:r>
              <a:rPr lang="en-GB" dirty="0" smtClean="0"/>
              <a:t> </a:t>
            </a:r>
            <a:r>
              <a:rPr lang="en-GB" dirty="0" err="1" smtClean="0"/>
              <a:t>lyfrau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yr un </a:t>
            </a:r>
            <a:r>
              <a:rPr lang="en-GB" dirty="0" err="1" smtClean="0"/>
              <a:t>Awdur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Multiple </a:t>
            </a:r>
            <a:r>
              <a:rPr lang="en-GB" dirty="0"/>
              <a:t>works by</a:t>
            </a:r>
            <a:r>
              <a:rPr lang="en-GB" dirty="0" smtClean="0"/>
              <a:t> same </a:t>
            </a:r>
            <a:r>
              <a:rPr lang="en-GB" dirty="0"/>
              <a:t>Author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0000"/>
                </a:solidFill>
              </a:rPr>
              <a:t>Gwahanol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blynyddoedd</a:t>
            </a:r>
            <a:r>
              <a:rPr lang="en-GB" dirty="0" smtClean="0">
                <a:solidFill>
                  <a:srgbClr val="FF0000"/>
                </a:solidFill>
              </a:rPr>
              <a:t>  /  Different </a:t>
            </a:r>
            <a:r>
              <a:rPr lang="en-GB" dirty="0">
                <a:solidFill>
                  <a:srgbClr val="FF0000"/>
                </a:solidFill>
              </a:rPr>
              <a:t>years</a:t>
            </a:r>
          </a:p>
          <a:p>
            <a:pPr lvl="1"/>
            <a:r>
              <a:rPr lang="en-GB" dirty="0"/>
              <a:t>McNamara, B. M. (2012) </a:t>
            </a:r>
            <a:r>
              <a:rPr lang="en-GB" i="1" dirty="0"/>
              <a:t>Education for Life</a:t>
            </a:r>
            <a:r>
              <a:rPr lang="en-GB" dirty="0"/>
              <a:t>. Maidenhead: </a:t>
            </a:r>
            <a:r>
              <a:rPr lang="en-GB" dirty="0" err="1"/>
              <a:t>Riverstory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McNamara, B. M. (2017) </a:t>
            </a:r>
            <a:r>
              <a:rPr lang="en-GB" i="1" dirty="0"/>
              <a:t>Lifelong Learn</a:t>
            </a:r>
            <a:r>
              <a:rPr lang="en-GB" dirty="0"/>
              <a:t>ing. Maidenhead: </a:t>
            </a:r>
            <a:r>
              <a:rPr lang="en-GB" dirty="0" err="1"/>
              <a:t>Riverstory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Yr un </a:t>
            </a:r>
            <a:r>
              <a:rPr lang="en-GB" dirty="0" err="1" smtClean="0">
                <a:solidFill>
                  <a:srgbClr val="FF0000"/>
                </a:solidFill>
              </a:rPr>
              <a:t>flwyddyn</a:t>
            </a:r>
            <a:r>
              <a:rPr lang="en-GB" dirty="0" smtClean="0">
                <a:solidFill>
                  <a:srgbClr val="FF0000"/>
                </a:solidFill>
              </a:rPr>
              <a:t>  /  Same </a:t>
            </a:r>
            <a:r>
              <a:rPr lang="en-GB" dirty="0">
                <a:solidFill>
                  <a:srgbClr val="FF0000"/>
                </a:solidFill>
              </a:rPr>
              <a:t>year</a:t>
            </a:r>
          </a:p>
          <a:p>
            <a:pPr lvl="1"/>
            <a:r>
              <a:rPr lang="en-GB" dirty="0"/>
              <a:t>Phelps, P. J. (2016a) </a:t>
            </a:r>
            <a:r>
              <a:rPr lang="en-GB" i="1" dirty="0"/>
              <a:t>Healthy Learning. </a:t>
            </a:r>
            <a:r>
              <a:rPr lang="en-GB" dirty="0"/>
              <a:t>Edinburgh: Castle Books.</a:t>
            </a:r>
          </a:p>
          <a:p>
            <a:pPr lvl="1"/>
            <a:r>
              <a:rPr lang="en-GB" dirty="0"/>
              <a:t>Phelps, P. J. (2016b) </a:t>
            </a:r>
            <a:r>
              <a:rPr lang="en-GB" i="1" dirty="0"/>
              <a:t>Nutrition in the Early Years.</a:t>
            </a:r>
            <a:r>
              <a:rPr lang="en-GB" dirty="0"/>
              <a:t> Edinburgh: Castle Books.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0108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Toriad</a:t>
            </a:r>
            <a:r>
              <a:rPr lang="en-US" dirty="0" smtClean="0"/>
              <a:t>! </a:t>
            </a:r>
            <a:r>
              <a:rPr lang="en-US" dirty="0" err="1" smtClean="0"/>
              <a:t>Gweithgaredd</a:t>
            </a:r>
            <a:r>
              <a:rPr lang="en-US" dirty="0" smtClean="0"/>
              <a:t> 45 </a:t>
            </a:r>
            <a:r>
              <a:rPr lang="en-US" dirty="0" err="1" smtClean="0"/>
              <a:t>munud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508846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 err="1" smtClean="0">
                <a:solidFill>
                  <a:schemeClr val="tx1"/>
                </a:solidFill>
              </a:rPr>
              <a:t>Rhan</a:t>
            </a:r>
            <a:r>
              <a:rPr lang="en-US" b="1" dirty="0" smtClean="0">
                <a:solidFill>
                  <a:schemeClr val="tx1"/>
                </a:solidFill>
              </a:rPr>
              <a:t> 1: </a:t>
            </a:r>
            <a:r>
              <a:rPr lang="en-US" b="1" dirty="0" err="1" smtClean="0">
                <a:solidFill>
                  <a:schemeClr val="tx1"/>
                </a:solidFill>
              </a:rPr>
              <a:t>Ewch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i’r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Llyfrgell</a:t>
            </a:r>
            <a:r>
              <a:rPr lang="en-US" b="1" dirty="0" smtClean="0">
                <a:solidFill>
                  <a:schemeClr val="tx1"/>
                </a:solidFill>
              </a:rPr>
              <a:t> a </a:t>
            </a:r>
            <a:r>
              <a:rPr lang="en-US" b="1" dirty="0" err="1" smtClean="0">
                <a:solidFill>
                  <a:schemeClr val="tx1"/>
                </a:solidFill>
              </a:rPr>
              <a:t>tynnwch</a:t>
            </a:r>
            <a:r>
              <a:rPr lang="en-US" b="1" dirty="0" smtClean="0">
                <a:solidFill>
                  <a:schemeClr val="tx1"/>
                </a:solidFill>
              </a:rPr>
              <a:t> 5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allan</a:t>
            </a:r>
            <a:r>
              <a:rPr lang="en-US" b="1" dirty="0" smtClean="0">
                <a:solidFill>
                  <a:schemeClr val="tx1"/>
                </a:solidFill>
              </a:rPr>
              <a:t>, </a:t>
            </a:r>
            <a:r>
              <a:rPr lang="en-US" b="1" dirty="0" err="1" smtClean="0">
                <a:solidFill>
                  <a:schemeClr val="tx1"/>
                </a:solidFill>
              </a:rPr>
              <a:t>sef</a:t>
            </a:r>
            <a:r>
              <a:rPr lang="en-US" b="1" dirty="0" smtClean="0">
                <a:solidFill>
                  <a:schemeClr val="tx1"/>
                </a:solidFill>
              </a:rPr>
              <a:t>, 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Un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ag</a:t>
            </a:r>
            <a:r>
              <a:rPr lang="en-US" b="1" dirty="0" smtClean="0">
                <a:solidFill>
                  <a:schemeClr val="tx1"/>
                </a:solidFill>
              </a:rPr>
              <a:t> un </a:t>
            </a:r>
            <a:r>
              <a:rPr lang="en-US" b="1" dirty="0" err="1" smtClean="0">
                <a:solidFill>
                  <a:schemeClr val="tx1"/>
                </a:solidFill>
              </a:rPr>
              <a:t>awdur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b="1" dirty="0" smtClean="0">
                <a:solidFill>
                  <a:schemeClr val="tx1"/>
                </a:solidFill>
              </a:rPr>
              <a:t>Un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a </a:t>
            </a:r>
            <a:r>
              <a:rPr lang="en-US" b="1" dirty="0" err="1" smtClean="0">
                <a:solidFill>
                  <a:schemeClr val="tx1"/>
                </a:solidFill>
              </a:rPr>
              <a:t>dau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awduron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b="1" dirty="0" smtClean="0">
                <a:solidFill>
                  <a:schemeClr val="tx1"/>
                </a:solidFill>
              </a:rPr>
              <a:t>Un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a tri </a:t>
            </a:r>
            <a:r>
              <a:rPr lang="en-US" b="1" dirty="0" err="1" smtClean="0">
                <a:solidFill>
                  <a:schemeClr val="tx1"/>
                </a:solidFill>
              </a:rPr>
              <a:t>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awduron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b="1" dirty="0" smtClean="0">
                <a:solidFill>
                  <a:schemeClr val="tx1"/>
                </a:solidFill>
              </a:rPr>
              <a:t>Un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gyda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mwy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na</a:t>
            </a:r>
            <a:r>
              <a:rPr lang="en-US" b="1" dirty="0" smtClean="0">
                <a:solidFill>
                  <a:schemeClr val="tx1"/>
                </a:solidFill>
              </a:rPr>
              <a:t> tri </a:t>
            </a:r>
            <a:r>
              <a:rPr lang="en-US" b="1" dirty="0" err="1" smtClean="0">
                <a:solidFill>
                  <a:schemeClr val="tx1"/>
                </a:solidFill>
              </a:rPr>
              <a:t>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awduron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Un </a:t>
            </a:r>
            <a:r>
              <a:rPr lang="en-US" b="1" dirty="0" err="1" smtClean="0">
                <a:solidFill>
                  <a:schemeClr val="tx1"/>
                </a:solidFill>
              </a:rPr>
              <a:t>gyda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nifer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bobl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wedi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cyfrannu</a:t>
            </a:r>
            <a:r>
              <a:rPr lang="en-US" b="1" dirty="0" smtClean="0">
                <a:solidFill>
                  <a:schemeClr val="tx1"/>
                </a:solidFill>
              </a:rPr>
              <a:t> at </a:t>
            </a:r>
            <a:r>
              <a:rPr lang="en-US" b="1" dirty="0" err="1" smtClean="0">
                <a:solidFill>
                  <a:schemeClr val="tx1"/>
                </a:solidFill>
              </a:rPr>
              <a:t>y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h.y</a:t>
            </a:r>
            <a:r>
              <a:rPr lang="en-US" b="1" dirty="0" smtClean="0">
                <a:solidFill>
                  <a:schemeClr val="tx1"/>
                </a:solidFill>
              </a:rPr>
              <a:t>. </a:t>
            </a:r>
            <a:r>
              <a:rPr lang="en-US" b="1" dirty="0" err="1" smtClean="0">
                <a:solidFill>
                  <a:schemeClr val="tx1"/>
                </a:solidFill>
              </a:rPr>
              <a:t>pennodau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gwahanol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gan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gwahanol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awduron</a:t>
            </a:r>
            <a:r>
              <a:rPr lang="en-US" b="1" dirty="0" smtClean="0">
                <a:solidFill>
                  <a:schemeClr val="tx1"/>
                </a:solidFill>
              </a:rPr>
              <a:t>. </a:t>
            </a:r>
          </a:p>
          <a:p>
            <a:pPr>
              <a:buNone/>
            </a:pPr>
            <a:r>
              <a:rPr lang="en-US" b="1" dirty="0" err="1" smtClean="0">
                <a:solidFill>
                  <a:schemeClr val="tx1"/>
                </a:solidFill>
              </a:rPr>
              <a:t>Cwblhewch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Rhan</a:t>
            </a:r>
            <a:r>
              <a:rPr lang="en-US" b="1" dirty="0" smtClean="0">
                <a:solidFill>
                  <a:schemeClr val="tx1"/>
                </a:solidFill>
              </a:rPr>
              <a:t> 1 </a:t>
            </a:r>
            <a:r>
              <a:rPr lang="en-US" b="1" dirty="0" err="1" smtClean="0">
                <a:solidFill>
                  <a:schemeClr val="tx1"/>
                </a:solidFill>
              </a:rPr>
              <a:t>mewn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tua</a:t>
            </a:r>
            <a:r>
              <a:rPr lang="en-US" b="1" dirty="0" smtClean="0">
                <a:solidFill>
                  <a:schemeClr val="tx1"/>
                </a:solidFill>
              </a:rPr>
              <a:t> 15munud a </a:t>
            </a:r>
            <a:r>
              <a:rPr lang="en-US" b="1" dirty="0" err="1" smtClean="0">
                <a:solidFill>
                  <a:schemeClr val="tx1"/>
                </a:solidFill>
              </a:rPr>
              <a:t>dewch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a’ch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llyfrau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yn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ôl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i’r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dosbarth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er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mwyn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cwblhau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Rhan</a:t>
            </a:r>
            <a:r>
              <a:rPr lang="en-US" b="1" dirty="0" smtClean="0">
                <a:solidFill>
                  <a:schemeClr val="tx1"/>
                </a:solidFill>
              </a:rPr>
              <a:t> 2 …, </a:t>
            </a:r>
            <a:r>
              <a:rPr lang="en-US" b="1" dirty="0" err="1" smtClean="0">
                <a:solidFill>
                  <a:schemeClr val="tx1"/>
                </a:solidFill>
              </a:rPr>
              <a:t>sef</a:t>
            </a:r>
            <a:r>
              <a:rPr lang="en-US" b="1" dirty="0" smtClean="0">
                <a:solidFill>
                  <a:schemeClr val="tx1"/>
                </a:solidFill>
              </a:rPr>
              <a:t>, (</a:t>
            </a:r>
            <a:r>
              <a:rPr lang="en-US" b="1" dirty="0" err="1" smtClean="0">
                <a:solidFill>
                  <a:schemeClr val="tx1"/>
                </a:solidFill>
              </a:rPr>
              <a:t>i)ysgrifennwch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eich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rhestr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cyfeirnodi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gan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hefyd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ceisio</a:t>
            </a:r>
            <a:r>
              <a:rPr lang="en-US" b="1" dirty="0" smtClean="0">
                <a:solidFill>
                  <a:schemeClr val="tx1"/>
                </a:solidFill>
              </a:rPr>
              <a:t> (ii) </a:t>
            </a:r>
            <a:r>
              <a:rPr lang="en-US" b="1" dirty="0" err="1" smtClean="0">
                <a:solidFill>
                  <a:schemeClr val="tx1"/>
                </a:solidFill>
              </a:rPr>
              <a:t>gosod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y</a:t>
            </a:r>
            <a:r>
              <a:rPr lang="en-US" b="1" dirty="0" smtClean="0">
                <a:solidFill>
                  <a:schemeClr val="tx1"/>
                </a:solidFill>
              </a:rPr>
              <a:t> pump </a:t>
            </a:r>
            <a:r>
              <a:rPr lang="en-US" b="1" dirty="0" err="1" smtClean="0">
                <a:solidFill>
                  <a:schemeClr val="tx1"/>
                </a:solidFill>
              </a:rPr>
              <a:t>llyfr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yn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gywir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yn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nghrefn</a:t>
            </a:r>
            <a:r>
              <a:rPr lang="en-US" b="1" dirty="0" smtClean="0">
                <a:solidFill>
                  <a:schemeClr val="tx1"/>
                </a:solidFill>
              </a:rPr>
              <a:t> yr </a:t>
            </a:r>
            <a:r>
              <a:rPr lang="en-US" b="1" dirty="0" err="1" smtClean="0">
                <a:solidFill>
                  <a:schemeClr val="tx1"/>
                </a:solidFill>
              </a:rPr>
              <a:t>wyddor</a:t>
            </a:r>
            <a:r>
              <a:rPr lang="en-US" b="1" dirty="0" smtClean="0">
                <a:solidFill>
                  <a:schemeClr val="tx1"/>
                </a:solidFill>
              </a:rPr>
              <a:t>.  </a:t>
            </a:r>
          </a:p>
          <a:p>
            <a:r>
              <a:rPr lang="en-US" b="1" dirty="0" err="1" smtClean="0">
                <a:solidFill>
                  <a:schemeClr val="tx1"/>
                </a:solidFill>
              </a:rPr>
              <a:t>Ceisiwch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cwblhau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Rhan</a:t>
            </a:r>
            <a:r>
              <a:rPr lang="en-US" b="1" dirty="0" smtClean="0">
                <a:solidFill>
                  <a:schemeClr val="tx1"/>
                </a:solidFill>
              </a:rPr>
              <a:t> 2 </a:t>
            </a:r>
            <a:r>
              <a:rPr lang="en-US" b="1" dirty="0" err="1" smtClean="0">
                <a:solidFill>
                  <a:schemeClr val="tx1"/>
                </a:solidFill>
              </a:rPr>
              <a:t>mewn</a:t>
            </a:r>
            <a:r>
              <a:rPr lang="en-US" b="1" dirty="0" smtClean="0">
                <a:solidFill>
                  <a:schemeClr val="tx1"/>
                </a:solidFill>
              </a:rPr>
              <a:t> 30mins. 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Hunan </a:t>
            </a:r>
            <a:r>
              <a:rPr lang="en-US" b="1" dirty="0" err="1" smtClean="0">
                <a:solidFill>
                  <a:schemeClr val="tx1"/>
                </a:solidFill>
              </a:rPr>
              <a:t>wirio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gan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ddefnyddio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taflen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wedi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paratoi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ymlaen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 err="1" smtClean="0">
                <a:solidFill>
                  <a:schemeClr val="tx1"/>
                </a:solidFill>
              </a:rPr>
              <a:t>llaw</a:t>
            </a:r>
            <a:r>
              <a:rPr lang="en-US" b="1" dirty="0" smtClean="0">
                <a:solidFill>
                  <a:schemeClr val="tx1"/>
                </a:solidFill>
              </a:rPr>
              <a:t>.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 dirty="0" err="1" smtClean="0">
                <a:solidFill>
                  <a:schemeClr val="hlink"/>
                </a:solidFill>
              </a:rPr>
              <a:t>Cyfeirnodi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Erthygl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o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Journal/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Cylchgrawn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Referencing </a:t>
            </a:r>
            <a:r>
              <a:rPr lang="en-GB" altLang="en-US" sz="2800" b="1" dirty="0">
                <a:solidFill>
                  <a:schemeClr val="hlink"/>
                </a:solidFill>
              </a:rPr>
              <a:t>Journal/Magazine Articles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773238"/>
            <a:ext cx="7777163" cy="360045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 err="1" smtClean="0"/>
              <a:t>Awdur</a:t>
            </a:r>
            <a:r>
              <a:rPr lang="en-GB" altLang="en-US" dirty="0" smtClean="0"/>
              <a:t> / Author			</a:t>
            </a:r>
            <a:r>
              <a:rPr lang="en-GB" altLang="en-US" dirty="0" smtClean="0">
                <a:solidFill>
                  <a:schemeClr val="tx2"/>
                </a:solidFill>
              </a:rPr>
              <a:t>J </a:t>
            </a:r>
            <a:r>
              <a:rPr lang="en-GB" altLang="en-US" dirty="0">
                <a:solidFill>
                  <a:schemeClr val="tx2"/>
                </a:solidFill>
              </a:rPr>
              <a:t>Mercer</a:t>
            </a:r>
            <a:r>
              <a:rPr lang="en-GB" altLang="en-US" dirty="0"/>
              <a:t>               </a:t>
            </a:r>
            <a:endParaRPr lang="en-GB" altLang="en-US" dirty="0" smtClean="0"/>
          </a:p>
          <a:p>
            <a:pPr eaLnBrk="1" hangingPunct="1"/>
            <a:r>
              <a:rPr lang="en-GB" altLang="en-US" dirty="0" err="1" smtClean="0"/>
              <a:t>Blwddyn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cyhoeddi</a:t>
            </a:r>
            <a:r>
              <a:rPr lang="en-GB" altLang="en-US" dirty="0" smtClean="0"/>
              <a:t> / Year </a:t>
            </a:r>
            <a:r>
              <a:rPr lang="en-GB" altLang="en-US" dirty="0"/>
              <a:t>of publication  </a:t>
            </a:r>
            <a:r>
              <a:rPr lang="en-GB" altLang="en-US" dirty="0">
                <a:solidFill>
                  <a:schemeClr val="tx2"/>
                </a:solidFill>
              </a:rPr>
              <a:t>2004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Teitl</a:t>
            </a:r>
            <a:r>
              <a:rPr lang="en-GB" altLang="en-US" dirty="0" smtClean="0"/>
              <a:t> yr </a:t>
            </a:r>
            <a:r>
              <a:rPr lang="en-GB" altLang="en-US" dirty="0" err="1" smtClean="0"/>
              <a:t>erthygl</a:t>
            </a:r>
            <a:r>
              <a:rPr lang="en-GB" altLang="en-US" dirty="0" smtClean="0"/>
              <a:t> / Title </a:t>
            </a:r>
            <a:r>
              <a:rPr lang="en-GB" altLang="en-US" dirty="0"/>
              <a:t>of article  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Making </a:t>
            </a:r>
            <a:r>
              <a:rPr lang="en-GB" altLang="en-US" dirty="0">
                <a:solidFill>
                  <a:schemeClr val="tx2"/>
                </a:solidFill>
              </a:rPr>
              <a:t>the news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Teitl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cylchgrawn</a:t>
            </a:r>
            <a:r>
              <a:rPr lang="en-GB" altLang="en-US" dirty="0" smtClean="0"/>
              <a:t> / Title </a:t>
            </a:r>
            <a:r>
              <a:rPr lang="en-GB" altLang="en-US" dirty="0"/>
              <a:t>of journal  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Media </a:t>
            </a:r>
            <a:r>
              <a:rPr lang="en-GB" altLang="en-US" dirty="0">
                <a:solidFill>
                  <a:schemeClr val="tx2"/>
                </a:solidFill>
              </a:rPr>
              <a:t>History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Rhif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gyfrol</a:t>
            </a:r>
            <a:r>
              <a:rPr lang="en-GB" altLang="en-US" dirty="0" smtClean="0"/>
              <a:t>  / Volume </a:t>
            </a:r>
            <a:r>
              <a:rPr lang="en-GB" altLang="en-US" dirty="0"/>
              <a:t>number (if present)  </a:t>
            </a:r>
            <a:r>
              <a:rPr lang="en-GB" altLang="en-US" dirty="0" smtClean="0"/>
              <a:t> 	 </a:t>
            </a:r>
            <a:r>
              <a:rPr lang="en-GB" altLang="en-US" dirty="0">
                <a:solidFill>
                  <a:schemeClr val="tx2"/>
                </a:solidFill>
              </a:rPr>
              <a:t>10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Rhif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arfraffiad</a:t>
            </a:r>
            <a:r>
              <a:rPr lang="en-GB" altLang="en-US" dirty="0" smtClean="0"/>
              <a:t>  / Part</a:t>
            </a:r>
            <a:r>
              <a:rPr lang="en-GB" altLang="en-US" dirty="0"/>
              <a:t>/issue number (if present)  </a:t>
            </a:r>
            <a:r>
              <a:rPr lang="en-GB" altLang="en-US" dirty="0">
                <a:solidFill>
                  <a:schemeClr val="tx2"/>
                </a:solidFill>
              </a:rPr>
              <a:t>3</a:t>
            </a:r>
            <a:endParaRPr lang="en-GB" altLang="en-US" dirty="0" smtClean="0">
              <a:solidFill>
                <a:schemeClr val="tx2"/>
              </a:solidFill>
            </a:endParaRPr>
          </a:p>
          <a:p>
            <a:pPr eaLnBrk="1" hangingPunct="1"/>
            <a:r>
              <a:rPr lang="en-GB" altLang="en-US" dirty="0" err="1" smtClean="0"/>
              <a:t>Rhif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tudalen</a:t>
            </a:r>
            <a:r>
              <a:rPr lang="en-GB" altLang="en-US" dirty="0" smtClean="0"/>
              <a:t>  / Page </a:t>
            </a:r>
            <a:r>
              <a:rPr lang="en-GB" altLang="en-US" dirty="0" err="1"/>
              <a:t>number(s</a:t>
            </a:r>
            <a:r>
              <a:rPr lang="en-GB" altLang="en-US" dirty="0" smtClean="0"/>
              <a:t>)	</a:t>
            </a:r>
            <a:r>
              <a:rPr lang="en-GB" altLang="en-US" dirty="0" smtClean="0">
                <a:solidFill>
                  <a:schemeClr val="tx2"/>
                </a:solidFill>
              </a:rPr>
              <a:t>187</a:t>
            </a:r>
            <a:r>
              <a:rPr lang="en-GB" altLang="en-US" dirty="0">
                <a:solidFill>
                  <a:schemeClr val="tx2"/>
                </a:solidFill>
              </a:rPr>
              <a:t>-199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116013" y="5734050"/>
            <a:ext cx="7704137" cy="83185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solidFill>
                  <a:schemeClr val="tx2"/>
                </a:solidFill>
              </a:rPr>
              <a:t>Mercer, J. (2004) ‘Making the news’, </a:t>
            </a:r>
            <a:r>
              <a:rPr lang="en-GB" altLang="en-US" sz="2400" i="1" dirty="0">
                <a:solidFill>
                  <a:schemeClr val="tx2"/>
                </a:solidFill>
              </a:rPr>
              <a:t>Media History.</a:t>
            </a:r>
            <a:r>
              <a:rPr lang="en-GB" altLang="en-US" sz="2400" dirty="0">
                <a:solidFill>
                  <a:schemeClr val="tx2"/>
                </a:solidFill>
              </a:rPr>
              <a:t> 10 (3): pp187-199.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3"/>
          <p:cNvSpPr txBox="1">
            <a:spLocks noChangeArrowheads="1"/>
          </p:cNvSpPr>
          <p:nvPr/>
        </p:nvSpPr>
        <p:spPr bwMode="auto">
          <a:xfrm>
            <a:off x="1357313" y="3529013"/>
            <a:ext cx="5048250" cy="4476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en-GB" altLang="en-US" sz="1200" dirty="0">
                <a:latin typeface="Tahoma" pitchFamily="34" charset="0"/>
              </a:rPr>
              <a:t>Mercer, J. (2004) ‘Making the news’, </a:t>
            </a:r>
            <a:r>
              <a:rPr lang="en-GB" altLang="en-US" sz="1200" i="1" dirty="0">
                <a:latin typeface="Tahoma" pitchFamily="34" charset="0"/>
              </a:rPr>
              <a:t>Media History. </a:t>
            </a:r>
            <a:r>
              <a:rPr lang="en-GB" altLang="en-US" sz="1200" dirty="0">
                <a:latin typeface="Tahoma" pitchFamily="34" charset="0"/>
              </a:rPr>
              <a:t>10 (3), pp187-199.</a:t>
            </a:r>
          </a:p>
          <a:p>
            <a:endParaRPr lang="en-US" altLang="en-US" dirty="0"/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1357313" y="2928938"/>
            <a:ext cx="5915025" cy="1581150"/>
            <a:chOff x="1357290" y="2928934"/>
            <a:chExt cx="5915025" cy="1581150"/>
          </a:xfrm>
        </p:grpSpPr>
        <p:sp>
          <p:nvSpPr>
            <p:cNvPr id="20485" name="Text Box 4"/>
            <p:cNvSpPr txBox="1">
              <a:spLocks noChangeArrowheads="1"/>
            </p:cNvSpPr>
            <p:nvPr/>
          </p:nvSpPr>
          <p:spPr bwMode="auto">
            <a:xfrm>
              <a:off x="1357290" y="2928934"/>
              <a:ext cx="6953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Author</a:t>
              </a:r>
              <a:endParaRPr lang="en-US" altLang="en-US"/>
            </a:p>
          </p:txBody>
        </p:sp>
        <p:sp>
          <p:nvSpPr>
            <p:cNvPr id="20486" name="Text Box 5"/>
            <p:cNvSpPr txBox="1">
              <a:spLocks noChangeArrowheads="1"/>
            </p:cNvSpPr>
            <p:nvPr/>
          </p:nvSpPr>
          <p:spPr bwMode="auto">
            <a:xfrm>
              <a:off x="2205015" y="2928934"/>
              <a:ext cx="64770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Date</a:t>
              </a:r>
              <a:endParaRPr lang="en-US" altLang="en-US"/>
            </a:p>
          </p:txBody>
        </p:sp>
        <p:sp>
          <p:nvSpPr>
            <p:cNvPr id="20487" name="Text Box 6"/>
            <p:cNvSpPr txBox="1">
              <a:spLocks noChangeArrowheads="1"/>
            </p:cNvSpPr>
            <p:nvPr/>
          </p:nvSpPr>
          <p:spPr bwMode="auto">
            <a:xfrm>
              <a:off x="2976540" y="2928934"/>
              <a:ext cx="9239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Article Title</a:t>
              </a:r>
              <a:endParaRPr lang="en-US" altLang="en-US"/>
            </a:p>
          </p:txBody>
        </p:sp>
        <p:sp>
          <p:nvSpPr>
            <p:cNvPr id="20488" name="Text Box 7"/>
            <p:cNvSpPr txBox="1">
              <a:spLocks noChangeArrowheads="1"/>
            </p:cNvSpPr>
            <p:nvPr/>
          </p:nvSpPr>
          <p:spPr bwMode="auto">
            <a:xfrm>
              <a:off x="4014765" y="2928934"/>
              <a:ext cx="10572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Journal Title</a:t>
              </a:r>
              <a:endParaRPr lang="en-US" altLang="en-US"/>
            </a:p>
          </p:txBody>
        </p:sp>
        <p:sp>
          <p:nvSpPr>
            <p:cNvPr id="20489" name="Text Box 8"/>
            <p:cNvSpPr txBox="1">
              <a:spLocks noChangeArrowheads="1"/>
            </p:cNvSpPr>
            <p:nvPr/>
          </p:nvSpPr>
          <p:spPr bwMode="auto">
            <a:xfrm>
              <a:off x="5157765" y="2928934"/>
              <a:ext cx="476250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Vol</a:t>
              </a:r>
              <a:endParaRPr lang="en-US" altLang="en-US"/>
            </a:p>
          </p:txBody>
        </p:sp>
        <p:sp>
          <p:nvSpPr>
            <p:cNvPr id="20490" name="Text Box 9"/>
            <p:cNvSpPr txBox="1">
              <a:spLocks noChangeArrowheads="1"/>
            </p:cNvSpPr>
            <p:nvPr/>
          </p:nvSpPr>
          <p:spPr bwMode="auto">
            <a:xfrm>
              <a:off x="5748315" y="2928934"/>
              <a:ext cx="65722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Issue</a:t>
              </a:r>
              <a:endParaRPr lang="en-US" altLang="en-US"/>
            </a:p>
          </p:txBody>
        </p:sp>
        <p:sp>
          <p:nvSpPr>
            <p:cNvPr id="20491" name="Text Box 10"/>
            <p:cNvSpPr txBox="1">
              <a:spLocks noChangeArrowheads="1"/>
            </p:cNvSpPr>
            <p:nvPr/>
          </p:nvSpPr>
          <p:spPr bwMode="auto">
            <a:xfrm>
              <a:off x="6519840" y="2928934"/>
              <a:ext cx="752475" cy="2857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Pages</a:t>
              </a:r>
              <a:endParaRPr lang="en-US" altLang="en-US"/>
            </a:p>
          </p:txBody>
        </p:sp>
        <p:cxnSp>
          <p:nvCxnSpPr>
            <p:cNvPr id="20492" name="AutoShape 11"/>
            <p:cNvCxnSpPr>
              <a:cxnSpLocks noChangeShapeType="1"/>
            </p:cNvCxnSpPr>
            <p:nvPr/>
          </p:nvCxnSpPr>
          <p:spPr bwMode="auto">
            <a:xfrm>
              <a:off x="1623990" y="3214684"/>
              <a:ext cx="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3" name="AutoShape 12"/>
            <p:cNvCxnSpPr>
              <a:cxnSpLocks noChangeShapeType="1"/>
            </p:cNvCxnSpPr>
            <p:nvPr/>
          </p:nvCxnSpPr>
          <p:spPr bwMode="auto">
            <a:xfrm flipH="1">
              <a:off x="2395515" y="3214684"/>
              <a:ext cx="6667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4" name="AutoShape 13"/>
            <p:cNvCxnSpPr>
              <a:cxnSpLocks noChangeShapeType="1"/>
            </p:cNvCxnSpPr>
            <p:nvPr/>
          </p:nvCxnSpPr>
          <p:spPr bwMode="auto">
            <a:xfrm flipH="1">
              <a:off x="3309915" y="3214684"/>
              <a:ext cx="476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5" name="AutoShape 14"/>
            <p:cNvCxnSpPr>
              <a:cxnSpLocks noChangeShapeType="1"/>
            </p:cNvCxnSpPr>
            <p:nvPr/>
          </p:nvCxnSpPr>
          <p:spPr bwMode="auto">
            <a:xfrm>
              <a:off x="4424340" y="3214684"/>
              <a:ext cx="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6" name="AutoShape 15"/>
            <p:cNvCxnSpPr>
              <a:cxnSpLocks noChangeShapeType="1"/>
            </p:cNvCxnSpPr>
            <p:nvPr/>
          </p:nvCxnSpPr>
          <p:spPr bwMode="auto">
            <a:xfrm flipH="1">
              <a:off x="4919640" y="3214684"/>
              <a:ext cx="3905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7" name="AutoShape 16"/>
            <p:cNvCxnSpPr>
              <a:cxnSpLocks noChangeShapeType="1"/>
            </p:cNvCxnSpPr>
            <p:nvPr/>
          </p:nvCxnSpPr>
          <p:spPr bwMode="auto">
            <a:xfrm flipH="1">
              <a:off x="5205390" y="3214684"/>
              <a:ext cx="781050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498" name="AutoShape 17"/>
            <p:cNvCxnSpPr>
              <a:cxnSpLocks noChangeShapeType="1"/>
            </p:cNvCxnSpPr>
            <p:nvPr/>
          </p:nvCxnSpPr>
          <p:spPr bwMode="auto">
            <a:xfrm flipH="1">
              <a:off x="5748315" y="3214684"/>
              <a:ext cx="885825" cy="4000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0499" name="Text Box 18"/>
            <p:cNvSpPr txBox="1">
              <a:spLocks noChangeArrowheads="1"/>
            </p:cNvSpPr>
            <p:nvPr/>
          </p:nvSpPr>
          <p:spPr bwMode="auto">
            <a:xfrm>
              <a:off x="1357290" y="4233859"/>
              <a:ext cx="69532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Comma</a:t>
              </a:r>
              <a:endParaRPr lang="en-US" altLang="en-US"/>
            </a:p>
          </p:txBody>
        </p:sp>
        <p:sp>
          <p:nvSpPr>
            <p:cNvPr id="20500" name="Text Box 19"/>
            <p:cNvSpPr txBox="1">
              <a:spLocks noChangeArrowheads="1"/>
            </p:cNvSpPr>
            <p:nvPr/>
          </p:nvSpPr>
          <p:spPr bwMode="auto">
            <a:xfrm>
              <a:off x="2176440" y="4233859"/>
              <a:ext cx="800100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Full Stop</a:t>
              </a:r>
              <a:endParaRPr lang="en-US" altLang="en-US"/>
            </a:p>
          </p:txBody>
        </p:sp>
        <p:sp>
          <p:nvSpPr>
            <p:cNvPr id="20501" name="Text Box 20"/>
            <p:cNvSpPr txBox="1">
              <a:spLocks noChangeArrowheads="1"/>
            </p:cNvSpPr>
            <p:nvPr/>
          </p:nvSpPr>
          <p:spPr bwMode="auto">
            <a:xfrm>
              <a:off x="3100365" y="4233859"/>
              <a:ext cx="75247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Brackets</a:t>
              </a:r>
              <a:endParaRPr lang="en-US" altLang="en-US"/>
            </a:p>
          </p:txBody>
        </p:sp>
        <p:sp>
          <p:nvSpPr>
            <p:cNvPr id="20502" name="Text Box 21"/>
            <p:cNvSpPr txBox="1">
              <a:spLocks noChangeArrowheads="1"/>
            </p:cNvSpPr>
            <p:nvPr/>
          </p:nvSpPr>
          <p:spPr bwMode="auto">
            <a:xfrm>
              <a:off x="4014765" y="4233859"/>
              <a:ext cx="773236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Italics</a:t>
              </a:r>
              <a:endParaRPr lang="en-US" altLang="en-US" dirty="0"/>
            </a:p>
          </p:txBody>
        </p:sp>
        <p:sp>
          <p:nvSpPr>
            <p:cNvPr id="20503" name="Text Box 22"/>
            <p:cNvSpPr txBox="1">
              <a:spLocks noChangeArrowheads="1"/>
            </p:cNvSpPr>
            <p:nvPr/>
          </p:nvSpPr>
          <p:spPr bwMode="auto">
            <a:xfrm>
              <a:off x="4976790" y="4233859"/>
              <a:ext cx="723900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>
                  <a:latin typeface="Tahoma" pitchFamily="34" charset="0"/>
                </a:rPr>
                <a:t>Brackets</a:t>
              </a:r>
              <a:endParaRPr lang="en-GB" altLang="en-US" sz="1100">
                <a:latin typeface="Times New Roman" pitchFamily="18" charset="0"/>
              </a:endParaRPr>
            </a:p>
            <a:p>
              <a:endParaRPr lang="en-US" altLang="en-US"/>
            </a:p>
          </p:txBody>
        </p:sp>
        <p:sp>
          <p:nvSpPr>
            <p:cNvPr id="20504" name="Text Box 23"/>
            <p:cNvSpPr txBox="1">
              <a:spLocks noChangeArrowheads="1"/>
            </p:cNvSpPr>
            <p:nvPr/>
          </p:nvSpPr>
          <p:spPr bwMode="auto">
            <a:xfrm>
              <a:off x="5843565" y="4233859"/>
              <a:ext cx="676275" cy="27622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spcAft>
                  <a:spcPts val="1000"/>
                </a:spcAft>
              </a:pPr>
              <a:r>
                <a:rPr lang="en-GB" altLang="en-US" sz="1100" dirty="0">
                  <a:latin typeface="Tahoma" pitchFamily="34" charset="0"/>
                </a:rPr>
                <a:t>Comma</a:t>
              </a:r>
              <a:endParaRPr lang="en-US" altLang="en-US" dirty="0"/>
            </a:p>
          </p:txBody>
        </p:sp>
        <p:cxnSp>
          <p:nvCxnSpPr>
            <p:cNvPr id="20505" name="AutoShape 24"/>
            <p:cNvCxnSpPr>
              <a:cxnSpLocks noChangeShapeType="1"/>
            </p:cNvCxnSpPr>
            <p:nvPr/>
          </p:nvCxnSpPr>
          <p:spPr bwMode="auto">
            <a:xfrm flipV="1">
              <a:off x="1757340" y="3843334"/>
              <a:ext cx="142875" cy="3905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6" name="AutoShape 25"/>
            <p:cNvCxnSpPr>
              <a:cxnSpLocks noChangeShapeType="1"/>
            </p:cNvCxnSpPr>
            <p:nvPr/>
          </p:nvCxnSpPr>
          <p:spPr bwMode="auto">
            <a:xfrm>
              <a:off x="2052615" y="3767134"/>
              <a:ext cx="28575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7" name="AutoShape 26"/>
            <p:cNvCxnSpPr>
              <a:cxnSpLocks noChangeShapeType="1"/>
            </p:cNvCxnSpPr>
            <p:nvPr/>
          </p:nvCxnSpPr>
          <p:spPr bwMode="auto">
            <a:xfrm>
              <a:off x="2566965" y="3767134"/>
              <a:ext cx="695325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8" name="AutoShape 27"/>
            <p:cNvCxnSpPr>
              <a:cxnSpLocks noChangeShapeType="1"/>
            </p:cNvCxnSpPr>
            <p:nvPr/>
          </p:nvCxnSpPr>
          <p:spPr bwMode="auto">
            <a:xfrm>
              <a:off x="4281465" y="3767134"/>
              <a:ext cx="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09" name="AutoShape 28"/>
            <p:cNvCxnSpPr>
              <a:cxnSpLocks noChangeShapeType="1"/>
            </p:cNvCxnSpPr>
            <p:nvPr/>
          </p:nvCxnSpPr>
          <p:spPr bwMode="auto">
            <a:xfrm>
              <a:off x="5072040" y="3767134"/>
              <a:ext cx="85725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0510" name="AutoShape 29"/>
            <p:cNvCxnSpPr>
              <a:cxnSpLocks noChangeShapeType="1"/>
            </p:cNvCxnSpPr>
            <p:nvPr/>
          </p:nvCxnSpPr>
          <p:spPr bwMode="auto">
            <a:xfrm>
              <a:off x="5310165" y="3767134"/>
              <a:ext cx="628650" cy="4667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20484" name="Title 3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Journal </a:t>
            </a:r>
            <a:r>
              <a:rPr lang="en-GB" altLang="en-US" dirty="0"/>
              <a:t>Referencing Example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7687" y="193148"/>
            <a:ext cx="7556313" cy="1116106"/>
          </a:xfrm>
        </p:spPr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</a:t>
            </a:r>
            <a:r>
              <a:rPr lang="en-US" dirty="0" err="1" smtClean="0"/>
              <a:t>Safle</a:t>
            </a:r>
            <a:r>
              <a:rPr lang="en-US" dirty="0" smtClean="0"/>
              <a:t> </a:t>
            </a:r>
            <a:r>
              <a:rPr lang="en-US" dirty="0" err="1" smtClean="0"/>
              <a:t>Wê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Referencing a Web Site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7091" y="1517651"/>
            <a:ext cx="3879027" cy="4140200"/>
          </a:xfrm>
        </p:spPr>
        <p:txBody>
          <a:bodyPr/>
          <a:lstStyle/>
          <a:p>
            <a:r>
              <a:rPr lang="en-US" dirty="0" err="1" smtClean="0">
                <a:solidFill>
                  <a:schemeClr val="tx1"/>
                </a:solidFill>
              </a:rPr>
              <a:t>Awdur</a:t>
            </a:r>
            <a:r>
              <a:rPr lang="en-US" dirty="0" smtClean="0">
                <a:solidFill>
                  <a:schemeClr val="tx1"/>
                </a:solidFill>
              </a:rPr>
              <a:t>/</a:t>
            </a:r>
            <a:r>
              <a:rPr lang="en-US" dirty="0" err="1" smtClean="0">
                <a:solidFill>
                  <a:schemeClr val="tx1"/>
                </a:solidFill>
              </a:rPr>
              <a:t>Golygyddion</a:t>
            </a:r>
            <a:r>
              <a:rPr lang="en-US" dirty="0" smtClean="0">
                <a:solidFill>
                  <a:schemeClr val="tx1"/>
                </a:solidFill>
              </a:rPr>
              <a:t>/</a:t>
            </a:r>
            <a:r>
              <a:rPr lang="en-US" dirty="0" err="1" smtClean="0">
                <a:solidFill>
                  <a:schemeClr val="tx1"/>
                </a:solidFill>
              </a:rPr>
              <a:t>Cwmni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err="1" smtClean="0">
                <a:solidFill>
                  <a:schemeClr val="tx1"/>
                </a:solidFill>
              </a:rPr>
              <a:t>Blwyddyn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cyhoeddwyd</a:t>
            </a:r>
            <a:r>
              <a:rPr lang="en-US" dirty="0" smtClean="0">
                <a:solidFill>
                  <a:schemeClr val="tx1"/>
                </a:solidFill>
              </a:rPr>
              <a:t> (</a:t>
            </a:r>
            <a:r>
              <a:rPr lang="en-US" dirty="0" err="1" smtClean="0">
                <a:solidFill>
                  <a:schemeClr val="tx1"/>
                </a:solidFill>
              </a:rPr>
              <a:t>diweddariad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mwyaf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diweddar</a:t>
            </a:r>
            <a:r>
              <a:rPr lang="en-US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dirty="0" err="1" smtClean="0">
                <a:solidFill>
                  <a:schemeClr val="tx1"/>
                </a:solidFill>
              </a:rPr>
              <a:t>Teitl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tudalen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darllenwyd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URL (</a:t>
            </a:r>
            <a:r>
              <a:rPr lang="en-US" dirty="0" err="1" smtClean="0">
                <a:solidFill>
                  <a:schemeClr val="tx1"/>
                </a:solidFill>
              </a:rPr>
              <a:t>cyfeiriad</a:t>
            </a:r>
            <a:r>
              <a:rPr lang="en-US" dirty="0" smtClean="0">
                <a:solidFill>
                  <a:schemeClr val="tx1"/>
                </a:solidFill>
              </a:rPr>
              <a:t> we y </a:t>
            </a:r>
            <a:r>
              <a:rPr lang="en-US" dirty="0" err="1" smtClean="0">
                <a:solidFill>
                  <a:schemeClr val="tx1"/>
                </a:solidFill>
              </a:rPr>
              <a:t>tudalen</a:t>
            </a:r>
            <a:r>
              <a:rPr lang="en-US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dirty="0" err="1" smtClean="0">
                <a:solidFill>
                  <a:schemeClr val="tx1"/>
                </a:solidFill>
              </a:rPr>
              <a:t>Dyddiad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darllenwyd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err="1" smtClean="0">
                <a:solidFill>
                  <a:srgbClr val="FF0000"/>
                </a:solidFill>
              </a:rPr>
              <a:t>Peidiwch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defnyddio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gwefanau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annibynadwy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5830" y="1536269"/>
            <a:ext cx="3657600" cy="41402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Author/Editor/Organisation</a:t>
            </a:r>
          </a:p>
          <a:p>
            <a:r>
              <a:rPr lang="en-GB" altLang="en-US" dirty="0" smtClean="0">
                <a:solidFill>
                  <a:schemeClr val="tx1"/>
                </a:solidFill>
              </a:rPr>
              <a:t>Year written (or last updated)</a:t>
            </a:r>
          </a:p>
          <a:p>
            <a:r>
              <a:rPr lang="en-GB" altLang="en-US" dirty="0" smtClean="0">
                <a:solidFill>
                  <a:schemeClr val="tx1"/>
                </a:solidFill>
              </a:rPr>
              <a:t>Title of page accessed</a:t>
            </a:r>
          </a:p>
          <a:p>
            <a:r>
              <a:rPr lang="en-GB" altLang="en-US" dirty="0" smtClean="0">
                <a:solidFill>
                  <a:schemeClr val="tx1"/>
                </a:solidFill>
              </a:rPr>
              <a:t>URL (web page address)</a:t>
            </a:r>
          </a:p>
          <a:p>
            <a:r>
              <a:rPr lang="en-GB" altLang="en-US" dirty="0" smtClean="0">
                <a:solidFill>
                  <a:schemeClr val="tx1"/>
                </a:solidFill>
              </a:rPr>
              <a:t>Date you accessed it</a:t>
            </a:r>
          </a:p>
          <a:p>
            <a:r>
              <a:rPr lang="en-GB" altLang="en-US" dirty="0" smtClean="0">
                <a:solidFill>
                  <a:srgbClr val="FF0000"/>
                </a:solidFill>
              </a:rPr>
              <a:t>Avoid unreliable, untrustworthy sources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4635830" y="5173750"/>
            <a:ext cx="411602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dirty="0">
                <a:solidFill>
                  <a:schemeClr val="tx2"/>
                </a:solidFill>
              </a:rPr>
              <a:t>For future reference, print and keep a copy of the web pages used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58591" y="5199614"/>
            <a:ext cx="411602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dirty="0" err="1" smtClean="0">
                <a:solidFill>
                  <a:schemeClr val="tx2"/>
                </a:solidFill>
              </a:rPr>
              <a:t>Printiwch</a:t>
            </a:r>
            <a:r>
              <a:rPr lang="en-GB" altLang="en-US" sz="2800" dirty="0" smtClean="0">
                <a:solidFill>
                  <a:schemeClr val="tx2"/>
                </a:solidFill>
              </a:rPr>
              <a:t> a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cadwch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restr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o’r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gwefannau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rydych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yn</a:t>
            </a:r>
            <a:r>
              <a:rPr lang="en-GB" altLang="en-US" sz="2800" dirty="0" smtClean="0">
                <a:solidFill>
                  <a:schemeClr val="tx2"/>
                </a:solidFill>
              </a:rPr>
              <a:t> </a:t>
            </a:r>
            <a:r>
              <a:rPr lang="en-GB" altLang="en-US" sz="2800" dirty="0" err="1" smtClean="0">
                <a:solidFill>
                  <a:schemeClr val="tx2"/>
                </a:solidFill>
              </a:rPr>
              <a:t>defnyddio</a:t>
            </a:r>
            <a:r>
              <a:rPr lang="en-GB" altLang="en-US" sz="2800" dirty="0" smtClean="0">
                <a:solidFill>
                  <a:schemeClr val="tx2"/>
                </a:solidFill>
              </a:rPr>
              <a:t>. </a:t>
            </a:r>
            <a:endParaRPr lang="en-GB" altLang="en-US" sz="28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design council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906000" cy="742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6553200" y="3200400"/>
            <a:ext cx="13716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Author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4724400" y="2057400"/>
            <a:ext cx="10668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Title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3276600" y="1143000"/>
            <a:ext cx="747713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URL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476375" y="2133600"/>
            <a:ext cx="2235200" cy="4365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/>
              <a:t>Date Accessed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3276600" y="3429000"/>
            <a:ext cx="3276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 flipH="1">
            <a:off x="4191000" y="22860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Line 9"/>
          <p:cNvSpPr>
            <a:spLocks noChangeShapeType="1"/>
          </p:cNvSpPr>
          <p:nvPr/>
        </p:nvSpPr>
        <p:spPr bwMode="auto">
          <a:xfrm flipH="1" flipV="1">
            <a:off x="685800" y="1905000"/>
            <a:ext cx="68580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2" name="Line 10"/>
          <p:cNvSpPr>
            <a:spLocks noChangeShapeType="1"/>
          </p:cNvSpPr>
          <p:nvPr/>
        </p:nvSpPr>
        <p:spPr bwMode="auto">
          <a:xfrm flipH="1" flipV="1">
            <a:off x="2514600" y="838200"/>
            <a:ext cx="7620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52400" y="4652963"/>
            <a:ext cx="8991600" cy="19272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solidFill>
                  <a:schemeClr val="hlink"/>
                </a:solidFill>
              </a:rPr>
              <a:t>Black, A. (2003) </a:t>
            </a:r>
            <a:r>
              <a:rPr lang="en-GB" altLang="en-US" sz="2400" i="1" dirty="0">
                <a:solidFill>
                  <a:schemeClr val="hlink"/>
                </a:solidFill>
              </a:rPr>
              <a:t>About: user-centred design.</a:t>
            </a:r>
            <a:r>
              <a:rPr lang="en-GB" altLang="en-US" sz="2400" dirty="0">
                <a:solidFill>
                  <a:schemeClr val="hlink"/>
                </a:solidFill>
              </a:rPr>
              <a:t> Available at: &lt;http://www.designcouncil.org.uk/webdav/ servlet/ </a:t>
            </a:r>
            <a:r>
              <a:rPr lang="en-GB" altLang="en-US" sz="2400" dirty="0" err="1">
                <a:solidFill>
                  <a:schemeClr val="hlink"/>
                </a:solidFill>
              </a:rPr>
              <a:t>XRM?Page</a:t>
            </a:r>
            <a:r>
              <a:rPr lang="en-GB" altLang="en-US" sz="2400" dirty="0">
                <a:solidFill>
                  <a:schemeClr val="hlink"/>
                </a:solidFill>
              </a:rPr>
              <a:t> /@id=6004&amp;Session/@id=D_5Up2J QoC81Bf6PCdwWey&amp;Section/@id=1272&gt; (Accessed 28</a:t>
            </a:r>
            <a:r>
              <a:rPr lang="en-GB" altLang="en-US" sz="2400" baseline="30000" dirty="0">
                <a:solidFill>
                  <a:schemeClr val="hlink"/>
                </a:solidFill>
              </a:rPr>
              <a:t>th</a:t>
            </a:r>
            <a:r>
              <a:rPr lang="en-GB" altLang="en-US" sz="2400" dirty="0">
                <a:solidFill>
                  <a:schemeClr val="hlink"/>
                </a:solidFill>
              </a:rPr>
              <a:t> November 2003).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Web Referencing Example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88" y="1643063"/>
            <a:ext cx="8586787" cy="4530725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grpSp>
        <p:nvGrpSpPr>
          <p:cNvPr id="2" name="Group 15">
            <a:extLst>
              <a:ext uri="{FF2B5EF4-FFF2-40B4-BE49-F238E27FC236}">
                <a16:creationId xmlns:a16="http://schemas.microsoft.com/office/drawing/2014/main" id="{918DE4F1-9903-4984-B834-60C6EFAABF27}"/>
              </a:ext>
            </a:extLst>
          </p:cNvPr>
          <p:cNvGrpSpPr/>
          <p:nvPr/>
        </p:nvGrpSpPr>
        <p:grpSpPr>
          <a:xfrm>
            <a:off x="500063" y="2357438"/>
            <a:ext cx="8423275" cy="2571751"/>
            <a:chOff x="500063" y="2357438"/>
            <a:chExt cx="8423275" cy="2571751"/>
          </a:xfrm>
        </p:grpSpPr>
        <p:sp>
          <p:nvSpPr>
            <p:cNvPr id="24584" name="Text Box 5"/>
            <p:cNvSpPr txBox="1">
              <a:spLocks noChangeArrowheads="1"/>
            </p:cNvSpPr>
            <p:nvPr/>
          </p:nvSpPr>
          <p:spPr bwMode="auto">
            <a:xfrm>
              <a:off x="500063" y="2357438"/>
              <a:ext cx="767305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Author</a:t>
              </a:r>
            </a:p>
            <a:p>
              <a:endParaRPr lang="en-GB" altLang="en-US"/>
            </a:p>
          </p:txBody>
        </p:sp>
        <p:sp>
          <p:nvSpPr>
            <p:cNvPr id="24585" name="Text Box 6"/>
            <p:cNvSpPr txBox="1">
              <a:spLocks noChangeArrowheads="1"/>
            </p:cNvSpPr>
            <p:nvPr/>
          </p:nvSpPr>
          <p:spPr bwMode="auto">
            <a:xfrm>
              <a:off x="1928823" y="2357438"/>
              <a:ext cx="967030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  <a:cs typeface="Tahoma" pitchFamily="34" charset="0"/>
                </a:rPr>
                <a:t>Available at</a:t>
              </a:r>
            </a:p>
            <a:p>
              <a:endParaRPr lang="en-GB" altLang="en-US" dirty="0"/>
            </a:p>
          </p:txBody>
        </p:sp>
        <p:sp>
          <p:nvSpPr>
            <p:cNvPr id="24586" name="Text Box 7"/>
            <p:cNvSpPr txBox="1">
              <a:spLocks noChangeArrowheads="1"/>
            </p:cNvSpPr>
            <p:nvPr/>
          </p:nvSpPr>
          <p:spPr bwMode="auto">
            <a:xfrm>
              <a:off x="3071831" y="2357438"/>
              <a:ext cx="1071715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Year of Publication</a:t>
              </a:r>
              <a:endParaRPr lang="en-GB" altLang="en-US"/>
            </a:p>
          </p:txBody>
        </p:sp>
        <p:sp>
          <p:nvSpPr>
            <p:cNvPr id="24587" name="Text Box 8"/>
            <p:cNvSpPr txBox="1">
              <a:spLocks noChangeArrowheads="1"/>
            </p:cNvSpPr>
            <p:nvPr/>
          </p:nvSpPr>
          <p:spPr bwMode="auto">
            <a:xfrm>
              <a:off x="4286277" y="2357438"/>
              <a:ext cx="1357322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Full Web Address  (url)</a:t>
              </a:r>
            </a:p>
          </p:txBody>
        </p:sp>
        <p:sp>
          <p:nvSpPr>
            <p:cNvPr id="24588" name="Text Box 9"/>
            <p:cNvSpPr txBox="1">
              <a:spLocks noChangeArrowheads="1"/>
            </p:cNvSpPr>
            <p:nvPr/>
          </p:nvSpPr>
          <p:spPr bwMode="auto">
            <a:xfrm>
              <a:off x="6572292" y="2357438"/>
              <a:ext cx="1357322" cy="390209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Title of Page Accessed</a:t>
              </a:r>
            </a:p>
            <a:p>
              <a:endParaRPr lang="en-GB" altLang="en-US"/>
            </a:p>
          </p:txBody>
        </p:sp>
        <p:sp>
          <p:nvSpPr>
            <p:cNvPr id="24589" name="Text Box 11"/>
            <p:cNvSpPr txBox="1">
              <a:spLocks noChangeArrowheads="1"/>
            </p:cNvSpPr>
            <p:nvPr/>
          </p:nvSpPr>
          <p:spPr bwMode="auto">
            <a:xfrm>
              <a:off x="1857385" y="4572001"/>
              <a:ext cx="767305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Brackets</a:t>
              </a:r>
            </a:p>
            <a:p>
              <a:endParaRPr lang="en-GB" altLang="en-US"/>
            </a:p>
          </p:txBody>
        </p:sp>
        <p:sp>
          <p:nvSpPr>
            <p:cNvPr id="24590" name="Text Box 12"/>
            <p:cNvSpPr txBox="1">
              <a:spLocks noChangeArrowheads="1"/>
            </p:cNvSpPr>
            <p:nvPr/>
          </p:nvSpPr>
          <p:spPr bwMode="auto">
            <a:xfrm>
              <a:off x="3071831" y="4572001"/>
              <a:ext cx="2277604" cy="35718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  <a:cs typeface="Tahoma" pitchFamily="34" charset="0"/>
                </a:rPr>
                <a:t>Format as it appears on Web page</a:t>
              </a:r>
            </a:p>
          </p:txBody>
        </p:sp>
        <p:sp>
          <p:nvSpPr>
            <p:cNvPr id="24591" name="Text Box 13"/>
            <p:cNvSpPr txBox="1">
              <a:spLocks noChangeArrowheads="1"/>
            </p:cNvSpPr>
            <p:nvPr/>
          </p:nvSpPr>
          <p:spPr bwMode="auto">
            <a:xfrm>
              <a:off x="7215234" y="4572001"/>
              <a:ext cx="693744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Italics</a:t>
              </a:r>
            </a:p>
            <a:p>
              <a:endParaRPr lang="en-GB" altLang="en-US" dirty="0"/>
            </a:p>
          </p:txBody>
        </p:sp>
        <p:sp>
          <p:nvSpPr>
            <p:cNvPr id="24592" name="Text Box 14"/>
            <p:cNvSpPr txBox="1">
              <a:spLocks noChangeArrowheads="1"/>
            </p:cNvSpPr>
            <p:nvPr/>
          </p:nvSpPr>
          <p:spPr bwMode="auto">
            <a:xfrm>
              <a:off x="571501" y="3500438"/>
              <a:ext cx="8351837" cy="62680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Department of Health (2002) </a:t>
              </a:r>
              <a:r>
                <a:rPr lang="en-GB" altLang="en-US" sz="900" i="1" dirty="0">
                  <a:latin typeface="Tahoma" pitchFamily="34" charset="0"/>
                </a:rPr>
                <a:t>A health service of all the talents: developing the NHS Workforce. Consultation document on the Review of Workforce Planning. </a:t>
              </a:r>
              <a:r>
                <a:rPr lang="en-GB" altLang="en-US" sz="900" dirty="0">
                  <a:latin typeface="Tahoma" pitchFamily="34" charset="0"/>
                </a:rPr>
                <a:t> Available at: http://www.doh.gov.uk/pdfs/workforce.pdf  (Accessed 17 July 2002</a:t>
              </a:r>
              <a:r>
                <a:rPr lang="en-GB" altLang="en-US" sz="900" dirty="0" smtClean="0">
                  <a:latin typeface="Tahoma" pitchFamily="34" charset="0"/>
                </a:rPr>
                <a:t>).</a:t>
              </a:r>
              <a:endParaRPr lang="en-GB" altLang="en-US" sz="900" dirty="0">
                <a:latin typeface="Tahoma" pitchFamily="34" charset="0"/>
              </a:endParaRPr>
            </a:p>
            <a:p>
              <a:endParaRPr lang="en-GB" altLang="en-US" sz="1200" dirty="0">
                <a:latin typeface="Tahoma" pitchFamily="34" charset="0"/>
              </a:endParaRPr>
            </a:p>
            <a:p>
              <a:endParaRPr lang="en-GB" altLang="en-US" dirty="0"/>
            </a:p>
          </p:txBody>
        </p:sp>
        <p:cxnSp>
          <p:nvCxnSpPr>
            <p:cNvPr id="24593" name="AutoShape 15"/>
            <p:cNvCxnSpPr>
              <a:cxnSpLocks noChangeShapeType="1"/>
              <a:endCxn id="24589" idx="0"/>
            </p:cNvCxnSpPr>
            <p:nvPr/>
          </p:nvCxnSpPr>
          <p:spPr bwMode="auto">
            <a:xfrm rot="16200000" flipH="1">
              <a:off x="1692024" y="4022987"/>
              <a:ext cx="928688" cy="16933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4" name="AutoShape 16"/>
            <p:cNvCxnSpPr>
              <a:cxnSpLocks noChangeShapeType="1"/>
            </p:cNvCxnSpPr>
            <p:nvPr/>
          </p:nvCxnSpPr>
          <p:spPr bwMode="auto">
            <a:xfrm rot="16200000" flipH="1">
              <a:off x="6643734" y="4000499"/>
              <a:ext cx="857248" cy="285752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6" name="AutoShape 19"/>
            <p:cNvCxnSpPr>
              <a:cxnSpLocks noChangeShapeType="1"/>
            </p:cNvCxnSpPr>
            <p:nvPr/>
          </p:nvCxnSpPr>
          <p:spPr bwMode="auto">
            <a:xfrm rot="5400000">
              <a:off x="5876491" y="2838922"/>
              <a:ext cx="882316" cy="63372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7" name="AutoShape 20"/>
            <p:cNvCxnSpPr>
              <a:cxnSpLocks noChangeShapeType="1"/>
            </p:cNvCxnSpPr>
            <p:nvPr/>
          </p:nvCxnSpPr>
          <p:spPr bwMode="auto">
            <a:xfrm rot="10800000" flipV="1">
              <a:off x="3143269" y="2714626"/>
              <a:ext cx="1214446" cy="100012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8" name="AutoShape 21"/>
            <p:cNvCxnSpPr>
              <a:cxnSpLocks noChangeShapeType="1"/>
            </p:cNvCxnSpPr>
            <p:nvPr/>
          </p:nvCxnSpPr>
          <p:spPr bwMode="auto">
            <a:xfrm rot="10800000" flipV="1">
              <a:off x="2000261" y="2714626"/>
              <a:ext cx="1214446" cy="7858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599" name="AutoShape 22"/>
            <p:cNvCxnSpPr>
              <a:cxnSpLocks noChangeShapeType="1"/>
            </p:cNvCxnSpPr>
            <p:nvPr/>
          </p:nvCxnSpPr>
          <p:spPr bwMode="auto">
            <a:xfrm flipH="1">
              <a:off x="1057337" y="2714625"/>
              <a:ext cx="942924" cy="97314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0" name="AutoShape 23"/>
            <p:cNvCxnSpPr>
              <a:cxnSpLocks noChangeShapeType="1"/>
            </p:cNvCxnSpPr>
            <p:nvPr/>
          </p:nvCxnSpPr>
          <p:spPr bwMode="auto">
            <a:xfrm rot="16200000" flipH="1">
              <a:off x="345097" y="3131157"/>
              <a:ext cx="832158" cy="4927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4601" name="Text Box 24"/>
            <p:cNvSpPr txBox="1">
              <a:spLocks noChangeArrowheads="1"/>
            </p:cNvSpPr>
            <p:nvPr/>
          </p:nvSpPr>
          <p:spPr bwMode="auto">
            <a:xfrm>
              <a:off x="4857780" y="2928938"/>
              <a:ext cx="1022674" cy="331060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latin typeface="Tahoma" pitchFamily="34" charset="0"/>
                </a:rPr>
                <a:t>Date Accessed</a:t>
              </a:r>
              <a:endParaRPr lang="en-GB" altLang="en-US"/>
            </a:p>
          </p:txBody>
        </p:sp>
        <p:cxnSp>
          <p:nvCxnSpPr>
            <p:cNvPr id="24602" name="AutoShape 25"/>
            <p:cNvCxnSpPr>
              <a:cxnSpLocks noChangeShapeType="1"/>
            </p:cNvCxnSpPr>
            <p:nvPr/>
          </p:nvCxnSpPr>
          <p:spPr bwMode="auto">
            <a:xfrm rot="5400000">
              <a:off x="4393435" y="3250405"/>
              <a:ext cx="500063" cy="42862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3" name="AutoShape 26"/>
            <p:cNvCxnSpPr>
              <a:cxnSpLocks noChangeShapeType="1"/>
            </p:cNvCxnSpPr>
            <p:nvPr/>
          </p:nvCxnSpPr>
          <p:spPr bwMode="auto">
            <a:xfrm rot="16200000" flipH="1">
              <a:off x="3036114" y="3893342"/>
              <a:ext cx="785813" cy="57150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sp>
          <p:nvSpPr>
            <p:cNvPr id="24604" name="Text Box 27"/>
            <p:cNvSpPr txBox="1">
              <a:spLocks noChangeArrowheads="1"/>
            </p:cNvSpPr>
            <p:nvPr/>
          </p:nvSpPr>
          <p:spPr bwMode="auto">
            <a:xfrm>
              <a:off x="5715036" y="4572001"/>
              <a:ext cx="843258" cy="354896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Brackets</a:t>
              </a:r>
            </a:p>
            <a:p>
              <a:r>
                <a:rPr lang="en-GB" altLang="en-US" dirty="0" smtClean="0"/>
                <a:t> </a:t>
              </a:r>
              <a:endParaRPr lang="en-GB" altLang="en-US" dirty="0"/>
            </a:p>
          </p:txBody>
        </p:sp>
        <p:sp>
          <p:nvSpPr>
            <p:cNvPr id="24605" name="Text Box 28"/>
            <p:cNvSpPr txBox="1">
              <a:spLocks noChangeArrowheads="1"/>
            </p:cNvSpPr>
            <p:nvPr/>
          </p:nvSpPr>
          <p:spPr bwMode="auto">
            <a:xfrm>
              <a:off x="880695" y="4571999"/>
              <a:ext cx="767305" cy="35719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latin typeface="Tahoma" pitchFamily="34" charset="0"/>
                </a:rPr>
                <a:t>Colon</a:t>
              </a:r>
              <a:endParaRPr lang="en-GB" altLang="en-US" dirty="0"/>
            </a:p>
          </p:txBody>
        </p:sp>
        <p:cxnSp>
          <p:nvCxnSpPr>
            <p:cNvPr id="24606" name="AutoShape 29"/>
            <p:cNvCxnSpPr>
              <a:cxnSpLocks noChangeShapeType="1"/>
            </p:cNvCxnSpPr>
            <p:nvPr/>
          </p:nvCxnSpPr>
          <p:spPr bwMode="auto">
            <a:xfrm flipH="1" flipV="1">
              <a:off x="5014655" y="3845787"/>
              <a:ext cx="843258" cy="72621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607" name="AutoShape 30"/>
            <p:cNvCxnSpPr>
              <a:cxnSpLocks noChangeShapeType="1"/>
              <a:stCxn id="24605" idx="0"/>
            </p:cNvCxnSpPr>
            <p:nvPr/>
          </p:nvCxnSpPr>
          <p:spPr bwMode="auto">
            <a:xfrm flipV="1">
              <a:off x="1264348" y="3861048"/>
              <a:ext cx="0" cy="71095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24581" name="TextBox 1"/>
          <p:cNvSpPr txBox="1">
            <a:spLocks noChangeArrowheads="1"/>
          </p:cNvSpPr>
          <p:nvPr/>
        </p:nvSpPr>
        <p:spPr bwMode="auto">
          <a:xfrm>
            <a:off x="819150" y="5805488"/>
            <a:ext cx="76485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1200">
                <a:solidFill>
                  <a:srgbClr val="FF0000"/>
                </a:solidFill>
              </a:rPr>
              <a:t>In the reference list include the name of the organisation at the beginning of the reference not the web address.</a:t>
            </a:r>
          </a:p>
        </p:txBody>
      </p:sp>
      <p:sp>
        <p:nvSpPr>
          <p:cNvPr id="24582" name="TextBox 2"/>
          <p:cNvSpPr txBox="1">
            <a:spLocks noChangeArrowheads="1"/>
          </p:cNvSpPr>
          <p:nvPr/>
        </p:nvSpPr>
        <p:spPr bwMode="auto">
          <a:xfrm>
            <a:off x="838200" y="5157788"/>
            <a:ext cx="72802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1200" dirty="0">
                <a:solidFill>
                  <a:srgbClr val="FF0000"/>
                </a:solidFill>
              </a:rPr>
              <a:t>In the assignment reference to Department of Health (</a:t>
            </a:r>
            <a:r>
              <a:rPr lang="en-GB" altLang="en-US" sz="1200" dirty="0" err="1">
                <a:solidFill>
                  <a:srgbClr val="FF0000"/>
                </a:solidFill>
              </a:rPr>
              <a:t>DoH</a:t>
            </a:r>
            <a:r>
              <a:rPr lang="en-GB" altLang="en-US" sz="1200" dirty="0">
                <a:solidFill>
                  <a:srgbClr val="FF0000"/>
                </a:solidFill>
              </a:rPr>
              <a:t>) (2002</a:t>
            </a:r>
            <a:r>
              <a:rPr lang="en-GB" altLang="en-US" sz="1200" dirty="0" smtClean="0">
                <a:solidFill>
                  <a:srgbClr val="FF0000"/>
                </a:solidFill>
              </a:rPr>
              <a:t>).</a:t>
            </a:r>
            <a:endParaRPr lang="en-GB" alt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err="1" smtClean="0"/>
              <a:t>Enghreiffitau</a:t>
            </a:r>
            <a:r>
              <a:rPr lang="en-US" sz="3200" dirty="0" smtClean="0"/>
              <a:t> </a:t>
            </a:r>
            <a:r>
              <a:rPr lang="en-US" sz="3200" dirty="0" err="1" smtClean="0"/>
              <a:t>o</a:t>
            </a:r>
            <a:r>
              <a:rPr lang="en-US" sz="3200" dirty="0" smtClean="0"/>
              <a:t> </a:t>
            </a:r>
            <a:r>
              <a:rPr lang="en-US" sz="3200" dirty="0" err="1" smtClean="0"/>
              <a:t>safleoedd</a:t>
            </a:r>
            <a:r>
              <a:rPr lang="en-US" sz="3200" dirty="0" smtClean="0"/>
              <a:t> we </a:t>
            </a:r>
            <a:r>
              <a:rPr lang="en-US" sz="3200" dirty="0" err="1" smtClean="0"/>
              <a:t>i</a:t>
            </a:r>
            <a:r>
              <a:rPr lang="en-US" sz="3200" dirty="0" smtClean="0"/>
              <a:t> </a:t>
            </a:r>
            <a:r>
              <a:rPr lang="en-US" sz="3200" dirty="0" err="1" smtClean="0"/>
              <a:t>osgoi</a:t>
            </a:r>
            <a:r>
              <a:rPr lang="en-US" sz="3200" dirty="0" smtClean="0"/>
              <a:t> / Examples of web sources to avoid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4992380"/>
            <a:ext cx="3657600" cy="1412103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 err="1" smtClean="0"/>
              <a:t>Sicrhewch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bod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safleoedd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chi’n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defnyddio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berthnasol</a:t>
            </a:r>
            <a:r>
              <a:rPr lang="en-GB" altLang="en-US" dirty="0" smtClean="0"/>
              <a:t> I </a:t>
            </a:r>
            <a:r>
              <a:rPr lang="en-GB" altLang="en-US" dirty="0" err="1" smtClean="0"/>
              <a:t>Deyrnas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Unedig</a:t>
            </a:r>
            <a:r>
              <a:rPr lang="en-GB" altLang="en-US" dirty="0" smtClean="0"/>
              <a:t> / </a:t>
            </a:r>
            <a:r>
              <a:rPr lang="en-GB" altLang="en-US" dirty="0" err="1" smtClean="0"/>
              <a:t>Cymru</a:t>
            </a:r>
            <a:r>
              <a:rPr lang="en-GB" altLang="en-US" dirty="0" smtClean="0"/>
              <a:t>.  </a:t>
            </a:r>
          </a:p>
          <a:p>
            <a:r>
              <a:rPr lang="en-GB" altLang="en-US" dirty="0" err="1" smtClean="0"/>
              <a:t>Osgoi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defnyddio</a:t>
            </a:r>
            <a:r>
              <a:rPr lang="en-GB" altLang="en-US" dirty="0" smtClean="0"/>
              <a:t> Anon </a:t>
            </a:r>
            <a:r>
              <a:rPr lang="en-GB" altLang="en-US" dirty="0" err="1" smtClean="0"/>
              <a:t>wrth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gyfeirnodi</a:t>
            </a:r>
            <a:r>
              <a:rPr lang="en-GB" altLang="en-US" dirty="0" smtClean="0"/>
              <a:t>.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18" y="1985963"/>
            <a:ext cx="7558960" cy="2728096"/>
          </a:xfrm>
        </p:spPr>
        <p:txBody>
          <a:bodyPr>
            <a:noAutofit/>
          </a:bodyPr>
          <a:lstStyle/>
          <a:p>
            <a:r>
              <a:rPr lang="en-GB" altLang="en-US" sz="3200" dirty="0" err="1" smtClean="0"/>
              <a:t>pschycology.about.com</a:t>
            </a:r>
            <a:endParaRPr lang="en-GB" altLang="en-US" sz="3200" dirty="0" smtClean="0"/>
          </a:p>
          <a:p>
            <a:r>
              <a:rPr lang="en-GB" altLang="en-US" sz="3200" dirty="0" err="1" smtClean="0"/>
              <a:t>simplypschycology.org</a:t>
            </a:r>
            <a:endParaRPr lang="en-GB" altLang="en-US" sz="3200" dirty="0" smtClean="0"/>
          </a:p>
          <a:p>
            <a:r>
              <a:rPr lang="en-GB" altLang="en-US" sz="3200" dirty="0" err="1" smtClean="0"/>
              <a:t>www.ehow.com</a:t>
            </a:r>
            <a:endParaRPr lang="en-GB" altLang="en-US" sz="3200" dirty="0" smtClean="0"/>
          </a:p>
          <a:p>
            <a:r>
              <a:rPr lang="en-GB" altLang="en-US" sz="3200" dirty="0" smtClean="0"/>
              <a:t>Wikipedia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399878" y="4992380"/>
            <a:ext cx="3657600" cy="141210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tabLst/>
              <a:defRPr/>
            </a:pPr>
            <a:r>
              <a:rPr kumimoji="0" lang="en-GB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web sources used are relevant to the UK/Wales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tabLst/>
              <a:defRPr/>
            </a:pPr>
            <a:r>
              <a:rPr kumimoji="0" lang="en-GB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Avoid using Anon when referencing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/>
              </a:buClr>
              <a:buSzPct val="75000"/>
              <a:buFont typeface="Wingdings" pitchFamily="2" charset="2"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87687" y="208741"/>
            <a:ext cx="7556313" cy="1116106"/>
          </a:xfrm>
        </p:spPr>
        <p:txBody>
          <a:bodyPr/>
          <a:lstStyle/>
          <a:p>
            <a:pPr eaLnBrk="1" hangingPunct="1"/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Mwy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o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Enghreifftiau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b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</a:b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More </a:t>
            </a:r>
            <a:r>
              <a:rPr lang="en-US" altLang="en-US" b="1" dirty="0">
                <a:solidFill>
                  <a:schemeClr val="hlink"/>
                </a:solidFill>
                <a:latin typeface="Verdana" pitchFamily="34" charset="0"/>
              </a:rPr>
              <a:t>Examples</a:t>
            </a:r>
            <a:endParaRPr lang="en-GB" altLang="en-US" b="1" dirty="0">
              <a:solidFill>
                <a:schemeClr val="hlink"/>
              </a:solidFill>
              <a:latin typeface="Verdana" pitchFamily="34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600200"/>
            <a:ext cx="7556313" cy="4876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Clean Water Network (2005) </a:t>
            </a:r>
            <a:r>
              <a:rPr lang="en-GB" altLang="en-US" sz="2200" i="1" dirty="0"/>
              <a:t>Water </a:t>
            </a:r>
            <a:r>
              <a:rPr lang="en-US" altLang="en-US" sz="2200" i="1" dirty="0"/>
              <a:t>quality standards.</a:t>
            </a:r>
            <a:r>
              <a:rPr lang="en-US" altLang="en-US" sz="2200" dirty="0"/>
              <a:t> Available at: http://www.cwn.org/cwn/issues/waterquality/index.cfm  (Accessed 4th April 2005)</a:t>
            </a:r>
            <a:r>
              <a:rPr lang="en-US" altLang="en-US" sz="2200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en-US" altLang="en-US" sz="2200" dirty="0" smtClean="0"/>
              <a:t>Clean Water Network (2005) </a:t>
            </a:r>
            <a:r>
              <a:rPr lang="en-GB" altLang="en-US" sz="2200" i="1" dirty="0" smtClean="0"/>
              <a:t>Water </a:t>
            </a:r>
            <a:r>
              <a:rPr lang="en-US" altLang="en-US" sz="2200" i="1" dirty="0" smtClean="0"/>
              <a:t>quality standards.</a:t>
            </a:r>
            <a:r>
              <a:rPr lang="en-US" altLang="en-US" sz="2200" dirty="0" smtClean="0"/>
              <a:t> Available at: http://</a:t>
            </a:r>
            <a:r>
              <a:rPr lang="en-US" altLang="en-US" sz="2200" dirty="0" err="1" smtClean="0"/>
              <a:t>www.cwn.org/cwn/issues/waterquality/index.cfm</a:t>
            </a:r>
            <a:r>
              <a:rPr lang="en-US" altLang="en-US" sz="2200" dirty="0" smtClean="0"/>
              <a:t> (</a:t>
            </a:r>
            <a:r>
              <a:rPr lang="en-US" altLang="en-US" sz="2200" dirty="0" err="1" smtClean="0">
                <a:solidFill>
                  <a:srgbClr val="FF0000"/>
                </a:solidFill>
              </a:rPr>
              <a:t>Darllenwyd</a:t>
            </a:r>
            <a:r>
              <a:rPr lang="en-US" altLang="en-US" sz="2200" dirty="0" smtClean="0">
                <a:solidFill>
                  <a:srgbClr val="FF0000"/>
                </a:solidFill>
              </a:rPr>
              <a:t> </a:t>
            </a:r>
            <a:r>
              <a:rPr lang="en-US" altLang="en-US" sz="2200" dirty="0" err="1" smtClean="0">
                <a:solidFill>
                  <a:srgbClr val="FF0000"/>
                </a:solidFill>
              </a:rPr>
              <a:t>Ebrill</a:t>
            </a:r>
            <a:r>
              <a:rPr lang="en-US" altLang="en-US" sz="2200" dirty="0" smtClean="0">
                <a:solidFill>
                  <a:srgbClr val="FF0000"/>
                </a:solidFill>
              </a:rPr>
              <a:t>, 4ydd</a:t>
            </a:r>
            <a:r>
              <a:rPr lang="en-US" altLang="en-US" sz="2200" dirty="0" smtClean="0"/>
              <a:t>, 2005).</a:t>
            </a:r>
          </a:p>
          <a:p>
            <a:pPr>
              <a:lnSpc>
                <a:spcPct val="80000"/>
              </a:lnSpc>
            </a:pPr>
            <a:endParaRPr lang="en-US" altLang="en-US" sz="2200" dirty="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McKendrick, M. (2003) ‘Infectious </a:t>
            </a:r>
            <a:r>
              <a:rPr lang="en-US" altLang="en-US" sz="2200" dirty="0" smtClean="0"/>
              <a:t>diseases </a:t>
            </a:r>
            <a:r>
              <a:rPr lang="en-US" altLang="en-US" sz="2200" dirty="0"/>
              <a:t>and the returning traveler – experience from a regional infectious diseases unit over 20 years’, </a:t>
            </a:r>
            <a:r>
              <a:rPr lang="en-US" altLang="en-US" sz="2200" i="1" dirty="0"/>
              <a:t>Journal of Applied Microbiology</a:t>
            </a:r>
            <a:r>
              <a:rPr lang="en-US" altLang="en-US" sz="2200" dirty="0"/>
              <a:t>. 94, pp. 25S-30S</a:t>
            </a:r>
            <a:r>
              <a:rPr lang="en-US" altLang="en-US" sz="2200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en-US" altLang="en-US" sz="2200" dirty="0" err="1" smtClean="0"/>
              <a:t>McKendrick</a:t>
            </a:r>
            <a:r>
              <a:rPr lang="en-US" altLang="en-US" sz="2200" dirty="0" smtClean="0"/>
              <a:t>, M. (2003) ‘Infectious diseases and the returning traveler – experience from a regional infectious diseases unit over 20 years’, </a:t>
            </a:r>
            <a:r>
              <a:rPr lang="en-US" altLang="en-US" sz="2200" i="1" dirty="0" smtClean="0"/>
              <a:t>Journal of Applied Microbiology</a:t>
            </a:r>
            <a:r>
              <a:rPr lang="en-US" altLang="en-US" sz="2200" dirty="0" smtClean="0"/>
              <a:t>. 94, </a:t>
            </a:r>
            <a:r>
              <a:rPr lang="en-US" altLang="en-US" sz="2200" dirty="0" err="1" smtClean="0">
                <a:solidFill>
                  <a:srgbClr val="FF0000"/>
                </a:solidFill>
              </a:rPr>
              <a:t>tud</a:t>
            </a:r>
            <a:r>
              <a:rPr lang="en-US" altLang="en-US" sz="2200" dirty="0" smtClean="0"/>
              <a:t>. 25S-30S.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Mwy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o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r>
              <a:rPr lang="en-US" altLang="en-US" b="1" dirty="0" err="1" smtClean="0">
                <a:solidFill>
                  <a:schemeClr val="hlink"/>
                </a:solidFill>
                <a:latin typeface="Verdana" pitchFamily="34" charset="0"/>
              </a:rPr>
              <a:t>Enghreifftiau</a:t>
            </a: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 </a:t>
            </a:r>
            <a:b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</a:br>
            <a:r>
              <a:rPr lang="en-US" altLang="en-US" b="1" dirty="0" smtClean="0">
                <a:solidFill>
                  <a:schemeClr val="hlink"/>
                </a:solidFill>
                <a:latin typeface="Verdana" pitchFamily="34" charset="0"/>
              </a:rPr>
              <a:t>More 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 dirty="0" smtClean="0"/>
              <a:t>Thompson, N. (1998) </a:t>
            </a:r>
            <a:r>
              <a:rPr lang="en-US" altLang="en-US" i="1" dirty="0" smtClean="0"/>
              <a:t>Promoting Equality: Challenging discrimination and oppression in the human services. </a:t>
            </a:r>
            <a:r>
              <a:rPr lang="en-US" altLang="en-US" dirty="0" smtClean="0"/>
              <a:t>Basingstoke: Palgrave.</a:t>
            </a:r>
          </a:p>
          <a:p>
            <a:pPr>
              <a:lnSpc>
                <a:spcPct val="80000"/>
              </a:lnSpc>
              <a:buNone/>
            </a:pPr>
            <a:endParaRPr lang="en-US" altLang="en-US" i="1" dirty="0" smtClean="0"/>
          </a:p>
          <a:p>
            <a:pPr>
              <a:lnSpc>
                <a:spcPct val="80000"/>
              </a:lnSpc>
              <a:buNone/>
            </a:pPr>
            <a:endParaRPr lang="en-US" altLang="en-US" i="1" dirty="0" smtClean="0"/>
          </a:p>
          <a:p>
            <a:pPr>
              <a:lnSpc>
                <a:spcPct val="80000"/>
              </a:lnSpc>
            </a:pPr>
            <a:r>
              <a:rPr lang="en-GB" altLang="en-US" dirty="0" err="1" smtClean="0"/>
              <a:t>EuroParl</a:t>
            </a:r>
            <a:r>
              <a:rPr lang="en-GB" altLang="en-US" dirty="0" smtClean="0"/>
              <a:t> </a:t>
            </a:r>
            <a:r>
              <a:rPr lang="en-US" altLang="en-US" dirty="0" smtClean="0"/>
              <a:t>(2005) </a:t>
            </a:r>
            <a:r>
              <a:rPr lang="en-US" altLang="en-US" i="1" dirty="0" smtClean="0"/>
              <a:t>Welcome to the European Parliament</a:t>
            </a:r>
            <a:r>
              <a:rPr lang="en-US" altLang="en-US" dirty="0" smtClean="0"/>
              <a:t>. Available at: http://</a:t>
            </a:r>
            <a:r>
              <a:rPr lang="en-US" altLang="en-US" dirty="0" err="1" smtClean="0"/>
              <a:t>www.europarl.eu.int/presentation/default_en.htm</a:t>
            </a:r>
            <a:r>
              <a:rPr lang="en-US" altLang="en-US" dirty="0" smtClean="0"/>
              <a:t> (Accessed 3rd March 2005).</a:t>
            </a:r>
          </a:p>
          <a:p>
            <a:pPr>
              <a:lnSpc>
                <a:spcPct val="80000"/>
              </a:lnSpc>
            </a:pPr>
            <a:r>
              <a:rPr lang="en-GB" altLang="en-US" dirty="0" err="1" smtClean="0"/>
              <a:t>EuroParl</a:t>
            </a:r>
            <a:r>
              <a:rPr lang="en-GB" altLang="en-US" dirty="0" smtClean="0"/>
              <a:t> </a:t>
            </a:r>
            <a:r>
              <a:rPr lang="en-US" altLang="en-US" dirty="0" smtClean="0"/>
              <a:t>(2005) </a:t>
            </a:r>
            <a:r>
              <a:rPr lang="en-US" altLang="en-US" i="1" dirty="0" smtClean="0"/>
              <a:t>Welcome to the European Parliament</a:t>
            </a:r>
            <a:r>
              <a:rPr lang="en-US" altLang="en-US" dirty="0" smtClean="0"/>
              <a:t>. Available at: http://</a:t>
            </a:r>
            <a:r>
              <a:rPr lang="en-US" altLang="en-US" dirty="0" err="1" smtClean="0"/>
              <a:t>www.europarl.eu.int/presentation/default_en.htm</a:t>
            </a:r>
            <a:r>
              <a:rPr lang="en-US" altLang="en-US" dirty="0" smtClean="0"/>
              <a:t> </a:t>
            </a:r>
            <a:r>
              <a:rPr lang="en-US" altLang="en-US" dirty="0" smtClean="0">
                <a:solidFill>
                  <a:srgbClr val="FF0000"/>
                </a:solidFill>
              </a:rPr>
              <a:t>(</a:t>
            </a:r>
            <a:r>
              <a:rPr lang="en-US" altLang="en-US" dirty="0" err="1" smtClean="0">
                <a:solidFill>
                  <a:srgbClr val="FF0000"/>
                </a:solidFill>
              </a:rPr>
              <a:t>Darllenwyd</a:t>
            </a:r>
            <a:r>
              <a:rPr lang="en-US" altLang="en-US" dirty="0" smtClean="0">
                <a:solidFill>
                  <a:srgbClr val="FF0000"/>
                </a:solidFill>
              </a:rPr>
              <a:t> </a:t>
            </a:r>
            <a:r>
              <a:rPr lang="en-US" altLang="en-US" dirty="0" err="1" smtClean="0">
                <a:solidFill>
                  <a:srgbClr val="FF0000"/>
                </a:solidFill>
              </a:rPr>
              <a:t>Mawrth</a:t>
            </a:r>
            <a:r>
              <a:rPr lang="en-US" altLang="en-US" dirty="0" smtClean="0">
                <a:solidFill>
                  <a:srgbClr val="FF0000"/>
                </a:solidFill>
              </a:rPr>
              <a:t>, 3ydd</a:t>
            </a:r>
            <a:r>
              <a:rPr lang="en-US" altLang="en-US" dirty="0" smtClean="0"/>
              <a:t>, 2005).</a:t>
            </a:r>
            <a:endParaRPr lang="en-GB" altLang="en-US" dirty="0" smtClean="0"/>
          </a:p>
          <a:p>
            <a:pPr>
              <a:lnSpc>
                <a:spcPct val="80000"/>
              </a:lnSpc>
            </a:pPr>
            <a:endParaRPr lang="en-GB" alt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Exceptions to the Rule</a:t>
            </a:r>
          </a:p>
        </p:txBody>
      </p:sp>
      <p:pic>
        <p:nvPicPr>
          <p:cNvPr id="266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96925" y="1600200"/>
            <a:ext cx="7550150" cy="3629025"/>
          </a:xfrm>
          <a:noFill/>
        </p:spPr>
      </p:pic>
      <p:sp>
        <p:nvSpPr>
          <p:cNvPr id="26628" name="TextBox 5"/>
          <p:cNvSpPr txBox="1">
            <a:spLocks noChangeArrowheads="1"/>
          </p:cNvSpPr>
          <p:nvPr/>
        </p:nvSpPr>
        <p:spPr bwMode="auto">
          <a:xfrm>
            <a:off x="827088" y="5516563"/>
            <a:ext cx="77057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The National Archive (2010) </a:t>
            </a:r>
            <a:r>
              <a:rPr lang="en-GB" sz="1600" i="1" dirty="0">
                <a:solidFill>
                  <a:srgbClr val="FF0000"/>
                </a:solidFill>
              </a:rPr>
              <a:t>Equality Act 2010</a:t>
            </a:r>
            <a:r>
              <a:rPr lang="en-GB" sz="1600" dirty="0">
                <a:solidFill>
                  <a:srgbClr val="FF0000"/>
                </a:solidFill>
              </a:rPr>
              <a:t>. Available at: http://www.legislation.gov.uk/ukpga/2010/15/contents (Accessed 27th August 2014).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Exceptions to the Rule</a:t>
            </a:r>
          </a:p>
        </p:txBody>
      </p:sp>
      <p:pic>
        <p:nvPicPr>
          <p:cNvPr id="2765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96925" y="1600200"/>
            <a:ext cx="7550150" cy="1973263"/>
          </a:xfrm>
          <a:noFill/>
        </p:spPr>
      </p:pic>
      <p:pic>
        <p:nvPicPr>
          <p:cNvPr id="2765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9788" y="3789363"/>
            <a:ext cx="74898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Box 4"/>
          <p:cNvSpPr txBox="1">
            <a:spLocks noChangeArrowheads="1"/>
          </p:cNvSpPr>
          <p:nvPr/>
        </p:nvSpPr>
        <p:spPr bwMode="auto">
          <a:xfrm>
            <a:off x="827088" y="5676900"/>
            <a:ext cx="748982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United Kingdom (UK) Government (2014) </a:t>
            </a:r>
            <a:r>
              <a:rPr lang="en-GB" sz="1600" i="1" dirty="0">
                <a:solidFill>
                  <a:srgbClr val="FF0000"/>
                </a:solidFill>
              </a:rPr>
              <a:t>Disability Rights.</a:t>
            </a:r>
            <a:r>
              <a:rPr lang="en-GB" sz="1600" dirty="0">
                <a:solidFill>
                  <a:srgbClr val="FF0000"/>
                </a:solidFill>
              </a:rPr>
              <a:t> Available at: https://www.gov.uk/rights-disabled-person (Accessed 26th August 2014).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Cyfeirnodi</a:t>
            </a:r>
            <a:r>
              <a:rPr lang="en-GB" dirty="0" smtClean="0"/>
              <a:t> </a:t>
            </a:r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Referencing </a:t>
            </a:r>
            <a:r>
              <a:rPr lang="en-GB" dirty="0"/>
              <a:t>a Newspaper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pPr eaLnBrk="1" hangingPunct="1"/>
            <a:r>
              <a:rPr lang="en-GB" altLang="en-US" dirty="0"/>
              <a:t>Author of Article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Jones</a:t>
            </a:r>
            <a:r>
              <a:rPr lang="en-GB" altLang="en-US" dirty="0">
                <a:solidFill>
                  <a:schemeClr val="tx2"/>
                </a:solidFill>
              </a:rPr>
              <a:t>, P.</a:t>
            </a:r>
            <a:endParaRPr lang="en-GB" altLang="en-US" dirty="0"/>
          </a:p>
          <a:p>
            <a:pPr eaLnBrk="1" hangingPunct="1"/>
            <a:r>
              <a:rPr lang="en-GB" altLang="en-US" dirty="0"/>
              <a:t>Year of publication 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2016</a:t>
            </a:r>
            <a:endParaRPr lang="en-GB" altLang="en-US" dirty="0"/>
          </a:p>
          <a:p>
            <a:pPr eaLnBrk="1" hangingPunct="1"/>
            <a:r>
              <a:rPr lang="en-GB" altLang="en-US" dirty="0"/>
              <a:t>Title of article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‘</a:t>
            </a:r>
            <a:r>
              <a:rPr lang="en-GB" altLang="en-US" dirty="0">
                <a:solidFill>
                  <a:schemeClr val="tx2"/>
                </a:solidFill>
              </a:rPr>
              <a:t>STEM subjects win more funding’. (not italics)</a:t>
            </a:r>
          </a:p>
          <a:p>
            <a:pPr eaLnBrk="1" hangingPunct="1"/>
            <a:r>
              <a:rPr lang="en-GB" altLang="en-US" dirty="0"/>
              <a:t>Title of </a:t>
            </a:r>
            <a:r>
              <a:rPr lang="en-GB" altLang="en-US" dirty="0" smtClean="0"/>
              <a:t>Newspaper	 </a:t>
            </a:r>
            <a:r>
              <a:rPr lang="en-GB" altLang="en-US" i="1" dirty="0">
                <a:solidFill>
                  <a:schemeClr val="tx2"/>
                </a:solidFill>
              </a:rPr>
              <a:t>The Times </a:t>
            </a:r>
            <a:r>
              <a:rPr lang="en-GB" altLang="en-US" dirty="0">
                <a:solidFill>
                  <a:schemeClr val="tx2"/>
                </a:solidFill>
              </a:rPr>
              <a:t>(in italics)</a:t>
            </a:r>
          </a:p>
          <a:p>
            <a:pPr eaLnBrk="1" hangingPunct="1"/>
            <a:r>
              <a:rPr lang="en-GB" altLang="en-US" dirty="0"/>
              <a:t>Exact Date of Issue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1"/>
                </a:solidFill>
              </a:rPr>
              <a:t>Mai 4ydd / </a:t>
            </a:r>
            <a:r>
              <a:rPr lang="en-GB" altLang="en-US" dirty="0" smtClean="0">
                <a:solidFill>
                  <a:schemeClr val="tx2"/>
                </a:solidFill>
              </a:rPr>
              <a:t>4</a:t>
            </a:r>
            <a:r>
              <a:rPr lang="en-GB" altLang="en-US" baseline="30000" dirty="0" smtClean="0">
                <a:solidFill>
                  <a:schemeClr val="tx2"/>
                </a:solidFill>
              </a:rPr>
              <a:t>th</a:t>
            </a:r>
            <a:r>
              <a:rPr lang="en-GB" altLang="en-US" dirty="0" smtClean="0">
                <a:solidFill>
                  <a:schemeClr val="tx2"/>
                </a:solidFill>
              </a:rPr>
              <a:t> </a:t>
            </a:r>
            <a:r>
              <a:rPr lang="en-GB" altLang="en-US" dirty="0">
                <a:solidFill>
                  <a:schemeClr val="tx2"/>
                </a:solidFill>
              </a:rPr>
              <a:t>May</a:t>
            </a:r>
            <a:endParaRPr lang="en-GB" altLang="en-US" dirty="0"/>
          </a:p>
          <a:p>
            <a:pPr eaLnBrk="1" hangingPunct="1"/>
            <a:r>
              <a:rPr lang="en-GB" altLang="en-US" dirty="0"/>
              <a:t>Page Number</a:t>
            </a:r>
            <a:r>
              <a:rPr lang="en-GB" altLang="en-US" dirty="0" smtClean="0"/>
              <a:t> 	</a:t>
            </a:r>
            <a:r>
              <a:rPr lang="en-GB" altLang="en-US" dirty="0" smtClean="0">
                <a:solidFill>
                  <a:schemeClr val="tx2"/>
                </a:solidFill>
              </a:rPr>
              <a:t>7</a:t>
            </a:r>
            <a:endParaRPr lang="en-GB" altLang="en-US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65920" y="5266074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Jones, P. (2016) ‘STEM subjects win more funding’, </a:t>
            </a:r>
            <a:r>
              <a:rPr lang="en-GB" i="1" dirty="0">
                <a:solidFill>
                  <a:schemeClr val="accent2"/>
                </a:solidFill>
              </a:rPr>
              <a:t>The Times</a:t>
            </a:r>
            <a:r>
              <a:rPr lang="en-GB" dirty="0">
                <a:solidFill>
                  <a:schemeClr val="accent2"/>
                </a:solidFill>
              </a:rPr>
              <a:t>, 4</a:t>
            </a:r>
            <a:r>
              <a:rPr lang="en-GB" baseline="30000" dirty="0">
                <a:solidFill>
                  <a:schemeClr val="accent2"/>
                </a:solidFill>
              </a:rPr>
              <a:t>th</a:t>
            </a:r>
            <a:r>
              <a:rPr lang="en-GB" dirty="0">
                <a:solidFill>
                  <a:schemeClr val="accent2"/>
                </a:solidFill>
              </a:rPr>
              <a:t> May. P. 7</a:t>
            </a:r>
            <a:r>
              <a:rPr lang="en-GB" dirty="0" smtClean="0">
                <a:solidFill>
                  <a:schemeClr val="accent2"/>
                </a:solidFill>
              </a:rPr>
              <a:t>.</a:t>
            </a:r>
          </a:p>
          <a:p>
            <a:endParaRPr lang="en-GB" dirty="0" smtClean="0">
              <a:solidFill>
                <a:schemeClr val="accent2"/>
              </a:solidFill>
            </a:endParaRPr>
          </a:p>
          <a:p>
            <a:r>
              <a:rPr lang="en-GB" dirty="0" smtClean="0">
                <a:solidFill>
                  <a:schemeClr val="accent2"/>
                </a:solidFill>
              </a:rPr>
              <a:t>Jones, P. (2016) ‘STEM subjects win more funding’, </a:t>
            </a:r>
            <a:r>
              <a:rPr lang="en-GB" i="1" dirty="0" smtClean="0">
                <a:solidFill>
                  <a:schemeClr val="accent2"/>
                </a:solidFill>
              </a:rPr>
              <a:t>The Times</a:t>
            </a:r>
            <a:r>
              <a:rPr lang="en-GB" b="1" dirty="0" smtClean="0">
                <a:solidFill>
                  <a:srgbClr val="FF0000"/>
                </a:solidFill>
              </a:rPr>
              <a:t>, Mai, 4ydd. T. 7.</a:t>
            </a:r>
          </a:p>
          <a:p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1395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Newspaper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GB" altLang="en-US" sz="2400" dirty="0"/>
              <a:t>Author of Article </a:t>
            </a:r>
            <a:r>
              <a:rPr lang="en-GB" altLang="en-US" sz="2400" dirty="0">
                <a:solidFill>
                  <a:schemeClr val="tx2"/>
                </a:solidFill>
              </a:rPr>
              <a:t>Fox, I. M.</a:t>
            </a:r>
          </a:p>
          <a:p>
            <a:pPr eaLnBrk="1" hangingPunct="1"/>
            <a:r>
              <a:rPr lang="en-GB" altLang="en-US" sz="2400" dirty="0"/>
              <a:t>Year of publication  </a:t>
            </a:r>
            <a:r>
              <a:rPr lang="en-GB" altLang="en-US" sz="2400" dirty="0">
                <a:solidFill>
                  <a:schemeClr val="tx2"/>
                </a:solidFill>
              </a:rPr>
              <a:t>2016</a:t>
            </a:r>
            <a:endParaRPr lang="en-GB" altLang="en-US" sz="2400" dirty="0"/>
          </a:p>
          <a:p>
            <a:pPr eaLnBrk="1" hangingPunct="1"/>
            <a:r>
              <a:rPr lang="en-GB" altLang="en-US" sz="2400" dirty="0"/>
              <a:t>Title of article </a:t>
            </a:r>
            <a:r>
              <a:rPr lang="en-GB" altLang="en-US" sz="2400" dirty="0">
                <a:solidFill>
                  <a:schemeClr val="tx2"/>
                </a:solidFill>
              </a:rPr>
              <a:t>‘New report criticises lack of business leadership’ (not italics)</a:t>
            </a:r>
          </a:p>
          <a:p>
            <a:pPr eaLnBrk="1" hangingPunct="1"/>
            <a:r>
              <a:rPr lang="en-GB" altLang="en-US" sz="2400" dirty="0"/>
              <a:t>Title of Newspaper </a:t>
            </a:r>
            <a:r>
              <a:rPr lang="en-GB" altLang="en-US" sz="2400" i="1" dirty="0">
                <a:solidFill>
                  <a:schemeClr val="tx2"/>
                </a:solidFill>
              </a:rPr>
              <a:t>The Courier </a:t>
            </a:r>
            <a:r>
              <a:rPr lang="en-GB" altLang="en-US" sz="2400" dirty="0">
                <a:solidFill>
                  <a:schemeClr val="tx2"/>
                </a:solidFill>
              </a:rPr>
              <a:t>(in italics)</a:t>
            </a:r>
          </a:p>
          <a:p>
            <a:pPr eaLnBrk="1" hangingPunct="1"/>
            <a:r>
              <a:rPr lang="en-GB" altLang="en-US" sz="2400" dirty="0"/>
              <a:t>Exact Date of Issue </a:t>
            </a:r>
            <a:r>
              <a:rPr lang="en-GB" altLang="en-US" sz="2400" dirty="0">
                <a:solidFill>
                  <a:schemeClr val="tx2"/>
                </a:solidFill>
              </a:rPr>
              <a:t>9</a:t>
            </a:r>
            <a:r>
              <a:rPr lang="en-GB" altLang="en-US" sz="2400" baseline="30000" dirty="0">
                <a:solidFill>
                  <a:schemeClr val="tx2"/>
                </a:solidFill>
              </a:rPr>
              <a:t>th</a:t>
            </a:r>
            <a:r>
              <a:rPr lang="en-GB" altLang="en-US" sz="2400" dirty="0">
                <a:solidFill>
                  <a:schemeClr val="tx2"/>
                </a:solidFill>
              </a:rPr>
              <a:t> January</a:t>
            </a:r>
            <a:endParaRPr lang="en-GB" altLang="en-US" sz="2400" dirty="0"/>
          </a:p>
          <a:p>
            <a:pPr eaLnBrk="1" hangingPunct="1"/>
            <a:r>
              <a:rPr lang="en-GB" altLang="en-US" sz="2400" dirty="0"/>
              <a:t>Full URL Copy and Paste web address</a:t>
            </a:r>
          </a:p>
          <a:p>
            <a:pPr eaLnBrk="1" hangingPunct="1"/>
            <a:r>
              <a:rPr lang="en-GB" altLang="en-US" sz="2400" dirty="0"/>
              <a:t>Date Accessed </a:t>
            </a:r>
            <a:r>
              <a:rPr lang="en-GB" altLang="en-US" sz="2400" dirty="0">
                <a:solidFill>
                  <a:schemeClr val="tx2"/>
                </a:solidFill>
              </a:rPr>
              <a:t>12</a:t>
            </a:r>
            <a:r>
              <a:rPr lang="en-GB" altLang="en-US" sz="2400" baseline="30000" dirty="0">
                <a:solidFill>
                  <a:schemeClr val="tx2"/>
                </a:solidFill>
              </a:rPr>
              <a:t>th</a:t>
            </a:r>
            <a:r>
              <a:rPr lang="en-GB" altLang="en-US" sz="2400" dirty="0">
                <a:solidFill>
                  <a:schemeClr val="tx2"/>
                </a:solidFill>
              </a:rPr>
              <a:t> January 2016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1600" y="5373216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Fox, I. M. (2016) </a:t>
            </a:r>
            <a:r>
              <a:rPr lang="en-GB" altLang="en-US" dirty="0">
                <a:solidFill>
                  <a:schemeClr val="accent2"/>
                </a:solidFill>
              </a:rPr>
              <a:t>‘New report criticises lack of business leadership’, </a:t>
            </a:r>
            <a:r>
              <a:rPr lang="en-GB" altLang="en-US" i="1" dirty="0">
                <a:solidFill>
                  <a:schemeClr val="accent2"/>
                </a:solidFill>
              </a:rPr>
              <a:t>The Courier. </a:t>
            </a:r>
            <a:r>
              <a:rPr lang="en-GB" altLang="en-US" dirty="0">
                <a:solidFill>
                  <a:schemeClr val="accent2"/>
                </a:solidFill>
              </a:rPr>
              <a:t>9</a:t>
            </a:r>
            <a:r>
              <a:rPr lang="en-GB" altLang="en-US" baseline="30000" dirty="0">
                <a:solidFill>
                  <a:schemeClr val="accent2"/>
                </a:solidFill>
              </a:rPr>
              <a:t>th</a:t>
            </a:r>
            <a:r>
              <a:rPr lang="en-GB" altLang="en-US" dirty="0">
                <a:solidFill>
                  <a:schemeClr val="accent2"/>
                </a:solidFill>
              </a:rPr>
              <a:t> January. Available at: http://www.thecourier.com/world/jan/16/report-IBCC (Accessed 12th January 2016).</a:t>
            </a:r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3067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Nawr</a:t>
            </a:r>
            <a:r>
              <a:rPr lang="en-US" dirty="0" smtClean="0"/>
              <a:t> </a:t>
            </a:r>
            <a:r>
              <a:rPr lang="en-US" dirty="0" err="1" smtClean="0"/>
              <a:t>cymrwch</a:t>
            </a:r>
            <a:r>
              <a:rPr lang="en-US" dirty="0" smtClean="0"/>
              <a:t> </a:t>
            </a:r>
            <a:r>
              <a:rPr lang="en-US" dirty="0" err="1" smtClean="0"/>
              <a:t>tro</a:t>
            </a:r>
            <a:r>
              <a:rPr lang="en-US" dirty="0" smtClean="0"/>
              <a:t>! </a:t>
            </a:r>
            <a:br>
              <a:rPr lang="en-US" dirty="0" smtClean="0"/>
            </a:br>
            <a:r>
              <a:rPr lang="en-US" dirty="0" smtClean="0"/>
              <a:t>Now have a go!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800" dirty="0" err="1" smtClean="0">
                <a:solidFill>
                  <a:schemeClr val="tx1"/>
                </a:solidFill>
              </a:rPr>
              <a:t>Tasg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gwaith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cartref</a:t>
            </a:r>
            <a:endParaRPr lang="en-US" sz="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2800" dirty="0" err="1" smtClean="0">
                <a:solidFill>
                  <a:schemeClr val="tx1"/>
                </a:solidFill>
              </a:rPr>
              <a:t>Ceisiwch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cyfeirnodi</a:t>
            </a:r>
            <a:r>
              <a:rPr lang="en-US" sz="2800" dirty="0" smtClean="0">
                <a:solidFill>
                  <a:schemeClr val="tx1"/>
                </a:solidFill>
              </a:rPr>
              <a:t>: </a:t>
            </a:r>
          </a:p>
          <a:p>
            <a:r>
              <a:rPr lang="en-US" sz="2800" dirty="0" err="1" smtClean="0">
                <a:solidFill>
                  <a:schemeClr val="tx1"/>
                </a:solidFill>
              </a:rPr>
              <a:t>Llyfr</a:t>
            </a: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err="1" smtClean="0">
                <a:solidFill>
                  <a:schemeClr val="tx1"/>
                </a:solidFill>
              </a:rPr>
              <a:t>Erthygl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allan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o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gylchgrawn</a:t>
            </a: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err="1" smtClean="0">
                <a:solidFill>
                  <a:schemeClr val="tx1"/>
                </a:solidFill>
              </a:rPr>
              <a:t>Safle</a:t>
            </a:r>
            <a:r>
              <a:rPr lang="en-US" sz="2800" dirty="0" smtClean="0">
                <a:solidFill>
                  <a:schemeClr val="tx1"/>
                </a:solidFill>
              </a:rPr>
              <a:t> we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Home work task</a:t>
            </a:r>
          </a:p>
          <a:p>
            <a:pPr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Try referencing: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A book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A journal article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A website</a:t>
            </a:r>
          </a:p>
          <a:p>
            <a:pPr marL="0" indent="0">
              <a:buNone/>
            </a:pPr>
            <a:endParaRPr lang="en-US" sz="28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err="1" smtClean="0">
                <a:solidFill>
                  <a:srgbClr val="000000"/>
                </a:solidFill>
              </a:rPr>
              <a:t>Mwy</a:t>
            </a:r>
            <a:r>
              <a:rPr lang="en-US" sz="4000" dirty="0" smtClean="0">
                <a:solidFill>
                  <a:srgbClr val="000000"/>
                </a:solidFill>
              </a:rPr>
              <a:t> </a:t>
            </a:r>
            <a:r>
              <a:rPr lang="en-US" sz="4000" dirty="0" err="1" smtClean="0">
                <a:solidFill>
                  <a:srgbClr val="000000"/>
                </a:solidFill>
              </a:rPr>
              <a:t>o</a:t>
            </a:r>
            <a:r>
              <a:rPr lang="en-US" sz="4000" dirty="0" smtClean="0">
                <a:solidFill>
                  <a:srgbClr val="000000"/>
                </a:solidFill>
              </a:rPr>
              <a:t> </a:t>
            </a:r>
            <a:r>
              <a:rPr lang="en-US" sz="4000" dirty="0" err="1" smtClean="0">
                <a:solidFill>
                  <a:srgbClr val="000000"/>
                </a:solidFill>
              </a:rPr>
              <a:t>Enghreifftiau</a:t>
            </a:r>
            <a:r>
              <a:rPr lang="en-US" sz="4000" dirty="0" smtClean="0">
                <a:solidFill>
                  <a:srgbClr val="000000"/>
                </a:solidFill>
              </a:rPr>
              <a:t>  </a:t>
            </a:r>
          </a:p>
          <a:p>
            <a:endParaRPr lang="en-US" sz="4000" dirty="0" smtClean="0">
              <a:solidFill>
                <a:srgbClr val="000000"/>
              </a:solidFill>
            </a:endParaRPr>
          </a:p>
          <a:p>
            <a:r>
              <a:rPr lang="en-US" sz="4000" dirty="0" smtClean="0">
                <a:solidFill>
                  <a:srgbClr val="000000"/>
                </a:solidFill>
              </a:rPr>
              <a:t> More Examples</a:t>
            </a:r>
            <a:endParaRPr lang="en-US" sz="4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Llyfrau</a:t>
            </a:r>
            <a:r>
              <a:rPr lang="en-GB" altLang="en-US" dirty="0" smtClean="0"/>
              <a:t>  /  Books</a:t>
            </a:r>
            <a:endParaRPr lang="en-GB" altLang="en-US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	Fawcett, J. (</a:t>
            </a:r>
            <a:r>
              <a:rPr lang="en-GB" altLang="en-US" i="1" dirty="0"/>
              <a:t>1989) Analysis and Evaluation of Conceptual Models of Nursing</a:t>
            </a:r>
            <a:r>
              <a:rPr lang="en-GB" altLang="en-US" dirty="0"/>
              <a:t>. 2</a:t>
            </a:r>
            <a:r>
              <a:rPr lang="en-GB" altLang="en-US" baseline="30000" dirty="0"/>
              <a:t>nd</a:t>
            </a:r>
            <a:r>
              <a:rPr lang="en-GB" altLang="en-US" dirty="0"/>
              <a:t> Ed. Philadelphia: F.A Davis Company.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	Doel, M. and Best, L. (2008) </a:t>
            </a:r>
            <a:r>
              <a:rPr lang="en-GB" altLang="en-US" i="1" dirty="0"/>
              <a:t>Experiencing Social Work Learning from Service Users. </a:t>
            </a:r>
            <a:r>
              <a:rPr lang="en-GB" altLang="en-US" dirty="0"/>
              <a:t>London: Sage Publications.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 smtClean="0"/>
              <a:t>Erthyglau</a:t>
            </a:r>
            <a:r>
              <a:rPr lang="en-GB" altLang="en-US" dirty="0" smtClean="0"/>
              <a:t>  /  Journal </a:t>
            </a:r>
            <a:r>
              <a:rPr lang="en-GB" altLang="en-US" dirty="0"/>
              <a:t>Articles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dirty="0"/>
              <a:t>	</a:t>
            </a:r>
            <a:r>
              <a:rPr lang="en-GB" altLang="en-US" sz="2400" dirty="0" err="1"/>
              <a:t>Melander-Wikman</a:t>
            </a:r>
            <a:r>
              <a:rPr lang="en-GB" altLang="en-US" sz="2400" dirty="0"/>
              <a:t>, A., </a:t>
            </a:r>
            <a:r>
              <a:rPr lang="en-GB" altLang="en-US" sz="2400" dirty="0" err="1"/>
              <a:t>Faltholm</a:t>
            </a:r>
            <a:r>
              <a:rPr lang="en-GB" altLang="en-US" sz="2400" dirty="0"/>
              <a:t>, Y. and </a:t>
            </a:r>
            <a:r>
              <a:rPr lang="en-GB" altLang="en-US" sz="2400" dirty="0" err="1"/>
              <a:t>Gunvor</a:t>
            </a:r>
            <a:r>
              <a:rPr lang="en-GB" altLang="en-US" sz="2400" dirty="0"/>
              <a:t>, G. (2008) ‘Safety vs. privacy: elderly persons’ experiences of a mobile safety alarm’, </a:t>
            </a:r>
            <a:r>
              <a:rPr lang="en-GB" altLang="en-US" sz="2400" i="1" dirty="0"/>
              <a:t>Health and Social Care in the Community. </a:t>
            </a:r>
            <a:r>
              <a:rPr lang="en-GB" altLang="en-US" sz="2400" dirty="0"/>
              <a:t>16(4) pp. 337-346.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400" dirty="0"/>
              <a:t>	Young, A., Temple, B., Davies, L., Parkinson, G. and Bolton, J. (2008) ‘Disabled children (0-3 years) and integrated services - the impact of Early Support’, </a:t>
            </a:r>
            <a:r>
              <a:rPr lang="en-GB" altLang="en-US" sz="2400" i="1" dirty="0"/>
              <a:t>Health and Social Care in the Community</a:t>
            </a:r>
            <a:r>
              <a:rPr lang="en-GB" altLang="en-US" sz="2400" dirty="0"/>
              <a:t>. 16(3) pp. 222-233.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  </a:t>
            </a:r>
            <a:r>
              <a:rPr lang="en-GB" altLang="en-US" dirty="0" err="1" smtClean="0"/>
              <a:t>Safleoedd</a:t>
            </a:r>
            <a:r>
              <a:rPr lang="en-GB" altLang="en-US" dirty="0" smtClean="0"/>
              <a:t>  </a:t>
            </a:r>
            <a:r>
              <a:rPr lang="en-GB" altLang="en-US" dirty="0" err="1" smtClean="0"/>
              <a:t>Wê</a:t>
            </a:r>
            <a:r>
              <a:rPr lang="en-GB" altLang="en-US" dirty="0" smtClean="0"/>
              <a:t>  /  Websites</a:t>
            </a:r>
            <a:endParaRPr lang="en-GB" alt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400" dirty="0"/>
              <a:t>	Shelter Cymru (2008) </a:t>
            </a:r>
            <a:r>
              <a:rPr lang="en-GB" altLang="en-US" sz="2400" i="1" dirty="0"/>
              <a:t>Building Future Wales.</a:t>
            </a:r>
            <a:r>
              <a:rPr lang="en-GB" altLang="en-US" sz="2400" dirty="0"/>
              <a:t> Available at: http://www.sheltercymru.org.uk/shelter/home/ (Accessed 25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November 2008).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400" dirty="0"/>
              <a:t>	Rhondda Cynon </a:t>
            </a:r>
            <a:r>
              <a:rPr lang="en-GB" altLang="en-US" sz="2400" dirty="0" err="1"/>
              <a:t>Taf</a:t>
            </a:r>
            <a:r>
              <a:rPr lang="en-GB" altLang="en-US" sz="2400" dirty="0"/>
              <a:t> Teaching Local Health Board (2008) </a:t>
            </a:r>
            <a:r>
              <a:rPr lang="en-GB" altLang="en-US" sz="2400" i="1" dirty="0"/>
              <a:t>Working to Improve the Health and Healthcare of the People of Rhondda Cynon </a:t>
            </a:r>
            <a:r>
              <a:rPr lang="en-GB" altLang="en-US" sz="2400" i="1" dirty="0" err="1"/>
              <a:t>Taf</a:t>
            </a:r>
            <a:r>
              <a:rPr lang="en-GB" altLang="en-US" sz="2400" i="1" dirty="0"/>
              <a:t>. </a:t>
            </a:r>
            <a:r>
              <a:rPr lang="en-GB" altLang="en-US" sz="2400" dirty="0"/>
              <a:t>Available at http://www.wales.nhs.uk/sites3/home.cfm?orgid=264 (Accessed 25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November 2008).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0" ma:contentTypeDescription="Create a new document." ma:contentTypeScope="" ma:versionID="4e01823f9d952a0f45a5f91f23963ac1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de302c2569132f59c9afa42ad3cd4b08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EventHashCode" minOccurs="0"/>
                <xsd:element ref="ns4:MediaServiceGenerationTim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F2018DF-7A89-49C6-87B8-54308FF598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36FE0A2-AE3C-44E2-B999-FC1F2C331A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BDEE6E-2980-4DD9-8127-7739C858B4A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1619</TotalTime>
  <Words>3493</Words>
  <Application>Microsoft Office PowerPoint</Application>
  <PresentationFormat>On-screen Show (4:3)</PresentationFormat>
  <Paragraphs>424</Paragraphs>
  <Slides>47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7" baseType="lpstr">
      <vt:lpstr>Arial</vt:lpstr>
      <vt:lpstr>Calibri</vt:lpstr>
      <vt:lpstr>Comic Sans MS</vt:lpstr>
      <vt:lpstr>Rockwell</vt:lpstr>
      <vt:lpstr>Tahoma</vt:lpstr>
      <vt:lpstr>Times New Roman</vt:lpstr>
      <vt:lpstr>Verdana</vt:lpstr>
      <vt:lpstr>Wingdings</vt:lpstr>
      <vt:lpstr>Advantage</vt:lpstr>
      <vt:lpstr>Picture</vt:lpstr>
      <vt:lpstr>PDP &amp; PAD  Level 4 /  Lefel 4 </vt:lpstr>
      <vt:lpstr>Cyfeirnodi Mewn Cydestun  Referencing in Context</vt:lpstr>
      <vt:lpstr>Cyfeirnodi  /  Referencing</vt:lpstr>
      <vt:lpstr>Beth ydy cyfeirnodi?       What is referencing?  </vt:lpstr>
      <vt:lpstr>Pam ddefnyddio cynllun cyfeirnodi?</vt:lpstr>
      <vt:lpstr>Pam ddefnyddio cynllun cyfeirnodi?</vt:lpstr>
      <vt:lpstr>Pryd i gyfeirnodi / When to Reference</vt:lpstr>
      <vt:lpstr>Sut i gyfeirnodi / How to Refernce</vt:lpstr>
      <vt:lpstr>Beth ydy dull Cyfeirnodi Harvard?</vt:lpstr>
      <vt:lpstr>Manteision defnyddio dull Harvard Advantages of the Harvard system</vt:lpstr>
      <vt:lpstr>Sut i gyfeirnodi o fewn testun How to reference in the text</vt:lpstr>
      <vt:lpstr>Cofiwch / Remember </vt:lpstr>
      <vt:lpstr>Sut i gyfeirnodi :   How to Reference Dyfyniad             :   Direct Quotations</vt:lpstr>
      <vt:lpstr>Sut i gyfeirnodi :   How to Reference Dyfyniad             :   Direct Quotations</vt:lpstr>
      <vt:lpstr>Enghraifft o sut i osod dyfyniad hir.  Example of indented long direct quote </vt:lpstr>
      <vt:lpstr>Berfau i ddefnyddio wrth gyflwyno dyfyniadau. Useful verbs and phrases for introducing direct quotes.</vt:lpstr>
      <vt:lpstr>Sut i aralleirio How to reference paraphrases</vt:lpstr>
      <vt:lpstr>Dewis y ddull cywir Choosing the correct format</vt:lpstr>
      <vt:lpstr>Rhestr cyfeirnodi ar ddiwedd aseiniad Referencing at the end of your assignment</vt:lpstr>
      <vt:lpstr>Gwirio cywirdeb cyfeirnodi Checking accuracy of referencing</vt:lpstr>
      <vt:lpstr>Cyfeirnodi Gwahanol Ffynonellau  Referencing Different Sources</vt:lpstr>
      <vt:lpstr>Pa wybodaeth sydd angen cynnwys er mwyn cyfeirnodi llyfr?</vt:lpstr>
      <vt:lpstr>Cyfeirnodi llyfrau  / Referencing books</vt:lpstr>
      <vt:lpstr>Enghraifft Cyfeirnodi Llyfr  Book Reference Example</vt:lpstr>
      <vt:lpstr>Cyfeirnodi 2 Awdur / Referencing 2 Authors</vt:lpstr>
      <vt:lpstr>Cyfeirnodi 3 Awdur / Referencing 3 Authors</vt:lpstr>
      <vt:lpstr>Cyfeirnodi Mwy na 3 Awdur</vt:lpstr>
      <vt:lpstr>Pennod o fewn llyfr wedi golygyddu gan nifer o awduron Chapter in an Edited Book</vt:lpstr>
      <vt:lpstr>Nifer o lyfrau gan yr un Awdur   Multiple works by same Author</vt:lpstr>
      <vt:lpstr>Toriad! Gweithgaredd 45 munud…</vt:lpstr>
      <vt:lpstr>Cyfeirnodi Erthygl o Journal/Cylchgrawn Referencing Journal/Magazine Articles</vt:lpstr>
      <vt:lpstr>Journal Referencing Example</vt:lpstr>
      <vt:lpstr>Cyfeirnodi Safle Wê   Referencing a Web Site</vt:lpstr>
      <vt:lpstr>PowerPoint Presentation</vt:lpstr>
      <vt:lpstr>Web Referencing Example</vt:lpstr>
      <vt:lpstr>Enghreiffitau o safleoedd we i osgoi / Examples of web sources to avoid</vt:lpstr>
      <vt:lpstr>Mwy o Enghreifftiau  More Examples</vt:lpstr>
      <vt:lpstr>Mwy o Enghreifftiau  More Examples</vt:lpstr>
      <vt:lpstr>Exceptions to the Rule</vt:lpstr>
      <vt:lpstr>Exceptions to the Rule</vt:lpstr>
      <vt:lpstr>Cyfeirnodi Papur newydd Referencing a Newspaper </vt:lpstr>
      <vt:lpstr>Online Newspaper</vt:lpstr>
      <vt:lpstr>Nawr cymrwch tro!  Now have a go!</vt:lpstr>
      <vt:lpstr>PowerPoint Presentation</vt:lpstr>
      <vt:lpstr>Llyfrau  /  Books</vt:lpstr>
      <vt:lpstr>Erthyglau  /  Journal Articles</vt:lpstr>
      <vt:lpstr>  Safleoedd  Wê  /  Websites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Cyfeirnodi</dc:title>
  <dc:creator>swwcte</dc:creator>
  <cp:lastModifiedBy>Geraint Forster</cp:lastModifiedBy>
  <cp:revision>13</cp:revision>
  <cp:lastPrinted>2019-10-10T08:51:26Z</cp:lastPrinted>
  <dcterms:created xsi:type="dcterms:W3CDTF">2019-10-09T22:04:42Z</dcterms:created>
  <dcterms:modified xsi:type="dcterms:W3CDTF">2019-10-10T10:44:24Z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