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tags/tag16.xml" ContentType="application/vnd.openxmlformats-officedocument.presentationml.tags+xml"/>
  <Override PartName="/ppt/notesSlides/notesSlide17.xml" ContentType="application/vnd.openxmlformats-officedocument.presentationml.notesSlide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18.xml" ContentType="application/vnd.openxmlformats-officedocument.presentationml.tags+xml"/>
  <Override PartName="/ppt/notesSlides/notesSlide1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778" r:id="rId2"/>
  </p:sldMasterIdLst>
  <p:notesMasterIdLst>
    <p:notesMasterId r:id="rId30"/>
  </p:notesMasterIdLst>
  <p:sldIdLst>
    <p:sldId id="256" r:id="rId3"/>
    <p:sldId id="258" r:id="rId4"/>
    <p:sldId id="259" r:id="rId5"/>
    <p:sldId id="265" r:id="rId6"/>
    <p:sldId id="277" r:id="rId7"/>
    <p:sldId id="278" r:id="rId8"/>
    <p:sldId id="260" r:id="rId9"/>
    <p:sldId id="262" r:id="rId10"/>
    <p:sldId id="263" r:id="rId11"/>
    <p:sldId id="394" r:id="rId12"/>
    <p:sldId id="266" r:id="rId13"/>
    <p:sldId id="395" r:id="rId14"/>
    <p:sldId id="396" r:id="rId15"/>
    <p:sldId id="269" r:id="rId16"/>
    <p:sldId id="270" r:id="rId17"/>
    <p:sldId id="398" r:id="rId18"/>
    <p:sldId id="271" r:id="rId19"/>
    <p:sldId id="399" r:id="rId20"/>
    <p:sldId id="273" r:id="rId21"/>
    <p:sldId id="400" r:id="rId22"/>
    <p:sldId id="391" r:id="rId23"/>
    <p:sldId id="401" r:id="rId24"/>
    <p:sldId id="274" r:id="rId25"/>
    <p:sldId id="390" r:id="rId26"/>
    <p:sldId id="402" r:id="rId27"/>
    <p:sldId id="408" r:id="rId28"/>
    <p:sldId id="276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2DF3C7-A524-4F26-9189-76D101C5EC38}" v="21" dt="2025-12-10T11:15:03.6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985" autoAdjust="0"/>
    <p:restoredTop sz="94830"/>
  </p:normalViewPr>
  <p:slideViewPr>
    <p:cSldViewPr snapToGrid="0" snapToObjects="1">
      <p:cViewPr varScale="1">
        <p:scale>
          <a:sx n="86" d="100"/>
          <a:sy n="86" d="100"/>
        </p:scale>
        <p:origin x="834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90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Relationship Id="rId8" Type="http://schemas.openxmlformats.org/officeDocument/2006/relationships/slide" Target="slides/slide6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1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DEA798-400F-4883-B522-D0EEDDA3E128}" type="doc">
      <dgm:prSet loTypeId="urn:microsoft.com/office/officeart/2005/8/layout/vProcess5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F72FCF-DE87-4632-A917-90738F25D523}">
      <dgm:prSet/>
      <dgm:spPr>
        <a:solidFill>
          <a:schemeClr val="tx2"/>
        </a:solidFill>
      </dgm:spPr>
      <dgm:t>
        <a:bodyPr/>
        <a:lstStyle/>
        <a:p>
          <a:r>
            <a:rPr lang="cy-GB"/>
            <a:t>Beth ydych chi’n credu yw'r rheswm am hyn?</a:t>
          </a:r>
          <a:endParaRPr lang="en-US"/>
        </a:p>
      </dgm:t>
    </dgm:pt>
    <dgm:pt modelId="{39C4BECA-2C38-4785-86A4-2B16937A8EAA}" type="parTrans" cxnId="{0EE5F110-E398-4A35-9C5F-9897D0D25476}">
      <dgm:prSet/>
      <dgm:spPr/>
      <dgm:t>
        <a:bodyPr/>
        <a:lstStyle/>
        <a:p>
          <a:endParaRPr lang="en-US"/>
        </a:p>
      </dgm:t>
    </dgm:pt>
    <dgm:pt modelId="{1574F924-438E-4B7E-A1ED-329018AB2F6A}" type="sibTrans" cxnId="{0EE5F110-E398-4A35-9C5F-9897D0D25476}">
      <dgm:prSet/>
      <dgm:spPr/>
      <dgm:t>
        <a:bodyPr/>
        <a:lstStyle/>
        <a:p>
          <a:endParaRPr lang="en-US"/>
        </a:p>
      </dgm:t>
    </dgm:pt>
    <dgm:pt modelId="{248BCE88-F821-4879-8C58-946DAD4A2D09}">
      <dgm:prSet/>
      <dgm:spPr>
        <a:solidFill>
          <a:schemeClr val="tx2"/>
        </a:solidFill>
      </dgm:spPr>
      <dgm:t>
        <a:bodyPr/>
        <a:lstStyle/>
        <a:p>
          <a:r>
            <a:rPr lang="cy-GB"/>
            <a:t>Beth gellir ei newid i gyflawni gwelliannau</a:t>
          </a:r>
          <a:r>
            <a:rPr lang="en-GB"/>
            <a:t>?</a:t>
          </a:r>
          <a:endParaRPr lang="en-US"/>
        </a:p>
      </dgm:t>
    </dgm:pt>
    <dgm:pt modelId="{02C71A2A-BEDA-4D07-B5DF-34191E3046F5}" type="parTrans" cxnId="{3BE50CA0-B52E-4EBA-8EBB-EA53681D113A}">
      <dgm:prSet/>
      <dgm:spPr/>
      <dgm:t>
        <a:bodyPr/>
        <a:lstStyle/>
        <a:p>
          <a:endParaRPr lang="en-US"/>
        </a:p>
      </dgm:t>
    </dgm:pt>
    <dgm:pt modelId="{4B385EC2-8247-43E8-8079-EE2C18B6E2B1}" type="sibTrans" cxnId="{3BE50CA0-B52E-4EBA-8EBB-EA53681D113A}">
      <dgm:prSet/>
      <dgm:spPr/>
      <dgm:t>
        <a:bodyPr/>
        <a:lstStyle/>
        <a:p>
          <a:endParaRPr lang="en-US"/>
        </a:p>
      </dgm:t>
    </dgm:pt>
    <dgm:pt modelId="{2F27B669-B4D1-4A73-B65A-EC51D227A1A1}">
      <dgm:prSet/>
      <dgm:spPr/>
      <dgm:t>
        <a:bodyPr/>
        <a:lstStyle/>
        <a:p>
          <a:r>
            <a:rPr lang="en-GB"/>
            <a:t>Why do you think this is?</a:t>
          </a:r>
          <a:endParaRPr lang="en-US"/>
        </a:p>
      </dgm:t>
    </dgm:pt>
    <dgm:pt modelId="{BDADA875-791E-4FFB-B0D9-8B285EBA90B8}" type="parTrans" cxnId="{D586C816-C1CC-4E38-930C-418AC704AC36}">
      <dgm:prSet/>
      <dgm:spPr/>
      <dgm:t>
        <a:bodyPr/>
        <a:lstStyle/>
        <a:p>
          <a:endParaRPr lang="en-US"/>
        </a:p>
      </dgm:t>
    </dgm:pt>
    <dgm:pt modelId="{45C650D0-7E6E-4354-8057-D5A80D18315C}" type="sibTrans" cxnId="{D586C816-C1CC-4E38-930C-418AC704AC36}">
      <dgm:prSet/>
      <dgm:spPr/>
      <dgm:t>
        <a:bodyPr/>
        <a:lstStyle/>
        <a:p>
          <a:endParaRPr lang="en-US"/>
        </a:p>
      </dgm:t>
    </dgm:pt>
    <dgm:pt modelId="{DDA0D023-BAEA-4840-BB6A-F05C7A29407F}">
      <dgm:prSet/>
      <dgm:spPr/>
      <dgm:t>
        <a:bodyPr/>
        <a:lstStyle/>
        <a:p>
          <a:r>
            <a:rPr lang="en-GB"/>
            <a:t>What could be changed to achieve improvements?</a:t>
          </a:r>
          <a:endParaRPr lang="en-US"/>
        </a:p>
      </dgm:t>
    </dgm:pt>
    <dgm:pt modelId="{B13C247F-A22B-4C68-8972-A01737D7FC4F}" type="parTrans" cxnId="{DCC24467-77B5-4327-84BF-FA5C8A7370AB}">
      <dgm:prSet/>
      <dgm:spPr/>
      <dgm:t>
        <a:bodyPr/>
        <a:lstStyle/>
        <a:p>
          <a:endParaRPr lang="en-US"/>
        </a:p>
      </dgm:t>
    </dgm:pt>
    <dgm:pt modelId="{CB836002-F4F1-4240-A422-593C74FDCF81}" type="sibTrans" cxnId="{DCC24467-77B5-4327-84BF-FA5C8A7370AB}">
      <dgm:prSet/>
      <dgm:spPr/>
      <dgm:t>
        <a:bodyPr/>
        <a:lstStyle/>
        <a:p>
          <a:endParaRPr lang="en-US"/>
        </a:p>
      </dgm:t>
    </dgm:pt>
    <dgm:pt modelId="{FF194712-19AA-4B1F-AAF6-FE4FDB79B783}" type="pres">
      <dgm:prSet presAssocID="{C7DEA798-400F-4883-B522-D0EEDDA3E128}" presName="outerComposite" presStyleCnt="0">
        <dgm:presLayoutVars>
          <dgm:chMax val="5"/>
          <dgm:dir/>
          <dgm:resizeHandles val="exact"/>
        </dgm:presLayoutVars>
      </dgm:prSet>
      <dgm:spPr/>
    </dgm:pt>
    <dgm:pt modelId="{30E7EDA6-12AC-4313-9A5B-6BE411A87D18}" type="pres">
      <dgm:prSet presAssocID="{C7DEA798-400F-4883-B522-D0EEDDA3E128}" presName="dummyMaxCanvas" presStyleCnt="0">
        <dgm:presLayoutVars/>
      </dgm:prSet>
      <dgm:spPr/>
    </dgm:pt>
    <dgm:pt modelId="{2C126DBF-1009-497A-ADD0-4520C41579EC}" type="pres">
      <dgm:prSet presAssocID="{C7DEA798-400F-4883-B522-D0EEDDA3E128}" presName="FourNodes_1" presStyleLbl="node1" presStyleIdx="0" presStyleCnt="4">
        <dgm:presLayoutVars>
          <dgm:bulletEnabled val="1"/>
        </dgm:presLayoutVars>
      </dgm:prSet>
      <dgm:spPr/>
    </dgm:pt>
    <dgm:pt modelId="{B437C042-5AD1-43E7-BA0D-AC2A315305E6}" type="pres">
      <dgm:prSet presAssocID="{C7DEA798-400F-4883-B522-D0EEDDA3E128}" presName="FourNodes_2" presStyleLbl="node1" presStyleIdx="1" presStyleCnt="4">
        <dgm:presLayoutVars>
          <dgm:bulletEnabled val="1"/>
        </dgm:presLayoutVars>
      </dgm:prSet>
      <dgm:spPr/>
    </dgm:pt>
    <dgm:pt modelId="{A06E0E18-06BC-4649-8827-ED77674FAB90}" type="pres">
      <dgm:prSet presAssocID="{C7DEA798-400F-4883-B522-D0EEDDA3E128}" presName="FourNodes_3" presStyleLbl="node1" presStyleIdx="2" presStyleCnt="4">
        <dgm:presLayoutVars>
          <dgm:bulletEnabled val="1"/>
        </dgm:presLayoutVars>
      </dgm:prSet>
      <dgm:spPr/>
    </dgm:pt>
    <dgm:pt modelId="{A9D139B5-4023-4CBE-ACFA-455E38E3AF41}" type="pres">
      <dgm:prSet presAssocID="{C7DEA798-400F-4883-B522-D0EEDDA3E128}" presName="FourNodes_4" presStyleLbl="node1" presStyleIdx="3" presStyleCnt="4">
        <dgm:presLayoutVars>
          <dgm:bulletEnabled val="1"/>
        </dgm:presLayoutVars>
      </dgm:prSet>
      <dgm:spPr/>
    </dgm:pt>
    <dgm:pt modelId="{E5DA5790-9991-45CD-BE61-B268A306FFD7}" type="pres">
      <dgm:prSet presAssocID="{C7DEA798-400F-4883-B522-D0EEDDA3E128}" presName="FourConn_1-2" presStyleLbl="fgAccFollowNode1" presStyleIdx="0" presStyleCnt="3">
        <dgm:presLayoutVars>
          <dgm:bulletEnabled val="1"/>
        </dgm:presLayoutVars>
      </dgm:prSet>
      <dgm:spPr/>
    </dgm:pt>
    <dgm:pt modelId="{6B28C847-3E99-4CBC-8829-D89A8E97724E}" type="pres">
      <dgm:prSet presAssocID="{C7DEA798-400F-4883-B522-D0EEDDA3E128}" presName="FourConn_2-3" presStyleLbl="fgAccFollowNode1" presStyleIdx="1" presStyleCnt="3" custAng="16038155">
        <dgm:presLayoutVars>
          <dgm:bulletEnabled val="1"/>
        </dgm:presLayoutVars>
      </dgm:prSet>
      <dgm:spPr/>
    </dgm:pt>
    <dgm:pt modelId="{27E011D4-5CCE-4867-B19D-F2C131580C51}" type="pres">
      <dgm:prSet presAssocID="{C7DEA798-400F-4883-B522-D0EEDDA3E128}" presName="FourConn_3-4" presStyleLbl="fgAccFollowNode1" presStyleIdx="2" presStyleCnt="3">
        <dgm:presLayoutVars>
          <dgm:bulletEnabled val="1"/>
        </dgm:presLayoutVars>
      </dgm:prSet>
      <dgm:spPr/>
    </dgm:pt>
    <dgm:pt modelId="{6CB863BD-CEED-4ADB-90DB-FE5E00304C8A}" type="pres">
      <dgm:prSet presAssocID="{C7DEA798-400F-4883-B522-D0EEDDA3E128}" presName="FourNodes_1_text" presStyleLbl="node1" presStyleIdx="3" presStyleCnt="4">
        <dgm:presLayoutVars>
          <dgm:bulletEnabled val="1"/>
        </dgm:presLayoutVars>
      </dgm:prSet>
      <dgm:spPr/>
    </dgm:pt>
    <dgm:pt modelId="{DE484D07-2981-4A5E-B4DD-E4F2B242AE92}" type="pres">
      <dgm:prSet presAssocID="{C7DEA798-400F-4883-B522-D0EEDDA3E128}" presName="FourNodes_2_text" presStyleLbl="node1" presStyleIdx="3" presStyleCnt="4">
        <dgm:presLayoutVars>
          <dgm:bulletEnabled val="1"/>
        </dgm:presLayoutVars>
      </dgm:prSet>
      <dgm:spPr/>
    </dgm:pt>
    <dgm:pt modelId="{B6008B94-8CB0-43BD-B0F1-2785EEB6F818}" type="pres">
      <dgm:prSet presAssocID="{C7DEA798-400F-4883-B522-D0EEDDA3E128}" presName="FourNodes_3_text" presStyleLbl="node1" presStyleIdx="3" presStyleCnt="4">
        <dgm:presLayoutVars>
          <dgm:bulletEnabled val="1"/>
        </dgm:presLayoutVars>
      </dgm:prSet>
      <dgm:spPr/>
    </dgm:pt>
    <dgm:pt modelId="{765EB501-729D-4A3B-8EF0-F4B1A0C0DF93}" type="pres">
      <dgm:prSet presAssocID="{C7DEA798-400F-4883-B522-D0EEDDA3E128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0EE5F110-E398-4A35-9C5F-9897D0D25476}" srcId="{C7DEA798-400F-4883-B522-D0EEDDA3E128}" destId="{18F72FCF-DE87-4632-A917-90738F25D523}" srcOrd="0" destOrd="0" parTransId="{39C4BECA-2C38-4785-86A4-2B16937A8EAA}" sibTransId="{1574F924-438E-4B7E-A1ED-329018AB2F6A}"/>
    <dgm:cxn modelId="{D586C816-C1CC-4E38-930C-418AC704AC36}" srcId="{C7DEA798-400F-4883-B522-D0EEDDA3E128}" destId="{2F27B669-B4D1-4A73-B65A-EC51D227A1A1}" srcOrd="2" destOrd="0" parTransId="{BDADA875-791E-4FFB-B0D9-8B285EBA90B8}" sibTransId="{45C650D0-7E6E-4354-8057-D5A80D18315C}"/>
    <dgm:cxn modelId="{48EE9426-35D1-429F-8FFD-852799DCB282}" type="presOf" srcId="{DDA0D023-BAEA-4840-BB6A-F05C7A29407F}" destId="{765EB501-729D-4A3B-8EF0-F4B1A0C0DF93}" srcOrd="1" destOrd="0" presId="urn:microsoft.com/office/officeart/2005/8/layout/vProcess5"/>
    <dgm:cxn modelId="{DAF8F227-FFE1-4BA0-8CAC-05F00BE26140}" type="presOf" srcId="{248BCE88-F821-4879-8C58-946DAD4A2D09}" destId="{B437C042-5AD1-43E7-BA0D-AC2A315305E6}" srcOrd="0" destOrd="0" presId="urn:microsoft.com/office/officeart/2005/8/layout/vProcess5"/>
    <dgm:cxn modelId="{51A4D838-C7F3-4DCA-A223-067A6DE1C3DF}" type="presOf" srcId="{45C650D0-7E6E-4354-8057-D5A80D18315C}" destId="{27E011D4-5CCE-4867-B19D-F2C131580C51}" srcOrd="0" destOrd="0" presId="urn:microsoft.com/office/officeart/2005/8/layout/vProcess5"/>
    <dgm:cxn modelId="{26675C3B-DA7A-4694-8AD5-6B4497527D83}" type="presOf" srcId="{2F27B669-B4D1-4A73-B65A-EC51D227A1A1}" destId="{B6008B94-8CB0-43BD-B0F1-2785EEB6F818}" srcOrd="1" destOrd="0" presId="urn:microsoft.com/office/officeart/2005/8/layout/vProcess5"/>
    <dgm:cxn modelId="{BF902744-F049-4741-BA2E-83AA3B85FABF}" type="presOf" srcId="{18F72FCF-DE87-4632-A917-90738F25D523}" destId="{2C126DBF-1009-497A-ADD0-4520C41579EC}" srcOrd="0" destOrd="0" presId="urn:microsoft.com/office/officeart/2005/8/layout/vProcess5"/>
    <dgm:cxn modelId="{B12EBE44-25AD-403F-9E83-175C78D819ED}" type="presOf" srcId="{2F27B669-B4D1-4A73-B65A-EC51D227A1A1}" destId="{A06E0E18-06BC-4649-8827-ED77674FAB90}" srcOrd="0" destOrd="0" presId="urn:microsoft.com/office/officeart/2005/8/layout/vProcess5"/>
    <dgm:cxn modelId="{DCC24467-77B5-4327-84BF-FA5C8A7370AB}" srcId="{C7DEA798-400F-4883-B522-D0EEDDA3E128}" destId="{DDA0D023-BAEA-4840-BB6A-F05C7A29407F}" srcOrd="3" destOrd="0" parTransId="{B13C247F-A22B-4C68-8972-A01737D7FC4F}" sibTransId="{CB836002-F4F1-4240-A422-593C74FDCF81}"/>
    <dgm:cxn modelId="{3BE50CA0-B52E-4EBA-8EBB-EA53681D113A}" srcId="{C7DEA798-400F-4883-B522-D0EEDDA3E128}" destId="{248BCE88-F821-4879-8C58-946DAD4A2D09}" srcOrd="1" destOrd="0" parTransId="{02C71A2A-BEDA-4D07-B5DF-34191E3046F5}" sibTransId="{4B385EC2-8247-43E8-8079-EE2C18B6E2B1}"/>
    <dgm:cxn modelId="{1876B8B6-57CA-40F9-AEDC-CBB98A971655}" type="presOf" srcId="{C7DEA798-400F-4883-B522-D0EEDDA3E128}" destId="{FF194712-19AA-4B1F-AAF6-FE4FDB79B783}" srcOrd="0" destOrd="0" presId="urn:microsoft.com/office/officeart/2005/8/layout/vProcess5"/>
    <dgm:cxn modelId="{9D0275B9-EBF0-4A9A-A1FC-6775C0BF2154}" type="presOf" srcId="{18F72FCF-DE87-4632-A917-90738F25D523}" destId="{6CB863BD-CEED-4ADB-90DB-FE5E00304C8A}" srcOrd="1" destOrd="0" presId="urn:microsoft.com/office/officeart/2005/8/layout/vProcess5"/>
    <dgm:cxn modelId="{A860F7CF-9F9F-4904-A067-AAF76B4DEA6C}" type="presOf" srcId="{248BCE88-F821-4879-8C58-946DAD4A2D09}" destId="{DE484D07-2981-4A5E-B4DD-E4F2B242AE92}" srcOrd="1" destOrd="0" presId="urn:microsoft.com/office/officeart/2005/8/layout/vProcess5"/>
    <dgm:cxn modelId="{31904CD6-E174-4DA7-9F6D-152BBFAC8631}" type="presOf" srcId="{1574F924-438E-4B7E-A1ED-329018AB2F6A}" destId="{E5DA5790-9991-45CD-BE61-B268A306FFD7}" srcOrd="0" destOrd="0" presId="urn:microsoft.com/office/officeart/2005/8/layout/vProcess5"/>
    <dgm:cxn modelId="{31DFC2DE-D3C4-403A-83C3-5577F8196250}" type="presOf" srcId="{DDA0D023-BAEA-4840-BB6A-F05C7A29407F}" destId="{A9D139B5-4023-4CBE-ACFA-455E38E3AF41}" srcOrd="0" destOrd="0" presId="urn:microsoft.com/office/officeart/2005/8/layout/vProcess5"/>
    <dgm:cxn modelId="{CC9043EC-CD92-464C-BC17-5B2B3BF2F73B}" type="presOf" srcId="{4B385EC2-8247-43E8-8079-EE2C18B6E2B1}" destId="{6B28C847-3E99-4CBC-8829-D89A8E97724E}" srcOrd="0" destOrd="0" presId="urn:microsoft.com/office/officeart/2005/8/layout/vProcess5"/>
    <dgm:cxn modelId="{7B922630-A64A-4E66-8C08-893CDB1E5C0A}" type="presParOf" srcId="{FF194712-19AA-4B1F-AAF6-FE4FDB79B783}" destId="{30E7EDA6-12AC-4313-9A5B-6BE411A87D18}" srcOrd="0" destOrd="0" presId="urn:microsoft.com/office/officeart/2005/8/layout/vProcess5"/>
    <dgm:cxn modelId="{B1ECB613-EBC8-4507-83FD-D28694875CDF}" type="presParOf" srcId="{FF194712-19AA-4B1F-AAF6-FE4FDB79B783}" destId="{2C126DBF-1009-497A-ADD0-4520C41579EC}" srcOrd="1" destOrd="0" presId="urn:microsoft.com/office/officeart/2005/8/layout/vProcess5"/>
    <dgm:cxn modelId="{FC168283-DD90-4797-A4C4-79BA5650F3C8}" type="presParOf" srcId="{FF194712-19AA-4B1F-AAF6-FE4FDB79B783}" destId="{B437C042-5AD1-43E7-BA0D-AC2A315305E6}" srcOrd="2" destOrd="0" presId="urn:microsoft.com/office/officeart/2005/8/layout/vProcess5"/>
    <dgm:cxn modelId="{F8371F41-5A4A-4953-A356-7A4FC08B7746}" type="presParOf" srcId="{FF194712-19AA-4B1F-AAF6-FE4FDB79B783}" destId="{A06E0E18-06BC-4649-8827-ED77674FAB90}" srcOrd="3" destOrd="0" presId="urn:microsoft.com/office/officeart/2005/8/layout/vProcess5"/>
    <dgm:cxn modelId="{0362B7F0-87F3-400E-B14D-606FF9387A82}" type="presParOf" srcId="{FF194712-19AA-4B1F-AAF6-FE4FDB79B783}" destId="{A9D139B5-4023-4CBE-ACFA-455E38E3AF41}" srcOrd="4" destOrd="0" presId="urn:microsoft.com/office/officeart/2005/8/layout/vProcess5"/>
    <dgm:cxn modelId="{60BF4229-210C-4E4B-BF1D-F43004D47E4E}" type="presParOf" srcId="{FF194712-19AA-4B1F-AAF6-FE4FDB79B783}" destId="{E5DA5790-9991-45CD-BE61-B268A306FFD7}" srcOrd="5" destOrd="0" presId="urn:microsoft.com/office/officeart/2005/8/layout/vProcess5"/>
    <dgm:cxn modelId="{FADC7EA4-D95C-4C62-9B9D-6642FFEB4C13}" type="presParOf" srcId="{FF194712-19AA-4B1F-AAF6-FE4FDB79B783}" destId="{6B28C847-3E99-4CBC-8829-D89A8E97724E}" srcOrd="6" destOrd="0" presId="urn:microsoft.com/office/officeart/2005/8/layout/vProcess5"/>
    <dgm:cxn modelId="{001A500D-585A-4FBF-A76C-203C49FA9E5F}" type="presParOf" srcId="{FF194712-19AA-4B1F-AAF6-FE4FDB79B783}" destId="{27E011D4-5CCE-4867-B19D-F2C131580C51}" srcOrd="7" destOrd="0" presId="urn:microsoft.com/office/officeart/2005/8/layout/vProcess5"/>
    <dgm:cxn modelId="{2A5F3645-C8DD-4D11-A321-C57083D65566}" type="presParOf" srcId="{FF194712-19AA-4B1F-AAF6-FE4FDB79B783}" destId="{6CB863BD-CEED-4ADB-90DB-FE5E00304C8A}" srcOrd="8" destOrd="0" presId="urn:microsoft.com/office/officeart/2005/8/layout/vProcess5"/>
    <dgm:cxn modelId="{AE9D349E-39D2-4B45-8D0F-4595042C76C2}" type="presParOf" srcId="{FF194712-19AA-4B1F-AAF6-FE4FDB79B783}" destId="{DE484D07-2981-4A5E-B4DD-E4F2B242AE92}" srcOrd="9" destOrd="0" presId="urn:microsoft.com/office/officeart/2005/8/layout/vProcess5"/>
    <dgm:cxn modelId="{E94E75D6-1230-4D26-8538-9F396F41F56F}" type="presParOf" srcId="{FF194712-19AA-4B1F-AAF6-FE4FDB79B783}" destId="{B6008B94-8CB0-43BD-B0F1-2785EEB6F818}" srcOrd="10" destOrd="0" presId="urn:microsoft.com/office/officeart/2005/8/layout/vProcess5"/>
    <dgm:cxn modelId="{CD8E2DE6-BE2C-423C-84CD-6272A004EDB5}" type="presParOf" srcId="{FF194712-19AA-4B1F-AAF6-FE4FDB79B783}" destId="{765EB501-729D-4A3B-8EF0-F4B1A0C0DF9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1D6312-95BF-4584-9956-ED430D27D343}" type="doc">
      <dgm:prSet loTypeId="urn:microsoft.com/office/officeart/2005/8/layout/vProcess5" loCatId="process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48A87E02-B283-42FC-8431-3771ED077544}">
      <dgm:prSet/>
      <dgm:spPr/>
      <dgm:t>
        <a:bodyPr/>
        <a:lstStyle/>
        <a:p>
          <a:r>
            <a:rPr lang="cy-GB" i="1"/>
            <a:t>Sefydlodd llywodraeth Lafur 1978 Ymchwiliad i ystyried addysgu mathemateg mewn ysgolion cynradd ac uwchradd yng Nghymru a Lloegr</a:t>
          </a:r>
          <a:endParaRPr lang="en-US"/>
        </a:p>
      </dgm:t>
    </dgm:pt>
    <dgm:pt modelId="{D4F32CB4-34B5-4469-B223-D969F3FD0D7B}" type="parTrans" cxnId="{4CA73C49-9F30-448E-8F7A-04126C1A2E2C}">
      <dgm:prSet/>
      <dgm:spPr/>
      <dgm:t>
        <a:bodyPr/>
        <a:lstStyle/>
        <a:p>
          <a:endParaRPr lang="en-US"/>
        </a:p>
      </dgm:t>
    </dgm:pt>
    <dgm:pt modelId="{BA0579A8-4B00-468F-AF79-126BE6DFAF8F}" type="sibTrans" cxnId="{4CA73C49-9F30-448E-8F7A-04126C1A2E2C}">
      <dgm:prSet/>
      <dgm:spPr/>
      <dgm:t>
        <a:bodyPr/>
        <a:lstStyle/>
        <a:p>
          <a:endParaRPr lang="en-US"/>
        </a:p>
      </dgm:t>
    </dgm:pt>
    <dgm:pt modelId="{4A4E627D-AE98-43E7-AD9D-3334B772D31F}">
      <dgm:prSet/>
      <dgm:spPr/>
      <dgm:t>
        <a:bodyPr/>
        <a:lstStyle/>
        <a:p>
          <a:r>
            <a:rPr lang="cy-GB" i="1"/>
            <a:t>Ystyriaeth arbennig i'w effeithiolrwydd a'i ddeallusrwydd ac i sicrhau cysylltiad rhwng y cwricwlwm mathemategol a'r sgiliau yr oedd eu hangen mewn addysg bellach, cyflogaeth a bywyd yn oedolyn.</a:t>
          </a:r>
          <a:endParaRPr lang="en-US"/>
        </a:p>
      </dgm:t>
    </dgm:pt>
    <dgm:pt modelId="{445D3AAF-5DB4-4519-9DA1-52A8E97FBECB}" type="parTrans" cxnId="{917CCD24-E3DB-43A9-ABF4-02FBEE8378D1}">
      <dgm:prSet/>
      <dgm:spPr/>
      <dgm:t>
        <a:bodyPr/>
        <a:lstStyle/>
        <a:p>
          <a:endParaRPr lang="en-US"/>
        </a:p>
      </dgm:t>
    </dgm:pt>
    <dgm:pt modelId="{2D20BC47-6963-4721-B5C0-45A2A756CCCB}" type="sibTrans" cxnId="{917CCD24-E3DB-43A9-ABF4-02FBEE8378D1}">
      <dgm:prSet/>
      <dgm:spPr/>
      <dgm:t>
        <a:bodyPr/>
        <a:lstStyle/>
        <a:p>
          <a:endParaRPr lang="en-US"/>
        </a:p>
      </dgm:t>
    </dgm:pt>
    <dgm:pt modelId="{E2F9B85F-EAE7-4E05-8278-0F0B47A508D5}" type="pres">
      <dgm:prSet presAssocID="{8A1D6312-95BF-4584-9956-ED430D27D343}" presName="outerComposite" presStyleCnt="0">
        <dgm:presLayoutVars>
          <dgm:chMax val="5"/>
          <dgm:dir/>
          <dgm:resizeHandles val="exact"/>
        </dgm:presLayoutVars>
      </dgm:prSet>
      <dgm:spPr/>
    </dgm:pt>
    <dgm:pt modelId="{A26BC1E0-0673-4164-94D9-13A88C7DDABA}" type="pres">
      <dgm:prSet presAssocID="{8A1D6312-95BF-4584-9956-ED430D27D343}" presName="dummyMaxCanvas" presStyleCnt="0">
        <dgm:presLayoutVars/>
      </dgm:prSet>
      <dgm:spPr/>
    </dgm:pt>
    <dgm:pt modelId="{0D5977EC-C8B8-4E68-8FE3-ACF222C0541D}" type="pres">
      <dgm:prSet presAssocID="{8A1D6312-95BF-4584-9956-ED430D27D343}" presName="TwoNodes_1" presStyleLbl="node1" presStyleIdx="0" presStyleCnt="2">
        <dgm:presLayoutVars>
          <dgm:bulletEnabled val="1"/>
        </dgm:presLayoutVars>
      </dgm:prSet>
      <dgm:spPr/>
    </dgm:pt>
    <dgm:pt modelId="{97A083F1-5B65-45AE-9EA1-2ACDD52F5B18}" type="pres">
      <dgm:prSet presAssocID="{8A1D6312-95BF-4584-9956-ED430D27D343}" presName="TwoNodes_2" presStyleLbl="node1" presStyleIdx="1" presStyleCnt="2">
        <dgm:presLayoutVars>
          <dgm:bulletEnabled val="1"/>
        </dgm:presLayoutVars>
      </dgm:prSet>
      <dgm:spPr/>
    </dgm:pt>
    <dgm:pt modelId="{BE1CAE8B-1678-4E0C-AB11-813B8A5733CF}" type="pres">
      <dgm:prSet presAssocID="{8A1D6312-95BF-4584-9956-ED430D27D343}" presName="TwoConn_1-2" presStyleLbl="fgAccFollowNode1" presStyleIdx="0" presStyleCnt="1">
        <dgm:presLayoutVars>
          <dgm:bulletEnabled val="1"/>
        </dgm:presLayoutVars>
      </dgm:prSet>
      <dgm:spPr/>
    </dgm:pt>
    <dgm:pt modelId="{2E7F8C2B-83CD-4403-B19E-1E565597EE34}" type="pres">
      <dgm:prSet presAssocID="{8A1D6312-95BF-4584-9956-ED430D27D343}" presName="TwoNodes_1_text" presStyleLbl="node1" presStyleIdx="1" presStyleCnt="2">
        <dgm:presLayoutVars>
          <dgm:bulletEnabled val="1"/>
        </dgm:presLayoutVars>
      </dgm:prSet>
      <dgm:spPr/>
    </dgm:pt>
    <dgm:pt modelId="{3B6CB7CC-8538-4505-8C79-9846251F8AD3}" type="pres">
      <dgm:prSet presAssocID="{8A1D6312-95BF-4584-9956-ED430D27D343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0C92E421-F994-4553-83F2-6D9E513D53A9}" type="presOf" srcId="{4A4E627D-AE98-43E7-AD9D-3334B772D31F}" destId="{3B6CB7CC-8538-4505-8C79-9846251F8AD3}" srcOrd="1" destOrd="0" presId="urn:microsoft.com/office/officeart/2005/8/layout/vProcess5"/>
    <dgm:cxn modelId="{E1FEB022-7E27-4FF0-949C-359A11565779}" type="presOf" srcId="{48A87E02-B283-42FC-8431-3771ED077544}" destId="{2E7F8C2B-83CD-4403-B19E-1E565597EE34}" srcOrd="1" destOrd="0" presId="urn:microsoft.com/office/officeart/2005/8/layout/vProcess5"/>
    <dgm:cxn modelId="{917CCD24-E3DB-43A9-ABF4-02FBEE8378D1}" srcId="{8A1D6312-95BF-4584-9956-ED430D27D343}" destId="{4A4E627D-AE98-43E7-AD9D-3334B772D31F}" srcOrd="1" destOrd="0" parTransId="{445D3AAF-5DB4-4519-9DA1-52A8E97FBECB}" sibTransId="{2D20BC47-6963-4721-B5C0-45A2A756CCCB}"/>
    <dgm:cxn modelId="{4CA73C49-9F30-448E-8F7A-04126C1A2E2C}" srcId="{8A1D6312-95BF-4584-9956-ED430D27D343}" destId="{48A87E02-B283-42FC-8431-3771ED077544}" srcOrd="0" destOrd="0" parTransId="{D4F32CB4-34B5-4469-B223-D969F3FD0D7B}" sibTransId="{BA0579A8-4B00-468F-AF79-126BE6DFAF8F}"/>
    <dgm:cxn modelId="{E6B6226B-BE8D-4815-9731-DE8EBEAB3B5E}" type="presOf" srcId="{8A1D6312-95BF-4584-9956-ED430D27D343}" destId="{E2F9B85F-EAE7-4E05-8278-0F0B47A508D5}" srcOrd="0" destOrd="0" presId="urn:microsoft.com/office/officeart/2005/8/layout/vProcess5"/>
    <dgm:cxn modelId="{4C066179-497C-47BF-95AE-F9F51D67773E}" type="presOf" srcId="{48A87E02-B283-42FC-8431-3771ED077544}" destId="{0D5977EC-C8B8-4E68-8FE3-ACF222C0541D}" srcOrd="0" destOrd="0" presId="urn:microsoft.com/office/officeart/2005/8/layout/vProcess5"/>
    <dgm:cxn modelId="{B0D8DEC4-7F79-48A6-8748-DAE0071CA140}" type="presOf" srcId="{BA0579A8-4B00-468F-AF79-126BE6DFAF8F}" destId="{BE1CAE8B-1678-4E0C-AB11-813B8A5733CF}" srcOrd="0" destOrd="0" presId="urn:microsoft.com/office/officeart/2005/8/layout/vProcess5"/>
    <dgm:cxn modelId="{870154C7-DF04-415A-B042-AE7A5FC813C3}" type="presOf" srcId="{4A4E627D-AE98-43E7-AD9D-3334B772D31F}" destId="{97A083F1-5B65-45AE-9EA1-2ACDD52F5B18}" srcOrd="0" destOrd="0" presId="urn:microsoft.com/office/officeart/2005/8/layout/vProcess5"/>
    <dgm:cxn modelId="{259505E6-86F9-47C8-8ACD-D1D78A9B13F7}" type="presParOf" srcId="{E2F9B85F-EAE7-4E05-8278-0F0B47A508D5}" destId="{A26BC1E0-0673-4164-94D9-13A88C7DDABA}" srcOrd="0" destOrd="0" presId="urn:microsoft.com/office/officeart/2005/8/layout/vProcess5"/>
    <dgm:cxn modelId="{4033CE3E-4132-4707-91A6-4B23B01D48A7}" type="presParOf" srcId="{E2F9B85F-EAE7-4E05-8278-0F0B47A508D5}" destId="{0D5977EC-C8B8-4E68-8FE3-ACF222C0541D}" srcOrd="1" destOrd="0" presId="urn:microsoft.com/office/officeart/2005/8/layout/vProcess5"/>
    <dgm:cxn modelId="{2662AD57-A1EF-49F2-A581-796BA4586A90}" type="presParOf" srcId="{E2F9B85F-EAE7-4E05-8278-0F0B47A508D5}" destId="{97A083F1-5B65-45AE-9EA1-2ACDD52F5B18}" srcOrd="2" destOrd="0" presId="urn:microsoft.com/office/officeart/2005/8/layout/vProcess5"/>
    <dgm:cxn modelId="{0729D847-C391-4ED3-8C9D-DB5C8853FB75}" type="presParOf" srcId="{E2F9B85F-EAE7-4E05-8278-0F0B47A508D5}" destId="{BE1CAE8B-1678-4E0C-AB11-813B8A5733CF}" srcOrd="3" destOrd="0" presId="urn:microsoft.com/office/officeart/2005/8/layout/vProcess5"/>
    <dgm:cxn modelId="{90057F88-5914-43A9-ABC6-AFB6D8D09E43}" type="presParOf" srcId="{E2F9B85F-EAE7-4E05-8278-0F0B47A508D5}" destId="{2E7F8C2B-83CD-4403-B19E-1E565597EE34}" srcOrd="4" destOrd="0" presId="urn:microsoft.com/office/officeart/2005/8/layout/vProcess5"/>
    <dgm:cxn modelId="{6CC952D5-7116-43DF-9560-9DA95E0DB0CB}" type="presParOf" srcId="{E2F9B85F-EAE7-4E05-8278-0F0B47A508D5}" destId="{3B6CB7CC-8538-4505-8C79-9846251F8AD3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C64DDC1-54F5-4F20-8AAF-10608739C1B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0DCF2C7-03C1-4924-BB1C-CC8864566C3A}">
      <dgm:prSet/>
      <dgm:spPr/>
      <dgm:t>
        <a:bodyPr/>
        <a:lstStyle/>
        <a:p>
          <a:r>
            <a:rPr lang="en-GB" i="1"/>
            <a:t>1978 Labour government established Inquiry to consider the teaching of mathematics in primary and secondary schools in England and Wales</a:t>
          </a:r>
          <a:endParaRPr lang="en-US"/>
        </a:p>
      </dgm:t>
    </dgm:pt>
    <dgm:pt modelId="{5E6BC032-653E-4FD5-A0DE-3133AA25BD11}" type="parTrans" cxnId="{1EED5465-CE1C-403A-9F23-2CFAD309693E}">
      <dgm:prSet/>
      <dgm:spPr/>
      <dgm:t>
        <a:bodyPr/>
        <a:lstStyle/>
        <a:p>
          <a:endParaRPr lang="en-US"/>
        </a:p>
      </dgm:t>
    </dgm:pt>
    <dgm:pt modelId="{D207D7AD-D79E-4FE2-9F20-44DD68CA9E33}" type="sibTrans" cxnId="{1EED5465-CE1C-403A-9F23-2CFAD309693E}">
      <dgm:prSet/>
      <dgm:spPr/>
      <dgm:t>
        <a:bodyPr/>
        <a:lstStyle/>
        <a:p>
          <a:endParaRPr lang="en-US"/>
        </a:p>
      </dgm:t>
    </dgm:pt>
    <dgm:pt modelId="{C41A0183-AAAB-49B0-BA4F-BC74A0841A10}">
      <dgm:prSet/>
      <dgm:spPr/>
      <dgm:t>
        <a:bodyPr/>
        <a:lstStyle/>
        <a:p>
          <a:r>
            <a:rPr lang="en-GB" i="1"/>
            <a:t>Particular regard to its effectiveness and intelligibility and to ensure a link between the mathematical curriculum and the skills required in further education, employment and adult life.</a:t>
          </a:r>
          <a:endParaRPr lang="en-US"/>
        </a:p>
      </dgm:t>
    </dgm:pt>
    <dgm:pt modelId="{C42980B0-9CAF-4635-B228-DE0AFF990790}" type="parTrans" cxnId="{3E6F7099-ADA6-4F14-B7DE-2C9A090AD64A}">
      <dgm:prSet/>
      <dgm:spPr/>
      <dgm:t>
        <a:bodyPr/>
        <a:lstStyle/>
        <a:p>
          <a:endParaRPr lang="en-US"/>
        </a:p>
      </dgm:t>
    </dgm:pt>
    <dgm:pt modelId="{B9A8BEF2-89A3-40D9-83F6-B929C382B9FE}" type="sibTrans" cxnId="{3E6F7099-ADA6-4F14-B7DE-2C9A090AD64A}">
      <dgm:prSet/>
      <dgm:spPr/>
      <dgm:t>
        <a:bodyPr/>
        <a:lstStyle/>
        <a:p>
          <a:endParaRPr lang="en-US"/>
        </a:p>
      </dgm:t>
    </dgm:pt>
    <dgm:pt modelId="{7A34F9E4-7412-4F3B-AE74-EFB8822A52C3}" type="pres">
      <dgm:prSet presAssocID="{4C64DDC1-54F5-4F20-8AAF-10608739C1B6}" presName="root" presStyleCnt="0">
        <dgm:presLayoutVars>
          <dgm:dir/>
          <dgm:resizeHandles val="exact"/>
        </dgm:presLayoutVars>
      </dgm:prSet>
      <dgm:spPr/>
    </dgm:pt>
    <dgm:pt modelId="{7FE7B68F-FC6E-4B38-84F8-0FA49C27F69D}" type="pres">
      <dgm:prSet presAssocID="{60DCF2C7-03C1-4924-BB1C-CC8864566C3A}" presName="compNode" presStyleCnt="0"/>
      <dgm:spPr/>
    </dgm:pt>
    <dgm:pt modelId="{CF1743FB-BC73-42C5-BFB6-078535490920}" type="pres">
      <dgm:prSet presAssocID="{60DCF2C7-03C1-4924-BB1C-CC8864566C3A}" presName="bgRect" presStyleLbl="bgShp" presStyleIdx="0" presStyleCnt="2"/>
      <dgm:spPr/>
    </dgm:pt>
    <dgm:pt modelId="{044AEDD0-2ECD-4C4C-994D-2F254D1BE87C}" type="pres">
      <dgm:prSet presAssocID="{60DCF2C7-03C1-4924-BB1C-CC8864566C3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28E14202-80A5-425F-9671-475936997CF0}" type="pres">
      <dgm:prSet presAssocID="{60DCF2C7-03C1-4924-BB1C-CC8864566C3A}" presName="spaceRect" presStyleCnt="0"/>
      <dgm:spPr/>
    </dgm:pt>
    <dgm:pt modelId="{214478EE-F20D-45F0-9AF1-C7A7B16A1655}" type="pres">
      <dgm:prSet presAssocID="{60DCF2C7-03C1-4924-BB1C-CC8864566C3A}" presName="parTx" presStyleLbl="revTx" presStyleIdx="0" presStyleCnt="2">
        <dgm:presLayoutVars>
          <dgm:chMax val="0"/>
          <dgm:chPref val="0"/>
        </dgm:presLayoutVars>
      </dgm:prSet>
      <dgm:spPr/>
    </dgm:pt>
    <dgm:pt modelId="{DF16649C-CF1B-4D43-8B9E-2AB4C58F9252}" type="pres">
      <dgm:prSet presAssocID="{D207D7AD-D79E-4FE2-9F20-44DD68CA9E33}" presName="sibTrans" presStyleCnt="0"/>
      <dgm:spPr/>
    </dgm:pt>
    <dgm:pt modelId="{8C0530C4-2034-4D4B-857E-438E25C17EF1}" type="pres">
      <dgm:prSet presAssocID="{C41A0183-AAAB-49B0-BA4F-BC74A0841A10}" presName="compNode" presStyleCnt="0"/>
      <dgm:spPr/>
    </dgm:pt>
    <dgm:pt modelId="{321A029E-DC6A-4B1D-828D-237263A6503E}" type="pres">
      <dgm:prSet presAssocID="{C41A0183-AAAB-49B0-BA4F-BC74A0841A10}" presName="bgRect" presStyleLbl="bgShp" presStyleIdx="1" presStyleCnt="2"/>
      <dgm:spPr/>
    </dgm:pt>
    <dgm:pt modelId="{BCE4F0A0-243A-415D-8D4D-D00C8A54D45D}" type="pres">
      <dgm:prSet presAssocID="{C41A0183-AAAB-49B0-BA4F-BC74A0841A1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0630FD92-D1C5-4D6A-B0C3-B075D19DA8FD}" type="pres">
      <dgm:prSet presAssocID="{C41A0183-AAAB-49B0-BA4F-BC74A0841A10}" presName="spaceRect" presStyleCnt="0"/>
      <dgm:spPr/>
    </dgm:pt>
    <dgm:pt modelId="{19B4DC8F-6BA9-498C-8968-DDF74D028A45}" type="pres">
      <dgm:prSet presAssocID="{C41A0183-AAAB-49B0-BA4F-BC74A0841A1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4E36EA07-9EDB-4E06-BDE4-58E19B6833FD}" type="presOf" srcId="{60DCF2C7-03C1-4924-BB1C-CC8864566C3A}" destId="{214478EE-F20D-45F0-9AF1-C7A7B16A1655}" srcOrd="0" destOrd="0" presId="urn:microsoft.com/office/officeart/2018/2/layout/IconVerticalSolidList"/>
    <dgm:cxn modelId="{1EED5465-CE1C-403A-9F23-2CFAD309693E}" srcId="{4C64DDC1-54F5-4F20-8AAF-10608739C1B6}" destId="{60DCF2C7-03C1-4924-BB1C-CC8864566C3A}" srcOrd="0" destOrd="0" parTransId="{5E6BC032-653E-4FD5-A0DE-3133AA25BD11}" sibTransId="{D207D7AD-D79E-4FE2-9F20-44DD68CA9E33}"/>
    <dgm:cxn modelId="{08835568-7D85-4168-BE93-9F3A5B07F4E6}" type="presOf" srcId="{C41A0183-AAAB-49B0-BA4F-BC74A0841A10}" destId="{19B4DC8F-6BA9-498C-8968-DDF74D028A45}" srcOrd="0" destOrd="0" presId="urn:microsoft.com/office/officeart/2018/2/layout/IconVerticalSolidList"/>
    <dgm:cxn modelId="{30D48848-8C47-4ED5-A34E-3DA1B5683400}" type="presOf" srcId="{4C64DDC1-54F5-4F20-8AAF-10608739C1B6}" destId="{7A34F9E4-7412-4F3B-AE74-EFB8822A52C3}" srcOrd="0" destOrd="0" presId="urn:microsoft.com/office/officeart/2018/2/layout/IconVerticalSolidList"/>
    <dgm:cxn modelId="{3E6F7099-ADA6-4F14-B7DE-2C9A090AD64A}" srcId="{4C64DDC1-54F5-4F20-8AAF-10608739C1B6}" destId="{C41A0183-AAAB-49B0-BA4F-BC74A0841A10}" srcOrd="1" destOrd="0" parTransId="{C42980B0-9CAF-4635-B228-DE0AFF990790}" sibTransId="{B9A8BEF2-89A3-40D9-83F6-B929C382B9FE}"/>
    <dgm:cxn modelId="{385FBC1E-EE36-4D4F-9F3D-217B967A929C}" type="presParOf" srcId="{7A34F9E4-7412-4F3B-AE74-EFB8822A52C3}" destId="{7FE7B68F-FC6E-4B38-84F8-0FA49C27F69D}" srcOrd="0" destOrd="0" presId="urn:microsoft.com/office/officeart/2018/2/layout/IconVerticalSolidList"/>
    <dgm:cxn modelId="{6EDA54AB-33ED-4399-8C3A-A73B903CCCD7}" type="presParOf" srcId="{7FE7B68F-FC6E-4B38-84F8-0FA49C27F69D}" destId="{CF1743FB-BC73-42C5-BFB6-078535490920}" srcOrd="0" destOrd="0" presId="urn:microsoft.com/office/officeart/2018/2/layout/IconVerticalSolidList"/>
    <dgm:cxn modelId="{DCBA6598-0D3F-4603-89CA-176287C9FA6E}" type="presParOf" srcId="{7FE7B68F-FC6E-4B38-84F8-0FA49C27F69D}" destId="{044AEDD0-2ECD-4C4C-994D-2F254D1BE87C}" srcOrd="1" destOrd="0" presId="urn:microsoft.com/office/officeart/2018/2/layout/IconVerticalSolidList"/>
    <dgm:cxn modelId="{0409F09A-BE25-47AA-A931-1C45F6C61B3B}" type="presParOf" srcId="{7FE7B68F-FC6E-4B38-84F8-0FA49C27F69D}" destId="{28E14202-80A5-425F-9671-475936997CF0}" srcOrd="2" destOrd="0" presId="urn:microsoft.com/office/officeart/2018/2/layout/IconVerticalSolidList"/>
    <dgm:cxn modelId="{9800B6EF-3FE9-4063-B6C4-9845415C913D}" type="presParOf" srcId="{7FE7B68F-FC6E-4B38-84F8-0FA49C27F69D}" destId="{214478EE-F20D-45F0-9AF1-C7A7B16A1655}" srcOrd="3" destOrd="0" presId="urn:microsoft.com/office/officeart/2018/2/layout/IconVerticalSolidList"/>
    <dgm:cxn modelId="{FF55F41A-D082-4E7D-BA78-7BEB2B16892D}" type="presParOf" srcId="{7A34F9E4-7412-4F3B-AE74-EFB8822A52C3}" destId="{DF16649C-CF1B-4D43-8B9E-2AB4C58F9252}" srcOrd="1" destOrd="0" presId="urn:microsoft.com/office/officeart/2018/2/layout/IconVerticalSolidList"/>
    <dgm:cxn modelId="{AD0873BC-BB57-47C8-A679-3B2D793459BB}" type="presParOf" srcId="{7A34F9E4-7412-4F3B-AE74-EFB8822A52C3}" destId="{8C0530C4-2034-4D4B-857E-438E25C17EF1}" srcOrd="2" destOrd="0" presId="urn:microsoft.com/office/officeart/2018/2/layout/IconVerticalSolidList"/>
    <dgm:cxn modelId="{5A58D3D8-D7CF-4CD9-B489-8A9739C39D90}" type="presParOf" srcId="{8C0530C4-2034-4D4B-857E-438E25C17EF1}" destId="{321A029E-DC6A-4B1D-828D-237263A6503E}" srcOrd="0" destOrd="0" presId="urn:microsoft.com/office/officeart/2018/2/layout/IconVerticalSolidList"/>
    <dgm:cxn modelId="{373561F9-EF6E-4136-864B-4B15381DAACF}" type="presParOf" srcId="{8C0530C4-2034-4D4B-857E-438E25C17EF1}" destId="{BCE4F0A0-243A-415D-8D4D-D00C8A54D45D}" srcOrd="1" destOrd="0" presId="urn:microsoft.com/office/officeart/2018/2/layout/IconVerticalSolidList"/>
    <dgm:cxn modelId="{5DC9A636-C551-4EE7-A9E5-B32381F6C575}" type="presParOf" srcId="{8C0530C4-2034-4D4B-857E-438E25C17EF1}" destId="{0630FD92-D1C5-4D6A-B0C3-B075D19DA8FD}" srcOrd="2" destOrd="0" presId="urn:microsoft.com/office/officeart/2018/2/layout/IconVerticalSolidList"/>
    <dgm:cxn modelId="{5E2D87AD-6570-4899-B53E-25AA5FDD41A1}" type="presParOf" srcId="{8C0530C4-2034-4D4B-857E-438E25C17EF1}" destId="{19B4DC8F-6BA9-498C-8968-DDF74D028A4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456292-2122-4719-A5FE-DDF3D1B07F0A}" type="doc">
      <dgm:prSet loTypeId="urn:microsoft.com/office/officeart/2005/8/layout/vProcess5" loCatId="process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023C9F19-56D3-457E-B95B-876DB73FD7B0}">
      <dgm:prSet/>
      <dgm:spPr/>
      <dgm:t>
        <a:bodyPr/>
        <a:lstStyle/>
        <a:p>
          <a:r>
            <a:rPr lang="cy-GB" i="1"/>
            <a:t>Dylai oedolion allu cyfrif, dweud yr amser, talu am nwyddau a brynwyd a rhoi newid, pwyso a mesur, deall amserlenni, graffiau a siartiau, a gwneud amcangyfrifon a brasamcaniadau.</a:t>
          </a:r>
          <a:endParaRPr lang="en-US"/>
        </a:p>
      </dgm:t>
    </dgm:pt>
    <dgm:pt modelId="{4C5DEE38-BFC3-40EC-9947-FF0B3314D3FB}" type="parTrans" cxnId="{727C5F92-A1BD-41DD-9E54-26272E422207}">
      <dgm:prSet/>
      <dgm:spPr/>
      <dgm:t>
        <a:bodyPr/>
        <a:lstStyle/>
        <a:p>
          <a:endParaRPr lang="en-US"/>
        </a:p>
      </dgm:t>
    </dgm:pt>
    <dgm:pt modelId="{B84A658E-7CCF-433C-9B78-F35FDE3A08DE}" type="sibTrans" cxnId="{727C5F92-A1BD-41DD-9E54-26272E422207}">
      <dgm:prSet/>
      <dgm:spPr/>
      <dgm:t>
        <a:bodyPr/>
        <a:lstStyle/>
        <a:p>
          <a:endParaRPr lang="en-US"/>
        </a:p>
      </dgm:t>
    </dgm:pt>
    <dgm:pt modelId="{11C78D18-AEAF-4E2E-9FC7-CE6ABBBBF9A7}">
      <dgm:prSet/>
      <dgm:spPr/>
      <dgm:t>
        <a:bodyPr/>
        <a:lstStyle/>
        <a:p>
          <a:r>
            <a:rPr lang="cy-GB" i="1"/>
            <a:t>Mae rhifedd yn golygu mwy na chyfrifo (e.e. dylai gynnwys datrys problemau, gwneud penderfyniadau, rhesymu, dehongli data).</a:t>
          </a:r>
          <a:endParaRPr lang="en-US"/>
        </a:p>
      </dgm:t>
    </dgm:pt>
    <dgm:pt modelId="{931965E9-8D86-48B0-975A-40531EC9417D}" type="parTrans" cxnId="{2A018EB5-33BB-4FA0-A51A-CEBE56C665B9}">
      <dgm:prSet/>
      <dgm:spPr/>
      <dgm:t>
        <a:bodyPr/>
        <a:lstStyle/>
        <a:p>
          <a:endParaRPr lang="en-US"/>
        </a:p>
      </dgm:t>
    </dgm:pt>
    <dgm:pt modelId="{E0A0A116-7194-4089-8E10-07C90F064278}" type="sibTrans" cxnId="{2A018EB5-33BB-4FA0-A51A-CEBE56C665B9}">
      <dgm:prSet/>
      <dgm:spPr/>
      <dgm:t>
        <a:bodyPr/>
        <a:lstStyle/>
        <a:p>
          <a:endParaRPr lang="en-US"/>
        </a:p>
      </dgm:t>
    </dgm:pt>
    <dgm:pt modelId="{158ED12F-E442-4DEB-A5F4-7160B2FC5B50}">
      <dgm:prSet/>
      <dgm:spPr/>
      <dgm:t>
        <a:bodyPr/>
        <a:lstStyle/>
        <a:p>
          <a:r>
            <a:rPr lang="cy-GB" i="1"/>
            <a:t>Dylai ysgolion gynnwys rhieni drwy esbonio dulliau a nodau’r gwaith o addysgu mathemateg. </a:t>
          </a:r>
          <a:endParaRPr lang="en-US"/>
        </a:p>
      </dgm:t>
    </dgm:pt>
    <dgm:pt modelId="{F92F1A53-14CA-4A6D-8424-9962C4B6DA1C}" type="parTrans" cxnId="{DF5C9635-0B17-40FE-A39C-56F8F87EB96D}">
      <dgm:prSet/>
      <dgm:spPr/>
      <dgm:t>
        <a:bodyPr/>
        <a:lstStyle/>
        <a:p>
          <a:endParaRPr lang="en-US"/>
        </a:p>
      </dgm:t>
    </dgm:pt>
    <dgm:pt modelId="{DA675A5E-6599-4255-BE76-E1DD7B5AADDC}" type="sibTrans" cxnId="{DF5C9635-0B17-40FE-A39C-56F8F87EB96D}">
      <dgm:prSet/>
      <dgm:spPr/>
      <dgm:t>
        <a:bodyPr/>
        <a:lstStyle/>
        <a:p>
          <a:endParaRPr lang="en-US"/>
        </a:p>
      </dgm:t>
    </dgm:pt>
    <dgm:pt modelId="{C811483B-94C3-495C-B69F-CABFF25AE537}" type="pres">
      <dgm:prSet presAssocID="{D6456292-2122-4719-A5FE-DDF3D1B07F0A}" presName="outerComposite" presStyleCnt="0">
        <dgm:presLayoutVars>
          <dgm:chMax val="5"/>
          <dgm:dir/>
          <dgm:resizeHandles val="exact"/>
        </dgm:presLayoutVars>
      </dgm:prSet>
      <dgm:spPr/>
    </dgm:pt>
    <dgm:pt modelId="{3368A7E6-BE73-4DD4-8F57-44C8DE4A32B0}" type="pres">
      <dgm:prSet presAssocID="{D6456292-2122-4719-A5FE-DDF3D1B07F0A}" presName="dummyMaxCanvas" presStyleCnt="0">
        <dgm:presLayoutVars/>
      </dgm:prSet>
      <dgm:spPr/>
    </dgm:pt>
    <dgm:pt modelId="{040D5E6B-ADEB-41D9-A64A-206E03C342D5}" type="pres">
      <dgm:prSet presAssocID="{D6456292-2122-4719-A5FE-DDF3D1B07F0A}" presName="ThreeNodes_1" presStyleLbl="node1" presStyleIdx="0" presStyleCnt="3">
        <dgm:presLayoutVars>
          <dgm:bulletEnabled val="1"/>
        </dgm:presLayoutVars>
      </dgm:prSet>
      <dgm:spPr/>
    </dgm:pt>
    <dgm:pt modelId="{F1972066-290B-406A-B288-E32D83E6306E}" type="pres">
      <dgm:prSet presAssocID="{D6456292-2122-4719-A5FE-DDF3D1B07F0A}" presName="ThreeNodes_2" presStyleLbl="node1" presStyleIdx="1" presStyleCnt="3">
        <dgm:presLayoutVars>
          <dgm:bulletEnabled val="1"/>
        </dgm:presLayoutVars>
      </dgm:prSet>
      <dgm:spPr/>
    </dgm:pt>
    <dgm:pt modelId="{9702CF84-6C10-46C9-8EDB-87F4EF4CC27D}" type="pres">
      <dgm:prSet presAssocID="{D6456292-2122-4719-A5FE-DDF3D1B07F0A}" presName="ThreeNodes_3" presStyleLbl="node1" presStyleIdx="2" presStyleCnt="3">
        <dgm:presLayoutVars>
          <dgm:bulletEnabled val="1"/>
        </dgm:presLayoutVars>
      </dgm:prSet>
      <dgm:spPr/>
    </dgm:pt>
    <dgm:pt modelId="{5A97B47F-03C2-49AE-8D9A-92B298E99378}" type="pres">
      <dgm:prSet presAssocID="{D6456292-2122-4719-A5FE-DDF3D1B07F0A}" presName="ThreeConn_1-2" presStyleLbl="fgAccFollowNode1" presStyleIdx="0" presStyleCnt="2">
        <dgm:presLayoutVars>
          <dgm:bulletEnabled val="1"/>
        </dgm:presLayoutVars>
      </dgm:prSet>
      <dgm:spPr/>
    </dgm:pt>
    <dgm:pt modelId="{074CFC69-70C9-47E7-939A-060215715B0F}" type="pres">
      <dgm:prSet presAssocID="{D6456292-2122-4719-A5FE-DDF3D1B07F0A}" presName="ThreeConn_2-3" presStyleLbl="fgAccFollowNode1" presStyleIdx="1" presStyleCnt="2">
        <dgm:presLayoutVars>
          <dgm:bulletEnabled val="1"/>
        </dgm:presLayoutVars>
      </dgm:prSet>
      <dgm:spPr/>
    </dgm:pt>
    <dgm:pt modelId="{50866FF9-30F5-4D40-9BE4-35FEAA449E38}" type="pres">
      <dgm:prSet presAssocID="{D6456292-2122-4719-A5FE-DDF3D1B07F0A}" presName="ThreeNodes_1_text" presStyleLbl="node1" presStyleIdx="2" presStyleCnt="3">
        <dgm:presLayoutVars>
          <dgm:bulletEnabled val="1"/>
        </dgm:presLayoutVars>
      </dgm:prSet>
      <dgm:spPr/>
    </dgm:pt>
    <dgm:pt modelId="{CD5D0F51-FC89-49BC-A215-A82E70447E3E}" type="pres">
      <dgm:prSet presAssocID="{D6456292-2122-4719-A5FE-DDF3D1B07F0A}" presName="ThreeNodes_2_text" presStyleLbl="node1" presStyleIdx="2" presStyleCnt="3">
        <dgm:presLayoutVars>
          <dgm:bulletEnabled val="1"/>
        </dgm:presLayoutVars>
      </dgm:prSet>
      <dgm:spPr/>
    </dgm:pt>
    <dgm:pt modelId="{FEFB6315-B29F-4B25-A1D4-150EBC4C7300}" type="pres">
      <dgm:prSet presAssocID="{D6456292-2122-4719-A5FE-DDF3D1B07F0A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ABE0923-30F8-40C4-BC6A-660EDE6B0A4E}" type="presOf" srcId="{11C78D18-AEAF-4E2E-9FC7-CE6ABBBBF9A7}" destId="{F1972066-290B-406A-B288-E32D83E6306E}" srcOrd="0" destOrd="0" presId="urn:microsoft.com/office/officeart/2005/8/layout/vProcess5"/>
    <dgm:cxn modelId="{D4B8BC2D-E433-4012-826E-F56FB7FA5073}" type="presOf" srcId="{023C9F19-56D3-457E-B95B-876DB73FD7B0}" destId="{040D5E6B-ADEB-41D9-A64A-206E03C342D5}" srcOrd="0" destOrd="0" presId="urn:microsoft.com/office/officeart/2005/8/layout/vProcess5"/>
    <dgm:cxn modelId="{DF5C9635-0B17-40FE-A39C-56F8F87EB96D}" srcId="{D6456292-2122-4719-A5FE-DDF3D1B07F0A}" destId="{158ED12F-E442-4DEB-A5F4-7160B2FC5B50}" srcOrd="2" destOrd="0" parTransId="{F92F1A53-14CA-4A6D-8424-9962C4B6DA1C}" sibTransId="{DA675A5E-6599-4255-BE76-E1DD7B5AADDC}"/>
    <dgm:cxn modelId="{1FDC4F68-5320-49C1-90A7-5E9536645DC2}" type="presOf" srcId="{B84A658E-7CCF-433C-9B78-F35FDE3A08DE}" destId="{5A97B47F-03C2-49AE-8D9A-92B298E99378}" srcOrd="0" destOrd="0" presId="urn:microsoft.com/office/officeart/2005/8/layout/vProcess5"/>
    <dgm:cxn modelId="{BC81A176-6102-4A0F-A6D0-BA09909FEE4B}" type="presOf" srcId="{E0A0A116-7194-4089-8E10-07C90F064278}" destId="{074CFC69-70C9-47E7-939A-060215715B0F}" srcOrd="0" destOrd="0" presId="urn:microsoft.com/office/officeart/2005/8/layout/vProcess5"/>
    <dgm:cxn modelId="{727C5F92-A1BD-41DD-9E54-26272E422207}" srcId="{D6456292-2122-4719-A5FE-DDF3D1B07F0A}" destId="{023C9F19-56D3-457E-B95B-876DB73FD7B0}" srcOrd="0" destOrd="0" parTransId="{4C5DEE38-BFC3-40EC-9947-FF0B3314D3FB}" sibTransId="{B84A658E-7CCF-433C-9B78-F35FDE3A08DE}"/>
    <dgm:cxn modelId="{C0D73FA0-5104-43AB-9849-08232E05E10C}" type="presOf" srcId="{158ED12F-E442-4DEB-A5F4-7160B2FC5B50}" destId="{FEFB6315-B29F-4B25-A1D4-150EBC4C7300}" srcOrd="1" destOrd="0" presId="urn:microsoft.com/office/officeart/2005/8/layout/vProcess5"/>
    <dgm:cxn modelId="{43142CAE-4D6E-447C-838C-1F580CEDE213}" type="presOf" srcId="{D6456292-2122-4719-A5FE-DDF3D1B07F0A}" destId="{C811483B-94C3-495C-B69F-CABFF25AE537}" srcOrd="0" destOrd="0" presId="urn:microsoft.com/office/officeart/2005/8/layout/vProcess5"/>
    <dgm:cxn modelId="{2B8C71AE-B71E-477C-A62A-0F13A203364D}" type="presOf" srcId="{023C9F19-56D3-457E-B95B-876DB73FD7B0}" destId="{50866FF9-30F5-4D40-9BE4-35FEAA449E38}" srcOrd="1" destOrd="0" presId="urn:microsoft.com/office/officeart/2005/8/layout/vProcess5"/>
    <dgm:cxn modelId="{2A018EB5-33BB-4FA0-A51A-CEBE56C665B9}" srcId="{D6456292-2122-4719-A5FE-DDF3D1B07F0A}" destId="{11C78D18-AEAF-4E2E-9FC7-CE6ABBBBF9A7}" srcOrd="1" destOrd="0" parTransId="{931965E9-8D86-48B0-975A-40531EC9417D}" sibTransId="{E0A0A116-7194-4089-8E10-07C90F064278}"/>
    <dgm:cxn modelId="{53F0CFC8-0980-4D32-B663-813D772B2123}" type="presOf" srcId="{11C78D18-AEAF-4E2E-9FC7-CE6ABBBBF9A7}" destId="{CD5D0F51-FC89-49BC-A215-A82E70447E3E}" srcOrd="1" destOrd="0" presId="urn:microsoft.com/office/officeart/2005/8/layout/vProcess5"/>
    <dgm:cxn modelId="{C55190F0-366D-4B8F-BFDB-3570B33E42C3}" type="presOf" srcId="{158ED12F-E442-4DEB-A5F4-7160B2FC5B50}" destId="{9702CF84-6C10-46C9-8EDB-87F4EF4CC27D}" srcOrd="0" destOrd="0" presId="urn:microsoft.com/office/officeart/2005/8/layout/vProcess5"/>
    <dgm:cxn modelId="{DD8636C1-59EE-4B58-8207-B39358ABE67A}" type="presParOf" srcId="{C811483B-94C3-495C-B69F-CABFF25AE537}" destId="{3368A7E6-BE73-4DD4-8F57-44C8DE4A32B0}" srcOrd="0" destOrd="0" presId="urn:microsoft.com/office/officeart/2005/8/layout/vProcess5"/>
    <dgm:cxn modelId="{FA15D6FA-DC28-4498-9CE4-60526F735D11}" type="presParOf" srcId="{C811483B-94C3-495C-B69F-CABFF25AE537}" destId="{040D5E6B-ADEB-41D9-A64A-206E03C342D5}" srcOrd="1" destOrd="0" presId="urn:microsoft.com/office/officeart/2005/8/layout/vProcess5"/>
    <dgm:cxn modelId="{7F36E92F-B5B3-4C51-866E-DBBDB9073D89}" type="presParOf" srcId="{C811483B-94C3-495C-B69F-CABFF25AE537}" destId="{F1972066-290B-406A-B288-E32D83E6306E}" srcOrd="2" destOrd="0" presId="urn:microsoft.com/office/officeart/2005/8/layout/vProcess5"/>
    <dgm:cxn modelId="{45383E66-9ECD-4556-97CB-0CBF74E136BC}" type="presParOf" srcId="{C811483B-94C3-495C-B69F-CABFF25AE537}" destId="{9702CF84-6C10-46C9-8EDB-87F4EF4CC27D}" srcOrd="3" destOrd="0" presId="urn:microsoft.com/office/officeart/2005/8/layout/vProcess5"/>
    <dgm:cxn modelId="{764E71FD-F488-4266-B3B3-1BAB71AD99CE}" type="presParOf" srcId="{C811483B-94C3-495C-B69F-CABFF25AE537}" destId="{5A97B47F-03C2-49AE-8D9A-92B298E99378}" srcOrd="4" destOrd="0" presId="urn:microsoft.com/office/officeart/2005/8/layout/vProcess5"/>
    <dgm:cxn modelId="{0D2BD94C-A8A6-41B6-AF1F-E2072780346B}" type="presParOf" srcId="{C811483B-94C3-495C-B69F-CABFF25AE537}" destId="{074CFC69-70C9-47E7-939A-060215715B0F}" srcOrd="5" destOrd="0" presId="urn:microsoft.com/office/officeart/2005/8/layout/vProcess5"/>
    <dgm:cxn modelId="{E6A8C29E-0D65-42ED-889D-1B2EEE27FCF0}" type="presParOf" srcId="{C811483B-94C3-495C-B69F-CABFF25AE537}" destId="{50866FF9-30F5-4D40-9BE4-35FEAA449E38}" srcOrd="6" destOrd="0" presId="urn:microsoft.com/office/officeart/2005/8/layout/vProcess5"/>
    <dgm:cxn modelId="{15B4B8AC-94EB-4B07-AD4F-811B622E67C9}" type="presParOf" srcId="{C811483B-94C3-495C-B69F-CABFF25AE537}" destId="{CD5D0F51-FC89-49BC-A215-A82E70447E3E}" srcOrd="7" destOrd="0" presId="urn:microsoft.com/office/officeart/2005/8/layout/vProcess5"/>
    <dgm:cxn modelId="{4A63EBCF-285A-4AC8-B3E2-7C3338F93D96}" type="presParOf" srcId="{C811483B-94C3-495C-B69F-CABFF25AE537}" destId="{FEFB6315-B29F-4B25-A1D4-150EBC4C730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5AE6EA-E3B3-45E9-9318-7BE3BB94590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9136B61-4A92-442C-B89B-64B126FD3EC8}">
      <dgm:prSet/>
      <dgm:spPr/>
      <dgm:t>
        <a:bodyPr/>
        <a:lstStyle/>
        <a:p>
          <a:r>
            <a:rPr lang="en-GB" i="1"/>
            <a:t>Adults should be able to count, tell the time, pay for purchases and give change, weigh and measure, understand timetables, graphs and charts, and make estimations and approximations.</a:t>
          </a:r>
          <a:endParaRPr lang="en-US"/>
        </a:p>
      </dgm:t>
    </dgm:pt>
    <dgm:pt modelId="{B91FD170-7203-4105-81DF-811FA837F8FC}" type="parTrans" cxnId="{19E85CBA-2FAE-448E-941B-EC38A7D55D5C}">
      <dgm:prSet/>
      <dgm:spPr/>
      <dgm:t>
        <a:bodyPr/>
        <a:lstStyle/>
        <a:p>
          <a:endParaRPr lang="en-US"/>
        </a:p>
      </dgm:t>
    </dgm:pt>
    <dgm:pt modelId="{B6CD3956-2E50-4F29-A35E-FC21EA3A47B1}" type="sibTrans" cxnId="{19E85CBA-2FAE-448E-941B-EC38A7D55D5C}">
      <dgm:prSet/>
      <dgm:spPr/>
      <dgm:t>
        <a:bodyPr/>
        <a:lstStyle/>
        <a:p>
          <a:endParaRPr lang="en-US"/>
        </a:p>
      </dgm:t>
    </dgm:pt>
    <dgm:pt modelId="{3885689F-4B1A-4CB5-AECE-C0FF12D2DE07}">
      <dgm:prSet/>
      <dgm:spPr/>
      <dgm:t>
        <a:bodyPr/>
        <a:lstStyle/>
        <a:p>
          <a:r>
            <a:rPr lang="en-GB" i="1"/>
            <a:t>Numeracy means more than computation (e.g. it should include problem solving, decision making, reasoning, interpreting data).</a:t>
          </a:r>
          <a:endParaRPr lang="en-US"/>
        </a:p>
      </dgm:t>
    </dgm:pt>
    <dgm:pt modelId="{7C3F9585-EA3C-4B1D-8F1C-553E8D405325}" type="parTrans" cxnId="{71E45A98-0BB6-4E8B-9B52-9E1BB7FE4644}">
      <dgm:prSet/>
      <dgm:spPr/>
      <dgm:t>
        <a:bodyPr/>
        <a:lstStyle/>
        <a:p>
          <a:endParaRPr lang="en-US"/>
        </a:p>
      </dgm:t>
    </dgm:pt>
    <dgm:pt modelId="{08875B0A-8796-4F05-8AA8-1461F439CCE6}" type="sibTrans" cxnId="{71E45A98-0BB6-4E8B-9B52-9E1BB7FE4644}">
      <dgm:prSet/>
      <dgm:spPr/>
      <dgm:t>
        <a:bodyPr/>
        <a:lstStyle/>
        <a:p>
          <a:endParaRPr lang="en-US"/>
        </a:p>
      </dgm:t>
    </dgm:pt>
    <dgm:pt modelId="{07E5FE68-F1C1-4CF7-A305-86D9D73688B2}">
      <dgm:prSet/>
      <dgm:spPr/>
      <dgm:t>
        <a:bodyPr/>
        <a:lstStyle/>
        <a:p>
          <a:r>
            <a:rPr lang="en-GB" i="1"/>
            <a:t>Schools should involve parents by explaining the methods and aims of maths teaching. </a:t>
          </a:r>
          <a:endParaRPr lang="en-US"/>
        </a:p>
      </dgm:t>
    </dgm:pt>
    <dgm:pt modelId="{A6D4C063-50DB-40A8-ACBD-FFE0FF3A0E5C}" type="parTrans" cxnId="{696C1FE3-DE38-47A2-89BF-0AF935908BB4}">
      <dgm:prSet/>
      <dgm:spPr/>
      <dgm:t>
        <a:bodyPr/>
        <a:lstStyle/>
        <a:p>
          <a:endParaRPr lang="en-US"/>
        </a:p>
      </dgm:t>
    </dgm:pt>
    <dgm:pt modelId="{64FA568C-C624-46B0-B5A4-9D64372018D4}" type="sibTrans" cxnId="{696C1FE3-DE38-47A2-89BF-0AF935908BB4}">
      <dgm:prSet/>
      <dgm:spPr/>
      <dgm:t>
        <a:bodyPr/>
        <a:lstStyle/>
        <a:p>
          <a:endParaRPr lang="en-US"/>
        </a:p>
      </dgm:t>
    </dgm:pt>
    <dgm:pt modelId="{F1F10A7F-8565-4BBD-9A10-6B79E0F08F1D}" type="pres">
      <dgm:prSet presAssocID="{085AE6EA-E3B3-45E9-9318-7BE3BB94590B}" presName="root" presStyleCnt="0">
        <dgm:presLayoutVars>
          <dgm:dir/>
          <dgm:resizeHandles val="exact"/>
        </dgm:presLayoutVars>
      </dgm:prSet>
      <dgm:spPr/>
    </dgm:pt>
    <dgm:pt modelId="{ABCE34D6-DF90-49A4-AD09-DAD6324D9289}" type="pres">
      <dgm:prSet presAssocID="{B9136B61-4A92-442C-B89B-64B126FD3EC8}" presName="compNode" presStyleCnt="0"/>
      <dgm:spPr/>
    </dgm:pt>
    <dgm:pt modelId="{F645BF9D-675E-423E-98A4-C252561C33D8}" type="pres">
      <dgm:prSet presAssocID="{B9136B61-4A92-442C-B89B-64B126FD3EC8}" presName="bgRect" presStyleLbl="bgShp" presStyleIdx="0" presStyleCnt="3"/>
      <dgm:spPr/>
    </dgm:pt>
    <dgm:pt modelId="{B85C6CF6-4FB2-4B03-9831-D6F2DC04477D}" type="pres">
      <dgm:prSet presAssocID="{B9136B61-4A92-442C-B89B-64B126FD3EC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2DDDDBF1-F0EF-4B3B-8189-9784BB373749}" type="pres">
      <dgm:prSet presAssocID="{B9136B61-4A92-442C-B89B-64B126FD3EC8}" presName="spaceRect" presStyleCnt="0"/>
      <dgm:spPr/>
    </dgm:pt>
    <dgm:pt modelId="{FFF7A7EF-FE22-457E-AE62-181CFC2BB26E}" type="pres">
      <dgm:prSet presAssocID="{B9136B61-4A92-442C-B89B-64B126FD3EC8}" presName="parTx" presStyleLbl="revTx" presStyleIdx="0" presStyleCnt="3">
        <dgm:presLayoutVars>
          <dgm:chMax val="0"/>
          <dgm:chPref val="0"/>
        </dgm:presLayoutVars>
      </dgm:prSet>
      <dgm:spPr/>
    </dgm:pt>
    <dgm:pt modelId="{3AD8DA33-238B-46AA-80AB-C2825CC4C7CD}" type="pres">
      <dgm:prSet presAssocID="{B6CD3956-2E50-4F29-A35E-FC21EA3A47B1}" presName="sibTrans" presStyleCnt="0"/>
      <dgm:spPr/>
    </dgm:pt>
    <dgm:pt modelId="{0AEDFA04-BC6B-4999-92ED-0A366FEA548C}" type="pres">
      <dgm:prSet presAssocID="{3885689F-4B1A-4CB5-AECE-C0FF12D2DE07}" presName="compNode" presStyleCnt="0"/>
      <dgm:spPr/>
    </dgm:pt>
    <dgm:pt modelId="{220CF0B8-B789-434B-A74A-620B8F26AC53}" type="pres">
      <dgm:prSet presAssocID="{3885689F-4B1A-4CB5-AECE-C0FF12D2DE07}" presName="bgRect" presStyleLbl="bgShp" presStyleIdx="1" presStyleCnt="3"/>
      <dgm:spPr/>
    </dgm:pt>
    <dgm:pt modelId="{7E5147A0-38F0-41C1-8EBF-DFA2AAD7A360}" type="pres">
      <dgm:prSet presAssocID="{3885689F-4B1A-4CB5-AECE-C0FF12D2DE0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culator"/>
        </a:ext>
      </dgm:extLst>
    </dgm:pt>
    <dgm:pt modelId="{D0423684-9F53-4C10-AE32-7CE7A2D6BDCD}" type="pres">
      <dgm:prSet presAssocID="{3885689F-4B1A-4CB5-AECE-C0FF12D2DE07}" presName="spaceRect" presStyleCnt="0"/>
      <dgm:spPr/>
    </dgm:pt>
    <dgm:pt modelId="{A89FC681-80FE-49CE-A13B-313A483CCF67}" type="pres">
      <dgm:prSet presAssocID="{3885689F-4B1A-4CB5-AECE-C0FF12D2DE07}" presName="parTx" presStyleLbl="revTx" presStyleIdx="1" presStyleCnt="3">
        <dgm:presLayoutVars>
          <dgm:chMax val="0"/>
          <dgm:chPref val="0"/>
        </dgm:presLayoutVars>
      </dgm:prSet>
      <dgm:spPr/>
    </dgm:pt>
    <dgm:pt modelId="{C7C67F72-CFDB-47DB-86EA-240F57C87FDD}" type="pres">
      <dgm:prSet presAssocID="{08875B0A-8796-4F05-8AA8-1461F439CCE6}" presName="sibTrans" presStyleCnt="0"/>
      <dgm:spPr/>
    </dgm:pt>
    <dgm:pt modelId="{D545D862-B07B-4DCA-BEAD-56E6839F9C45}" type="pres">
      <dgm:prSet presAssocID="{07E5FE68-F1C1-4CF7-A305-86D9D73688B2}" presName="compNode" presStyleCnt="0"/>
      <dgm:spPr/>
    </dgm:pt>
    <dgm:pt modelId="{77D85C03-EB5A-45DC-9BC2-F84BF612B1C3}" type="pres">
      <dgm:prSet presAssocID="{07E5FE68-F1C1-4CF7-A305-86D9D73688B2}" presName="bgRect" presStyleLbl="bgShp" presStyleIdx="2" presStyleCnt="3"/>
      <dgm:spPr/>
    </dgm:pt>
    <dgm:pt modelId="{57A60D9B-3721-4FD3-9705-C0B421EBD71E}" type="pres">
      <dgm:prSet presAssocID="{07E5FE68-F1C1-4CF7-A305-86D9D73688B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E0D564FA-84C3-4677-B271-5B3ADA0749CD}" type="pres">
      <dgm:prSet presAssocID="{07E5FE68-F1C1-4CF7-A305-86D9D73688B2}" presName="spaceRect" presStyleCnt="0"/>
      <dgm:spPr/>
    </dgm:pt>
    <dgm:pt modelId="{8E7AEBFD-777B-49B4-92AF-53D5229015F7}" type="pres">
      <dgm:prSet presAssocID="{07E5FE68-F1C1-4CF7-A305-86D9D73688B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AFA0438-E006-446E-99E4-555EEECFBA7F}" type="presOf" srcId="{B9136B61-4A92-442C-B89B-64B126FD3EC8}" destId="{FFF7A7EF-FE22-457E-AE62-181CFC2BB26E}" srcOrd="0" destOrd="0" presId="urn:microsoft.com/office/officeart/2018/2/layout/IconVerticalSolidList"/>
    <dgm:cxn modelId="{71E45A98-0BB6-4E8B-9B52-9E1BB7FE4644}" srcId="{085AE6EA-E3B3-45E9-9318-7BE3BB94590B}" destId="{3885689F-4B1A-4CB5-AECE-C0FF12D2DE07}" srcOrd="1" destOrd="0" parTransId="{7C3F9585-EA3C-4B1D-8F1C-553E8D405325}" sibTransId="{08875B0A-8796-4F05-8AA8-1461F439CCE6}"/>
    <dgm:cxn modelId="{19E85CBA-2FAE-448E-941B-EC38A7D55D5C}" srcId="{085AE6EA-E3B3-45E9-9318-7BE3BB94590B}" destId="{B9136B61-4A92-442C-B89B-64B126FD3EC8}" srcOrd="0" destOrd="0" parTransId="{B91FD170-7203-4105-81DF-811FA837F8FC}" sibTransId="{B6CD3956-2E50-4F29-A35E-FC21EA3A47B1}"/>
    <dgm:cxn modelId="{AA9730C5-C84F-443B-B838-4C0979887D69}" type="presOf" srcId="{085AE6EA-E3B3-45E9-9318-7BE3BB94590B}" destId="{F1F10A7F-8565-4BBD-9A10-6B79E0F08F1D}" srcOrd="0" destOrd="0" presId="urn:microsoft.com/office/officeart/2018/2/layout/IconVerticalSolidList"/>
    <dgm:cxn modelId="{E526ACC5-6163-40A7-8526-4896B3A4E581}" type="presOf" srcId="{3885689F-4B1A-4CB5-AECE-C0FF12D2DE07}" destId="{A89FC681-80FE-49CE-A13B-313A483CCF67}" srcOrd="0" destOrd="0" presId="urn:microsoft.com/office/officeart/2018/2/layout/IconVerticalSolidList"/>
    <dgm:cxn modelId="{176490CE-B6E0-45DB-8F80-ACF804E1AAC9}" type="presOf" srcId="{07E5FE68-F1C1-4CF7-A305-86D9D73688B2}" destId="{8E7AEBFD-777B-49B4-92AF-53D5229015F7}" srcOrd="0" destOrd="0" presId="urn:microsoft.com/office/officeart/2018/2/layout/IconVerticalSolidList"/>
    <dgm:cxn modelId="{696C1FE3-DE38-47A2-89BF-0AF935908BB4}" srcId="{085AE6EA-E3B3-45E9-9318-7BE3BB94590B}" destId="{07E5FE68-F1C1-4CF7-A305-86D9D73688B2}" srcOrd="2" destOrd="0" parTransId="{A6D4C063-50DB-40A8-ACBD-FFE0FF3A0E5C}" sibTransId="{64FA568C-C624-46B0-B5A4-9D64372018D4}"/>
    <dgm:cxn modelId="{8AB78E00-1C12-4D52-A24E-4D9B7B09B6A2}" type="presParOf" srcId="{F1F10A7F-8565-4BBD-9A10-6B79E0F08F1D}" destId="{ABCE34D6-DF90-49A4-AD09-DAD6324D9289}" srcOrd="0" destOrd="0" presId="urn:microsoft.com/office/officeart/2018/2/layout/IconVerticalSolidList"/>
    <dgm:cxn modelId="{F49BF7C1-BE39-4285-90F5-DAD1F455393D}" type="presParOf" srcId="{ABCE34D6-DF90-49A4-AD09-DAD6324D9289}" destId="{F645BF9D-675E-423E-98A4-C252561C33D8}" srcOrd="0" destOrd="0" presId="urn:microsoft.com/office/officeart/2018/2/layout/IconVerticalSolidList"/>
    <dgm:cxn modelId="{5AB34F53-678A-4025-BB93-FCE03B644F64}" type="presParOf" srcId="{ABCE34D6-DF90-49A4-AD09-DAD6324D9289}" destId="{B85C6CF6-4FB2-4B03-9831-D6F2DC04477D}" srcOrd="1" destOrd="0" presId="urn:microsoft.com/office/officeart/2018/2/layout/IconVerticalSolidList"/>
    <dgm:cxn modelId="{31BC81D4-D991-4056-8F1B-CC9D67A2A220}" type="presParOf" srcId="{ABCE34D6-DF90-49A4-AD09-DAD6324D9289}" destId="{2DDDDBF1-F0EF-4B3B-8189-9784BB373749}" srcOrd="2" destOrd="0" presId="urn:microsoft.com/office/officeart/2018/2/layout/IconVerticalSolidList"/>
    <dgm:cxn modelId="{7E661F40-CCF9-42E3-BCE7-4FEBE7CEA59F}" type="presParOf" srcId="{ABCE34D6-DF90-49A4-AD09-DAD6324D9289}" destId="{FFF7A7EF-FE22-457E-AE62-181CFC2BB26E}" srcOrd="3" destOrd="0" presId="urn:microsoft.com/office/officeart/2018/2/layout/IconVerticalSolidList"/>
    <dgm:cxn modelId="{265252A1-A822-41C7-8809-C125C6510902}" type="presParOf" srcId="{F1F10A7F-8565-4BBD-9A10-6B79E0F08F1D}" destId="{3AD8DA33-238B-46AA-80AB-C2825CC4C7CD}" srcOrd="1" destOrd="0" presId="urn:microsoft.com/office/officeart/2018/2/layout/IconVerticalSolidList"/>
    <dgm:cxn modelId="{DCF2BE0B-E84C-4401-BECE-26062B2B37FB}" type="presParOf" srcId="{F1F10A7F-8565-4BBD-9A10-6B79E0F08F1D}" destId="{0AEDFA04-BC6B-4999-92ED-0A366FEA548C}" srcOrd="2" destOrd="0" presId="urn:microsoft.com/office/officeart/2018/2/layout/IconVerticalSolidList"/>
    <dgm:cxn modelId="{FC258328-0AB7-49CD-B880-ACBC7684B391}" type="presParOf" srcId="{0AEDFA04-BC6B-4999-92ED-0A366FEA548C}" destId="{220CF0B8-B789-434B-A74A-620B8F26AC53}" srcOrd="0" destOrd="0" presId="urn:microsoft.com/office/officeart/2018/2/layout/IconVerticalSolidList"/>
    <dgm:cxn modelId="{41B570FE-3916-4919-B1D5-86D526E335D0}" type="presParOf" srcId="{0AEDFA04-BC6B-4999-92ED-0A366FEA548C}" destId="{7E5147A0-38F0-41C1-8EBF-DFA2AAD7A360}" srcOrd="1" destOrd="0" presId="urn:microsoft.com/office/officeart/2018/2/layout/IconVerticalSolidList"/>
    <dgm:cxn modelId="{BA53380D-1286-4688-A0DB-CC08E2FE2A41}" type="presParOf" srcId="{0AEDFA04-BC6B-4999-92ED-0A366FEA548C}" destId="{D0423684-9F53-4C10-AE32-7CE7A2D6BDCD}" srcOrd="2" destOrd="0" presId="urn:microsoft.com/office/officeart/2018/2/layout/IconVerticalSolidList"/>
    <dgm:cxn modelId="{785F72D3-901A-484D-9D5F-1A3A8BAC5F5B}" type="presParOf" srcId="{0AEDFA04-BC6B-4999-92ED-0A366FEA548C}" destId="{A89FC681-80FE-49CE-A13B-313A483CCF67}" srcOrd="3" destOrd="0" presId="urn:microsoft.com/office/officeart/2018/2/layout/IconVerticalSolidList"/>
    <dgm:cxn modelId="{B06CF7A8-60BC-48B9-B15C-B2764FBEEE37}" type="presParOf" srcId="{F1F10A7F-8565-4BBD-9A10-6B79E0F08F1D}" destId="{C7C67F72-CFDB-47DB-86EA-240F57C87FDD}" srcOrd="3" destOrd="0" presId="urn:microsoft.com/office/officeart/2018/2/layout/IconVerticalSolidList"/>
    <dgm:cxn modelId="{F74F89C3-D324-410F-993F-5CAA562FE9C3}" type="presParOf" srcId="{F1F10A7F-8565-4BBD-9A10-6B79E0F08F1D}" destId="{D545D862-B07B-4DCA-BEAD-56E6839F9C45}" srcOrd="4" destOrd="0" presId="urn:microsoft.com/office/officeart/2018/2/layout/IconVerticalSolidList"/>
    <dgm:cxn modelId="{DF824C81-2CBA-441A-8AE2-C938145D6590}" type="presParOf" srcId="{D545D862-B07B-4DCA-BEAD-56E6839F9C45}" destId="{77D85C03-EB5A-45DC-9BC2-F84BF612B1C3}" srcOrd="0" destOrd="0" presId="urn:microsoft.com/office/officeart/2018/2/layout/IconVerticalSolidList"/>
    <dgm:cxn modelId="{778FED6B-3AC0-4F53-99CD-1E873748BADF}" type="presParOf" srcId="{D545D862-B07B-4DCA-BEAD-56E6839F9C45}" destId="{57A60D9B-3721-4FD3-9705-C0B421EBD71E}" srcOrd="1" destOrd="0" presId="urn:microsoft.com/office/officeart/2018/2/layout/IconVerticalSolidList"/>
    <dgm:cxn modelId="{EA88DBE7-0B1E-4B22-9F21-9001CB5F2D20}" type="presParOf" srcId="{D545D862-B07B-4DCA-BEAD-56E6839F9C45}" destId="{E0D564FA-84C3-4677-B271-5B3ADA0749CD}" srcOrd="2" destOrd="0" presId="urn:microsoft.com/office/officeart/2018/2/layout/IconVerticalSolidList"/>
    <dgm:cxn modelId="{46839237-7EC0-43BD-BA92-6268D0CB555B}" type="presParOf" srcId="{D545D862-B07B-4DCA-BEAD-56E6839F9C45}" destId="{8E7AEBFD-777B-49B4-92AF-53D5229015F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3DB079C-0F1A-4F8F-8615-E8E1469C23DA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CE3861E0-29F8-40F6-B759-CCA9C6785A4C}">
      <dgm:prSet/>
      <dgm:spPr/>
      <dgm:t>
        <a:bodyPr/>
        <a:lstStyle/>
        <a:p>
          <a:r>
            <a:rPr lang="cy-GB" i="1"/>
            <a:t>cyfoethogi profiadau dysgu plant</a:t>
          </a:r>
          <a:endParaRPr lang="en-US"/>
        </a:p>
      </dgm:t>
    </dgm:pt>
    <dgm:pt modelId="{DF7859E0-B0EB-422F-994D-F734B68E311E}" type="parTrans" cxnId="{EDFEB474-EFEE-4877-82BE-6609F0A217FD}">
      <dgm:prSet/>
      <dgm:spPr/>
      <dgm:t>
        <a:bodyPr/>
        <a:lstStyle/>
        <a:p>
          <a:endParaRPr lang="en-US"/>
        </a:p>
      </dgm:t>
    </dgm:pt>
    <dgm:pt modelId="{B6CD405C-7849-47B4-9349-08EE523FC24A}" type="sibTrans" cxnId="{EDFEB474-EFEE-4877-82BE-6609F0A217FD}">
      <dgm:prSet/>
      <dgm:spPr/>
      <dgm:t>
        <a:bodyPr/>
        <a:lstStyle/>
        <a:p>
          <a:endParaRPr lang="en-US"/>
        </a:p>
      </dgm:t>
    </dgm:pt>
    <dgm:pt modelId="{AA4DF997-A66D-4F1E-B1A8-20AEC6BA1C97}">
      <dgm:prSet/>
      <dgm:spPr/>
      <dgm:t>
        <a:bodyPr/>
        <a:lstStyle/>
        <a:p>
          <a:r>
            <a:rPr lang="cy-GB" i="1"/>
            <a:t>rhoi modd iddyn nhw archwilio a deall eu hamgylchedd</a:t>
          </a:r>
          <a:endParaRPr lang="en-US"/>
        </a:p>
      </dgm:t>
    </dgm:pt>
    <dgm:pt modelId="{80F0A64A-FBB7-4869-BB80-6A5F0F7A2F61}" type="parTrans" cxnId="{EE232D6A-476B-4B83-944E-7441CE7DCF14}">
      <dgm:prSet/>
      <dgm:spPr/>
      <dgm:t>
        <a:bodyPr/>
        <a:lstStyle/>
        <a:p>
          <a:endParaRPr lang="en-US"/>
        </a:p>
      </dgm:t>
    </dgm:pt>
    <dgm:pt modelId="{0F41100A-9ADB-4691-B19D-26F51349F2BD}" type="sibTrans" cxnId="{EE232D6A-476B-4B83-944E-7441CE7DCF14}">
      <dgm:prSet/>
      <dgm:spPr/>
      <dgm:t>
        <a:bodyPr/>
        <a:lstStyle/>
        <a:p>
          <a:endParaRPr lang="en-US"/>
        </a:p>
      </dgm:t>
    </dgm:pt>
    <dgm:pt modelId="{8CEB1DE3-AD68-4AEA-B6FA-A07D4F7E2240}">
      <dgm:prSet/>
      <dgm:spPr/>
      <dgm:t>
        <a:bodyPr/>
        <a:lstStyle/>
        <a:p>
          <a:r>
            <a:rPr lang="cy-GB" i="1"/>
            <a:t>eu harfogi â'r sgiliau rhifiadol a fydd yn offeryn pwerus ar gyfer gwaith diweddarach ac astudio</a:t>
          </a:r>
          <a:endParaRPr lang="en-US"/>
        </a:p>
      </dgm:t>
    </dgm:pt>
    <dgm:pt modelId="{5AFC082C-7B6B-42B0-818A-7A62979581D1}" type="parTrans" cxnId="{0965222B-6630-42C0-9568-C28C34115B10}">
      <dgm:prSet/>
      <dgm:spPr/>
      <dgm:t>
        <a:bodyPr/>
        <a:lstStyle/>
        <a:p>
          <a:endParaRPr lang="en-US"/>
        </a:p>
      </dgm:t>
    </dgm:pt>
    <dgm:pt modelId="{72F5AFEA-BBF1-4786-9F02-076F17F35B98}" type="sibTrans" cxnId="{0965222B-6630-42C0-9568-C28C34115B10}">
      <dgm:prSet/>
      <dgm:spPr/>
      <dgm:t>
        <a:bodyPr/>
        <a:lstStyle/>
        <a:p>
          <a:endParaRPr lang="en-US"/>
        </a:p>
      </dgm:t>
    </dgm:pt>
    <dgm:pt modelId="{96899C4E-C5EB-4E55-891E-DE1C46F01771}">
      <dgm:prSet/>
      <dgm:spPr/>
      <dgm:t>
        <a:bodyPr/>
        <a:lstStyle/>
        <a:p>
          <a:r>
            <a:rPr lang="cy-GB" i="1"/>
            <a:t>mae gwaith ymarferol yn hanfodol drwy gydol y blynyddoedd cynnar</a:t>
          </a:r>
          <a:endParaRPr lang="en-US"/>
        </a:p>
      </dgm:t>
    </dgm:pt>
    <dgm:pt modelId="{5C9AA35A-2D7D-48D6-9706-2FC454247B11}" type="parTrans" cxnId="{C1658F0C-B665-499F-B8EC-3FDCCA44BFE5}">
      <dgm:prSet/>
      <dgm:spPr/>
      <dgm:t>
        <a:bodyPr/>
        <a:lstStyle/>
        <a:p>
          <a:endParaRPr lang="en-US"/>
        </a:p>
      </dgm:t>
    </dgm:pt>
    <dgm:pt modelId="{0E562740-DC90-4E12-816E-55D359857EA7}" type="sibTrans" cxnId="{C1658F0C-B665-499F-B8EC-3FDCCA44BFE5}">
      <dgm:prSet/>
      <dgm:spPr/>
      <dgm:t>
        <a:bodyPr/>
        <a:lstStyle/>
        <a:p>
          <a:endParaRPr lang="en-US"/>
        </a:p>
      </dgm:t>
    </dgm:pt>
    <dgm:pt modelId="{4573622B-A3A7-4FE9-94E7-3CB3B6EF39AA}" type="pres">
      <dgm:prSet presAssocID="{C3DB079C-0F1A-4F8F-8615-E8E1469C23DA}" presName="vert0" presStyleCnt="0">
        <dgm:presLayoutVars>
          <dgm:dir/>
          <dgm:animOne val="branch"/>
          <dgm:animLvl val="lvl"/>
        </dgm:presLayoutVars>
      </dgm:prSet>
      <dgm:spPr/>
    </dgm:pt>
    <dgm:pt modelId="{E6FF0D7E-93FF-4DC1-805B-AD41291ACA08}" type="pres">
      <dgm:prSet presAssocID="{CE3861E0-29F8-40F6-B759-CCA9C6785A4C}" presName="thickLine" presStyleLbl="alignNode1" presStyleIdx="0" presStyleCnt="4"/>
      <dgm:spPr/>
    </dgm:pt>
    <dgm:pt modelId="{89E8F486-8752-4365-B3E1-86602553F8C3}" type="pres">
      <dgm:prSet presAssocID="{CE3861E0-29F8-40F6-B759-CCA9C6785A4C}" presName="horz1" presStyleCnt="0"/>
      <dgm:spPr/>
    </dgm:pt>
    <dgm:pt modelId="{A3788C8F-A64E-4E3D-8F80-A01ACE4B4617}" type="pres">
      <dgm:prSet presAssocID="{CE3861E0-29F8-40F6-B759-CCA9C6785A4C}" presName="tx1" presStyleLbl="revTx" presStyleIdx="0" presStyleCnt="4"/>
      <dgm:spPr/>
    </dgm:pt>
    <dgm:pt modelId="{D24A7D27-CE3B-4B35-966C-96576A322DEA}" type="pres">
      <dgm:prSet presAssocID="{CE3861E0-29F8-40F6-B759-CCA9C6785A4C}" presName="vert1" presStyleCnt="0"/>
      <dgm:spPr/>
    </dgm:pt>
    <dgm:pt modelId="{DCD80B71-5AF8-40CE-838B-6564A32336B4}" type="pres">
      <dgm:prSet presAssocID="{AA4DF997-A66D-4F1E-B1A8-20AEC6BA1C97}" presName="thickLine" presStyleLbl="alignNode1" presStyleIdx="1" presStyleCnt="4"/>
      <dgm:spPr/>
    </dgm:pt>
    <dgm:pt modelId="{4FD9CFB6-54EA-4CCC-BAF2-DEC2F33CD364}" type="pres">
      <dgm:prSet presAssocID="{AA4DF997-A66D-4F1E-B1A8-20AEC6BA1C97}" presName="horz1" presStyleCnt="0"/>
      <dgm:spPr/>
    </dgm:pt>
    <dgm:pt modelId="{F94D079E-B456-4011-88C0-B56A03E964F7}" type="pres">
      <dgm:prSet presAssocID="{AA4DF997-A66D-4F1E-B1A8-20AEC6BA1C97}" presName="tx1" presStyleLbl="revTx" presStyleIdx="1" presStyleCnt="4"/>
      <dgm:spPr/>
    </dgm:pt>
    <dgm:pt modelId="{83548646-3C9A-4BAC-BC51-071BB2987017}" type="pres">
      <dgm:prSet presAssocID="{AA4DF997-A66D-4F1E-B1A8-20AEC6BA1C97}" presName="vert1" presStyleCnt="0"/>
      <dgm:spPr/>
    </dgm:pt>
    <dgm:pt modelId="{6DCD6695-AE44-46C3-BA0B-214506AAAC5F}" type="pres">
      <dgm:prSet presAssocID="{8CEB1DE3-AD68-4AEA-B6FA-A07D4F7E2240}" presName="thickLine" presStyleLbl="alignNode1" presStyleIdx="2" presStyleCnt="4"/>
      <dgm:spPr/>
    </dgm:pt>
    <dgm:pt modelId="{1604D64E-097E-422A-B4F1-D3329679A71F}" type="pres">
      <dgm:prSet presAssocID="{8CEB1DE3-AD68-4AEA-B6FA-A07D4F7E2240}" presName="horz1" presStyleCnt="0"/>
      <dgm:spPr/>
    </dgm:pt>
    <dgm:pt modelId="{6789D4A3-8B1F-4FCF-A30D-F20C89163494}" type="pres">
      <dgm:prSet presAssocID="{8CEB1DE3-AD68-4AEA-B6FA-A07D4F7E2240}" presName="tx1" presStyleLbl="revTx" presStyleIdx="2" presStyleCnt="4"/>
      <dgm:spPr/>
    </dgm:pt>
    <dgm:pt modelId="{9A03A367-EA8E-4C02-B7F5-FD1D9F8CA733}" type="pres">
      <dgm:prSet presAssocID="{8CEB1DE3-AD68-4AEA-B6FA-A07D4F7E2240}" presName="vert1" presStyleCnt="0"/>
      <dgm:spPr/>
    </dgm:pt>
    <dgm:pt modelId="{47B6D068-7D4E-4023-A643-9D38E55CC791}" type="pres">
      <dgm:prSet presAssocID="{96899C4E-C5EB-4E55-891E-DE1C46F01771}" presName="thickLine" presStyleLbl="alignNode1" presStyleIdx="3" presStyleCnt="4"/>
      <dgm:spPr/>
    </dgm:pt>
    <dgm:pt modelId="{E564EFCB-C3F9-4C71-AD93-378C422F3B47}" type="pres">
      <dgm:prSet presAssocID="{96899C4E-C5EB-4E55-891E-DE1C46F01771}" presName="horz1" presStyleCnt="0"/>
      <dgm:spPr/>
    </dgm:pt>
    <dgm:pt modelId="{29B9B077-00C4-476E-B2E2-95EE9E260F48}" type="pres">
      <dgm:prSet presAssocID="{96899C4E-C5EB-4E55-891E-DE1C46F01771}" presName="tx1" presStyleLbl="revTx" presStyleIdx="3" presStyleCnt="4"/>
      <dgm:spPr/>
    </dgm:pt>
    <dgm:pt modelId="{384546CF-C040-42CD-86DD-E946551EC8F0}" type="pres">
      <dgm:prSet presAssocID="{96899C4E-C5EB-4E55-891E-DE1C46F01771}" presName="vert1" presStyleCnt="0"/>
      <dgm:spPr/>
    </dgm:pt>
  </dgm:ptLst>
  <dgm:cxnLst>
    <dgm:cxn modelId="{C1658F0C-B665-499F-B8EC-3FDCCA44BFE5}" srcId="{C3DB079C-0F1A-4F8F-8615-E8E1469C23DA}" destId="{96899C4E-C5EB-4E55-891E-DE1C46F01771}" srcOrd="3" destOrd="0" parTransId="{5C9AA35A-2D7D-48D6-9706-2FC454247B11}" sibTransId="{0E562740-DC90-4E12-816E-55D359857EA7}"/>
    <dgm:cxn modelId="{48CBA91E-46A1-4F27-95BE-E2CFF96E0AB2}" type="presOf" srcId="{C3DB079C-0F1A-4F8F-8615-E8E1469C23DA}" destId="{4573622B-A3A7-4FE9-94E7-3CB3B6EF39AA}" srcOrd="0" destOrd="0" presId="urn:microsoft.com/office/officeart/2008/layout/LinedList"/>
    <dgm:cxn modelId="{0965222B-6630-42C0-9568-C28C34115B10}" srcId="{C3DB079C-0F1A-4F8F-8615-E8E1469C23DA}" destId="{8CEB1DE3-AD68-4AEA-B6FA-A07D4F7E2240}" srcOrd="2" destOrd="0" parTransId="{5AFC082C-7B6B-42B0-818A-7A62979581D1}" sibTransId="{72F5AFEA-BBF1-4786-9F02-076F17F35B98}"/>
    <dgm:cxn modelId="{AFE0A25D-DA27-41AC-A420-E64C8B5F276B}" type="presOf" srcId="{8CEB1DE3-AD68-4AEA-B6FA-A07D4F7E2240}" destId="{6789D4A3-8B1F-4FCF-A30D-F20C89163494}" srcOrd="0" destOrd="0" presId="urn:microsoft.com/office/officeart/2008/layout/LinedList"/>
    <dgm:cxn modelId="{EBE0D25D-3B40-41A5-AB27-A272655B732B}" type="presOf" srcId="{CE3861E0-29F8-40F6-B759-CCA9C6785A4C}" destId="{A3788C8F-A64E-4E3D-8F80-A01ACE4B4617}" srcOrd="0" destOrd="0" presId="urn:microsoft.com/office/officeart/2008/layout/LinedList"/>
    <dgm:cxn modelId="{EE232D6A-476B-4B83-944E-7441CE7DCF14}" srcId="{C3DB079C-0F1A-4F8F-8615-E8E1469C23DA}" destId="{AA4DF997-A66D-4F1E-B1A8-20AEC6BA1C97}" srcOrd="1" destOrd="0" parTransId="{80F0A64A-FBB7-4869-BB80-6A5F0F7A2F61}" sibTransId="{0F41100A-9ADB-4691-B19D-26F51349F2BD}"/>
    <dgm:cxn modelId="{EDFEB474-EFEE-4877-82BE-6609F0A217FD}" srcId="{C3DB079C-0F1A-4F8F-8615-E8E1469C23DA}" destId="{CE3861E0-29F8-40F6-B759-CCA9C6785A4C}" srcOrd="0" destOrd="0" parTransId="{DF7859E0-B0EB-422F-994D-F734B68E311E}" sibTransId="{B6CD405C-7849-47B4-9349-08EE523FC24A}"/>
    <dgm:cxn modelId="{2E088859-1215-4880-8D48-00BE3492AB08}" type="presOf" srcId="{AA4DF997-A66D-4F1E-B1A8-20AEC6BA1C97}" destId="{F94D079E-B456-4011-88C0-B56A03E964F7}" srcOrd="0" destOrd="0" presId="urn:microsoft.com/office/officeart/2008/layout/LinedList"/>
    <dgm:cxn modelId="{A65DBDC9-B97F-44FA-8A72-7FE18FD43E2D}" type="presOf" srcId="{96899C4E-C5EB-4E55-891E-DE1C46F01771}" destId="{29B9B077-00C4-476E-B2E2-95EE9E260F48}" srcOrd="0" destOrd="0" presId="urn:microsoft.com/office/officeart/2008/layout/LinedList"/>
    <dgm:cxn modelId="{A84FA873-393C-4536-AA32-490EEBE4508D}" type="presParOf" srcId="{4573622B-A3A7-4FE9-94E7-3CB3B6EF39AA}" destId="{E6FF0D7E-93FF-4DC1-805B-AD41291ACA08}" srcOrd="0" destOrd="0" presId="urn:microsoft.com/office/officeart/2008/layout/LinedList"/>
    <dgm:cxn modelId="{23F2575F-36C3-43DD-BF1E-735356CD03D3}" type="presParOf" srcId="{4573622B-A3A7-4FE9-94E7-3CB3B6EF39AA}" destId="{89E8F486-8752-4365-B3E1-86602553F8C3}" srcOrd="1" destOrd="0" presId="urn:microsoft.com/office/officeart/2008/layout/LinedList"/>
    <dgm:cxn modelId="{347002BB-AFE3-4AB6-99BE-A36F4CB28415}" type="presParOf" srcId="{89E8F486-8752-4365-B3E1-86602553F8C3}" destId="{A3788C8F-A64E-4E3D-8F80-A01ACE4B4617}" srcOrd="0" destOrd="0" presId="urn:microsoft.com/office/officeart/2008/layout/LinedList"/>
    <dgm:cxn modelId="{40D88CF2-A4DD-4CE9-A6BD-48D169A99847}" type="presParOf" srcId="{89E8F486-8752-4365-B3E1-86602553F8C3}" destId="{D24A7D27-CE3B-4B35-966C-96576A322DEA}" srcOrd="1" destOrd="0" presId="urn:microsoft.com/office/officeart/2008/layout/LinedList"/>
    <dgm:cxn modelId="{27DCDE1E-CC56-4230-8B2D-43199FBA78E6}" type="presParOf" srcId="{4573622B-A3A7-4FE9-94E7-3CB3B6EF39AA}" destId="{DCD80B71-5AF8-40CE-838B-6564A32336B4}" srcOrd="2" destOrd="0" presId="urn:microsoft.com/office/officeart/2008/layout/LinedList"/>
    <dgm:cxn modelId="{EDA9593C-88DE-4AF1-8480-CB4E5B308763}" type="presParOf" srcId="{4573622B-A3A7-4FE9-94E7-3CB3B6EF39AA}" destId="{4FD9CFB6-54EA-4CCC-BAF2-DEC2F33CD364}" srcOrd="3" destOrd="0" presId="urn:microsoft.com/office/officeart/2008/layout/LinedList"/>
    <dgm:cxn modelId="{4C8D9BED-FFA1-4D93-8A61-D59206F9A4B8}" type="presParOf" srcId="{4FD9CFB6-54EA-4CCC-BAF2-DEC2F33CD364}" destId="{F94D079E-B456-4011-88C0-B56A03E964F7}" srcOrd="0" destOrd="0" presId="urn:microsoft.com/office/officeart/2008/layout/LinedList"/>
    <dgm:cxn modelId="{2284E9C1-A2C1-4AD8-A947-48B8637F7A9E}" type="presParOf" srcId="{4FD9CFB6-54EA-4CCC-BAF2-DEC2F33CD364}" destId="{83548646-3C9A-4BAC-BC51-071BB2987017}" srcOrd="1" destOrd="0" presId="urn:microsoft.com/office/officeart/2008/layout/LinedList"/>
    <dgm:cxn modelId="{E5B1C70C-3EC0-431B-8794-931D1970DE27}" type="presParOf" srcId="{4573622B-A3A7-4FE9-94E7-3CB3B6EF39AA}" destId="{6DCD6695-AE44-46C3-BA0B-214506AAAC5F}" srcOrd="4" destOrd="0" presId="urn:microsoft.com/office/officeart/2008/layout/LinedList"/>
    <dgm:cxn modelId="{393EE494-D782-4BD9-947A-25E323181D9B}" type="presParOf" srcId="{4573622B-A3A7-4FE9-94E7-3CB3B6EF39AA}" destId="{1604D64E-097E-422A-B4F1-D3329679A71F}" srcOrd="5" destOrd="0" presId="urn:microsoft.com/office/officeart/2008/layout/LinedList"/>
    <dgm:cxn modelId="{521EC156-158A-4518-BB92-FB2B52F57ACD}" type="presParOf" srcId="{1604D64E-097E-422A-B4F1-D3329679A71F}" destId="{6789D4A3-8B1F-4FCF-A30D-F20C89163494}" srcOrd="0" destOrd="0" presId="urn:microsoft.com/office/officeart/2008/layout/LinedList"/>
    <dgm:cxn modelId="{AC1520A4-B090-4485-8D5F-B22488173B83}" type="presParOf" srcId="{1604D64E-097E-422A-B4F1-D3329679A71F}" destId="{9A03A367-EA8E-4C02-B7F5-FD1D9F8CA733}" srcOrd="1" destOrd="0" presId="urn:microsoft.com/office/officeart/2008/layout/LinedList"/>
    <dgm:cxn modelId="{9796D3BB-BFCC-4B1E-A9BC-BFB794740DA5}" type="presParOf" srcId="{4573622B-A3A7-4FE9-94E7-3CB3B6EF39AA}" destId="{47B6D068-7D4E-4023-A643-9D38E55CC791}" srcOrd="6" destOrd="0" presId="urn:microsoft.com/office/officeart/2008/layout/LinedList"/>
    <dgm:cxn modelId="{5C368B6E-843D-4DC0-B883-CEE0432FDBF3}" type="presParOf" srcId="{4573622B-A3A7-4FE9-94E7-3CB3B6EF39AA}" destId="{E564EFCB-C3F9-4C71-AD93-378C422F3B47}" srcOrd="7" destOrd="0" presId="urn:microsoft.com/office/officeart/2008/layout/LinedList"/>
    <dgm:cxn modelId="{6A06AA08-A7EF-4919-B291-88A6E66340D4}" type="presParOf" srcId="{E564EFCB-C3F9-4C71-AD93-378C422F3B47}" destId="{29B9B077-00C4-476E-B2E2-95EE9E260F48}" srcOrd="0" destOrd="0" presId="urn:microsoft.com/office/officeart/2008/layout/LinedList"/>
    <dgm:cxn modelId="{28B345CB-9DAD-4C06-AB8B-18860C729941}" type="presParOf" srcId="{E564EFCB-C3F9-4C71-AD93-378C422F3B47}" destId="{384546CF-C040-42CD-86DD-E946551EC8F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A4B0D09-C554-482A-A9F1-03F1269831D2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9AC4CF8A-C47E-42BD-B237-EAA056E2FA89}">
      <dgm:prSet/>
      <dgm:spPr/>
      <dgm:t>
        <a:bodyPr/>
        <a:lstStyle/>
        <a:p>
          <a:r>
            <a:rPr lang="en-GB" i="1"/>
            <a:t>enrich children's learning experiences</a:t>
          </a:r>
          <a:endParaRPr lang="en-US"/>
        </a:p>
      </dgm:t>
    </dgm:pt>
    <dgm:pt modelId="{B5559319-8EBE-4DDE-BB72-402CAA510382}" type="parTrans" cxnId="{F86DBFA0-5F59-48A7-BB78-5CB561A3C81D}">
      <dgm:prSet/>
      <dgm:spPr/>
      <dgm:t>
        <a:bodyPr/>
        <a:lstStyle/>
        <a:p>
          <a:endParaRPr lang="en-US"/>
        </a:p>
      </dgm:t>
    </dgm:pt>
    <dgm:pt modelId="{736F3B71-E560-41B3-9A72-6393DAB28EA9}" type="sibTrans" cxnId="{F86DBFA0-5F59-48A7-BB78-5CB561A3C81D}">
      <dgm:prSet/>
      <dgm:spPr/>
      <dgm:t>
        <a:bodyPr/>
        <a:lstStyle/>
        <a:p>
          <a:endParaRPr lang="en-US"/>
        </a:p>
      </dgm:t>
    </dgm:pt>
    <dgm:pt modelId="{692CD8A1-434F-4E94-9914-CF3E49C922D0}">
      <dgm:prSet/>
      <dgm:spPr/>
      <dgm:t>
        <a:bodyPr/>
        <a:lstStyle/>
        <a:p>
          <a:r>
            <a:rPr lang="en-GB" i="1"/>
            <a:t>provide them with the means of exploring and understanding their environment</a:t>
          </a:r>
          <a:endParaRPr lang="en-US"/>
        </a:p>
      </dgm:t>
    </dgm:pt>
    <dgm:pt modelId="{339E4C26-D01D-4E7F-AA30-D594EECAE295}" type="parTrans" cxnId="{5C5A9C83-58CE-47C8-8A6E-38C2E435B0CF}">
      <dgm:prSet/>
      <dgm:spPr/>
      <dgm:t>
        <a:bodyPr/>
        <a:lstStyle/>
        <a:p>
          <a:endParaRPr lang="en-US"/>
        </a:p>
      </dgm:t>
    </dgm:pt>
    <dgm:pt modelId="{573E8171-EC37-4E82-83A2-53AF71CD761D}" type="sibTrans" cxnId="{5C5A9C83-58CE-47C8-8A6E-38C2E435B0CF}">
      <dgm:prSet/>
      <dgm:spPr/>
      <dgm:t>
        <a:bodyPr/>
        <a:lstStyle/>
        <a:p>
          <a:endParaRPr lang="en-US"/>
        </a:p>
      </dgm:t>
    </dgm:pt>
    <dgm:pt modelId="{C0A08A54-30EB-4910-BC64-15A52E547C8C}">
      <dgm:prSet/>
      <dgm:spPr/>
      <dgm:t>
        <a:bodyPr/>
        <a:lstStyle/>
        <a:p>
          <a:r>
            <a:rPr lang="en-GB" i="1"/>
            <a:t>equip them with the numerical skills which will be a powerful tool for later work and study </a:t>
          </a:r>
          <a:endParaRPr lang="en-US"/>
        </a:p>
      </dgm:t>
    </dgm:pt>
    <dgm:pt modelId="{8C2062BB-9E9E-44BC-97EC-1BA16844EBEE}" type="parTrans" cxnId="{9779937F-3E10-4EFD-9D72-A29E9B08611A}">
      <dgm:prSet/>
      <dgm:spPr/>
      <dgm:t>
        <a:bodyPr/>
        <a:lstStyle/>
        <a:p>
          <a:endParaRPr lang="en-US"/>
        </a:p>
      </dgm:t>
    </dgm:pt>
    <dgm:pt modelId="{4282B8A0-E9FF-445A-B543-E35901E1FFA1}" type="sibTrans" cxnId="{9779937F-3E10-4EFD-9D72-A29E9B08611A}">
      <dgm:prSet/>
      <dgm:spPr/>
      <dgm:t>
        <a:bodyPr/>
        <a:lstStyle/>
        <a:p>
          <a:endParaRPr lang="en-US"/>
        </a:p>
      </dgm:t>
    </dgm:pt>
    <dgm:pt modelId="{489DFEAF-CA15-4E6C-A838-8A63A6EDBD39}">
      <dgm:prSet/>
      <dgm:spPr/>
      <dgm:t>
        <a:bodyPr/>
        <a:lstStyle/>
        <a:p>
          <a:r>
            <a:rPr lang="en-GB" i="1"/>
            <a:t>practical work is essential throughout the primary years </a:t>
          </a:r>
          <a:endParaRPr lang="en-US"/>
        </a:p>
      </dgm:t>
    </dgm:pt>
    <dgm:pt modelId="{62858EA6-53CC-4854-AE7E-06EB6584CD0E}" type="parTrans" cxnId="{C5FE2CFA-2DED-40FF-8EF2-092F413075C3}">
      <dgm:prSet/>
      <dgm:spPr/>
      <dgm:t>
        <a:bodyPr/>
        <a:lstStyle/>
        <a:p>
          <a:endParaRPr lang="en-US"/>
        </a:p>
      </dgm:t>
    </dgm:pt>
    <dgm:pt modelId="{27D9631B-0880-43BA-BD48-5EC0ECCB8BE4}" type="sibTrans" cxnId="{C5FE2CFA-2DED-40FF-8EF2-092F413075C3}">
      <dgm:prSet/>
      <dgm:spPr/>
      <dgm:t>
        <a:bodyPr/>
        <a:lstStyle/>
        <a:p>
          <a:endParaRPr lang="en-US"/>
        </a:p>
      </dgm:t>
    </dgm:pt>
    <dgm:pt modelId="{B3976C3A-46D7-4236-B398-FE3D96A68064}" type="pres">
      <dgm:prSet presAssocID="{3A4B0D09-C554-482A-A9F1-03F1269831D2}" presName="vert0" presStyleCnt="0">
        <dgm:presLayoutVars>
          <dgm:dir/>
          <dgm:animOne val="branch"/>
          <dgm:animLvl val="lvl"/>
        </dgm:presLayoutVars>
      </dgm:prSet>
      <dgm:spPr/>
    </dgm:pt>
    <dgm:pt modelId="{20D01BE2-166D-48AE-8DFD-23230DA63F6C}" type="pres">
      <dgm:prSet presAssocID="{9AC4CF8A-C47E-42BD-B237-EAA056E2FA89}" presName="thickLine" presStyleLbl="alignNode1" presStyleIdx="0" presStyleCnt="4"/>
      <dgm:spPr/>
    </dgm:pt>
    <dgm:pt modelId="{A620B401-4CD3-4BAF-9C8C-073C6E0430AE}" type="pres">
      <dgm:prSet presAssocID="{9AC4CF8A-C47E-42BD-B237-EAA056E2FA89}" presName="horz1" presStyleCnt="0"/>
      <dgm:spPr/>
    </dgm:pt>
    <dgm:pt modelId="{DB6F5147-D965-4236-8041-B2DF3BEF9928}" type="pres">
      <dgm:prSet presAssocID="{9AC4CF8A-C47E-42BD-B237-EAA056E2FA89}" presName="tx1" presStyleLbl="revTx" presStyleIdx="0" presStyleCnt="4"/>
      <dgm:spPr/>
    </dgm:pt>
    <dgm:pt modelId="{61E70D04-9195-4DD4-ADCF-B698D9973911}" type="pres">
      <dgm:prSet presAssocID="{9AC4CF8A-C47E-42BD-B237-EAA056E2FA89}" presName="vert1" presStyleCnt="0"/>
      <dgm:spPr/>
    </dgm:pt>
    <dgm:pt modelId="{0A631190-D465-4167-9521-3F708D337A6F}" type="pres">
      <dgm:prSet presAssocID="{692CD8A1-434F-4E94-9914-CF3E49C922D0}" presName="thickLine" presStyleLbl="alignNode1" presStyleIdx="1" presStyleCnt="4"/>
      <dgm:spPr/>
    </dgm:pt>
    <dgm:pt modelId="{6E82E8DF-02CA-4F35-95EE-A54164CDE609}" type="pres">
      <dgm:prSet presAssocID="{692CD8A1-434F-4E94-9914-CF3E49C922D0}" presName="horz1" presStyleCnt="0"/>
      <dgm:spPr/>
    </dgm:pt>
    <dgm:pt modelId="{9C630785-7BE8-4D7F-A067-3B060B8CC805}" type="pres">
      <dgm:prSet presAssocID="{692CD8A1-434F-4E94-9914-CF3E49C922D0}" presName="tx1" presStyleLbl="revTx" presStyleIdx="1" presStyleCnt="4"/>
      <dgm:spPr/>
    </dgm:pt>
    <dgm:pt modelId="{87B3B855-65E8-49BC-8320-D0EBBD5A112C}" type="pres">
      <dgm:prSet presAssocID="{692CD8A1-434F-4E94-9914-CF3E49C922D0}" presName="vert1" presStyleCnt="0"/>
      <dgm:spPr/>
    </dgm:pt>
    <dgm:pt modelId="{655A4EA8-37E1-4241-9DC7-2F79A2EA11A2}" type="pres">
      <dgm:prSet presAssocID="{C0A08A54-30EB-4910-BC64-15A52E547C8C}" presName="thickLine" presStyleLbl="alignNode1" presStyleIdx="2" presStyleCnt="4"/>
      <dgm:spPr/>
    </dgm:pt>
    <dgm:pt modelId="{EFAB0CD5-4E89-4B4C-B9F1-D715E2AD2973}" type="pres">
      <dgm:prSet presAssocID="{C0A08A54-30EB-4910-BC64-15A52E547C8C}" presName="horz1" presStyleCnt="0"/>
      <dgm:spPr/>
    </dgm:pt>
    <dgm:pt modelId="{4D1104BD-0765-42FB-BBA1-21E214046735}" type="pres">
      <dgm:prSet presAssocID="{C0A08A54-30EB-4910-BC64-15A52E547C8C}" presName="tx1" presStyleLbl="revTx" presStyleIdx="2" presStyleCnt="4"/>
      <dgm:spPr/>
    </dgm:pt>
    <dgm:pt modelId="{EBE5329D-E998-474D-80FE-FE351C29DCFE}" type="pres">
      <dgm:prSet presAssocID="{C0A08A54-30EB-4910-BC64-15A52E547C8C}" presName="vert1" presStyleCnt="0"/>
      <dgm:spPr/>
    </dgm:pt>
    <dgm:pt modelId="{F459ACEE-F5FF-4C32-9546-8963D79EBB20}" type="pres">
      <dgm:prSet presAssocID="{489DFEAF-CA15-4E6C-A838-8A63A6EDBD39}" presName="thickLine" presStyleLbl="alignNode1" presStyleIdx="3" presStyleCnt="4"/>
      <dgm:spPr/>
    </dgm:pt>
    <dgm:pt modelId="{69991DDB-04DC-4A1D-9D3B-97004D3D4838}" type="pres">
      <dgm:prSet presAssocID="{489DFEAF-CA15-4E6C-A838-8A63A6EDBD39}" presName="horz1" presStyleCnt="0"/>
      <dgm:spPr/>
    </dgm:pt>
    <dgm:pt modelId="{A210A53E-35BA-4724-A008-01DC0CA3E86D}" type="pres">
      <dgm:prSet presAssocID="{489DFEAF-CA15-4E6C-A838-8A63A6EDBD39}" presName="tx1" presStyleLbl="revTx" presStyleIdx="3" presStyleCnt="4"/>
      <dgm:spPr/>
    </dgm:pt>
    <dgm:pt modelId="{A6D10CBC-332A-4F05-AC4C-144ECDBBE865}" type="pres">
      <dgm:prSet presAssocID="{489DFEAF-CA15-4E6C-A838-8A63A6EDBD39}" presName="vert1" presStyleCnt="0"/>
      <dgm:spPr/>
    </dgm:pt>
  </dgm:ptLst>
  <dgm:cxnLst>
    <dgm:cxn modelId="{7089ED61-E6E5-4858-8C3F-709254CB50C5}" type="presOf" srcId="{9AC4CF8A-C47E-42BD-B237-EAA056E2FA89}" destId="{DB6F5147-D965-4236-8041-B2DF3BEF9928}" srcOrd="0" destOrd="0" presId="urn:microsoft.com/office/officeart/2008/layout/LinedList"/>
    <dgm:cxn modelId="{8D9F5864-5922-405A-B084-6BC7C8F73241}" type="presOf" srcId="{692CD8A1-434F-4E94-9914-CF3E49C922D0}" destId="{9C630785-7BE8-4D7F-A067-3B060B8CC805}" srcOrd="0" destOrd="0" presId="urn:microsoft.com/office/officeart/2008/layout/LinedList"/>
    <dgm:cxn modelId="{9779937F-3E10-4EFD-9D72-A29E9B08611A}" srcId="{3A4B0D09-C554-482A-A9F1-03F1269831D2}" destId="{C0A08A54-30EB-4910-BC64-15A52E547C8C}" srcOrd="2" destOrd="0" parTransId="{8C2062BB-9E9E-44BC-97EC-1BA16844EBEE}" sibTransId="{4282B8A0-E9FF-445A-B543-E35901E1FFA1}"/>
    <dgm:cxn modelId="{5C5A9C83-58CE-47C8-8A6E-38C2E435B0CF}" srcId="{3A4B0D09-C554-482A-A9F1-03F1269831D2}" destId="{692CD8A1-434F-4E94-9914-CF3E49C922D0}" srcOrd="1" destOrd="0" parTransId="{339E4C26-D01D-4E7F-AA30-D594EECAE295}" sibTransId="{573E8171-EC37-4E82-83A2-53AF71CD761D}"/>
    <dgm:cxn modelId="{12E5A785-6F29-40FA-90DA-8F52A442377C}" type="presOf" srcId="{3A4B0D09-C554-482A-A9F1-03F1269831D2}" destId="{B3976C3A-46D7-4236-B398-FE3D96A68064}" srcOrd="0" destOrd="0" presId="urn:microsoft.com/office/officeart/2008/layout/LinedList"/>
    <dgm:cxn modelId="{F86DBFA0-5F59-48A7-BB78-5CB561A3C81D}" srcId="{3A4B0D09-C554-482A-A9F1-03F1269831D2}" destId="{9AC4CF8A-C47E-42BD-B237-EAA056E2FA89}" srcOrd="0" destOrd="0" parTransId="{B5559319-8EBE-4DDE-BB72-402CAA510382}" sibTransId="{736F3B71-E560-41B3-9A72-6393DAB28EA9}"/>
    <dgm:cxn modelId="{1AA47ACD-8A3F-4CCF-95B4-47BC10B8CAB1}" type="presOf" srcId="{C0A08A54-30EB-4910-BC64-15A52E547C8C}" destId="{4D1104BD-0765-42FB-BBA1-21E214046735}" srcOrd="0" destOrd="0" presId="urn:microsoft.com/office/officeart/2008/layout/LinedList"/>
    <dgm:cxn modelId="{C5FE2CFA-2DED-40FF-8EF2-092F413075C3}" srcId="{3A4B0D09-C554-482A-A9F1-03F1269831D2}" destId="{489DFEAF-CA15-4E6C-A838-8A63A6EDBD39}" srcOrd="3" destOrd="0" parTransId="{62858EA6-53CC-4854-AE7E-06EB6584CD0E}" sibTransId="{27D9631B-0880-43BA-BD48-5EC0ECCB8BE4}"/>
    <dgm:cxn modelId="{DF84A0FF-5787-4AC2-ACA5-1F56021D475B}" type="presOf" srcId="{489DFEAF-CA15-4E6C-A838-8A63A6EDBD39}" destId="{A210A53E-35BA-4724-A008-01DC0CA3E86D}" srcOrd="0" destOrd="0" presId="urn:microsoft.com/office/officeart/2008/layout/LinedList"/>
    <dgm:cxn modelId="{058196D7-7364-413D-AEEF-93D42EA89568}" type="presParOf" srcId="{B3976C3A-46D7-4236-B398-FE3D96A68064}" destId="{20D01BE2-166D-48AE-8DFD-23230DA63F6C}" srcOrd="0" destOrd="0" presId="urn:microsoft.com/office/officeart/2008/layout/LinedList"/>
    <dgm:cxn modelId="{207B75C7-136B-433D-8710-93615B53E97D}" type="presParOf" srcId="{B3976C3A-46D7-4236-B398-FE3D96A68064}" destId="{A620B401-4CD3-4BAF-9C8C-073C6E0430AE}" srcOrd="1" destOrd="0" presId="urn:microsoft.com/office/officeart/2008/layout/LinedList"/>
    <dgm:cxn modelId="{62BDD229-C6F9-43F7-8E5B-91B875F3CD29}" type="presParOf" srcId="{A620B401-4CD3-4BAF-9C8C-073C6E0430AE}" destId="{DB6F5147-D965-4236-8041-B2DF3BEF9928}" srcOrd="0" destOrd="0" presId="urn:microsoft.com/office/officeart/2008/layout/LinedList"/>
    <dgm:cxn modelId="{9D1AB3B1-A5CD-44F0-9D6F-B2F9B309516F}" type="presParOf" srcId="{A620B401-4CD3-4BAF-9C8C-073C6E0430AE}" destId="{61E70D04-9195-4DD4-ADCF-B698D9973911}" srcOrd="1" destOrd="0" presId="urn:microsoft.com/office/officeart/2008/layout/LinedList"/>
    <dgm:cxn modelId="{8075C50A-0BD5-447C-9E87-4FFBC9856689}" type="presParOf" srcId="{B3976C3A-46D7-4236-B398-FE3D96A68064}" destId="{0A631190-D465-4167-9521-3F708D337A6F}" srcOrd="2" destOrd="0" presId="urn:microsoft.com/office/officeart/2008/layout/LinedList"/>
    <dgm:cxn modelId="{C4352645-791E-4748-88E7-5561DE2D759B}" type="presParOf" srcId="{B3976C3A-46D7-4236-B398-FE3D96A68064}" destId="{6E82E8DF-02CA-4F35-95EE-A54164CDE609}" srcOrd="3" destOrd="0" presId="urn:microsoft.com/office/officeart/2008/layout/LinedList"/>
    <dgm:cxn modelId="{C8E6BAC5-CC5F-4268-BD2A-F64070DF0EC0}" type="presParOf" srcId="{6E82E8DF-02CA-4F35-95EE-A54164CDE609}" destId="{9C630785-7BE8-4D7F-A067-3B060B8CC805}" srcOrd="0" destOrd="0" presId="urn:microsoft.com/office/officeart/2008/layout/LinedList"/>
    <dgm:cxn modelId="{BFD1B0BB-6746-46D5-B605-599FB446936E}" type="presParOf" srcId="{6E82E8DF-02CA-4F35-95EE-A54164CDE609}" destId="{87B3B855-65E8-49BC-8320-D0EBBD5A112C}" srcOrd="1" destOrd="0" presId="urn:microsoft.com/office/officeart/2008/layout/LinedList"/>
    <dgm:cxn modelId="{C44AC7F2-7C79-4661-B8F8-1806AA98801A}" type="presParOf" srcId="{B3976C3A-46D7-4236-B398-FE3D96A68064}" destId="{655A4EA8-37E1-4241-9DC7-2F79A2EA11A2}" srcOrd="4" destOrd="0" presId="urn:microsoft.com/office/officeart/2008/layout/LinedList"/>
    <dgm:cxn modelId="{98129E89-7EBF-47FA-80E4-E7C4E16F2AB4}" type="presParOf" srcId="{B3976C3A-46D7-4236-B398-FE3D96A68064}" destId="{EFAB0CD5-4E89-4B4C-B9F1-D715E2AD2973}" srcOrd="5" destOrd="0" presId="urn:microsoft.com/office/officeart/2008/layout/LinedList"/>
    <dgm:cxn modelId="{90E9AE54-009B-42A9-BDA4-D85A25C19D50}" type="presParOf" srcId="{EFAB0CD5-4E89-4B4C-B9F1-D715E2AD2973}" destId="{4D1104BD-0765-42FB-BBA1-21E214046735}" srcOrd="0" destOrd="0" presId="urn:microsoft.com/office/officeart/2008/layout/LinedList"/>
    <dgm:cxn modelId="{0CFC8FD1-6398-4987-B0A3-749C69C1D34E}" type="presParOf" srcId="{EFAB0CD5-4E89-4B4C-B9F1-D715E2AD2973}" destId="{EBE5329D-E998-474D-80FE-FE351C29DCFE}" srcOrd="1" destOrd="0" presId="urn:microsoft.com/office/officeart/2008/layout/LinedList"/>
    <dgm:cxn modelId="{26B42788-63BB-48CC-A95B-D17D50A6B2CF}" type="presParOf" srcId="{B3976C3A-46D7-4236-B398-FE3D96A68064}" destId="{F459ACEE-F5FF-4C32-9546-8963D79EBB20}" srcOrd="6" destOrd="0" presId="urn:microsoft.com/office/officeart/2008/layout/LinedList"/>
    <dgm:cxn modelId="{E5AF9246-51D7-4456-B84D-EF66E15A2680}" type="presParOf" srcId="{B3976C3A-46D7-4236-B398-FE3D96A68064}" destId="{69991DDB-04DC-4A1D-9D3B-97004D3D4838}" srcOrd="7" destOrd="0" presId="urn:microsoft.com/office/officeart/2008/layout/LinedList"/>
    <dgm:cxn modelId="{C009966C-7431-453F-8229-4C97B79208B3}" type="presParOf" srcId="{69991DDB-04DC-4A1D-9D3B-97004D3D4838}" destId="{A210A53E-35BA-4724-A008-01DC0CA3E86D}" srcOrd="0" destOrd="0" presId="urn:microsoft.com/office/officeart/2008/layout/LinedList"/>
    <dgm:cxn modelId="{FB872100-BAA0-487C-BF9A-830CC5D27F3F}" type="presParOf" srcId="{69991DDB-04DC-4A1D-9D3B-97004D3D4838}" destId="{A6D10CBC-332A-4F05-AC4C-144ECDBBE86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26DBF-1009-497A-ADD0-4520C41579EC}">
      <dsp:nvSpPr>
        <dsp:cNvPr id="0" name=""/>
        <dsp:cNvSpPr/>
      </dsp:nvSpPr>
      <dsp:spPr>
        <a:xfrm>
          <a:off x="0" y="0"/>
          <a:ext cx="6309360" cy="800997"/>
        </a:xfrm>
        <a:prstGeom prst="roundRect">
          <a:avLst>
            <a:gd name="adj" fmla="val 10000"/>
          </a:avLst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100" kern="1200"/>
            <a:t>Beth ydych chi’n credu yw'r rheswm am hyn?</a:t>
          </a:r>
          <a:endParaRPr lang="en-US" sz="2100" kern="1200"/>
        </a:p>
      </dsp:txBody>
      <dsp:txXfrm>
        <a:off x="23460" y="23460"/>
        <a:ext cx="5377337" cy="754077"/>
      </dsp:txXfrm>
    </dsp:sp>
    <dsp:sp modelId="{B437C042-5AD1-43E7-BA0D-AC2A315305E6}">
      <dsp:nvSpPr>
        <dsp:cNvPr id="0" name=""/>
        <dsp:cNvSpPr/>
      </dsp:nvSpPr>
      <dsp:spPr>
        <a:xfrm>
          <a:off x="528408" y="946633"/>
          <a:ext cx="6309360" cy="800997"/>
        </a:xfrm>
        <a:prstGeom prst="roundRect">
          <a:avLst>
            <a:gd name="adj" fmla="val 10000"/>
          </a:avLst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100" kern="1200"/>
            <a:t>Beth gellir ei newid i gyflawni gwelliannau</a:t>
          </a:r>
          <a:r>
            <a:rPr lang="en-GB" sz="2100" kern="1200"/>
            <a:t>?</a:t>
          </a:r>
          <a:endParaRPr lang="en-US" sz="2100" kern="1200"/>
        </a:p>
      </dsp:txBody>
      <dsp:txXfrm>
        <a:off x="551868" y="970093"/>
        <a:ext cx="5213382" cy="754077"/>
      </dsp:txXfrm>
    </dsp:sp>
    <dsp:sp modelId="{A06E0E18-06BC-4649-8827-ED77674FAB90}">
      <dsp:nvSpPr>
        <dsp:cNvPr id="0" name=""/>
        <dsp:cNvSpPr/>
      </dsp:nvSpPr>
      <dsp:spPr>
        <a:xfrm>
          <a:off x="1048931" y="1893266"/>
          <a:ext cx="6309360" cy="800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Why do you think this is?</a:t>
          </a:r>
          <a:endParaRPr lang="en-US" sz="2100" kern="1200"/>
        </a:p>
      </dsp:txBody>
      <dsp:txXfrm>
        <a:off x="1072391" y="1916726"/>
        <a:ext cx="5221269" cy="754077"/>
      </dsp:txXfrm>
    </dsp:sp>
    <dsp:sp modelId="{A9D139B5-4023-4CBE-ACFA-455E38E3AF41}">
      <dsp:nvSpPr>
        <dsp:cNvPr id="0" name=""/>
        <dsp:cNvSpPr/>
      </dsp:nvSpPr>
      <dsp:spPr>
        <a:xfrm>
          <a:off x="1577340" y="2839899"/>
          <a:ext cx="6309360" cy="800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What could be changed to achieve improvements?</a:t>
          </a:r>
          <a:endParaRPr lang="en-US" sz="2100" kern="1200"/>
        </a:p>
      </dsp:txBody>
      <dsp:txXfrm>
        <a:off x="1600800" y="2863359"/>
        <a:ext cx="5213382" cy="754077"/>
      </dsp:txXfrm>
    </dsp:sp>
    <dsp:sp modelId="{E5DA5790-9991-45CD-BE61-B268A306FFD7}">
      <dsp:nvSpPr>
        <dsp:cNvPr id="0" name=""/>
        <dsp:cNvSpPr/>
      </dsp:nvSpPr>
      <dsp:spPr>
        <a:xfrm>
          <a:off x="5788711" y="613491"/>
          <a:ext cx="520648" cy="52064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5905857" y="613491"/>
        <a:ext cx="286356" cy="391788"/>
      </dsp:txXfrm>
    </dsp:sp>
    <dsp:sp modelId="{6B28C847-3E99-4CBC-8829-D89A8E97724E}">
      <dsp:nvSpPr>
        <dsp:cNvPr id="0" name=""/>
        <dsp:cNvSpPr/>
      </dsp:nvSpPr>
      <dsp:spPr>
        <a:xfrm rot="16038155">
          <a:off x="6317120" y="1560124"/>
          <a:ext cx="520648" cy="52064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6369907" y="1627586"/>
        <a:ext cx="286356" cy="391788"/>
      </dsp:txXfrm>
    </dsp:sp>
    <dsp:sp modelId="{27E011D4-5CCE-4867-B19D-F2C131580C51}">
      <dsp:nvSpPr>
        <dsp:cNvPr id="0" name=""/>
        <dsp:cNvSpPr/>
      </dsp:nvSpPr>
      <dsp:spPr>
        <a:xfrm>
          <a:off x="6837642" y="2506757"/>
          <a:ext cx="520648" cy="52064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6954788" y="2506757"/>
        <a:ext cx="286356" cy="3917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5977EC-C8B8-4E68-8FE3-ACF222C0541D}">
      <dsp:nvSpPr>
        <dsp:cNvPr id="0" name=""/>
        <dsp:cNvSpPr/>
      </dsp:nvSpPr>
      <dsp:spPr>
        <a:xfrm>
          <a:off x="0" y="0"/>
          <a:ext cx="6703695" cy="16384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900" i="1" kern="1200"/>
            <a:t>Sefydlodd llywodraeth Lafur 1978 Ymchwiliad i ystyried addysgu mathemateg mewn ysgolion cynradd ac uwchradd yng Nghymru a Lloegr</a:t>
          </a:r>
          <a:endParaRPr lang="en-US" sz="1900" kern="1200"/>
        </a:p>
      </dsp:txBody>
      <dsp:txXfrm>
        <a:off x="47987" y="47987"/>
        <a:ext cx="5010277" cy="1542429"/>
      </dsp:txXfrm>
    </dsp:sp>
    <dsp:sp modelId="{97A083F1-5B65-45AE-9EA1-2ACDD52F5B18}">
      <dsp:nvSpPr>
        <dsp:cNvPr id="0" name=""/>
        <dsp:cNvSpPr/>
      </dsp:nvSpPr>
      <dsp:spPr>
        <a:xfrm>
          <a:off x="1183004" y="2002493"/>
          <a:ext cx="6703695" cy="16384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900" i="1" kern="1200"/>
            <a:t>Ystyriaeth arbennig i'w effeithiolrwydd a'i ddeallusrwydd ac i sicrhau cysylltiad rhwng y cwricwlwm mathemategol a'r sgiliau yr oedd eu hangen mewn addysg bellach, cyflogaeth a bywyd yn oedolyn.</a:t>
          </a:r>
          <a:endParaRPr lang="en-US" sz="1900" kern="1200"/>
        </a:p>
      </dsp:txBody>
      <dsp:txXfrm>
        <a:off x="1230991" y="2050480"/>
        <a:ext cx="4359753" cy="1542429"/>
      </dsp:txXfrm>
    </dsp:sp>
    <dsp:sp modelId="{BE1CAE8B-1678-4E0C-AB11-813B8A5733CF}">
      <dsp:nvSpPr>
        <dsp:cNvPr id="0" name=""/>
        <dsp:cNvSpPr/>
      </dsp:nvSpPr>
      <dsp:spPr>
        <a:xfrm>
          <a:off x="5638732" y="1287967"/>
          <a:ext cx="1064962" cy="10649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878348" y="1287967"/>
        <a:ext cx="585730" cy="8013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1743FB-BC73-42C5-BFB6-078535490920}">
      <dsp:nvSpPr>
        <dsp:cNvPr id="0" name=""/>
        <dsp:cNvSpPr/>
      </dsp:nvSpPr>
      <dsp:spPr>
        <a:xfrm>
          <a:off x="0" y="591645"/>
          <a:ext cx="7886700" cy="109226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4AEDD0-2ECD-4C4C-994D-2F254D1BE87C}">
      <dsp:nvSpPr>
        <dsp:cNvPr id="0" name=""/>
        <dsp:cNvSpPr/>
      </dsp:nvSpPr>
      <dsp:spPr>
        <a:xfrm>
          <a:off x="330411" y="837406"/>
          <a:ext cx="600748" cy="6007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4478EE-F20D-45F0-9AF1-C7A7B16A1655}">
      <dsp:nvSpPr>
        <dsp:cNvPr id="0" name=""/>
        <dsp:cNvSpPr/>
      </dsp:nvSpPr>
      <dsp:spPr>
        <a:xfrm>
          <a:off x="1261570" y="591645"/>
          <a:ext cx="6625129" cy="109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598" tIns="115598" rIns="115598" bIns="11559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1978 Labour government established Inquiry to consider the teaching of mathematics in primary and secondary schools in England and Wales</a:t>
          </a:r>
          <a:endParaRPr lang="en-US" sz="1900" kern="1200"/>
        </a:p>
      </dsp:txBody>
      <dsp:txXfrm>
        <a:off x="1261570" y="591645"/>
        <a:ext cx="6625129" cy="1092269"/>
      </dsp:txXfrm>
    </dsp:sp>
    <dsp:sp modelId="{321A029E-DC6A-4B1D-828D-237263A6503E}">
      <dsp:nvSpPr>
        <dsp:cNvPr id="0" name=""/>
        <dsp:cNvSpPr/>
      </dsp:nvSpPr>
      <dsp:spPr>
        <a:xfrm>
          <a:off x="0" y="1956982"/>
          <a:ext cx="7886700" cy="109226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E4F0A0-243A-415D-8D4D-D00C8A54D45D}">
      <dsp:nvSpPr>
        <dsp:cNvPr id="0" name=""/>
        <dsp:cNvSpPr/>
      </dsp:nvSpPr>
      <dsp:spPr>
        <a:xfrm>
          <a:off x="330411" y="2202742"/>
          <a:ext cx="600748" cy="6007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4DC8F-6BA9-498C-8968-DDF74D028A45}">
      <dsp:nvSpPr>
        <dsp:cNvPr id="0" name=""/>
        <dsp:cNvSpPr/>
      </dsp:nvSpPr>
      <dsp:spPr>
        <a:xfrm>
          <a:off x="1261570" y="1956982"/>
          <a:ext cx="6625129" cy="109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598" tIns="115598" rIns="115598" bIns="11559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/>
            <a:t>Particular regard to its effectiveness and intelligibility and to ensure a link between the mathematical curriculum and the skills required in further education, employment and adult life.</a:t>
          </a:r>
          <a:endParaRPr lang="en-US" sz="1900" kern="1200"/>
        </a:p>
      </dsp:txBody>
      <dsp:txXfrm>
        <a:off x="1261570" y="1956982"/>
        <a:ext cx="6625129" cy="10922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0D5E6B-ADEB-41D9-A64A-206E03C342D5}">
      <dsp:nvSpPr>
        <dsp:cNvPr id="0" name=""/>
        <dsp:cNvSpPr/>
      </dsp:nvSpPr>
      <dsp:spPr>
        <a:xfrm>
          <a:off x="0" y="0"/>
          <a:ext cx="6703695" cy="10922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i="1" kern="1200"/>
            <a:t>Dylai oedolion allu cyfrif, dweud yr amser, talu am nwyddau a brynwyd a rhoi newid, pwyso a mesur, deall amserlenni, graffiau a siartiau, a gwneud amcangyfrifon a brasamcaniadau.</a:t>
          </a:r>
          <a:endParaRPr lang="en-US" sz="1600" kern="1200"/>
        </a:p>
      </dsp:txBody>
      <dsp:txXfrm>
        <a:off x="31991" y="31991"/>
        <a:ext cx="5525052" cy="1028287"/>
      </dsp:txXfrm>
    </dsp:sp>
    <dsp:sp modelId="{F1972066-290B-406A-B288-E32D83E6306E}">
      <dsp:nvSpPr>
        <dsp:cNvPr id="0" name=""/>
        <dsp:cNvSpPr/>
      </dsp:nvSpPr>
      <dsp:spPr>
        <a:xfrm>
          <a:off x="591502" y="1274313"/>
          <a:ext cx="6703695" cy="10922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i="1" kern="1200"/>
            <a:t>Mae rhifedd yn golygu mwy na chyfrifo (e.e. dylai gynnwys datrys problemau, gwneud penderfyniadau, rhesymu, dehongli data).</a:t>
          </a:r>
          <a:endParaRPr lang="en-US" sz="1600" kern="1200"/>
        </a:p>
      </dsp:txBody>
      <dsp:txXfrm>
        <a:off x="623493" y="1306304"/>
        <a:ext cx="5338235" cy="1028287"/>
      </dsp:txXfrm>
    </dsp:sp>
    <dsp:sp modelId="{9702CF84-6C10-46C9-8EDB-87F4EF4CC27D}">
      <dsp:nvSpPr>
        <dsp:cNvPr id="0" name=""/>
        <dsp:cNvSpPr/>
      </dsp:nvSpPr>
      <dsp:spPr>
        <a:xfrm>
          <a:off x="1183004" y="2548627"/>
          <a:ext cx="6703695" cy="10922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600" i="1" kern="1200"/>
            <a:t>Dylai ysgolion gynnwys rhieni drwy esbonio dulliau a nodau’r gwaith o addysgu mathemateg. </a:t>
          </a:r>
          <a:endParaRPr lang="en-US" sz="1600" kern="1200"/>
        </a:p>
      </dsp:txBody>
      <dsp:txXfrm>
        <a:off x="1214995" y="2580618"/>
        <a:ext cx="5338235" cy="1028287"/>
      </dsp:txXfrm>
    </dsp:sp>
    <dsp:sp modelId="{5A97B47F-03C2-49AE-8D9A-92B298E99378}">
      <dsp:nvSpPr>
        <dsp:cNvPr id="0" name=""/>
        <dsp:cNvSpPr/>
      </dsp:nvSpPr>
      <dsp:spPr>
        <a:xfrm>
          <a:off x="5993720" y="828304"/>
          <a:ext cx="709974" cy="70997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6153464" y="828304"/>
        <a:ext cx="390486" cy="534255"/>
      </dsp:txXfrm>
    </dsp:sp>
    <dsp:sp modelId="{074CFC69-70C9-47E7-939A-060215715B0F}">
      <dsp:nvSpPr>
        <dsp:cNvPr id="0" name=""/>
        <dsp:cNvSpPr/>
      </dsp:nvSpPr>
      <dsp:spPr>
        <a:xfrm>
          <a:off x="6585222" y="2095336"/>
          <a:ext cx="709974" cy="70997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6744966" y="2095336"/>
        <a:ext cx="390486" cy="5342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5BF9D-675E-423E-98A4-C252561C33D8}">
      <dsp:nvSpPr>
        <dsp:cNvPr id="0" name=""/>
        <dsp:cNvSpPr/>
      </dsp:nvSpPr>
      <dsp:spPr>
        <a:xfrm>
          <a:off x="0" y="659"/>
          <a:ext cx="5829993" cy="154358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5C6CF6-4FB2-4B03-9831-D6F2DC04477D}">
      <dsp:nvSpPr>
        <dsp:cNvPr id="0" name=""/>
        <dsp:cNvSpPr/>
      </dsp:nvSpPr>
      <dsp:spPr>
        <a:xfrm>
          <a:off x="466933" y="347965"/>
          <a:ext cx="848969" cy="8489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F7A7EF-FE22-457E-AE62-181CFC2BB26E}">
      <dsp:nvSpPr>
        <dsp:cNvPr id="0" name=""/>
        <dsp:cNvSpPr/>
      </dsp:nvSpPr>
      <dsp:spPr>
        <a:xfrm>
          <a:off x="1782835" y="659"/>
          <a:ext cx="4047157" cy="1543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362" tIns="163362" rIns="163362" bIns="16336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i="1" kern="1200"/>
            <a:t>Adults should be able to count, tell the time, pay for purchases and give change, weigh and measure, understand timetables, graphs and charts, and make estimations and approximations.</a:t>
          </a:r>
          <a:endParaRPr lang="en-US" sz="1700" kern="1200"/>
        </a:p>
      </dsp:txBody>
      <dsp:txXfrm>
        <a:off x="1782835" y="659"/>
        <a:ext cx="4047157" cy="1543580"/>
      </dsp:txXfrm>
    </dsp:sp>
    <dsp:sp modelId="{220CF0B8-B789-434B-A74A-620B8F26AC53}">
      <dsp:nvSpPr>
        <dsp:cNvPr id="0" name=""/>
        <dsp:cNvSpPr/>
      </dsp:nvSpPr>
      <dsp:spPr>
        <a:xfrm>
          <a:off x="0" y="1930134"/>
          <a:ext cx="5829993" cy="154358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5147A0-38F0-41C1-8EBF-DFA2AAD7A360}">
      <dsp:nvSpPr>
        <dsp:cNvPr id="0" name=""/>
        <dsp:cNvSpPr/>
      </dsp:nvSpPr>
      <dsp:spPr>
        <a:xfrm>
          <a:off x="466933" y="2277440"/>
          <a:ext cx="848969" cy="8489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9FC681-80FE-49CE-A13B-313A483CCF67}">
      <dsp:nvSpPr>
        <dsp:cNvPr id="0" name=""/>
        <dsp:cNvSpPr/>
      </dsp:nvSpPr>
      <dsp:spPr>
        <a:xfrm>
          <a:off x="1782835" y="1930134"/>
          <a:ext cx="4047157" cy="1543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362" tIns="163362" rIns="163362" bIns="16336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i="1" kern="1200"/>
            <a:t>Numeracy means more than computation (e.g. it should include problem solving, decision making, reasoning, interpreting data).</a:t>
          </a:r>
          <a:endParaRPr lang="en-US" sz="1700" kern="1200"/>
        </a:p>
      </dsp:txBody>
      <dsp:txXfrm>
        <a:off x="1782835" y="1930134"/>
        <a:ext cx="4047157" cy="1543580"/>
      </dsp:txXfrm>
    </dsp:sp>
    <dsp:sp modelId="{77D85C03-EB5A-45DC-9BC2-F84BF612B1C3}">
      <dsp:nvSpPr>
        <dsp:cNvPr id="0" name=""/>
        <dsp:cNvSpPr/>
      </dsp:nvSpPr>
      <dsp:spPr>
        <a:xfrm>
          <a:off x="0" y="3859610"/>
          <a:ext cx="5829993" cy="154358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A60D9B-3721-4FD3-9705-C0B421EBD71E}">
      <dsp:nvSpPr>
        <dsp:cNvPr id="0" name=""/>
        <dsp:cNvSpPr/>
      </dsp:nvSpPr>
      <dsp:spPr>
        <a:xfrm>
          <a:off x="466933" y="4206915"/>
          <a:ext cx="848969" cy="8489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7AEBFD-777B-49B4-92AF-53D5229015F7}">
      <dsp:nvSpPr>
        <dsp:cNvPr id="0" name=""/>
        <dsp:cNvSpPr/>
      </dsp:nvSpPr>
      <dsp:spPr>
        <a:xfrm>
          <a:off x="1782835" y="3859610"/>
          <a:ext cx="4047157" cy="1543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362" tIns="163362" rIns="163362" bIns="16336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i="1" kern="1200"/>
            <a:t>Schools should involve parents by explaining the methods and aims of maths teaching. </a:t>
          </a:r>
          <a:endParaRPr lang="en-US" sz="1700" kern="1200"/>
        </a:p>
      </dsp:txBody>
      <dsp:txXfrm>
        <a:off x="1782835" y="3859610"/>
        <a:ext cx="4047157" cy="15435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FF0D7E-93FF-4DC1-805B-AD41291ACA08}">
      <dsp:nvSpPr>
        <dsp:cNvPr id="0" name=""/>
        <dsp:cNvSpPr/>
      </dsp:nvSpPr>
      <dsp:spPr>
        <a:xfrm>
          <a:off x="0" y="0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788C8F-A64E-4E3D-8F80-A01ACE4B4617}">
      <dsp:nvSpPr>
        <dsp:cNvPr id="0" name=""/>
        <dsp:cNvSpPr/>
      </dsp:nvSpPr>
      <dsp:spPr>
        <a:xfrm>
          <a:off x="0" y="0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i="1" kern="1200"/>
            <a:t>cyfoethogi profiadau dysgu plant</a:t>
          </a:r>
          <a:endParaRPr lang="en-US" sz="2700" kern="1200"/>
        </a:p>
      </dsp:txBody>
      <dsp:txXfrm>
        <a:off x="0" y="0"/>
        <a:ext cx="4629150" cy="1350962"/>
      </dsp:txXfrm>
    </dsp:sp>
    <dsp:sp modelId="{DCD80B71-5AF8-40CE-838B-6564A32336B4}">
      <dsp:nvSpPr>
        <dsp:cNvPr id="0" name=""/>
        <dsp:cNvSpPr/>
      </dsp:nvSpPr>
      <dsp:spPr>
        <a:xfrm>
          <a:off x="0" y="1350962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4D079E-B456-4011-88C0-B56A03E964F7}">
      <dsp:nvSpPr>
        <dsp:cNvPr id="0" name=""/>
        <dsp:cNvSpPr/>
      </dsp:nvSpPr>
      <dsp:spPr>
        <a:xfrm>
          <a:off x="0" y="1350962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i="1" kern="1200"/>
            <a:t>rhoi modd iddyn nhw archwilio a deall eu hamgylchedd</a:t>
          </a:r>
          <a:endParaRPr lang="en-US" sz="2700" kern="1200"/>
        </a:p>
      </dsp:txBody>
      <dsp:txXfrm>
        <a:off x="0" y="1350962"/>
        <a:ext cx="4629150" cy="1350962"/>
      </dsp:txXfrm>
    </dsp:sp>
    <dsp:sp modelId="{6DCD6695-AE44-46C3-BA0B-214506AAAC5F}">
      <dsp:nvSpPr>
        <dsp:cNvPr id="0" name=""/>
        <dsp:cNvSpPr/>
      </dsp:nvSpPr>
      <dsp:spPr>
        <a:xfrm>
          <a:off x="0" y="2701925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89D4A3-8B1F-4FCF-A30D-F20C89163494}">
      <dsp:nvSpPr>
        <dsp:cNvPr id="0" name=""/>
        <dsp:cNvSpPr/>
      </dsp:nvSpPr>
      <dsp:spPr>
        <a:xfrm>
          <a:off x="0" y="2701925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i="1" kern="1200"/>
            <a:t>eu harfogi â'r sgiliau rhifiadol a fydd yn offeryn pwerus ar gyfer gwaith diweddarach ac astudio</a:t>
          </a:r>
          <a:endParaRPr lang="en-US" sz="2700" kern="1200"/>
        </a:p>
      </dsp:txBody>
      <dsp:txXfrm>
        <a:off x="0" y="2701925"/>
        <a:ext cx="4629150" cy="1350962"/>
      </dsp:txXfrm>
    </dsp:sp>
    <dsp:sp modelId="{47B6D068-7D4E-4023-A643-9D38E55CC791}">
      <dsp:nvSpPr>
        <dsp:cNvPr id="0" name=""/>
        <dsp:cNvSpPr/>
      </dsp:nvSpPr>
      <dsp:spPr>
        <a:xfrm>
          <a:off x="0" y="4052887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B9B077-00C4-476E-B2E2-95EE9E260F48}">
      <dsp:nvSpPr>
        <dsp:cNvPr id="0" name=""/>
        <dsp:cNvSpPr/>
      </dsp:nvSpPr>
      <dsp:spPr>
        <a:xfrm>
          <a:off x="0" y="4052887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i="1" kern="1200"/>
            <a:t>mae gwaith ymarferol yn hanfodol drwy gydol y blynyddoedd cynnar</a:t>
          </a:r>
          <a:endParaRPr lang="en-US" sz="2700" kern="1200"/>
        </a:p>
      </dsp:txBody>
      <dsp:txXfrm>
        <a:off x="0" y="4052887"/>
        <a:ext cx="4629150" cy="13509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01BE2-166D-48AE-8DFD-23230DA63F6C}">
      <dsp:nvSpPr>
        <dsp:cNvPr id="0" name=""/>
        <dsp:cNvSpPr/>
      </dsp:nvSpPr>
      <dsp:spPr>
        <a:xfrm>
          <a:off x="0" y="0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F5147-D965-4236-8041-B2DF3BEF9928}">
      <dsp:nvSpPr>
        <dsp:cNvPr id="0" name=""/>
        <dsp:cNvSpPr/>
      </dsp:nvSpPr>
      <dsp:spPr>
        <a:xfrm>
          <a:off x="0" y="0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i="1" kern="1200"/>
            <a:t>enrich children's learning experiences</a:t>
          </a:r>
          <a:endParaRPr lang="en-US" sz="2700" kern="1200"/>
        </a:p>
      </dsp:txBody>
      <dsp:txXfrm>
        <a:off x="0" y="0"/>
        <a:ext cx="4629150" cy="1350962"/>
      </dsp:txXfrm>
    </dsp:sp>
    <dsp:sp modelId="{0A631190-D465-4167-9521-3F708D337A6F}">
      <dsp:nvSpPr>
        <dsp:cNvPr id="0" name=""/>
        <dsp:cNvSpPr/>
      </dsp:nvSpPr>
      <dsp:spPr>
        <a:xfrm>
          <a:off x="0" y="1350962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630785-7BE8-4D7F-A067-3B060B8CC805}">
      <dsp:nvSpPr>
        <dsp:cNvPr id="0" name=""/>
        <dsp:cNvSpPr/>
      </dsp:nvSpPr>
      <dsp:spPr>
        <a:xfrm>
          <a:off x="0" y="1350962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i="1" kern="1200"/>
            <a:t>provide them with the means of exploring and understanding their environment</a:t>
          </a:r>
          <a:endParaRPr lang="en-US" sz="2700" kern="1200"/>
        </a:p>
      </dsp:txBody>
      <dsp:txXfrm>
        <a:off x="0" y="1350962"/>
        <a:ext cx="4629150" cy="1350962"/>
      </dsp:txXfrm>
    </dsp:sp>
    <dsp:sp modelId="{655A4EA8-37E1-4241-9DC7-2F79A2EA11A2}">
      <dsp:nvSpPr>
        <dsp:cNvPr id="0" name=""/>
        <dsp:cNvSpPr/>
      </dsp:nvSpPr>
      <dsp:spPr>
        <a:xfrm>
          <a:off x="0" y="2701925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1104BD-0765-42FB-BBA1-21E214046735}">
      <dsp:nvSpPr>
        <dsp:cNvPr id="0" name=""/>
        <dsp:cNvSpPr/>
      </dsp:nvSpPr>
      <dsp:spPr>
        <a:xfrm>
          <a:off x="0" y="2701925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i="1" kern="1200"/>
            <a:t>equip them with the numerical skills which will be a powerful tool for later work and study </a:t>
          </a:r>
          <a:endParaRPr lang="en-US" sz="2700" kern="1200"/>
        </a:p>
      </dsp:txBody>
      <dsp:txXfrm>
        <a:off x="0" y="2701925"/>
        <a:ext cx="4629150" cy="1350962"/>
      </dsp:txXfrm>
    </dsp:sp>
    <dsp:sp modelId="{F459ACEE-F5FF-4C32-9546-8963D79EBB20}">
      <dsp:nvSpPr>
        <dsp:cNvPr id="0" name=""/>
        <dsp:cNvSpPr/>
      </dsp:nvSpPr>
      <dsp:spPr>
        <a:xfrm>
          <a:off x="0" y="4052887"/>
          <a:ext cx="462915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10A53E-35BA-4724-A008-01DC0CA3E86D}">
      <dsp:nvSpPr>
        <dsp:cNvPr id="0" name=""/>
        <dsp:cNvSpPr/>
      </dsp:nvSpPr>
      <dsp:spPr>
        <a:xfrm>
          <a:off x="0" y="4052887"/>
          <a:ext cx="4629150" cy="135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i="1" kern="1200"/>
            <a:t>practical work is essential throughout the primary years </a:t>
          </a:r>
          <a:endParaRPr lang="en-US" sz="2700" kern="1200"/>
        </a:p>
      </dsp:txBody>
      <dsp:txXfrm>
        <a:off x="0" y="4052887"/>
        <a:ext cx="4629150" cy="13509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6CA9A529-8FB2-432A-B671-580D9FC535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A1F08633-8F2F-4C5C-BAC6-2DF5184AB2F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D0273FAD-2AF1-4DC5-B809-0155EC8708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4451E7-41D5-4634-BC05-F95B886A79F1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02611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FAA686A7-255B-4E3F-B2C3-7DCE859EF5D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7A8D3A97-E720-463B-8158-2A92F50791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1BFE1183-45F9-4D6D-AEB4-020DE49D96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32EBEE-4A87-4129-A667-622EC830CA57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92528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8D333A38-3F64-455E-A95F-57EEC4F4FA1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97651DCF-B7DE-4E69-8755-6348D2B781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D141A447-1B18-4B4D-8522-389149E3C9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2D7FCA-3596-434C-ACBB-96B4A314D87F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6459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FC1AC3A7-0E62-4D4D-A52B-75DE5F0FD0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69123F00-6C1A-4880-8348-DCA50DD0FA0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84B6681B-E71A-4213-9BE1-3BAE5006EF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6F87A2-7B6C-4F5C-90C9-26311F840F69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77526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B04CBB39-5578-427D-9794-8044401E5A6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C5F59EBD-8DA0-45BC-A913-71FE24D6C6A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A9792284-41BC-43AE-8342-C32B5CD94E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9054DD-17FD-4663-A447-28C1A0157F42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2914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FAE50FEE-0A6C-41FD-BF6F-13DDAD2C39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9E585253-D335-4C1A-9C52-8BF8BB61D4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C8E81FC6-FDD6-49C9-BB3A-2B2472BA8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29B567-261D-424A-9408-CB0FD546E540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042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FAE50FEE-0A6C-41FD-BF6F-13DDAD2C39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9E585253-D335-4C1A-9C52-8BF8BB61D4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C8E81FC6-FDD6-49C9-BB3A-2B2472BA8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29B567-261D-424A-9408-CB0FD546E540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3381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2F61CD20-0E4F-4741-9772-0351235BC37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7928848B-F019-4DDB-9374-5CE382A0E9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34B5EBE1-B6F0-471C-B76E-55D2FF9435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FF8ABC-CF54-46DD-B96D-F9A2B781B22A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6905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54BF3470-37E6-48D8-A305-9423C49201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E9A8CAA9-89ED-4925-98C7-3FA752842F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1E3F5B3E-9BE6-492C-B0BD-7C81E5D354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9742BD-7106-4966-A11D-F52822BDE197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151458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54BF3470-37E6-48D8-A305-9423C49201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E9A8CAA9-89ED-4925-98C7-3FA752842F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1E3F5B3E-9BE6-492C-B0BD-7C81E5D354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9742BD-7106-4966-A11D-F52822BDE197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29910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BE717B9F-AFF7-40C7-90A7-1B8334E231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6EB3974D-A255-4E18-B7F1-896065ACAB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5A8018EA-6185-40BD-925A-E8BFCEA4EA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79AF7C-EDB7-4970-9A3F-68919D1B7B35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72245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BE717B9F-AFF7-40C7-90A7-1B8334E231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6EB3974D-A255-4E18-B7F1-896065ACAB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5A8018EA-6185-40BD-925A-E8BFCEA4EA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79AF7C-EDB7-4970-9A3F-68919D1B7B35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827673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1D1B1B67-2F2C-48BD-87AC-10A8EC1345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A2A9DEC9-9F12-47B7-8AB9-5C7FB4E706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80315CEE-DB89-40FD-A520-2CF457BF7A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BFDAF3-7F53-4BCA-88FC-63C4058F65A1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85813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1D1B1B67-2F2C-48BD-87AC-10A8EC1345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A2A9DEC9-9F12-47B7-8AB9-5C7FB4E706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80315CEE-DB89-40FD-A520-2CF457BF7A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BFDAF3-7F53-4BCA-88FC-63C4058F65A1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83784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5A4B15A0-AFEF-4336-82AF-B41E7F6174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1DDAB64B-35C2-4B65-A3D0-E26EA3F900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DECBF8F3-781E-43DA-8E4D-635A335AE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63C39E-F038-49F1-9E48-E848722B5C1A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5A4B15A0-AFEF-4336-82AF-B41E7F6174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1DDAB64B-35C2-4B65-A3D0-E26EA3F900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DECBF8F3-781E-43DA-8E4D-635A335AE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63C39E-F038-49F1-9E48-E848722B5C1A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174258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4881D728-61CC-44CD-B9A6-A6E2F5BFFA7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B4F6A7F7-F5B3-499B-B23F-F81DDF0D8E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7C84E4D7-AFDB-43B1-A8E5-78C10E15FD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B0423B-E952-482D-A615-79DC8D5D7ABE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451246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17076EBF-5486-442D-A947-3560213B2C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83800852-0DCF-4AEA-83E0-0CC5FE425D0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27ECEAE2-3461-4C81-A450-0134839F90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8B908F-64F2-4AFF-B37A-480141BB1A6F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17076EBF-5486-442D-A947-3560213B2C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83800852-0DCF-4AEA-83E0-0CC5FE425D0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27ECEAE2-3461-4C81-A450-0134839F90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8B908F-64F2-4AFF-B37A-480141BB1A6F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38536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351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568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775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015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0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7056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083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1063417"/>
            <a:ext cx="6623862" cy="1372986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543300"/>
            <a:ext cx="6619244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483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4B31FAD-A0B3-FC30-DEA7-D7A295A647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97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0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2" r:id="rId3"/>
    <p:sldLayoutId id="2147483783" r:id="rId4"/>
    <p:sldLayoutId id="2147483786" r:id="rId5"/>
    <p:sldLayoutId id="2147483787" r:id="rId6"/>
    <p:sldLayoutId id="214748378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hyperlink" Target="https://www.youtube.com/watch?v=t8XMeocLfl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XZ7uFoZHho8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9.xml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notesSlide" Target="../notesSlides/notesSlide10.xml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notesSlide" Target="../notesSlides/notesSlide13.xml"/><Relationship Id="rId7" Type="http://schemas.openxmlformats.org/officeDocument/2006/relationships/diagramColors" Target="../diagrams/colors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notesSlide" Target="../notesSlides/notesSlide14.xml"/><Relationship Id="rId7" Type="http://schemas.openxmlformats.org/officeDocument/2006/relationships/diagramColors" Target="../diagrams/colors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6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notesSlide" Target="../notesSlides/notesSlide18.xml"/><Relationship Id="rId7" Type="http://schemas.openxmlformats.org/officeDocument/2006/relationships/diagramColors" Target="../diagrams/colors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notesSlide" Target="../notesSlides/notesSlide19.xml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8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tionalnumeracy.org.uk/what-numeracy/why-numeracy-important" TargetMode="Externa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ales.gov.uk/consultations/education/nlnf/?lang=en" TargetMode="External"/><Relationship Id="rId2" Type="http://schemas.openxmlformats.org/officeDocument/2006/relationships/hyperlink" Target="http://gov.wales/consultations/education/nlnf/?lang=en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gov.wales/achievement-15-year-olds-program-international-student-assessment-pisa-national-report-2022" TargetMode="External"/><Relationship Id="rId5" Type="http://schemas.openxmlformats.org/officeDocument/2006/relationships/hyperlink" Target="https://www.gov.wales/patterns-attainment-reading-and-numeracy-september-2018-august-2024-html" TargetMode="External"/><Relationship Id="rId4" Type="http://schemas.openxmlformats.org/officeDocument/2006/relationships/hyperlink" Target="http://wales.gov.uk/consultations/education/nlnf/?skip=1&amp;lang=c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374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60326A6B-BCE6-47EF-8F41-55864D2B06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6245" y="2709603"/>
            <a:ext cx="3401000" cy="2022496"/>
          </a:xfrm>
        </p:spPr>
        <p:txBody>
          <a:bodyPr rtlCol="0">
            <a:normAutofit fontScale="90000"/>
          </a:bodyPr>
          <a:lstStyle/>
          <a:p>
            <a:pPr algn="ctr" defTabSz="342905">
              <a:defRPr/>
            </a:pPr>
            <a:r>
              <a:rPr lang="en-GB" dirty="0"/>
              <a:t> 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cy-GB" sz="3300" dirty="0"/>
              <a:t>Rhifau’n Cyfri</a:t>
            </a:r>
            <a:br>
              <a:rPr lang="en-GB" sz="3300" dirty="0"/>
            </a:br>
            <a:r>
              <a:rPr lang="en-GB" sz="3300" dirty="0"/>
              <a:t>Numbers Count</a:t>
            </a:r>
            <a:br>
              <a:rPr lang="en-GB" sz="3300" dirty="0"/>
            </a:br>
            <a:r>
              <a:rPr lang="cy-GB" sz="3300" dirty="0" err="1"/>
              <a:t>Zahlen</a:t>
            </a:r>
            <a:r>
              <a:rPr lang="cy-GB" sz="3300" dirty="0"/>
              <a:t> </a:t>
            </a:r>
            <a:r>
              <a:rPr lang="cy-GB" sz="3300" dirty="0" err="1"/>
              <a:t>Zaehlen</a:t>
            </a:r>
            <a:br>
              <a:rPr lang="en-GB" sz="3300" dirty="0"/>
            </a:br>
            <a:r>
              <a:rPr lang="en-GB" sz="3300" dirty="0"/>
              <a:t>ECIE5002/C</a:t>
            </a:r>
            <a:br>
              <a:rPr lang="en-GB" sz="3300" dirty="0"/>
            </a:br>
            <a:r>
              <a:rPr lang="en-GB" sz="3300" dirty="0" err="1"/>
              <a:t>Sesiwn</a:t>
            </a:r>
            <a:r>
              <a:rPr lang="en-GB" sz="3300" dirty="0"/>
              <a:t>/Session 1</a:t>
            </a:r>
            <a:br>
              <a:rPr lang="en-GB" sz="3300" dirty="0"/>
            </a:br>
            <a:br>
              <a:rPr lang="en-GB" sz="3300" dirty="0"/>
            </a:br>
            <a:r>
              <a:rPr lang="en-GB" sz="2025" dirty="0"/>
              <a:t>Heike.Griffiths@pcydds.ac.uk</a:t>
            </a:r>
            <a:endParaRPr lang="en-GB" sz="2025" i="1" dirty="0"/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8C22643D-CE0B-47D1-8137-69424B058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079" y="1982113"/>
            <a:ext cx="4339782" cy="2893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6789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469E01A-EDDE-44AB-B3B6-D6AD2CE8DE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/>
              <a:t>Amcanion                           </a:t>
            </a:r>
            <a:br>
              <a:rPr lang="en-GB" altLang="en-US"/>
            </a:br>
            <a:r>
              <a:rPr lang="en-GB" altLang="en-US" i="1"/>
              <a:t>Aims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D09A6BA5-D916-4850-91CC-EB913306DCE6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55415" y="2072640"/>
            <a:ext cx="3782021" cy="3476864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y-GB" altLang="en-US" dirty="0">
                <a:solidFill>
                  <a:schemeClr val="accent1">
                    <a:lumMod val="75000"/>
                  </a:schemeClr>
                </a:solidFill>
              </a:rPr>
              <a:t>Gwella dealltwriaeth o gyd-destun gwleidyddol a chymdeithasol y gwaith o ddatblygu sgiliau rhifedd.</a:t>
            </a:r>
          </a:p>
          <a:p>
            <a:pPr marL="0" indent="0">
              <a:buNone/>
            </a:pPr>
            <a:endParaRPr lang="en-GB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y-GB" altLang="en-US" dirty="0">
                <a:solidFill>
                  <a:schemeClr val="accent1">
                    <a:lumMod val="75000"/>
                  </a:schemeClr>
                </a:solidFill>
              </a:rPr>
              <a:t>Archwilio eich rôl eich hun o ran gwella dysgu a chyflawniad er mwyn codi lefelau rhifedd.</a:t>
            </a:r>
            <a:endParaRPr lang="en-GB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altLang="en-US" sz="1725" dirty="0"/>
          </a:p>
          <a:p>
            <a:endParaRPr lang="en-GB" altLang="en-US" dirty="0"/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CB1F4A52-70B7-44D8-B3B9-AE406A408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24351" y="2072640"/>
            <a:ext cx="4039195" cy="3476864"/>
          </a:xfrm>
          <a:ln>
            <a:solidFill>
              <a:schemeClr val="accent3"/>
            </a:solidFill>
          </a:ln>
        </p:spPr>
        <p:txBody>
          <a:bodyPr rtlCol="0">
            <a:normAutofit fontScale="92500" lnSpcReduction="10000"/>
          </a:bodyPr>
          <a:lstStyle/>
          <a:p>
            <a:pPr defTabSz="342905"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To improve understanding of the political and social context of developing numeracy skills.</a:t>
            </a:r>
          </a:p>
          <a:p>
            <a:pPr defTabSz="342905"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en-GB" dirty="0"/>
          </a:p>
          <a:p>
            <a:pPr defTabSz="342905"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en-GB" dirty="0"/>
              <a:t>To explore own role in enhancing learning and achievement in order to raise levels of numeracy.</a:t>
            </a:r>
            <a:endParaRPr lang="en-US" altLang="en-US" dirty="0"/>
          </a:p>
        </p:txBody>
      </p:sp>
      <p:pic>
        <p:nvPicPr>
          <p:cNvPr id="7173" name="Picture 5" descr="C:\Users\Dave\AppData\Local\Microsoft\Windows\Temporary Internet Files\Content.IE5\UIPWL3EI\MC900383606[1].wmf">
            <a:extLst>
              <a:ext uri="{FF2B5EF4-FFF2-40B4-BE49-F238E27FC236}">
                <a16:creationId xmlns:a16="http://schemas.microsoft.com/office/drawing/2014/main" id="{2C6A95F9-0DF8-48FA-97D0-EF86B796F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655" y="4619626"/>
            <a:ext cx="858440" cy="91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1923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A140EC4B-286D-483B-8C21-A45437ABFC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57900" y="827800"/>
            <a:ext cx="5292328" cy="1050131"/>
          </a:xfrm>
        </p:spPr>
        <p:txBody>
          <a:bodyPr rtlCol="0">
            <a:normAutofit fontScale="90000"/>
          </a:bodyPr>
          <a:lstStyle/>
          <a:p>
            <a:pPr algn="ctr" defTabSz="342905">
              <a:defRPr/>
            </a:pPr>
            <a:br>
              <a:rPr lang="en-GB" dirty="0"/>
            </a:br>
            <a:r>
              <a:rPr lang="cy-GB" sz="3300" dirty="0">
                <a:hlinkClick r:id="rId4"/>
              </a:rPr>
              <a:t>Mathemateg</a:t>
            </a:r>
            <a:br>
              <a:rPr lang="en-US" sz="3300" dirty="0">
                <a:ea typeface="ＭＳ Ｐゴシック" charset="-128"/>
                <a:hlinkClick r:id="rId4"/>
              </a:rPr>
            </a:br>
            <a:r>
              <a:rPr lang="en-GB" i="1" dirty="0"/>
              <a:t>Maths</a:t>
            </a:r>
            <a:br>
              <a:rPr lang="en-US" dirty="0">
                <a:ea typeface="ＭＳ Ｐゴシック" charset="-128"/>
              </a:rPr>
            </a:br>
            <a:endParaRPr lang="en-GB" i="1" dirty="0"/>
          </a:p>
        </p:txBody>
      </p:sp>
      <p:sp>
        <p:nvSpPr>
          <p:cNvPr id="12291" name="Text Placeholder 1">
            <a:extLst>
              <a:ext uri="{FF2B5EF4-FFF2-40B4-BE49-F238E27FC236}">
                <a16:creationId xmlns:a16="http://schemas.microsoft.com/office/drawing/2014/main" id="{701C0155-F2ED-48C1-9D69-CE45160F66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63317" y="2286001"/>
            <a:ext cx="2474119" cy="432197"/>
          </a:xfrm>
          <a:ln>
            <a:headEnd/>
            <a:tailEnd/>
          </a:ln>
        </p:spPr>
        <p:txBody>
          <a:bodyPr rtlCol="0"/>
          <a:lstStyle/>
          <a:p>
            <a:pPr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B3F29361-A23D-407D-A9E2-0471A2BB6BCE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681645" y="2286001"/>
            <a:ext cx="3853806" cy="2860129"/>
          </a:xfrm>
          <a:ln>
            <a:solidFill>
              <a:schemeClr val="accent1"/>
            </a:solidFill>
            <a:headEnd/>
            <a:tailEnd/>
          </a:ln>
        </p:spPr>
        <p:txBody>
          <a:bodyPr rtlCol="0">
            <a:normAutofit/>
          </a:bodyPr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100" i="1" dirty="0">
                <a:solidFill>
                  <a:schemeClr val="accent1">
                    <a:lumMod val="75000"/>
                  </a:schemeClr>
                </a:solidFill>
              </a:rPr>
              <a:t>Allwch chi gofio sut cafodd Mathemateg ei haddysgu yn yr ysgol?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100" i="1" dirty="0">
                <a:solidFill>
                  <a:schemeClr val="accent1">
                    <a:lumMod val="75000"/>
                  </a:schemeClr>
                </a:solidFill>
              </a:rPr>
              <a:t>Oedd y profiad yn un cadarnhaol?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100" i="1" dirty="0">
                <a:solidFill>
                  <a:schemeClr val="accent1">
                    <a:lumMod val="75000"/>
                  </a:schemeClr>
                </a:solidFill>
              </a:rPr>
              <a:t>Pam?</a:t>
            </a:r>
          </a:p>
        </p:txBody>
      </p:sp>
      <p:sp>
        <p:nvSpPr>
          <p:cNvPr id="12292" name="Text Placeholder 2">
            <a:extLst>
              <a:ext uri="{FF2B5EF4-FFF2-40B4-BE49-F238E27FC236}">
                <a16:creationId xmlns:a16="http://schemas.microsoft.com/office/drawing/2014/main" id="{7A8A5D88-B4E0-4F7C-8D4D-CFF130120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24351" y="2286001"/>
            <a:ext cx="2474119" cy="432197"/>
          </a:xfrm>
          <a:ln>
            <a:headEnd/>
            <a:tailEnd/>
          </a:ln>
        </p:spPr>
        <p:txBody>
          <a:bodyPr rtlCol="0"/>
          <a:lstStyle/>
          <a:p>
            <a:pPr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9219" name="Content Placeholder 6">
            <a:extLst>
              <a:ext uri="{FF2B5EF4-FFF2-40B4-BE49-F238E27FC236}">
                <a16:creationId xmlns:a16="http://schemas.microsoft.com/office/drawing/2014/main" id="{A6CF2608-64CB-49CC-B8F2-48D19FD2E6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6770" y="2272093"/>
            <a:ext cx="3419950" cy="2796399"/>
          </a:xfrm>
          <a:ln>
            <a:solidFill>
              <a:schemeClr val="accent3"/>
            </a:solidFill>
          </a:ln>
        </p:spPr>
        <p:txBody>
          <a:bodyPr rtlCol="0"/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i="1" dirty="0"/>
              <a:t>Can you recall how Maths was taught in school?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i="1" dirty="0"/>
              <a:t>Was it a positive experience?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400" i="1" dirty="0"/>
              <a:t>Why?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3792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C744F-DF4C-42B3-9AEC-43A2DDC84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>
                <a:solidFill>
                  <a:schemeClr val="accent1">
                    <a:lumMod val="75000"/>
                  </a:schemeClr>
                </a:solidFill>
              </a:rPr>
              <a:t>Ychydig o gomedi </a:t>
            </a:r>
            <a:r>
              <a:rPr lang="en-GB" dirty="0"/>
              <a:t>A bit of Comedy</a:t>
            </a:r>
            <a:endParaRPr lang="en-US" dirty="0"/>
          </a:p>
        </p:txBody>
      </p:sp>
      <p:pic>
        <p:nvPicPr>
          <p:cNvPr id="8" name="Online Media 7" title="Owe me back room rent funny video">
            <a:hlinkClick r:id="" action="ppaction://media"/>
            <a:extLst>
              <a:ext uri="{FF2B5EF4-FFF2-40B4-BE49-F238E27FC236}">
                <a16:creationId xmlns:a16="http://schemas.microsoft.com/office/drawing/2014/main" id="{703520B2-C3CC-C2B5-B4F5-3679E0B42DDB}"/>
              </a:ext>
            </a:extLst>
          </p:cNvPr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70392" y="1690688"/>
            <a:ext cx="5088918" cy="381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48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3">
            <a:extLst>
              <a:ext uri="{FF2B5EF4-FFF2-40B4-BE49-F238E27FC236}">
                <a16:creationId xmlns:a16="http://schemas.microsoft.com/office/drawing/2014/main" id="{961E3FBE-4036-42FD-9DC5-85DF7022921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87886" y="1279920"/>
            <a:ext cx="3993033" cy="3915969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r>
              <a:rPr lang="cy-GB" altLang="en-US" sz="2400" dirty="0">
                <a:solidFill>
                  <a:schemeClr val="accent1">
                    <a:lumMod val="75000"/>
                  </a:schemeClr>
                </a:solidFill>
              </a:rPr>
              <a:t>Dadansoddi’n feirniadol safbwyntiau damcaniaethol a thueddiadau allweddol yn natblygiad strategaethau rhifedd ar draws holl gyfnodau’r system addysg</a:t>
            </a:r>
          </a:p>
          <a:p>
            <a:r>
              <a:rPr lang="cy-GB" altLang="en-US" sz="2400" dirty="0">
                <a:solidFill>
                  <a:schemeClr val="accent1">
                    <a:lumMod val="75000"/>
                  </a:schemeClr>
                </a:solidFill>
              </a:rPr>
              <a:t>Archwilio’n feirniadol y rhesymwaith wrth wraidd monitro ac asesu rhifedd yn cynnwys y defnydd o asesu ffurfiannol a chrynodol</a:t>
            </a:r>
            <a:endParaRPr lang="en-GB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altLang="en-US" dirty="0"/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80480A2F-9F59-4345-8693-B879F17C4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61298" y="1279920"/>
            <a:ext cx="4134433" cy="3999739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dirty="0"/>
              <a:t>Critically analyse theoretical perspectives and key trends in the development of numeracy strategies across all phases of the education system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dirty="0"/>
              <a:t>Critically examine the rationale behind monitoring and assessing numeracy including use of formative and summative assessment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223" name="Picture 5" descr="C:\Users\Dave\AppData\Local\Microsoft\Windows\Temporary Internet Files\Content.IE5\UWE5TFNU\MC900441914[1].wmf">
            <a:extLst>
              <a:ext uri="{FF2B5EF4-FFF2-40B4-BE49-F238E27FC236}">
                <a16:creationId xmlns:a16="http://schemas.microsoft.com/office/drawing/2014/main" id="{5D33EED4-8497-415D-9D9C-B87530B18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824" y="4508899"/>
            <a:ext cx="2850356" cy="1069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3F6075F-82FE-4F7D-A289-41A1B2C79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87" y="365125"/>
            <a:ext cx="8922328" cy="914795"/>
          </a:xfrm>
        </p:spPr>
        <p:txBody>
          <a:bodyPr/>
          <a:lstStyle/>
          <a:p>
            <a:r>
              <a:rPr lang="cy-GB" dirty="0">
                <a:solidFill>
                  <a:schemeClr val="accent1">
                    <a:lumMod val="75000"/>
                  </a:schemeClr>
                </a:solidFill>
              </a:rPr>
              <a:t>Deilliannau Dysgu   </a:t>
            </a:r>
            <a:r>
              <a:rPr lang="en-GB" dirty="0"/>
              <a:t>Learning Outcomes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4973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0CCD29-97D1-4358-9A71-24E8E5266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6"/>
            <a:ext cx="7886700" cy="693362"/>
          </a:xfrm>
        </p:spPr>
        <p:txBody>
          <a:bodyPr rtlCol="0">
            <a:normAutofit fontScale="90000"/>
          </a:bodyPr>
          <a:lstStyle/>
          <a:p>
            <a:pPr algn="ctr" defTabSz="342905">
              <a:defRPr/>
            </a:pPr>
            <a:br>
              <a:rPr lang="en-GB" sz="3300" dirty="0">
                <a:solidFill>
                  <a:srgbClr val="4E5B6F"/>
                </a:solidFill>
              </a:rPr>
            </a:br>
            <a:br>
              <a:rPr lang="en-GB" sz="3300" dirty="0">
                <a:solidFill>
                  <a:srgbClr val="4E5B6F"/>
                </a:solidFill>
              </a:rPr>
            </a:br>
            <a:r>
              <a:rPr lang="cy-GB" sz="4000" b="1" i="1" dirty="0">
                <a:solidFill>
                  <a:srgbClr val="4E5B6F"/>
                </a:solidFill>
              </a:rPr>
              <a:t>Deilliannau Dysgu          </a:t>
            </a:r>
            <a:r>
              <a:rPr lang="en-GB" sz="4000" b="1" i="1" dirty="0"/>
              <a:t>Learning Outcomes</a:t>
            </a:r>
            <a:br>
              <a:rPr lang="en-US" sz="4000" b="1" i="1" dirty="0">
                <a:solidFill>
                  <a:srgbClr val="4E5B6F"/>
                </a:solidFill>
              </a:rPr>
            </a:br>
            <a:br>
              <a:rPr lang="en-GB" sz="4000" b="1" dirty="0"/>
            </a:br>
            <a:endParaRPr lang="en-GB" sz="4000" b="1" dirty="0"/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4A24FD7B-A94C-40E2-AD35-07730B7E766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53125" y="1058488"/>
            <a:ext cx="4024919" cy="3985000"/>
          </a:xfrm>
          <a:ln>
            <a:solidFill>
              <a:schemeClr val="accent1"/>
            </a:solidFill>
            <a:headEnd/>
            <a:tailEnd/>
          </a:ln>
        </p:spPr>
        <p:txBody>
          <a:bodyPr rtlCol="0">
            <a:normAutofit/>
          </a:bodyPr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400" dirty="0">
                <a:solidFill>
                  <a:schemeClr val="accent1">
                    <a:lumMod val="75000"/>
                  </a:schemeClr>
                </a:solidFill>
              </a:rPr>
              <a:t>Gwerthuso’n feirniadol y cysylltiadau rhwng rhifedd a meysydd eraill y cwricwlwm gan gynnwys meddwl yn greadigol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400" dirty="0">
                <a:solidFill>
                  <a:schemeClr val="accent1">
                    <a:lumMod val="75000"/>
                  </a:schemeClr>
                </a:solidFill>
              </a:rPr>
              <a:t>Archwilio’n feirniadol y rhesymwaith wrth wraidd monitro ac asesu rhifedd yn cynnwys y defnydd o asesu ffurfiannol a chrynodol</a:t>
            </a:r>
            <a:endParaRPr lang="en-GB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cy-GB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 sz="2100" dirty="0"/>
          </a:p>
        </p:txBody>
      </p:sp>
      <p:sp>
        <p:nvSpPr>
          <p:cNvPr id="8195" name="Content Placeholder 6">
            <a:extLst>
              <a:ext uri="{FF2B5EF4-FFF2-40B4-BE49-F238E27FC236}">
                <a16:creationId xmlns:a16="http://schemas.microsoft.com/office/drawing/2014/main" id="{BF63758A-E90C-4A44-8340-358C6310B3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24351" y="1058488"/>
            <a:ext cx="4024919" cy="3984999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dirty="0"/>
              <a:t>Critically evaluate the links between numeracy and other curriculum areas including thinking creatively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dirty="0"/>
              <a:t>Critically examine the rationale behind monitoring and assessing numeracy including use of formative and summative assessment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sz="2400" dirty="0"/>
          </a:p>
        </p:txBody>
      </p:sp>
      <p:pic>
        <p:nvPicPr>
          <p:cNvPr id="11271" name="Picture 5" descr="C:\Users\Dave\AppData\Local\Microsoft\Windows\Temporary Internet Files\Content.IE5\UWE5TFNU\MC900441914[1].wmf">
            <a:extLst>
              <a:ext uri="{FF2B5EF4-FFF2-40B4-BE49-F238E27FC236}">
                <a16:creationId xmlns:a16="http://schemas.microsoft.com/office/drawing/2014/main" id="{942FE7D0-5DC5-4708-A9CF-D2BCFCDE0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633" y="4508899"/>
            <a:ext cx="2850356" cy="1069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3575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123A8D6C-F0F2-405E-847E-91A81D1949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defTabSz="342905">
              <a:defRPr/>
            </a:pPr>
            <a:br>
              <a:rPr lang="en-GB" dirty="0"/>
            </a:br>
            <a:br>
              <a:rPr lang="en-GB" dirty="0"/>
            </a:br>
            <a:r>
              <a:rPr lang="cy-GB" sz="3600" dirty="0">
                <a:solidFill>
                  <a:srgbClr val="4E5B6F"/>
                </a:solidFill>
              </a:rPr>
              <a:t>Deilliannau Dysgu               </a:t>
            </a:r>
            <a:r>
              <a:rPr lang="en-GB" sz="3600" i="1" dirty="0">
                <a:solidFill>
                  <a:srgbClr val="4E5B6F"/>
                </a:solidFill>
              </a:rPr>
              <a:t>Learning Outcomes</a:t>
            </a:r>
            <a:br>
              <a:rPr lang="en-US" sz="3600" i="1" dirty="0">
                <a:solidFill>
                  <a:srgbClr val="4E5B6F"/>
                </a:solidFill>
              </a:rPr>
            </a:br>
            <a:br>
              <a:rPr lang="en-GB" dirty="0"/>
            </a:br>
            <a:endParaRPr lang="en-GB" i="1" dirty="0"/>
          </a:p>
        </p:txBody>
      </p:sp>
      <p:sp>
        <p:nvSpPr>
          <p:cNvPr id="9219" name="Text Placeholder 1">
            <a:extLst>
              <a:ext uri="{FF2B5EF4-FFF2-40B4-BE49-F238E27FC236}">
                <a16:creationId xmlns:a16="http://schemas.microsoft.com/office/drawing/2014/main" id="{A3EDD096-23CA-47EA-B753-8FB1CB03E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63317" y="2286001"/>
            <a:ext cx="2474119" cy="432197"/>
          </a:xfrm>
          <a:ln>
            <a:headEnd/>
            <a:tailEnd/>
          </a:ln>
        </p:spPr>
        <p:txBody>
          <a:bodyPr rtlCol="0"/>
          <a:lstStyle/>
          <a:p>
            <a:pPr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3137EE07-1D90-413E-AF1C-08D0BA0C4B8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262533" y="1690688"/>
            <a:ext cx="3974903" cy="3407569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>
            <a:normAutofit fontScale="92500"/>
          </a:bodyPr>
          <a:lstStyle/>
          <a:p>
            <a:r>
              <a:rPr lang="cy-GB" altLang="en-US" i="1" dirty="0">
                <a:solidFill>
                  <a:schemeClr val="accent1">
                    <a:lumMod val="75000"/>
                  </a:schemeClr>
                </a:solidFill>
              </a:rPr>
              <a:t>Trefnu eu gwybodaeth a’r hyn y maent wedi’i ddysgu drwy ddefnyddio amrywiaeth o ffynonellau gwybodaeth, gan gynnwys TGCh, a chyflwyno’u gwaith ar y lefel briodol</a:t>
            </a:r>
            <a:r>
              <a:rPr lang="cy-GB" altLang="en-US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altLang="en-US" sz="2700" dirty="0"/>
          </a:p>
        </p:txBody>
      </p:sp>
      <p:sp>
        <p:nvSpPr>
          <p:cNvPr id="9220" name="Text Placeholder 2">
            <a:extLst>
              <a:ext uri="{FF2B5EF4-FFF2-40B4-BE49-F238E27FC236}">
                <a16:creationId xmlns:a16="http://schemas.microsoft.com/office/drawing/2014/main" id="{B3DEFA7E-7D8B-4452-9D51-BD2B7C2D72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24351" y="2286001"/>
            <a:ext cx="2474119" cy="432197"/>
          </a:xfrm>
          <a:ln>
            <a:headEnd/>
            <a:tailEnd/>
          </a:ln>
        </p:spPr>
        <p:txBody>
          <a:bodyPr rtlCol="0"/>
          <a:lstStyle/>
          <a:p>
            <a:pPr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E529417F-FE1C-41E7-B649-6B6E317C41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63591" y="1690688"/>
            <a:ext cx="3507074" cy="3407569"/>
          </a:xfrm>
          <a:ln>
            <a:solidFill>
              <a:schemeClr val="accent3"/>
            </a:solidFill>
          </a:ln>
        </p:spPr>
        <p:txBody>
          <a:bodyPr rtlCol="0">
            <a:normAutofit fontScale="92500"/>
          </a:bodyPr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600" i="1" dirty="0"/>
              <a:t>Organise their knowledge and learning through the use of a range of information sources, including ICT and present their work at the appropriate level.</a:t>
            </a:r>
            <a:endParaRPr lang="en-US" sz="2600" i="1" dirty="0"/>
          </a:p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US" sz="2600" i="1" dirty="0"/>
              <a:t> </a:t>
            </a:r>
          </a:p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US" sz="2700" dirty="0"/>
              <a:t> 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sz="2700" dirty="0"/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sz="2700" dirty="0"/>
          </a:p>
        </p:txBody>
      </p:sp>
      <p:pic>
        <p:nvPicPr>
          <p:cNvPr id="15367" name="Picture 5" descr="C:\Users\Dave\AppData\Local\Microsoft\Windows\Temporary Internet Files\Content.IE5\UWE5TFNU\MC900441914[1].wmf">
            <a:extLst>
              <a:ext uri="{FF2B5EF4-FFF2-40B4-BE49-F238E27FC236}">
                <a16:creationId xmlns:a16="http://schemas.microsoft.com/office/drawing/2014/main" id="{BA017F00-97E4-4A85-91B2-20373A7B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11" y="4563667"/>
            <a:ext cx="2850356" cy="1069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0643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8105918-F71D-4C42-88F0-C43FA4BB3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98410"/>
          </a:xfrm>
        </p:spPr>
        <p:txBody>
          <a:bodyPr anchor="ctr">
            <a:normAutofit/>
          </a:bodyPr>
          <a:lstStyle/>
          <a:p>
            <a:r>
              <a:rPr lang="cy-GB" dirty="0"/>
              <a:t>Asesu</a:t>
            </a:r>
            <a:r>
              <a:rPr lang="en-GB" dirty="0"/>
              <a:t> 100%               01.03.2026</a:t>
            </a:r>
            <a:endParaRPr lang="en-US" dirty="0"/>
          </a:p>
        </p:txBody>
      </p:sp>
      <p:sp>
        <p:nvSpPr>
          <p:cNvPr id="10246" name="Content Placeholder 5">
            <a:extLst>
              <a:ext uri="{FF2B5EF4-FFF2-40B4-BE49-F238E27FC236}">
                <a16:creationId xmlns:a16="http://schemas.microsoft.com/office/drawing/2014/main" id="{F44863D2-3960-4DFD-B47C-E1791BBA0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844" y="1756755"/>
            <a:ext cx="8528858" cy="3709767"/>
          </a:xfrm>
        </p:spPr>
        <p:txBody>
          <a:bodyPr rtlCol="0">
            <a:normAutofit/>
          </a:bodyPr>
          <a:lstStyle/>
          <a:p>
            <a:pPr marL="0" indent="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cy-GB" sz="1800" b="1" dirty="0"/>
              <a:t>Elfen Asesu 1 - 100% Portffolio â 6 elfen (cyfwerth â 4000 o eiriau)</a:t>
            </a:r>
          </a:p>
          <a:p>
            <a:pPr marL="0" indent="0">
              <a:buNone/>
            </a:pPr>
            <a:r>
              <a:rPr lang="cy-GB" sz="1800" dirty="0"/>
              <a:t>Cyflwyno e-bortffolio ar rifedd mewn gwahanol gyd-destunau</a:t>
            </a:r>
          </a:p>
          <a:p>
            <a:r>
              <a:rPr lang="cy-GB" sz="1800" dirty="0"/>
              <a:t>Elfen 1: Blog - Pam mae rhifedd da yn bwysig?                      </a:t>
            </a:r>
            <a:r>
              <a:rPr lang="cy-GB" sz="1800" i="1" dirty="0"/>
              <a:t>1000 o eiriau</a:t>
            </a:r>
          </a:p>
          <a:p>
            <a:r>
              <a:rPr lang="cy-GB" sz="1800" dirty="0"/>
              <a:t>Elfen 2: Traethawd Byr – Beth gall ysgolion ei wneud i annog rhifedd? </a:t>
            </a:r>
            <a:r>
              <a:rPr lang="cy-GB" sz="1800" i="1" dirty="0"/>
              <a:t>1000 o eiriau</a:t>
            </a:r>
          </a:p>
          <a:p>
            <a:r>
              <a:rPr lang="cy-GB" sz="1800" dirty="0"/>
              <a:t>Elfen 3: Adnoddau – Taflen wybodaeth am adnodd rhifedd o'ch dewis chi sy'n ceisio cefnogi datblygiad rhifedd mewn disgyblion ag </a:t>
            </a:r>
            <a:r>
              <a:rPr lang="cy-GB" sz="1800"/>
              <a:t>ADY              </a:t>
            </a:r>
            <a:r>
              <a:rPr lang="cy-GB" sz="1800" i="1"/>
              <a:t>cyfwerth </a:t>
            </a:r>
            <a:r>
              <a:rPr lang="cy-GB" sz="1800" i="1" dirty="0"/>
              <a:t>â 500 o eiriau</a:t>
            </a:r>
            <a:endParaRPr lang="cy-GB" sz="1800" dirty="0"/>
          </a:p>
          <a:p>
            <a:r>
              <a:rPr lang="cy-GB" sz="1800" dirty="0"/>
              <a:t>Elfen 4: Fideo o'r adnodd ar waith                                         </a:t>
            </a:r>
            <a:r>
              <a:rPr lang="cy-GB" sz="1800" i="1" dirty="0"/>
              <a:t>3 funud</a:t>
            </a:r>
            <a:endParaRPr lang="cy-GB" sz="1800" dirty="0"/>
          </a:p>
          <a:p>
            <a:r>
              <a:rPr lang="cy-GB" sz="1800" dirty="0"/>
              <a:t>Elfen 5: Gwerthuso'r adnodd                                                  </a:t>
            </a:r>
            <a:r>
              <a:rPr lang="cy-GB" sz="1800" i="1" dirty="0"/>
              <a:t>1000 o eiriau</a:t>
            </a:r>
            <a:endParaRPr lang="cy-GB" sz="1800" dirty="0"/>
          </a:p>
          <a:p>
            <a:pPr marL="0" indent="0">
              <a:buNone/>
            </a:pPr>
            <a:endParaRPr lang="cy-GB" sz="1800" dirty="0"/>
          </a:p>
          <a:p>
            <a:pPr marL="257180" indent="-25718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1500" dirty="0"/>
          </a:p>
        </p:txBody>
      </p:sp>
    </p:spTree>
    <p:extLst>
      <p:ext uri="{BB962C8B-B14F-4D97-AF65-F5344CB8AC3E}">
        <p14:creationId xmlns:p14="http://schemas.microsoft.com/office/powerpoint/2010/main" val="2236348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8105918-F71D-4C42-88F0-C43FA4BB3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Assessment 100%   01.03.2026</a:t>
            </a:r>
            <a:endParaRPr lang="en-US" dirty="0"/>
          </a:p>
        </p:txBody>
      </p:sp>
      <p:sp>
        <p:nvSpPr>
          <p:cNvPr id="10246" name="Content Placeholder 5">
            <a:extLst>
              <a:ext uri="{FF2B5EF4-FFF2-40B4-BE49-F238E27FC236}">
                <a16:creationId xmlns:a16="http://schemas.microsoft.com/office/drawing/2014/main" id="{F44863D2-3960-4DFD-B47C-E1791BBA0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629" y="1751215"/>
            <a:ext cx="8678487" cy="4034443"/>
          </a:xfrm>
        </p:spPr>
        <p:txBody>
          <a:bodyPr rtlCol="0">
            <a:normAutofit/>
          </a:bodyPr>
          <a:lstStyle/>
          <a:p>
            <a:pPr marL="0" indent="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US" sz="1600" b="1" dirty="0"/>
              <a:t>Assessment Component 1 - 100% Portfolio with 5 elements (equiv. to 4000 words)</a:t>
            </a:r>
          </a:p>
          <a:p>
            <a:pPr marL="0" indent="0">
              <a:buNone/>
            </a:pPr>
            <a:r>
              <a:rPr lang="en-US" sz="1600" dirty="0"/>
              <a:t>Submit an e-portfolio on numeracy in different contexts</a:t>
            </a:r>
          </a:p>
          <a:p>
            <a:pPr marL="0" indent="0">
              <a:buNone/>
            </a:pPr>
            <a:endParaRPr lang="en-US" sz="1600" dirty="0"/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Element 1: Essay - Why is good numeracy important? 1000 words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Element 2: Blog – What can schools do encourage numeracy?         1000 words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Element 3: Resource – Information Sheet for professionals about a numeracy resource of your choice which aims to support numeracy development in pupils with ALN.   equivalent to 500 words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Element 4: Video of the resource in action       3 mins (equivalent to 500 words)                           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Element 5: Evaluation of the resource 1000 words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600" i="1" dirty="0"/>
          </a:p>
          <a:p>
            <a:endParaRPr lang="en-US" sz="1600" dirty="0"/>
          </a:p>
          <a:p>
            <a:pPr marL="257180" indent="-25718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1500" dirty="0"/>
          </a:p>
        </p:txBody>
      </p:sp>
    </p:spTree>
    <p:extLst>
      <p:ext uri="{BB962C8B-B14F-4D97-AF65-F5344CB8AC3E}">
        <p14:creationId xmlns:p14="http://schemas.microsoft.com/office/powerpoint/2010/main" val="1384478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B79821D0-B23C-4752-B05A-807B283C94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defTabSz="342905">
              <a:defRPr/>
            </a:pPr>
            <a:br>
              <a:rPr lang="cy-GB" altLang="en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</a:br>
            <a:r>
              <a:rPr lang="cy-GB" altLang="en-US" dirty="0">
                <a:solidFill>
                  <a:schemeClr val="accent1">
                    <a:lumMod val="75000"/>
                  </a:schemeClr>
                </a:solidFill>
                <a:ea typeface="MS PGothic" pitchFamily="34" charset="-128"/>
              </a:rPr>
              <a:t>Y broblem....    </a:t>
            </a:r>
            <a:r>
              <a:rPr lang="cy-GB" altLang="en-US" dirty="0">
                <a:ea typeface="MS PGothic" pitchFamily="34" charset="-128"/>
              </a:rPr>
              <a:t>The </a:t>
            </a:r>
            <a:r>
              <a:rPr lang="cy-GB" altLang="en-US" dirty="0" err="1">
                <a:ea typeface="MS PGothic" pitchFamily="34" charset="-128"/>
              </a:rPr>
              <a:t>issue</a:t>
            </a:r>
            <a:r>
              <a:rPr lang="cy-GB" altLang="en-US" dirty="0">
                <a:ea typeface="MS PGothic" pitchFamily="34" charset="-128"/>
              </a:rPr>
              <a:t>.....</a:t>
            </a:r>
            <a:br>
              <a:rPr lang="cy-GB" altLang="en-US" dirty="0">
                <a:solidFill>
                  <a:schemeClr val="accent1">
                    <a:lumMod val="75000"/>
                  </a:schemeClr>
                </a:solidFill>
                <a:ea typeface="ＭＳ Ｐゴシック" charset="-128"/>
              </a:rPr>
            </a:b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242" name="Rectangle 3">
            <a:extLst>
              <a:ext uri="{FF2B5EF4-FFF2-40B4-BE49-F238E27FC236}">
                <a16:creationId xmlns:a16="http://schemas.microsoft.com/office/drawing/2014/main" id="{3F5CA8EE-70A9-469F-92D7-B175B5E68D29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81156" y="1612669"/>
            <a:ext cx="4056281" cy="3936835"/>
          </a:xfrm>
        </p:spPr>
        <p:txBody>
          <a:bodyPr rtlCol="0">
            <a:normAutofit/>
          </a:bodyPr>
          <a:lstStyle/>
          <a:p>
            <a:pPr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i="1" dirty="0">
                <a:solidFill>
                  <a:schemeClr val="accent1">
                    <a:lumMod val="75000"/>
                  </a:schemeClr>
                </a:solidFill>
              </a:rPr>
              <a:t>Y DU yw un o’r ychydig wledydd lle mae’n gymdeithasol dderbyniol i ddatgan ein bod ni’n methu â ‘gwneud’ mathemateg. </a:t>
            </a:r>
            <a:r>
              <a:rPr lang="cy-GB" altLang="en-US" b="1" i="1" dirty="0">
                <a:solidFill>
                  <a:schemeClr val="accent1">
                    <a:lumMod val="75000"/>
                  </a:schemeClr>
                </a:solidFill>
              </a:rPr>
              <a:t>Pam? </a:t>
            </a:r>
            <a:endParaRPr lang="cy-GB" i="1" dirty="0">
              <a:solidFill>
                <a:schemeClr val="accent1">
                  <a:lumMod val="75000"/>
                </a:schemeClr>
              </a:solidFill>
            </a:endParaRPr>
          </a:p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cy-GB" altLang="en-US" sz="1500" i="1" dirty="0"/>
          </a:p>
        </p:txBody>
      </p:sp>
      <p:sp>
        <p:nvSpPr>
          <p:cNvPr id="13318" name="Content Placeholder 6">
            <a:extLst>
              <a:ext uri="{FF2B5EF4-FFF2-40B4-BE49-F238E27FC236}">
                <a16:creationId xmlns:a16="http://schemas.microsoft.com/office/drawing/2014/main" id="{11C2E3FF-D37A-4905-9B4E-96C5898BD4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24351" y="1612669"/>
            <a:ext cx="4328516" cy="3764823"/>
          </a:xfrm>
        </p:spPr>
        <p:txBody>
          <a:bodyPr rtlCol="0">
            <a:normAutofit/>
          </a:bodyPr>
          <a:lstStyle/>
          <a:p>
            <a:pPr marL="257180" indent="-25718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i="1" dirty="0"/>
              <a:t>The UK remains one of the few nations where it is socially acceptable to profess an inability to ‘do’ mathematics. </a:t>
            </a:r>
            <a:r>
              <a:rPr lang="en-GB" altLang="en-US" b="1" i="1" dirty="0"/>
              <a:t>Why? </a:t>
            </a:r>
          </a:p>
          <a:p>
            <a:pPr marL="257180" indent="-25718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1500" i="1" dirty="0"/>
          </a:p>
          <a:p>
            <a:pPr marL="257180" indent="-25718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cy-GB" altLang="en-US" sz="1500" i="1" dirty="0"/>
          </a:p>
          <a:p>
            <a:pPr marL="257180" indent="-25718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cy-GB" altLang="en-US" sz="1500" i="1" dirty="0"/>
          </a:p>
          <a:p>
            <a:pPr marL="257180" indent="-257180" defTabSz="342905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7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1797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6869DDE-89A6-4F96-AE8E-AF18411C9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9336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defRPr/>
            </a:pPr>
            <a:r>
              <a:rPr lang="cy-GB" sz="4100" dirty="0"/>
              <a:t>Felly beth?</a:t>
            </a:r>
            <a:br>
              <a:rPr lang="cy-GB" sz="4100" dirty="0"/>
            </a:br>
            <a:endParaRPr lang="cy-GB" sz="4100" dirty="0"/>
          </a:p>
        </p:txBody>
      </p:sp>
      <p:sp>
        <p:nvSpPr>
          <p:cNvPr id="25603" name="Rectangle 7">
            <a:extLst>
              <a:ext uri="{FF2B5EF4-FFF2-40B4-BE49-F238E27FC236}">
                <a16:creationId xmlns:a16="http://schemas.microsoft.com/office/drawing/2014/main" id="{370F26EF-1426-4F9B-A6A8-C2361F77A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1113905"/>
            <a:ext cx="7886700" cy="435261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Mae </a:t>
            </a:r>
            <a:r>
              <a:rPr lang="en-US" altLang="en-US" dirty="0" err="1">
                <a:latin typeface="+mn-lt"/>
              </a:rPr>
              <a:t>academyddion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wedi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rhybuddio</a:t>
            </a:r>
            <a:r>
              <a:rPr lang="en-US" altLang="en-US" dirty="0">
                <a:latin typeface="+mn-lt"/>
              </a:rPr>
              <a:t> bod </a:t>
            </a:r>
            <a:r>
              <a:rPr lang="en-US" altLang="en-US" dirty="0" err="1">
                <a:latin typeface="+mn-lt"/>
              </a:rPr>
              <a:t>Lloegr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Gogledd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Iwerddon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yn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wynebu</a:t>
            </a:r>
            <a:r>
              <a:rPr lang="en-US" altLang="en-US" dirty="0">
                <a:latin typeface="+mn-lt"/>
              </a:rPr>
              <a:t> "</a:t>
            </a:r>
            <a:r>
              <a:rPr lang="en-US" altLang="en-US" dirty="0" err="1">
                <a:latin typeface="+mn-lt"/>
              </a:rPr>
              <a:t>argyfwng</a:t>
            </a:r>
            <a:r>
              <a:rPr lang="en-US" altLang="en-US" dirty="0">
                <a:latin typeface="+mn-lt"/>
              </a:rPr>
              <a:t>" </a:t>
            </a:r>
            <a:r>
              <a:rPr lang="en-US" altLang="en-US" dirty="0" err="1">
                <a:latin typeface="+mn-lt"/>
              </a:rPr>
              <a:t>mewn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sgiliau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llythrennedd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ariannol</a:t>
            </a:r>
            <a:r>
              <a:rPr lang="en-US" altLang="en-US" dirty="0">
                <a:latin typeface="+mn-lt"/>
              </a:rPr>
              <a:t>.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Mae </a:t>
            </a:r>
            <a:r>
              <a:rPr lang="en-US" altLang="en-US" dirty="0" err="1">
                <a:latin typeface="+mn-lt"/>
              </a:rPr>
              <a:t>ymchwil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yn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datgelu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na</a:t>
            </a:r>
            <a:r>
              <a:rPr lang="en-US" altLang="en-US" dirty="0">
                <a:latin typeface="+mn-lt"/>
              </a:rPr>
              <a:t> all un o bob tri </a:t>
            </a:r>
            <a:r>
              <a:rPr lang="en-US" altLang="en-US" dirty="0" err="1">
                <a:latin typeface="+mn-lt"/>
              </a:rPr>
              <a:t>pherson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yn</a:t>
            </a:r>
            <a:r>
              <a:rPr lang="en-US" altLang="en-US" dirty="0">
                <a:latin typeface="+mn-lt"/>
              </a:rPr>
              <a:t> y </a:t>
            </a:r>
            <a:r>
              <a:rPr lang="en-US" altLang="en-US" dirty="0" err="1">
                <a:latin typeface="+mn-lt"/>
              </a:rPr>
              <a:t>gwledydd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hyn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weithio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allan</a:t>
            </a:r>
            <a:r>
              <a:rPr lang="en-US" altLang="en-US" dirty="0">
                <a:latin typeface="+mn-lt"/>
              </a:rPr>
              <a:t> y </a:t>
            </a:r>
            <a:r>
              <a:rPr lang="en-US" altLang="en-US" dirty="0" err="1">
                <a:latin typeface="+mn-lt"/>
              </a:rPr>
              <a:t>newid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cywir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ôl</a:t>
            </a:r>
            <a:r>
              <a:rPr lang="en-US" altLang="en-US" dirty="0">
                <a:latin typeface="+mn-lt"/>
              </a:rPr>
              <a:t> trip </a:t>
            </a:r>
            <a:r>
              <a:rPr lang="en-US" altLang="en-US" dirty="0" err="1">
                <a:latin typeface="+mn-lt"/>
              </a:rPr>
              <a:t>siopa</a:t>
            </a:r>
            <a:r>
              <a:rPr lang="en-US" altLang="en-US" dirty="0">
                <a:latin typeface="+mn-lt"/>
              </a:rPr>
              <a:t>.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Y </a:t>
            </a:r>
            <a:r>
              <a:rPr lang="en-US" altLang="en-US" dirty="0" err="1">
                <a:latin typeface="+mn-lt"/>
              </a:rPr>
              <a:t>ddwy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wlad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yw'r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perfformwyr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byd-eang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gwaethaf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dasgau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rhifedd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ariannol</a:t>
            </a:r>
            <a:r>
              <a:rPr lang="en-US" altLang="en-US" dirty="0">
                <a:latin typeface="+mn-lt"/>
              </a:rPr>
              <a:t> bob </a:t>
            </a:r>
            <a:r>
              <a:rPr lang="en-US" altLang="en-US" dirty="0" err="1">
                <a:latin typeface="+mn-lt"/>
              </a:rPr>
              <a:t>dydd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yn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unig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uwchben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Twrci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Rwsia</a:t>
            </a:r>
            <a:r>
              <a:rPr lang="en-US" altLang="en-US" dirty="0">
                <a:latin typeface="+mn-lt"/>
              </a:rPr>
              <a:t>, y </a:t>
            </a:r>
            <a:r>
              <a:rPr lang="en-US" altLang="en-US" dirty="0" err="1">
                <a:latin typeface="+mn-lt"/>
              </a:rPr>
              <a:t>Weriniaeth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Tsiec</a:t>
            </a:r>
            <a:r>
              <a:rPr lang="en-US" altLang="en-US" dirty="0">
                <a:latin typeface="+mn-lt"/>
              </a:rPr>
              <a:t> ac Israel, </a:t>
            </a:r>
            <a:r>
              <a:rPr lang="en-US" altLang="en-US" dirty="0" err="1">
                <a:latin typeface="+mn-lt"/>
              </a:rPr>
              <a:t>yn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ôl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astudiaeth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newydd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gan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ymchwilwyr</a:t>
            </a:r>
            <a:r>
              <a:rPr lang="en-US" altLang="en-US" dirty="0">
                <a:latin typeface="+mn-lt"/>
              </a:rPr>
              <a:t> o </a:t>
            </a:r>
            <a:r>
              <a:rPr lang="en-US" altLang="en-US" dirty="0" err="1">
                <a:latin typeface="+mn-lt"/>
              </a:rPr>
              <a:t>Goleg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Prifysgol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Llundain</a:t>
            </a:r>
            <a:r>
              <a:rPr lang="en-US" altLang="en-US" dirty="0">
                <a:latin typeface="+mn-lt"/>
              </a:rPr>
              <a:t> (UCL) a </a:t>
            </a:r>
            <a:r>
              <a:rPr lang="en-US" altLang="en-US" dirty="0" err="1">
                <a:latin typeface="+mn-lt"/>
              </a:rPr>
              <a:t>Phrifysgol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Caergrawnt</a:t>
            </a:r>
            <a:r>
              <a:rPr lang="en-US" altLang="en-US" dirty="0">
                <a:latin typeface="+mn-lt"/>
              </a:rPr>
              <a:t>.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 err="1">
                <a:latin typeface="+mn-lt"/>
              </a:rPr>
              <a:t>Mae'n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dangos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allai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traean</a:t>
            </a:r>
            <a:r>
              <a:rPr lang="en-US" altLang="en-US" dirty="0">
                <a:latin typeface="+mn-lt"/>
              </a:rPr>
              <a:t> o </a:t>
            </a:r>
            <a:r>
              <a:rPr lang="en-US" altLang="en-US" dirty="0" err="1">
                <a:latin typeface="+mn-lt"/>
              </a:rPr>
              <a:t>Loegr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Gogledd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Iwerddon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weithio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allan</a:t>
            </a:r>
            <a:r>
              <a:rPr lang="en-US" altLang="en-US" dirty="0">
                <a:latin typeface="+mn-lt"/>
              </a:rPr>
              <a:t> y </a:t>
            </a:r>
            <a:r>
              <a:rPr lang="en-US" altLang="en-US" dirty="0" err="1">
                <a:latin typeface="+mn-lt"/>
              </a:rPr>
              <a:t>newid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cywir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ôl</a:t>
            </a:r>
            <a:r>
              <a:rPr lang="en-US" altLang="en-US" dirty="0">
                <a:latin typeface="+mn-lt"/>
              </a:rPr>
              <a:t> trip </a:t>
            </a:r>
            <a:r>
              <a:rPr lang="en-US" altLang="en-US" dirty="0" err="1">
                <a:latin typeface="+mn-lt"/>
              </a:rPr>
              <a:t>siopa</a:t>
            </a:r>
            <a:r>
              <a:rPr lang="en-US" altLang="en-US" dirty="0">
                <a:latin typeface="+mn-lt"/>
              </a:rPr>
              <a:t>, ac </a:t>
            </a:r>
            <a:r>
              <a:rPr lang="en-US" altLang="en-US" dirty="0" err="1">
                <a:latin typeface="+mn-lt"/>
              </a:rPr>
              <a:t>ni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allai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pedwar</a:t>
            </a:r>
            <a:r>
              <a:rPr lang="en-US" altLang="en-US" dirty="0">
                <a:latin typeface="+mn-lt"/>
              </a:rPr>
              <a:t> o bob 10 </a:t>
            </a:r>
            <a:r>
              <a:rPr lang="en-US" altLang="en-US" dirty="0" err="1">
                <a:latin typeface="+mn-lt"/>
              </a:rPr>
              <a:t>ddefnyddio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gostyngiad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syml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yn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gywir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gynnyrch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cartref</a:t>
            </a:r>
            <a:r>
              <a:rPr lang="en-US" altLang="en-US" dirty="0">
                <a:latin typeface="+mn-lt"/>
              </a:rPr>
              <a:t> bob </a:t>
            </a:r>
            <a:r>
              <a:rPr lang="en-US" altLang="en-US" dirty="0" err="1">
                <a:latin typeface="+mn-lt"/>
              </a:rPr>
              <a:t>dydd</a:t>
            </a:r>
            <a:r>
              <a:rPr lang="en-US" altLang="en-US" dirty="0">
                <a:latin typeface="+mn-lt"/>
              </a:rPr>
              <a:t> y </a:t>
            </a:r>
            <a:r>
              <a:rPr lang="en-US" altLang="en-US" dirty="0" err="1">
                <a:latin typeface="+mn-lt"/>
              </a:rPr>
              <a:t>gallen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nhw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ei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brynu</a:t>
            </a:r>
            <a:r>
              <a:rPr lang="en-US" altLang="en-US" dirty="0">
                <a:latin typeface="+mn-lt"/>
              </a:rPr>
              <a:t>.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en-US" dirty="0">
              <a:latin typeface="+mn-lt"/>
            </a:endParaRPr>
          </a:p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altLang="en-US" sz="1300" dirty="0">
                <a:latin typeface="+mn-lt"/>
              </a:rPr>
              <a:t>(Bulman, 2018)</a:t>
            </a:r>
          </a:p>
        </p:txBody>
      </p:sp>
    </p:spTree>
    <p:extLst>
      <p:ext uri="{BB962C8B-B14F-4D97-AF65-F5344CB8AC3E}">
        <p14:creationId xmlns:p14="http://schemas.microsoft.com/office/powerpoint/2010/main" val="3399128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6869DDE-89A6-4F96-AE8E-AF18411C9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GB" dirty="0"/>
              <a:t>So what?</a:t>
            </a:r>
          </a:p>
        </p:txBody>
      </p:sp>
      <p:sp>
        <p:nvSpPr>
          <p:cNvPr id="25603" name="Rectangle 7">
            <a:extLst>
              <a:ext uri="{FF2B5EF4-FFF2-40B4-BE49-F238E27FC236}">
                <a16:creationId xmlns:a16="http://schemas.microsoft.com/office/drawing/2014/main" id="{370F26EF-1426-4F9B-A6A8-C2361F77A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" y="1825625"/>
            <a:ext cx="7886700" cy="36408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 lnSpcReduction="10000"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England and Northern Ireland are facing a “crisis” in financial literacy skills, academics have warned,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Research reveals one in three people in the countries cannot work out the correct change from a shopping trip.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The two nations are the worst global performers on everyday financial numeracy tasks, above only Turkey, Russia, the Czech Republic and Israel, according to a new study by researchers from University College London (UCL) and the University of Cambridge.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It shows that a third of English and Northern Irish could not work out the correct change from a shopping trip, and four in 10 could not correctly apply a simple discount to an everyday household product they might buy.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en-US" dirty="0">
              <a:latin typeface="+mn-lt"/>
            </a:endParaRPr>
          </a:p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altLang="en-US" sz="1300" dirty="0">
                <a:latin typeface="+mn-lt"/>
              </a:rPr>
              <a:t>(Bulman, 2018)</a:t>
            </a:r>
          </a:p>
        </p:txBody>
      </p:sp>
    </p:spTree>
    <p:extLst>
      <p:ext uri="{BB962C8B-B14F-4D97-AF65-F5344CB8AC3E}">
        <p14:creationId xmlns:p14="http://schemas.microsoft.com/office/powerpoint/2010/main" val="2369139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>
            <a:extLst>
              <a:ext uri="{FF2B5EF4-FFF2-40B4-BE49-F238E27FC236}">
                <a16:creationId xmlns:a16="http://schemas.microsoft.com/office/drawing/2014/main" id="{2EA20DB4-3AC9-486F-9BC9-E10621367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anchor="ctr">
            <a:normAutofit/>
          </a:bodyPr>
          <a:lstStyle/>
          <a:p>
            <a:r>
              <a:rPr lang="cy-GB" altLang="en-US" dirty="0">
                <a:solidFill>
                  <a:schemeClr val="accent1">
                    <a:lumMod val="75000"/>
                  </a:schemeClr>
                </a:solidFill>
              </a:rPr>
              <a:t>Tanio syniadau.        </a:t>
            </a:r>
            <a:r>
              <a:rPr lang="en-GB" altLang="en-US" dirty="0"/>
              <a:t>Brainstorm.</a:t>
            </a:r>
            <a:br>
              <a:rPr lang="en-GB" altLang="en-US" dirty="0"/>
            </a:br>
            <a:endParaRPr lang="en-GB" altLang="en-US" dirty="0"/>
          </a:p>
        </p:txBody>
      </p:sp>
      <p:graphicFrame>
        <p:nvGraphicFramePr>
          <p:cNvPr id="27653" name="Text Placeholder 3">
            <a:extLst>
              <a:ext uri="{FF2B5EF4-FFF2-40B4-BE49-F238E27FC236}">
                <a16:creationId xmlns:a16="http://schemas.microsoft.com/office/drawing/2014/main" id="{63056F7B-EF07-63BB-2DAE-E1A1C767B8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585087"/>
              </p:ext>
            </p:extLst>
          </p:nvPr>
        </p:nvGraphicFramePr>
        <p:xfrm>
          <a:off x="628650" y="1825625"/>
          <a:ext cx="7886700" cy="3640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7845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CEE39DE-B71C-41BB-9A0F-239361ECD4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anchor="ctr">
            <a:normAutofit/>
          </a:bodyPr>
          <a:lstStyle/>
          <a:p>
            <a:r>
              <a:rPr lang="en-GB" altLang="en-US" b="1" err="1"/>
              <a:t>Adroddiad</a:t>
            </a:r>
            <a:r>
              <a:rPr lang="en-GB" altLang="en-US" b="1"/>
              <a:t> </a:t>
            </a:r>
            <a:r>
              <a:rPr lang="cy-GB" altLang="en-US" b="1" err="1"/>
              <a:t>Cockroft</a:t>
            </a:r>
            <a:r>
              <a:rPr lang="cy-GB" altLang="en-US" b="1"/>
              <a:t> </a:t>
            </a:r>
            <a:br>
              <a:rPr lang="cy-GB" altLang="en-US" b="1"/>
            </a:br>
            <a:r>
              <a:rPr lang="cy-GB" altLang="en-US" b="1" i="1"/>
              <a:t>Adroddiad - </a:t>
            </a:r>
            <a:r>
              <a:rPr lang="cy-GB" altLang="en-US" b="1" i="1" err="1"/>
              <a:t>Mathematics</a:t>
            </a:r>
            <a:r>
              <a:rPr lang="cy-GB" altLang="en-US" b="1" i="1"/>
              <a:t> </a:t>
            </a:r>
            <a:r>
              <a:rPr lang="cy-GB" altLang="en-US" b="1" i="1" err="1"/>
              <a:t>Counts</a:t>
            </a:r>
            <a:endParaRPr lang="en-GB" altLang="en-US" b="1" i="1"/>
          </a:p>
        </p:txBody>
      </p:sp>
      <p:graphicFrame>
        <p:nvGraphicFramePr>
          <p:cNvPr id="33796" name="Content Placeholder 6">
            <a:extLst>
              <a:ext uri="{FF2B5EF4-FFF2-40B4-BE49-F238E27FC236}">
                <a16:creationId xmlns:a16="http://schemas.microsoft.com/office/drawing/2014/main" id="{E50F6C6E-19DA-CFFA-A2C8-6D469C0CCA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6002759"/>
              </p:ext>
            </p:extLst>
          </p:nvPr>
        </p:nvGraphicFramePr>
        <p:xfrm>
          <a:off x="628650" y="1825625"/>
          <a:ext cx="7886700" cy="3640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65662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CEE39DE-B71C-41BB-9A0F-239361ECD4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anchor="ctr">
            <a:normAutofit/>
          </a:bodyPr>
          <a:lstStyle/>
          <a:p>
            <a:r>
              <a:rPr lang="en-GB" altLang="en-US" b="1" err="1"/>
              <a:t>Adroddiad</a:t>
            </a:r>
            <a:r>
              <a:rPr lang="en-GB" altLang="en-US" b="1"/>
              <a:t> </a:t>
            </a:r>
            <a:r>
              <a:rPr lang="cy-GB" altLang="en-US" b="1" err="1"/>
              <a:t>Cockroft</a:t>
            </a:r>
            <a:r>
              <a:rPr lang="cy-GB" altLang="en-US" b="1"/>
              <a:t> </a:t>
            </a:r>
            <a:br>
              <a:rPr lang="cy-GB" altLang="en-US" b="1"/>
            </a:br>
            <a:r>
              <a:rPr lang="cy-GB" altLang="en-US" b="1" i="1" err="1"/>
              <a:t>Report</a:t>
            </a:r>
            <a:r>
              <a:rPr lang="cy-GB" altLang="en-US" b="1" i="1"/>
              <a:t> - </a:t>
            </a:r>
            <a:r>
              <a:rPr lang="cy-GB" altLang="en-US" b="1" i="1" err="1"/>
              <a:t>Mathematics</a:t>
            </a:r>
            <a:r>
              <a:rPr lang="cy-GB" altLang="en-US" b="1" i="1"/>
              <a:t> </a:t>
            </a:r>
            <a:r>
              <a:rPr lang="cy-GB" altLang="en-US" b="1" i="1" err="1"/>
              <a:t>Counts</a:t>
            </a:r>
            <a:endParaRPr lang="en-GB" altLang="en-US" b="1" i="1"/>
          </a:p>
        </p:txBody>
      </p:sp>
      <p:graphicFrame>
        <p:nvGraphicFramePr>
          <p:cNvPr id="33797" name="Content Placeholder 6">
            <a:extLst>
              <a:ext uri="{FF2B5EF4-FFF2-40B4-BE49-F238E27FC236}">
                <a16:creationId xmlns:a16="http://schemas.microsoft.com/office/drawing/2014/main" id="{99676378-6DCE-ED60-D53E-EA5520932B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5066169"/>
              </p:ext>
            </p:extLst>
          </p:nvPr>
        </p:nvGraphicFramePr>
        <p:xfrm>
          <a:off x="628650" y="1825625"/>
          <a:ext cx="7886700" cy="3640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00781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65CFF8D8-E3CD-4786-A2C0-434F51999E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 anchor="ctr">
            <a:normAutofit/>
          </a:bodyPr>
          <a:lstStyle/>
          <a:p>
            <a:r>
              <a:rPr lang="cy-GB" altLang="en-US" sz="4100" i="1" dirty="0"/>
              <a:t>Adroddiad </a:t>
            </a:r>
            <a:r>
              <a:rPr lang="cy-GB" altLang="en-US" sz="4100" i="1" dirty="0" err="1"/>
              <a:t>Cockroft</a:t>
            </a:r>
            <a:r>
              <a:rPr lang="cy-GB" altLang="en-US" sz="4100" i="1" dirty="0"/>
              <a:t> - </a:t>
            </a:r>
            <a:r>
              <a:rPr lang="cy-GB" altLang="en-US" sz="4100" i="1" dirty="0" err="1"/>
              <a:t>Mathematics</a:t>
            </a:r>
            <a:r>
              <a:rPr lang="cy-GB" altLang="en-US" sz="4100" i="1" dirty="0"/>
              <a:t> </a:t>
            </a:r>
            <a:r>
              <a:rPr lang="cy-GB" altLang="en-US" sz="4100" i="1" dirty="0" err="1"/>
              <a:t>Counts</a:t>
            </a:r>
            <a:r>
              <a:rPr lang="cy-GB" altLang="en-US" sz="4100" i="1" dirty="0"/>
              <a:t> (1982) Cefndir</a:t>
            </a:r>
          </a:p>
        </p:txBody>
      </p:sp>
      <p:pic>
        <p:nvPicPr>
          <p:cNvPr id="35846" name="Picture 6" descr="C:\Users\Dave\AppData\Local\Microsoft\Windows\Temporary Internet Files\Content.IE5\UWE5TFNU\MC900439818[1].png">
            <a:extLst>
              <a:ext uri="{FF2B5EF4-FFF2-40B4-BE49-F238E27FC236}">
                <a16:creationId xmlns:a16="http://schemas.microsoft.com/office/drawing/2014/main" id="{CE63FEED-9A7A-4933-BFE2-D32B798C5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4248" y="2505075"/>
            <a:ext cx="3080716" cy="308071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Content Placeholder 6">
            <a:extLst>
              <a:ext uri="{FF2B5EF4-FFF2-40B4-BE49-F238E27FC236}">
                <a16:creationId xmlns:a16="http://schemas.microsoft.com/office/drawing/2014/main" id="{8F827FC1-F1FC-46A8-9D89-8FA1A2E49A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773979" y="1895302"/>
            <a:ext cx="5148348" cy="3690489"/>
          </a:xfrm>
        </p:spPr>
        <p:txBody>
          <a:bodyPr rtlCol="0">
            <a:normAutofit/>
          </a:bodyPr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cy-GB" altLang="en-US" sz="1500" i="1" dirty="0"/>
          </a:p>
          <a:p>
            <a:pPr marL="557222" lvl="1" indent="-214316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000" i="1" dirty="0"/>
              <a:t>Galluogi disgyblion i ddatblygu'r sgiliau mathemategol a'r ddealltwriaeth sydd eu hangen ar gyfer bywyd yn oedolyn, ar gyfer cyflogaeth ac ar gyfer astudio a hyfforddi pellach; </a:t>
            </a:r>
          </a:p>
          <a:p>
            <a:pPr marL="557222" lvl="1" indent="-214316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000" i="1" dirty="0"/>
              <a:t>Darparu mathemateg o'r fath i ddisgyblion ag sydd ei angen i astudio pynciau eraill; </a:t>
            </a:r>
          </a:p>
          <a:p>
            <a:pPr marL="557222" lvl="1" indent="-214316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000" i="1" dirty="0"/>
              <a:t>Helpu disgyblion i ddatblygu gwerthfawrogiad a mwynhad o fathemateg ei hun</a:t>
            </a:r>
            <a:r>
              <a:rPr lang="en-GB" altLang="en-US" sz="2000" i="1" dirty="0"/>
              <a:t>.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cy-GB" altLang="en-US" sz="2000" i="1" dirty="0"/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1500" i="1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3444FC8-80B8-4F72-8A69-E78910F27230}"/>
              </a:ext>
            </a:extLst>
          </p:cNvPr>
          <p:cNvSpPr txBox="1">
            <a:spLocks noChangeArrowheads="1"/>
          </p:cNvSpPr>
          <p:nvPr/>
        </p:nvSpPr>
        <p:spPr>
          <a:xfrm>
            <a:off x="1385646" y="998730"/>
            <a:ext cx="2635188" cy="857250"/>
          </a:xfrm>
          <a:prstGeom prst="rect">
            <a:avLst/>
          </a:prstGeom>
        </p:spPr>
        <p:txBody>
          <a:bodyPr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pitchFamily="34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eaLnBrk="1" fontAlgn="auto" hangingPunct="1">
              <a:lnSpc>
                <a:spcPct val="90000"/>
              </a:lnSpc>
              <a:spcAft>
                <a:spcPts val="600"/>
              </a:spcAft>
              <a:defRPr/>
            </a:pPr>
            <a:br>
              <a:rPr lang="en-GB" sz="1600">
                <a:ea typeface="+mj-ea"/>
                <a:cs typeface="+mj-cs"/>
              </a:rPr>
            </a:br>
            <a:endParaRPr lang="en-GB" sz="1600" i="1">
              <a:ea typeface="+mj-ea"/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03083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65CFF8D8-E3CD-4786-A2C0-434F51999E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 anchor="ctr">
            <a:normAutofit/>
          </a:bodyPr>
          <a:lstStyle/>
          <a:p>
            <a:r>
              <a:rPr lang="cy-GB" altLang="en-US" i="1" err="1"/>
              <a:t>Cockroft</a:t>
            </a:r>
            <a:r>
              <a:rPr lang="cy-GB" altLang="en-US" i="1"/>
              <a:t> </a:t>
            </a:r>
            <a:r>
              <a:rPr lang="cy-GB" altLang="en-US" i="1" err="1"/>
              <a:t>Report</a:t>
            </a:r>
            <a:r>
              <a:rPr lang="cy-GB" altLang="en-US" i="1"/>
              <a:t> - </a:t>
            </a:r>
            <a:r>
              <a:rPr lang="cy-GB" altLang="en-US" i="1" err="1"/>
              <a:t>Mathematics</a:t>
            </a:r>
            <a:r>
              <a:rPr lang="cy-GB" altLang="en-US" i="1"/>
              <a:t> </a:t>
            </a:r>
            <a:r>
              <a:rPr lang="cy-GB" altLang="en-US" i="1" err="1"/>
              <a:t>Counts</a:t>
            </a:r>
            <a:r>
              <a:rPr lang="cy-GB" altLang="en-US" i="1"/>
              <a:t> (1982)</a:t>
            </a:r>
            <a:r>
              <a:rPr lang="en-GB" altLang="en-US" i="1"/>
              <a:t>      </a:t>
            </a:r>
            <a:r>
              <a:rPr lang="en-GB" altLang="en-US" i="1" dirty="0"/>
              <a:t>Background</a:t>
            </a:r>
            <a:endParaRPr lang="en-GB" altLang="en-US" i="1"/>
          </a:p>
        </p:txBody>
      </p:sp>
      <p:pic>
        <p:nvPicPr>
          <p:cNvPr id="35846" name="Picture 6" descr="C:\Users\Dave\AppData\Local\Microsoft\Windows\Temporary Internet Files\Content.IE5\UWE5TFNU\MC900439818[1].png">
            <a:extLst>
              <a:ext uri="{FF2B5EF4-FFF2-40B4-BE49-F238E27FC236}">
                <a16:creationId xmlns:a16="http://schemas.microsoft.com/office/drawing/2014/main" id="{CE63FEED-9A7A-4933-BFE2-D32B798C5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4248" y="2505075"/>
            <a:ext cx="3080716" cy="308071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Content Placeholder 6">
            <a:extLst>
              <a:ext uri="{FF2B5EF4-FFF2-40B4-BE49-F238E27FC236}">
                <a16:creationId xmlns:a16="http://schemas.microsoft.com/office/drawing/2014/main" id="{8F827FC1-F1FC-46A8-9D89-8FA1A2E49A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020834" y="1790007"/>
            <a:ext cx="5062206" cy="3795784"/>
          </a:xfrm>
        </p:spPr>
        <p:txBody>
          <a:bodyPr rtlCol="0">
            <a:normAutofit/>
          </a:bodyPr>
          <a:lstStyle/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cy-GB" altLang="en-US" sz="1500" i="1" dirty="0"/>
          </a:p>
          <a:p>
            <a:pPr marL="557222" lvl="1" indent="-214316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i="1" dirty="0"/>
              <a:t>Enable pupils to develop the mathematical skills and understanding required for adult life, for employment and for further study and training; </a:t>
            </a:r>
          </a:p>
          <a:p>
            <a:pPr marL="557222" lvl="1" indent="-214316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i="1" dirty="0"/>
              <a:t>Provide pupils with such maths as may be needed for study of other subjects; </a:t>
            </a:r>
          </a:p>
          <a:p>
            <a:pPr marL="557222" lvl="1" indent="-214316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i="1" dirty="0"/>
              <a:t>Help pupils to develop an appreciation and enjoyment of mathematics itself.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cy-GB" altLang="en-US" sz="2000" i="1" dirty="0"/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1500" i="1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3444FC8-80B8-4F72-8A69-E78910F27230}"/>
              </a:ext>
            </a:extLst>
          </p:cNvPr>
          <p:cNvSpPr txBox="1">
            <a:spLocks noChangeArrowheads="1"/>
          </p:cNvSpPr>
          <p:nvPr/>
        </p:nvSpPr>
        <p:spPr>
          <a:xfrm>
            <a:off x="1385646" y="998730"/>
            <a:ext cx="2635188" cy="857250"/>
          </a:xfrm>
          <a:prstGeom prst="rect">
            <a:avLst/>
          </a:prstGeom>
        </p:spPr>
        <p:txBody>
          <a:bodyPr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pitchFamily="34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eaLnBrk="1" fontAlgn="auto" hangingPunct="1">
              <a:lnSpc>
                <a:spcPct val="90000"/>
              </a:lnSpc>
              <a:spcAft>
                <a:spcPts val="600"/>
              </a:spcAft>
              <a:defRPr/>
            </a:pPr>
            <a:br>
              <a:rPr lang="en-GB" sz="1600">
                <a:ea typeface="+mj-ea"/>
                <a:cs typeface="+mj-cs"/>
              </a:rPr>
            </a:br>
            <a:endParaRPr lang="en-GB" sz="1600" i="1">
              <a:ea typeface="+mj-ea"/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43636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043D56A-6854-4267-84C2-9D8896F74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rtlCol="0" anchor="ctr">
            <a:normAutofit fontScale="90000"/>
          </a:bodyPr>
          <a:lstStyle/>
          <a:p>
            <a:pPr defTabSz="342905">
              <a:defRPr/>
            </a:pPr>
            <a:br>
              <a:rPr lang="en-GB" altLang="en-US" sz="2100" dirty="0"/>
            </a:br>
            <a:r>
              <a:rPr lang="cy-GB" altLang="en-US" sz="3600" b="1" i="1" dirty="0"/>
              <a:t>Rhai pwyntiau allweddol</a:t>
            </a:r>
            <a:br>
              <a:rPr lang="en-GB" sz="2100" i="1" dirty="0"/>
            </a:br>
            <a:br>
              <a:rPr lang="en-GB" sz="2100" i="1" dirty="0"/>
            </a:br>
            <a:endParaRPr lang="en-GB" sz="2100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BB189D0-D6BC-43B9-B391-A58A60B49C41}"/>
              </a:ext>
            </a:extLst>
          </p:cNvPr>
          <p:cNvSpPr txBox="1">
            <a:spLocks noChangeArrowheads="1"/>
          </p:cNvSpPr>
          <p:nvPr/>
        </p:nvSpPr>
        <p:spPr>
          <a:xfrm>
            <a:off x="1540669" y="748521"/>
            <a:ext cx="6172200" cy="85725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pitchFamily="34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endParaRPr lang="en-GB" sz="1050" i="1" dirty="0">
              <a:effectLst/>
              <a:ea typeface="+mj-ea"/>
              <a:cs typeface="+mj-cs"/>
            </a:endParaRPr>
          </a:p>
        </p:txBody>
      </p:sp>
      <p:graphicFrame>
        <p:nvGraphicFramePr>
          <p:cNvPr id="15365" name="Content Placeholder 6">
            <a:extLst>
              <a:ext uri="{FF2B5EF4-FFF2-40B4-BE49-F238E27FC236}">
                <a16:creationId xmlns:a16="http://schemas.microsoft.com/office/drawing/2014/main" id="{39E50725-30F5-CC3E-3C31-D31E91D8CA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7519579"/>
              </p:ext>
            </p:extLst>
          </p:nvPr>
        </p:nvGraphicFramePr>
        <p:xfrm>
          <a:off x="628650" y="1825625"/>
          <a:ext cx="7886700" cy="3640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21532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043D56A-6854-4267-84C2-9D8896F74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81" y="689956"/>
            <a:ext cx="2949575" cy="1600200"/>
          </a:xfrm>
        </p:spPr>
        <p:txBody>
          <a:bodyPr rtlCol="0" anchor="b">
            <a:normAutofit fontScale="90000"/>
          </a:bodyPr>
          <a:lstStyle/>
          <a:p>
            <a:pPr defTabSz="342905">
              <a:defRPr/>
            </a:pPr>
            <a:br>
              <a:rPr lang="en-GB" altLang="en-US" sz="2700" dirty="0"/>
            </a:br>
            <a:r>
              <a:rPr lang="cy-GB" altLang="en-US" b="1" i="1" dirty="0" err="1"/>
              <a:t>Some</a:t>
            </a:r>
            <a:r>
              <a:rPr lang="cy-GB" altLang="en-US" b="1" i="1" dirty="0"/>
              <a:t> </a:t>
            </a:r>
            <a:r>
              <a:rPr lang="cy-GB" altLang="en-US" b="1" i="1" dirty="0" err="1"/>
              <a:t>key</a:t>
            </a:r>
            <a:r>
              <a:rPr lang="cy-GB" altLang="en-US" b="1" i="1" dirty="0"/>
              <a:t> </a:t>
            </a:r>
            <a:r>
              <a:rPr lang="cy-GB" altLang="en-US" b="1" i="1" dirty="0" err="1"/>
              <a:t>points</a:t>
            </a:r>
            <a:br>
              <a:rPr lang="en-GB" sz="2700" i="1" dirty="0"/>
            </a:br>
            <a:br>
              <a:rPr lang="en-GB" sz="2700" i="1" dirty="0"/>
            </a:br>
            <a:endParaRPr lang="en-GB" sz="2700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BB189D0-D6BC-43B9-B391-A58A60B49C41}"/>
              </a:ext>
            </a:extLst>
          </p:cNvPr>
          <p:cNvSpPr txBox="1">
            <a:spLocks noChangeArrowheads="1"/>
          </p:cNvSpPr>
          <p:nvPr/>
        </p:nvSpPr>
        <p:spPr>
          <a:xfrm>
            <a:off x="1540669" y="748521"/>
            <a:ext cx="6172200" cy="85725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pitchFamily="34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endParaRPr lang="en-GB" sz="1050" i="1" dirty="0">
              <a:effectLst/>
              <a:ea typeface="+mj-ea"/>
              <a:cs typeface="+mj-cs"/>
            </a:endParaRPr>
          </a:p>
        </p:txBody>
      </p:sp>
      <p:graphicFrame>
        <p:nvGraphicFramePr>
          <p:cNvPr id="15365" name="Content Placeholder 6">
            <a:extLst>
              <a:ext uri="{FF2B5EF4-FFF2-40B4-BE49-F238E27FC236}">
                <a16:creationId xmlns:a16="http://schemas.microsoft.com/office/drawing/2014/main" id="{CD214E02-D1B4-FD7C-4A74-8393663087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6653324"/>
              </p:ext>
            </p:extLst>
          </p:nvPr>
        </p:nvGraphicFramePr>
        <p:xfrm>
          <a:off x="3081251" y="457201"/>
          <a:ext cx="5829993" cy="5403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9444817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Argymhellion</a:t>
            </a:r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73E13EAB-A199-4812-AC9A-10AC69E090D1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accent3"/>
            </a:solidFill>
          </a:ln>
        </p:spPr>
        <p:txBody>
          <a:bodyPr rtlCol="0">
            <a:normAutofit lnSpcReduction="10000"/>
          </a:bodyPr>
          <a:lstStyle/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i="1" dirty="0">
              <a:ea typeface="MS PGothic" pitchFamily="34" charset="-128"/>
            </a:endParaRP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sz="2700" i="1" dirty="0">
                <a:ea typeface="MS PGothic" pitchFamily="34" charset="-128"/>
              </a:rPr>
              <a:t>Cyflawni math o drefn sy'n galluogi disgyblion i weithio ar lefel a chyflymder sy'n addas ar eu cyfer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sz="2700" i="1" dirty="0">
                <a:ea typeface="MS PGothic" pitchFamily="34" charset="-128"/>
              </a:rPr>
              <a:t>Mewn ysgolion uwchradd dylid addysgu mathemateg mewn ystafelloedd arbenigol sydd â chyfarpar priodol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sz="2700" i="1" dirty="0">
                <a:ea typeface="MS PGothic" pitchFamily="34" charset="-128"/>
              </a:rPr>
              <a:t>Angen cynyddu arbenigedd mathemategol athrawon cynradd a nifer yr athrawon mathemateg mewn ysgolion uwchradd. Mwy o hyfforddiant yn y swydd.</a:t>
            </a:r>
          </a:p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700" b="1" dirty="0">
              <a:ea typeface="MS PGothic" pitchFamily="34" charset="-128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Recommendations</a:t>
            </a:r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73E13EAB-A199-4812-AC9A-10AC69E090D1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accent3"/>
            </a:solidFill>
          </a:ln>
        </p:spPr>
        <p:txBody>
          <a:bodyPr rtlCol="0">
            <a:normAutofit lnSpcReduction="10000"/>
          </a:bodyPr>
          <a:lstStyle/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i="1" dirty="0">
              <a:ea typeface="MS PGothic" pitchFamily="34" charset="-128"/>
            </a:endParaRP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700" i="1" dirty="0">
                <a:ea typeface="MS PGothic" pitchFamily="34" charset="-128"/>
              </a:rPr>
              <a:t>to achieve a form of organisation which enables pupils to work at a level and speed which is suitable for them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700" i="1" dirty="0">
                <a:ea typeface="MS PGothic" pitchFamily="34" charset="-128"/>
              </a:rPr>
              <a:t>In secondary schools mathematics should be taught in suitably equipped specialist rooms </a:t>
            </a:r>
          </a:p>
          <a:p>
            <a:pPr marL="257180" indent="-257180" defTabSz="342905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700" i="1" dirty="0">
                <a:ea typeface="MS PGothic" pitchFamily="34" charset="-128"/>
              </a:rPr>
              <a:t>a need to increase the mathematical expertise of primary teachers and the number of maths teachers in secondary schools. More in-service training.</a:t>
            </a:r>
          </a:p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700" b="1" dirty="0">
              <a:ea typeface="MS PGothic" pitchFamily="34" charset="-12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74679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1">
            <a:extLst>
              <a:ext uri="{FF2B5EF4-FFF2-40B4-BE49-F238E27FC236}">
                <a16:creationId xmlns:a16="http://schemas.microsoft.com/office/drawing/2014/main" id="{8EFC0948-EB20-642F-B280-99482FFE8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 dirty="0"/>
              <a:t>continued</a:t>
            </a:r>
            <a:endParaRPr lang="en-US" dirty="0"/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98106034-99EA-4E22-9296-7466F42E2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172" y="1690688"/>
            <a:ext cx="4343804" cy="3895103"/>
          </a:xfrm>
        </p:spPr>
        <p:txBody>
          <a:bodyPr rtlCol="0">
            <a:normAutofit/>
          </a:bodyPr>
          <a:lstStyle/>
          <a:p>
            <a:pPr marL="231461" indent="-231461" defTabSz="308615">
              <a:spcBef>
                <a:spcPts val="675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200" i="1" dirty="0"/>
              <a:t>Teachers should not expect pupils to commit things to memory without understanding them</a:t>
            </a:r>
          </a:p>
          <a:p>
            <a:pPr marL="231461" indent="-231461" defTabSz="308615">
              <a:spcBef>
                <a:spcPts val="675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200" i="1" dirty="0"/>
              <a:t>Pupils should not be allowed to experience repeated failure </a:t>
            </a:r>
          </a:p>
          <a:p>
            <a:pPr marL="231461" indent="-231461" defTabSz="308615">
              <a:spcBef>
                <a:spcPts val="675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200" i="1" dirty="0"/>
              <a:t>Maths requires hard work and much practice</a:t>
            </a:r>
          </a:p>
          <a:p>
            <a:pPr marL="82153" indent="0" defTabSz="342905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200" b="1" i="1" dirty="0"/>
          </a:p>
        </p:txBody>
      </p:sp>
      <p:sp>
        <p:nvSpPr>
          <p:cNvPr id="41986" name="Rectangle 3">
            <a:extLst>
              <a:ext uri="{FF2B5EF4-FFF2-40B4-BE49-F238E27FC236}">
                <a16:creationId xmlns:a16="http://schemas.microsoft.com/office/drawing/2014/main" id="{11475A8B-9349-4D3B-83EE-30B054B0D789}"/>
              </a:ext>
            </a:extLst>
          </p:cNvPr>
          <p:cNvSpPr>
            <a:spLocks noGrp="1" noChangeArrowheads="1"/>
          </p:cNvSpPr>
          <p:nvPr>
            <p:ph sz="quarter" idx="4"/>
          </p:nvPr>
        </p:nvSpPr>
        <p:spPr>
          <a:xfrm>
            <a:off x="4629149" y="1651462"/>
            <a:ext cx="4293177" cy="3934329"/>
          </a:xfrm>
        </p:spPr>
        <p:txBody>
          <a:bodyPr>
            <a:normAutofit/>
          </a:bodyPr>
          <a:lstStyle/>
          <a:p>
            <a:pPr marL="231458" indent="-231458" defTabSz="308610">
              <a:spcBef>
                <a:spcPts val="675"/>
              </a:spcBef>
            </a:pPr>
            <a:r>
              <a:rPr lang="cy-GB" altLang="en-US" sz="2200" dirty="0">
                <a:solidFill>
                  <a:schemeClr val="accent1">
                    <a:lumMod val="75000"/>
                  </a:schemeClr>
                </a:solidFill>
              </a:rPr>
              <a:t>Ni ddylai athrawon ddisgwyl i ddisgyblion gofio pethau heb eu deall</a:t>
            </a:r>
          </a:p>
          <a:p>
            <a:pPr marL="231458" indent="-231458" defTabSz="308610">
              <a:spcBef>
                <a:spcPts val="675"/>
              </a:spcBef>
            </a:pPr>
            <a:r>
              <a:rPr lang="cy-GB" altLang="en-US" sz="2200" dirty="0">
                <a:solidFill>
                  <a:schemeClr val="accent1">
                    <a:lumMod val="75000"/>
                  </a:schemeClr>
                </a:solidFill>
              </a:rPr>
              <a:t>Ni ddylid gadael i ddisgyblion brofi methiant dro ar ôl tro</a:t>
            </a:r>
          </a:p>
          <a:p>
            <a:pPr marL="231458" indent="-231458" defTabSz="308610">
              <a:spcBef>
                <a:spcPts val="675"/>
              </a:spcBef>
            </a:pPr>
            <a:r>
              <a:rPr lang="cy-GB" altLang="en-US" sz="2200" dirty="0">
                <a:solidFill>
                  <a:schemeClr val="accent1">
                    <a:lumMod val="75000"/>
                  </a:schemeClr>
                </a:solidFill>
              </a:rPr>
              <a:t>I lwyddo mewn mathemateg mae angen gwaith caled ac ymarfer.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9687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>
            <a:extLst>
              <a:ext uri="{FF2B5EF4-FFF2-40B4-BE49-F238E27FC236}">
                <a16:creationId xmlns:a16="http://schemas.microsoft.com/office/drawing/2014/main" id="{0970224C-9C7D-47A9-9ACA-899E40E28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>
            <a:normAutofit/>
          </a:bodyPr>
          <a:lstStyle/>
          <a:p>
            <a:br>
              <a:rPr lang="en-GB" altLang="en-US" sz="2700"/>
            </a:br>
            <a:r>
              <a:rPr lang="cy-GB" altLang="en-US" sz="2700"/>
              <a:t>Argymhellion Mathemateg mewn Ysgolion Cynradd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4036" name="Content Placeholder 3">
            <a:extLst>
              <a:ext uri="{FF2B5EF4-FFF2-40B4-BE49-F238E27FC236}">
                <a16:creationId xmlns:a16="http://schemas.microsoft.com/office/drawing/2014/main" id="{EE935DD2-B259-3236-1E6C-211288F08E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4273285"/>
              </p:ext>
            </p:extLst>
          </p:nvPr>
        </p:nvGraphicFramePr>
        <p:xfrm>
          <a:off x="3887788" y="457201"/>
          <a:ext cx="4629150" cy="5403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>
            <a:extLst>
              <a:ext uri="{FF2B5EF4-FFF2-40B4-BE49-F238E27FC236}">
                <a16:creationId xmlns:a16="http://schemas.microsoft.com/office/drawing/2014/main" id="{0970224C-9C7D-47A9-9ACA-899E40E28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462" y="457199"/>
            <a:ext cx="2632363" cy="3532909"/>
          </a:xfrm>
        </p:spPr>
        <p:txBody>
          <a:bodyPr anchor="b">
            <a:normAutofit/>
          </a:bodyPr>
          <a:lstStyle/>
          <a:p>
            <a:br>
              <a:rPr lang="en-GB" altLang="en-US" sz="2700" dirty="0"/>
            </a:br>
            <a:r>
              <a:rPr lang="en-GB" altLang="en-US" sz="2000" dirty="0"/>
              <a:t>Recommendations</a:t>
            </a:r>
            <a:r>
              <a:rPr lang="en-GB" altLang="en-US" sz="4400" dirty="0"/>
              <a:t> Maths in Primary Schools</a:t>
            </a:r>
          </a:p>
        </p:txBody>
      </p:sp>
      <p:graphicFrame>
        <p:nvGraphicFramePr>
          <p:cNvPr id="44036" name="Content Placeholder 3">
            <a:extLst>
              <a:ext uri="{FF2B5EF4-FFF2-40B4-BE49-F238E27FC236}">
                <a16:creationId xmlns:a16="http://schemas.microsoft.com/office/drawing/2014/main" id="{265A03D6-9E60-2F19-0189-81AB13C94F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373508"/>
              </p:ext>
            </p:extLst>
          </p:nvPr>
        </p:nvGraphicFramePr>
        <p:xfrm>
          <a:off x="3887788" y="457201"/>
          <a:ext cx="4629150" cy="5403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5105819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04B91-BC60-C923-E428-466E1346C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2700" b="1" dirty="0">
                <a:solidFill>
                  <a:schemeClr val="accent1"/>
                </a:solidFill>
              </a:rPr>
              <a:t>Pam </a:t>
            </a:r>
            <a:r>
              <a:rPr lang="en-GB" sz="2700" b="1" dirty="0" err="1">
                <a:solidFill>
                  <a:schemeClr val="accent1"/>
                </a:solidFill>
              </a:rPr>
              <a:t>mae</a:t>
            </a:r>
            <a:r>
              <a:rPr lang="en-GB" sz="2700" b="1" dirty="0">
                <a:solidFill>
                  <a:schemeClr val="accent1"/>
                </a:solidFill>
              </a:rPr>
              <a:t> </a:t>
            </a:r>
            <a:r>
              <a:rPr lang="en-GB" sz="2700" b="1" dirty="0" err="1">
                <a:solidFill>
                  <a:schemeClr val="accent1"/>
                </a:solidFill>
              </a:rPr>
              <a:t>rhifedd</a:t>
            </a:r>
            <a:r>
              <a:rPr lang="en-GB" sz="2700" b="1" dirty="0">
                <a:solidFill>
                  <a:schemeClr val="accent1"/>
                </a:solidFill>
              </a:rPr>
              <a:t> da </a:t>
            </a:r>
            <a:r>
              <a:rPr lang="en-GB" sz="2700" b="1" dirty="0" err="1">
                <a:solidFill>
                  <a:schemeClr val="accent1"/>
                </a:solidFill>
              </a:rPr>
              <a:t>yn</a:t>
            </a:r>
            <a:r>
              <a:rPr lang="en-GB" sz="2700" b="1" dirty="0">
                <a:solidFill>
                  <a:schemeClr val="accent1"/>
                </a:solidFill>
              </a:rPr>
              <a:t> </a:t>
            </a:r>
            <a:r>
              <a:rPr lang="en-GB" sz="2700" b="1" dirty="0" err="1">
                <a:solidFill>
                  <a:schemeClr val="accent1"/>
                </a:solidFill>
              </a:rPr>
              <a:t>bwysig</a:t>
            </a:r>
            <a:r>
              <a:rPr lang="en-GB" sz="2700" b="1" dirty="0">
                <a:solidFill>
                  <a:schemeClr val="accent1"/>
                </a:solidFill>
              </a:rPr>
              <a:t>?</a:t>
            </a:r>
            <a:br>
              <a:rPr lang="en-GB" sz="2700" b="1" dirty="0">
                <a:solidFill>
                  <a:schemeClr val="accent1"/>
                </a:solidFill>
              </a:rPr>
            </a:br>
            <a:r>
              <a:rPr lang="en-GB" sz="2700" b="1" dirty="0"/>
              <a:t>Why is good numeracy important? </a:t>
            </a:r>
            <a:endParaRPr lang="en-US" sz="27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3FA58-1616-980C-EF52-9D0C6CFC13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Elfen 1: </a:t>
            </a:r>
            <a:r>
              <a:rPr lang="en-GB" dirty="0" err="1">
                <a:solidFill>
                  <a:schemeClr val="accent1"/>
                </a:solidFill>
              </a:rPr>
              <a:t>Traethawd</a:t>
            </a:r>
            <a:r>
              <a:rPr lang="en-GB" dirty="0">
                <a:solidFill>
                  <a:schemeClr val="accent1"/>
                </a:solidFill>
              </a:rPr>
              <a:t> - Pam </a:t>
            </a:r>
            <a:r>
              <a:rPr lang="en-GB" dirty="0" err="1">
                <a:solidFill>
                  <a:schemeClr val="accent1"/>
                </a:solidFill>
              </a:rPr>
              <a:t>mae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rhifedd</a:t>
            </a:r>
            <a:r>
              <a:rPr lang="en-GB" dirty="0">
                <a:solidFill>
                  <a:schemeClr val="accent1"/>
                </a:solidFill>
              </a:rPr>
              <a:t> da </a:t>
            </a:r>
            <a:r>
              <a:rPr lang="en-GB" dirty="0" err="1">
                <a:solidFill>
                  <a:schemeClr val="accent1"/>
                </a:solidFill>
              </a:rPr>
              <a:t>yn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bwysig</a:t>
            </a:r>
            <a:r>
              <a:rPr lang="en-GB" dirty="0">
                <a:solidFill>
                  <a:schemeClr val="accent1"/>
                </a:solidFill>
              </a:rPr>
              <a:t>? 1000 o </a:t>
            </a:r>
            <a:r>
              <a:rPr lang="en-GB" dirty="0" err="1">
                <a:solidFill>
                  <a:schemeClr val="accent1"/>
                </a:solidFill>
              </a:rPr>
              <a:t>eiriau</a:t>
            </a:r>
            <a:endParaRPr lang="en-GB" dirty="0">
              <a:solidFill>
                <a:schemeClr val="accent1"/>
              </a:solidFill>
            </a:endParaRPr>
          </a:p>
          <a:p>
            <a:r>
              <a:rPr lang="en-GB" dirty="0" err="1">
                <a:solidFill>
                  <a:schemeClr val="accent1"/>
                </a:solidFill>
              </a:rPr>
              <a:t>Cysylltu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â'r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cyd-destun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ehangach</a:t>
            </a:r>
            <a:r>
              <a:rPr lang="en-GB" dirty="0">
                <a:solidFill>
                  <a:schemeClr val="accent1"/>
                </a:solidFill>
              </a:rPr>
              <a:t> (</a:t>
            </a:r>
            <a:r>
              <a:rPr lang="en-GB" dirty="0" err="1">
                <a:solidFill>
                  <a:schemeClr val="accent1"/>
                </a:solidFill>
              </a:rPr>
              <a:t>gwleidyddol</a:t>
            </a:r>
            <a:r>
              <a:rPr lang="en-GB" dirty="0">
                <a:solidFill>
                  <a:schemeClr val="accent1"/>
                </a:solidFill>
              </a:rPr>
              <a:t> a </a:t>
            </a:r>
            <a:r>
              <a:rPr lang="en-GB" dirty="0" err="1">
                <a:solidFill>
                  <a:schemeClr val="accent1"/>
                </a:solidFill>
              </a:rPr>
              <a:t>chymdeithasol</a:t>
            </a:r>
            <a:r>
              <a:rPr lang="en-GB" dirty="0">
                <a:solidFill>
                  <a:schemeClr val="accent1"/>
                </a:solidFill>
              </a:rPr>
              <a:t>)</a:t>
            </a:r>
          </a:p>
          <a:p>
            <a:r>
              <a:rPr lang="en-GB" dirty="0" err="1">
                <a:solidFill>
                  <a:schemeClr val="accent1"/>
                </a:solidFill>
              </a:rPr>
              <a:t>Ysgrifennu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mewn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arddull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academaidd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ffurfiol</a:t>
            </a:r>
            <a:endParaRPr lang="en-GB" dirty="0">
              <a:solidFill>
                <a:schemeClr val="accent1"/>
              </a:solidFill>
            </a:endParaRPr>
          </a:p>
          <a:p>
            <a:r>
              <a:rPr lang="en-GB" dirty="0"/>
              <a:t>Element 1: Essay - Why is good numeracy important? 1000 words</a:t>
            </a:r>
            <a:endParaRPr lang="en-US" dirty="0"/>
          </a:p>
          <a:p>
            <a:pPr lvl="0"/>
            <a:r>
              <a:rPr lang="en-GB" dirty="0"/>
              <a:t>Link to the wider context (political and social)</a:t>
            </a:r>
            <a:endParaRPr lang="en-US" dirty="0"/>
          </a:p>
          <a:p>
            <a:pPr lvl="0"/>
            <a:r>
              <a:rPr lang="en-GB" dirty="0"/>
              <a:t>Write in formal academic style</a:t>
            </a:r>
            <a:endParaRPr lang="en-US" dirty="0"/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44794E-32BE-54D3-542A-BFCA03FB262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Action Button: Document 4">
            <a:hlinkClick r:id="rId2" highlightClick="1"/>
            <a:extLst>
              <a:ext uri="{FF2B5EF4-FFF2-40B4-BE49-F238E27FC236}">
                <a16:creationId xmlns:a16="http://schemas.microsoft.com/office/drawing/2014/main" id="{1A1EACBA-0680-89E3-699D-3D9708515AC0}"/>
              </a:ext>
            </a:extLst>
          </p:cNvPr>
          <p:cNvSpPr/>
          <p:nvPr/>
        </p:nvSpPr>
        <p:spPr>
          <a:xfrm>
            <a:off x="1025236" y="2432858"/>
            <a:ext cx="1341120" cy="1701338"/>
          </a:xfrm>
          <a:prstGeom prst="actionButtonDocumen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604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377479"/>
          </a:xfrm>
        </p:spPr>
        <p:txBody>
          <a:bodyPr>
            <a:normAutofit fontScale="90000"/>
          </a:bodyPr>
          <a:lstStyle/>
          <a:p>
            <a:r>
              <a:rPr lang="en-GB" dirty="0"/>
              <a:t>     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Cyfeiriadau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       </a:t>
            </a:r>
            <a:r>
              <a:rPr lang="en-GB" dirty="0"/>
              <a:t>References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38298" y="897775"/>
            <a:ext cx="8686308" cy="4838007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altLang="en-US" sz="3500" dirty="0"/>
              <a:t>Bulman, (2018) England faces ‘crisis’ in adult financial literacy as one in three cannot work out change from shopping trip. The Independent. https://www.independent.co.uk/news/uk/home-news/england-financial-literacy-shopping-trip-change-numeracy-mental-arithmetic-a8255951.html</a:t>
            </a:r>
            <a:r>
              <a:rPr lang="en-GB" sz="3500" dirty="0"/>
              <a:t>(accessed on </a:t>
            </a:r>
            <a:r>
              <a:rPr lang="en-GB" altLang="en-US" sz="3500" dirty="0"/>
              <a:t>15.03.2022)</a:t>
            </a:r>
          </a:p>
          <a:p>
            <a:pPr marL="0" indent="0">
              <a:buNone/>
            </a:pPr>
            <a:endParaRPr lang="en-GB" altLang="en-US" sz="3500" dirty="0"/>
          </a:p>
          <a:p>
            <a:pPr marL="0" indent="0" defTabSz="342905"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r>
              <a:rPr lang="en-GB" altLang="en-US" sz="3500" dirty="0">
                <a:ea typeface="+mj-ea"/>
                <a:cs typeface="+mj-cs"/>
              </a:rPr>
              <a:t>The Cockcroft Report (1982), </a:t>
            </a:r>
            <a:r>
              <a:rPr lang="en-GB" altLang="en-US" sz="3500" i="1" dirty="0">
                <a:ea typeface="+mj-ea"/>
                <a:cs typeface="+mj-cs"/>
              </a:rPr>
              <a:t>Mathematics Counts. </a:t>
            </a:r>
            <a:r>
              <a:rPr lang="en-GB" altLang="en-US" sz="3500" dirty="0">
                <a:ea typeface="+mj-ea"/>
                <a:cs typeface="+mj-cs"/>
              </a:rPr>
              <a:t>London: Her Majesty's Stationery Office.</a:t>
            </a:r>
          </a:p>
          <a:p>
            <a:pPr marL="0" indent="0" defTabSz="342905"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endParaRPr lang="en-GB" altLang="en-US" sz="3500" dirty="0">
              <a:ea typeface="+mj-ea"/>
              <a:cs typeface="+mj-cs"/>
            </a:endParaRPr>
          </a:p>
          <a:p>
            <a:pPr marL="0" indent="0" defTabSz="342905">
              <a:lnSpc>
                <a:spcPct val="80000"/>
              </a:lnSpc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r>
              <a:rPr lang="en-GB" altLang="en-US" sz="3500" dirty="0">
                <a:ea typeface="+mj-ea"/>
                <a:cs typeface="+mj-cs"/>
              </a:rPr>
              <a:t>Learning Wales (2013). Available at </a:t>
            </a:r>
            <a:r>
              <a:rPr lang="en-GB" altLang="en-US" sz="3500" dirty="0">
                <a:ea typeface="+mj-ea"/>
                <a:cs typeface="+mj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Welsh Government | National Literacy and Numeracy Framework and Tests</a:t>
            </a:r>
            <a:r>
              <a:rPr lang="en-GB" altLang="en-US" sz="3500" dirty="0">
                <a:ea typeface="+mj-ea"/>
                <a:cs typeface="+mj-cs"/>
              </a:rPr>
              <a:t> [Accessed 16.10.25] </a:t>
            </a:r>
          </a:p>
          <a:p>
            <a:pPr marL="0" indent="0" defTabSz="342905">
              <a:lnSpc>
                <a:spcPct val="80000"/>
              </a:lnSpc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endParaRPr lang="en-GB" altLang="en-US" sz="3500" dirty="0">
              <a:ea typeface="+mj-ea"/>
              <a:cs typeface="+mj-cs"/>
            </a:endParaRPr>
          </a:p>
          <a:p>
            <a:pPr marL="0" indent="0" defTabSz="342905">
              <a:lnSpc>
                <a:spcPct val="80000"/>
              </a:lnSpc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r>
              <a:rPr lang="en-GB" altLang="en-US" sz="3500" dirty="0">
                <a:ea typeface="+mj-ea"/>
                <a:cs typeface="+mj-cs"/>
              </a:rPr>
              <a:t>National Literacy and Numeracy Framework and Tests. Available at </a:t>
            </a:r>
            <a:r>
              <a:rPr lang="en-GB" altLang="en-US" sz="3500" dirty="0">
                <a:ea typeface="+mj-ea"/>
                <a:cs typeface="+mj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http://wales.gov.uk/consultations/education/nlnf/?lang=en</a:t>
            </a:r>
            <a:r>
              <a:rPr lang="en-GB" altLang="en-US" sz="3500" dirty="0">
                <a:ea typeface="+mj-ea"/>
                <a:cs typeface="+mj-cs"/>
              </a:rPr>
              <a:t> [Accessed 06.08.14]</a:t>
            </a:r>
            <a:r>
              <a:rPr lang="en-GB" altLang="en-US" sz="3500" dirty="0" err="1">
                <a:ea typeface="+mj-ea"/>
                <a:cs typeface="+mj-cs"/>
              </a:rPr>
              <a:t>Fframwaith</a:t>
            </a:r>
            <a:r>
              <a:rPr lang="en-GB" altLang="en-US" sz="3500" dirty="0">
                <a:ea typeface="+mj-ea"/>
                <a:cs typeface="+mj-cs"/>
              </a:rPr>
              <a:t> </a:t>
            </a:r>
            <a:r>
              <a:rPr lang="en-GB" altLang="en-US" sz="3500" dirty="0" err="1">
                <a:ea typeface="+mj-ea"/>
                <a:cs typeface="+mj-cs"/>
              </a:rPr>
              <a:t>Llythrennedd</a:t>
            </a:r>
            <a:r>
              <a:rPr lang="en-GB" altLang="en-US" sz="3500" dirty="0">
                <a:ea typeface="+mj-ea"/>
                <a:cs typeface="+mj-cs"/>
              </a:rPr>
              <a:t> a </a:t>
            </a:r>
            <a:r>
              <a:rPr lang="en-GB" altLang="en-US" sz="3500" dirty="0" err="1">
                <a:ea typeface="+mj-ea"/>
                <a:cs typeface="+mj-cs"/>
              </a:rPr>
              <a:t>Rhifedd</a:t>
            </a:r>
            <a:r>
              <a:rPr lang="en-GB" altLang="en-US" sz="3500" dirty="0">
                <a:ea typeface="+mj-ea"/>
                <a:cs typeface="+mj-cs"/>
              </a:rPr>
              <a:t> a </a:t>
            </a:r>
            <a:r>
              <a:rPr lang="en-GB" altLang="en-US" sz="3500" dirty="0" err="1">
                <a:ea typeface="+mj-ea"/>
                <a:cs typeface="+mj-cs"/>
              </a:rPr>
              <a:t>Phrofion</a:t>
            </a:r>
            <a:r>
              <a:rPr lang="en-GB" altLang="en-US" sz="3500" dirty="0">
                <a:ea typeface="+mj-ea"/>
                <a:cs typeface="+mj-cs"/>
              </a:rPr>
              <a:t>. </a:t>
            </a:r>
            <a:r>
              <a:rPr lang="en-GB" altLang="en-US" sz="3500" dirty="0" err="1">
                <a:ea typeface="+mj-ea"/>
                <a:cs typeface="+mj-cs"/>
              </a:rPr>
              <a:t>Ar</a:t>
            </a:r>
            <a:r>
              <a:rPr lang="en-GB" altLang="en-US" sz="3500" dirty="0">
                <a:ea typeface="+mj-ea"/>
                <a:cs typeface="+mj-cs"/>
              </a:rPr>
              <a:t> </a:t>
            </a:r>
            <a:r>
              <a:rPr lang="en-GB" altLang="en-US" sz="3500" dirty="0" err="1">
                <a:ea typeface="+mj-ea"/>
                <a:cs typeface="+mj-cs"/>
              </a:rPr>
              <a:t>gael</a:t>
            </a:r>
            <a:r>
              <a:rPr lang="en-GB" altLang="en-US" sz="3500" dirty="0">
                <a:ea typeface="+mj-ea"/>
                <a:cs typeface="+mj-cs"/>
              </a:rPr>
              <a:t> </a:t>
            </a:r>
            <a:r>
              <a:rPr lang="en-GB" altLang="en-US" sz="3500" dirty="0"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http://wales.gov.uk/consultations/education/nlnf/?skip=1&amp;lang=cy</a:t>
            </a:r>
            <a:endParaRPr lang="en-GB" altLang="en-US" sz="3500" dirty="0">
              <a:ea typeface="+mj-ea"/>
              <a:cs typeface="+mj-cs"/>
            </a:endParaRPr>
          </a:p>
          <a:p>
            <a:pPr marL="0" indent="0" defTabSz="342905">
              <a:lnSpc>
                <a:spcPct val="80000"/>
              </a:lnSpc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endParaRPr lang="en-GB" sz="3500" dirty="0"/>
          </a:p>
          <a:p>
            <a:pPr marL="0" indent="0">
              <a:buNone/>
            </a:pPr>
            <a:r>
              <a:rPr lang="en-GB" sz="3500" dirty="0"/>
              <a:t>O’Keeffe, Lisa, and Paige, </a:t>
            </a:r>
            <a:r>
              <a:rPr lang="en-GB" sz="3500" dirty="0" err="1"/>
              <a:t>Kathyrn</a:t>
            </a:r>
            <a:r>
              <a:rPr lang="en-GB" sz="3500" dirty="0"/>
              <a:t>. (2019) "Re-highlighting the Potential of Critical Numeracy." Mathematics Education Research Journal: Mathematics Education Research Journal, 2019.</a:t>
            </a:r>
          </a:p>
          <a:p>
            <a:pPr marL="0" indent="0">
              <a:buNone/>
            </a:pPr>
            <a:r>
              <a:rPr lang="en-GB" sz="3500" dirty="0"/>
              <a:t>WG (2025). </a:t>
            </a:r>
            <a:r>
              <a:rPr lang="en-US" sz="3500" dirty="0"/>
              <a:t>Patterns of attainment in reading and numeracy: September 2018 to August 2024. </a:t>
            </a:r>
            <a:r>
              <a:rPr lang="en-US" sz="3500" dirty="0">
                <a:hlinkClick r:id="rId5"/>
              </a:rPr>
              <a:t>https://www.gov.wales/patterns-attainment-reading-and-numeracy-september-2018-august-2024-html</a:t>
            </a:r>
            <a:r>
              <a:rPr lang="en-US" sz="3500" dirty="0"/>
              <a:t> (accessed on 10.12.2025)</a:t>
            </a:r>
          </a:p>
          <a:p>
            <a:pPr marL="0" indent="0">
              <a:buNone/>
            </a:pPr>
            <a:endParaRPr lang="en-US" sz="3500" dirty="0"/>
          </a:p>
          <a:p>
            <a:pPr marL="0" indent="0">
              <a:buNone/>
            </a:pPr>
            <a:r>
              <a:rPr lang="en-US" sz="3500" dirty="0"/>
              <a:t>WG (2023). Achievement of 15 year olds (Program for International Student Assessment) PISA national report: 2022. </a:t>
            </a:r>
            <a:r>
              <a:rPr lang="en-US" sz="3500" dirty="0">
                <a:hlinkClick r:id="rId6"/>
              </a:rPr>
              <a:t>https://www.gov.wales/achievement-15-year-olds-program-international-student-assessment-pisa-national-report-2022</a:t>
            </a:r>
            <a:r>
              <a:rPr lang="en-US" sz="3500" dirty="0"/>
              <a:t> (accessed 10.12.2025)</a:t>
            </a:r>
          </a:p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r>
              <a:rPr lang="en-GB" sz="3500" dirty="0"/>
              <a:t>Williams, P. (2008)  Independent Review of Mathematics Teaching in Early Years settings and Primary Schools.  London: DCSF</a:t>
            </a:r>
          </a:p>
          <a:p>
            <a:pPr marL="0" indent="0">
              <a:buNone/>
            </a:pPr>
            <a:endParaRPr lang="en-GB" sz="35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50664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Standard_2023 Accessible" id="{5B2C1888-8C3F-4C68-BAF5-167F4168EEEB}" vid="{C542EBDA-A4F5-41A3-A105-12E1AEC83494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Standard_2023 Accessible" id="{5B2C1888-8C3F-4C68-BAF5-167F4168EEEB}" vid="{86883F0F-287E-4407-A9BD-FB3F2413EBF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Standard_2023 Accessible</Template>
  <TotalTime>273</TotalTime>
  <Words>1978</Words>
  <Application>Microsoft Office PowerPoint</Application>
  <PresentationFormat>On-screen Show (4:3)</PresentationFormat>
  <Paragraphs>168</Paragraphs>
  <Slides>27</Slides>
  <Notes>19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MS PGothic</vt:lpstr>
      <vt:lpstr>MS PGothic</vt:lpstr>
      <vt:lpstr>Arial</vt:lpstr>
      <vt:lpstr>Calibri</vt:lpstr>
      <vt:lpstr>Calibri Light</vt:lpstr>
      <vt:lpstr>Cambria</vt:lpstr>
      <vt:lpstr>Times New Roman</vt:lpstr>
      <vt:lpstr>Wingdings</vt:lpstr>
      <vt:lpstr>Holding PAge</vt:lpstr>
      <vt:lpstr>Accessible 2</vt:lpstr>
      <vt:lpstr>PowerPoint Presentation</vt:lpstr>
      <vt:lpstr>    Rhifau’n Cyfri Numbers Count Zahlen Zaehlen ECIE5002/C Sesiwn/Session 1  Heike.Griffiths@pcydds.ac.uk</vt:lpstr>
      <vt:lpstr>Amcanion                            Aims</vt:lpstr>
      <vt:lpstr> Mathemateg Maths </vt:lpstr>
      <vt:lpstr>Ychydig o gomedi A bit of Comedy</vt:lpstr>
      <vt:lpstr>Deilliannau Dysgu   Learning Outcomes</vt:lpstr>
      <vt:lpstr>  Deilliannau Dysgu          Learning Outcomes  </vt:lpstr>
      <vt:lpstr>  Deilliannau Dysgu               Learning Outcomes  </vt:lpstr>
      <vt:lpstr>Asesu 100%               01.03.2026</vt:lpstr>
      <vt:lpstr>Assessment 100%   01.03.2026</vt:lpstr>
      <vt:lpstr> Y broblem....    The issue..... </vt:lpstr>
      <vt:lpstr>Felly beth? </vt:lpstr>
      <vt:lpstr>So what?</vt:lpstr>
      <vt:lpstr>Tanio syniadau.        Brainstorm. </vt:lpstr>
      <vt:lpstr>Adroddiad Cockroft  Adroddiad - Mathematics Counts</vt:lpstr>
      <vt:lpstr>Adroddiad Cockroft  Report - Mathematics Counts</vt:lpstr>
      <vt:lpstr>Adroddiad Cockroft - Mathematics Counts (1982) Cefndir</vt:lpstr>
      <vt:lpstr>Cockroft Report - Mathematics Counts (1982)      Background</vt:lpstr>
      <vt:lpstr> Rhai pwyntiau allweddol  </vt:lpstr>
      <vt:lpstr> Some key points  </vt:lpstr>
      <vt:lpstr>Argymhellion</vt:lpstr>
      <vt:lpstr>Recommendations</vt:lpstr>
      <vt:lpstr>continued</vt:lpstr>
      <vt:lpstr> Argymhellion Mathemateg mewn Ysgolion Cynradd</vt:lpstr>
      <vt:lpstr> Recommendations Maths in Primary Schools</vt:lpstr>
      <vt:lpstr> Pam mae rhifedd da yn bwysig? Why is good numeracy important? </vt:lpstr>
      <vt:lpstr>       Cyfeiriadau        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Natasha Young</dc:creator>
  <cp:lastModifiedBy>Heike Griffiths</cp:lastModifiedBy>
  <cp:revision>6</cp:revision>
  <dcterms:created xsi:type="dcterms:W3CDTF">2024-09-09T09:14:57Z</dcterms:created>
  <dcterms:modified xsi:type="dcterms:W3CDTF">2025-12-10T11:18:16Z</dcterms:modified>
</cp:coreProperties>
</file>