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7" r:id="rId1"/>
  </p:sldMasterIdLst>
  <p:sldIdLst>
    <p:sldId id="256" r:id="rId2"/>
    <p:sldId id="257" r:id="rId3"/>
    <p:sldId id="260" r:id="rId4"/>
    <p:sldId id="258" r:id="rId5"/>
    <p:sldId id="259" r:id="rId6"/>
    <p:sldId id="262"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4"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D6EE87-EBD5-4F12-A48A-63ACA297AC8F}" type="datetimeFigureOut">
              <a:rPr lang="en-US" smtClean="0"/>
              <a:t>1/15/2018</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89240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smtClean="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54167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61015F-7CC6-4D0A-9D87-873EA4C304CC}" type="datetimeFigureOut">
              <a:rPr lang="en-US" smtClean="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91732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smtClean="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49801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smtClean="0"/>
              <a:t>1/15/2018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5757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smtClean="0"/>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13228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smtClean="0"/>
              <a:t>1/15/2018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37105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5C68B11-C5A8-448C-8CE9-B1A273C79CFC}" type="datetimeFigureOut">
              <a:rPr lang="en-US" smtClean="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621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smtClean="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smtClean="0"/>
              <a:t>‹#›</a:t>
            </a:fld>
            <a:endParaRPr lang="en-US" dirty="0"/>
          </a:p>
        </p:txBody>
      </p:sp>
    </p:spTree>
    <p:extLst>
      <p:ext uri="{BB962C8B-B14F-4D97-AF65-F5344CB8AC3E}">
        <p14:creationId xmlns:p14="http://schemas.microsoft.com/office/powerpoint/2010/main" val="1936127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298CD5-6C1E-4009-B41F-6DF62E31D3BE}" type="datetimeFigureOut">
              <a:rPr lang="en-US" smtClean="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59699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99304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61083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966257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90011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9578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smtClean="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350822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smtClean="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81982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0298CD5-6C1E-4009-B41F-6DF62E31D3BE}" type="datetimeFigureOut">
              <a:rPr lang="en-US" smtClean="0"/>
              <a:pPr/>
              <a:t>1/15/2018</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12776420"/>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 id="2147483713" r:id="rId16"/>
    <p:sldLayoutId id="214748371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ritannica.com/topic/Vestal-Virgins" TargetMode="External"/><Relationship Id="rId2" Type="http://schemas.openxmlformats.org/officeDocument/2006/relationships/hyperlink" Target="https://www.ancient.eu/God%27s_Wife_of_Amu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6" y="3608167"/>
            <a:ext cx="6815669" cy="1515533"/>
          </a:xfrm>
        </p:spPr>
        <p:txBody>
          <a:bodyPr>
            <a:noAutofit/>
          </a:bodyPr>
          <a:lstStyle/>
          <a:p>
            <a:r>
              <a:rPr lang="en-GB" sz="4600" dirty="0"/>
              <a:t>A Comparative Look At The Concept Of “Purity” Within Roman And Egyptian Context, With Direct Reference To Case Studies</a:t>
            </a:r>
            <a:r>
              <a:rPr lang="en-GB" sz="4400" dirty="0"/>
              <a:t>. </a:t>
            </a:r>
          </a:p>
        </p:txBody>
      </p:sp>
      <p:sp>
        <p:nvSpPr>
          <p:cNvPr id="3" name="Subtitle 2"/>
          <p:cNvSpPr>
            <a:spLocks noGrp="1"/>
          </p:cNvSpPr>
          <p:nvPr>
            <p:ph type="subTitle" idx="1"/>
          </p:nvPr>
        </p:nvSpPr>
        <p:spPr>
          <a:xfrm>
            <a:off x="2692397" y="4365934"/>
            <a:ext cx="6815669" cy="2492066"/>
          </a:xfrm>
        </p:spPr>
        <p:txBody>
          <a:bodyPr>
            <a:normAutofit/>
          </a:bodyPr>
          <a:lstStyle/>
          <a:p>
            <a:endParaRPr lang="en-GB" dirty="0"/>
          </a:p>
          <a:p>
            <a:endParaRPr lang="en-GB" dirty="0"/>
          </a:p>
          <a:p>
            <a:endParaRPr lang="en-GB" dirty="0"/>
          </a:p>
          <a:p>
            <a:r>
              <a:rPr lang="en-GB" dirty="0"/>
              <a:t>By Lewis Turner</a:t>
            </a:r>
          </a:p>
          <a:p>
            <a:r>
              <a:rPr lang="en-GB" dirty="0"/>
              <a:t>1501166</a:t>
            </a:r>
          </a:p>
          <a:p>
            <a:endParaRPr lang="en-GB" dirty="0"/>
          </a:p>
        </p:txBody>
      </p:sp>
    </p:spTree>
    <p:extLst>
      <p:ext uri="{BB962C8B-B14F-4D97-AF65-F5344CB8AC3E}">
        <p14:creationId xmlns:p14="http://schemas.microsoft.com/office/powerpoint/2010/main" val="892512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428340"/>
            <a:ext cx="9601196" cy="1303867"/>
          </a:xfrm>
        </p:spPr>
        <p:txBody>
          <a:bodyPr/>
          <a:lstStyle/>
          <a:p>
            <a:r>
              <a:rPr lang="en-GB" dirty="0"/>
              <a:t>Idea Behind The Dissertation </a:t>
            </a:r>
          </a:p>
        </p:txBody>
      </p:sp>
      <p:sp>
        <p:nvSpPr>
          <p:cNvPr id="3" name="Content Placeholder 2"/>
          <p:cNvSpPr>
            <a:spLocks noGrp="1"/>
          </p:cNvSpPr>
          <p:nvPr>
            <p:ph idx="1"/>
          </p:nvPr>
        </p:nvSpPr>
        <p:spPr>
          <a:xfrm>
            <a:off x="1295401" y="1616297"/>
            <a:ext cx="9601196" cy="4449652"/>
          </a:xfrm>
        </p:spPr>
        <p:txBody>
          <a:bodyPr>
            <a:normAutofit/>
          </a:bodyPr>
          <a:lstStyle/>
          <a:p>
            <a:r>
              <a:rPr lang="en-GB" dirty="0"/>
              <a:t>“Purity” is a concept that is based upon the context in which it is found, similarly in the sense that English is a language where context enables understanding. </a:t>
            </a:r>
          </a:p>
          <a:p>
            <a:r>
              <a:rPr lang="en-GB" dirty="0"/>
              <a:t>Different cultures have certain contexts that change the meaning behind what “Purity” means. </a:t>
            </a:r>
          </a:p>
          <a:p>
            <a:r>
              <a:rPr lang="en-GB" dirty="0"/>
              <a:t>For Example, within Rome, when serving the temples one would need to be Chaste, however within Egypt it was a temporary thing to be upheld within the time period that was spent within the temple but outside of that monthly duty you were able to be as sexually prolific as you desired. </a:t>
            </a:r>
          </a:p>
          <a:p>
            <a:endParaRPr lang="en-GB" dirty="0"/>
          </a:p>
        </p:txBody>
      </p:sp>
    </p:spTree>
    <p:extLst>
      <p:ext uri="{BB962C8B-B14F-4D97-AF65-F5344CB8AC3E}">
        <p14:creationId xmlns:p14="http://schemas.microsoft.com/office/powerpoint/2010/main" val="3590688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608644"/>
            <a:ext cx="9601196" cy="1303867"/>
          </a:xfrm>
        </p:spPr>
        <p:txBody>
          <a:bodyPr>
            <a:normAutofit fontScale="90000"/>
          </a:bodyPr>
          <a:lstStyle/>
          <a:p>
            <a:r>
              <a:rPr lang="en-GB" dirty="0"/>
              <a:t>Examples to be used for discussion about the definition of what “Purity” is.</a:t>
            </a:r>
          </a:p>
        </p:txBody>
      </p:sp>
      <p:sp>
        <p:nvSpPr>
          <p:cNvPr id="3" name="Content Placeholder 2"/>
          <p:cNvSpPr>
            <a:spLocks noGrp="1"/>
          </p:cNvSpPr>
          <p:nvPr>
            <p:ph idx="1"/>
          </p:nvPr>
        </p:nvSpPr>
        <p:spPr>
          <a:xfrm>
            <a:off x="1295401" y="2466779"/>
            <a:ext cx="9601196" cy="3650685"/>
          </a:xfrm>
        </p:spPr>
        <p:txBody>
          <a:bodyPr>
            <a:normAutofit fontScale="92500" lnSpcReduction="20000"/>
          </a:bodyPr>
          <a:lstStyle/>
          <a:p>
            <a:r>
              <a:rPr lang="en-GB" b="1" dirty="0" err="1"/>
              <a:t>Ngaju</a:t>
            </a:r>
            <a:r>
              <a:rPr lang="en-GB" b="1" dirty="0"/>
              <a:t> Religion </a:t>
            </a:r>
            <a:r>
              <a:rPr lang="en-GB" dirty="0"/>
              <a:t>– Sacrificial Purification rituals done by the priests </a:t>
            </a:r>
          </a:p>
          <a:p>
            <a:r>
              <a:rPr lang="en-GB" b="1" dirty="0" err="1"/>
              <a:t>Nuer</a:t>
            </a:r>
            <a:r>
              <a:rPr lang="en-GB" b="1" dirty="0"/>
              <a:t> Religion </a:t>
            </a:r>
            <a:r>
              <a:rPr lang="en-GB" dirty="0"/>
              <a:t>– Their attitudes towards Sin and burial in relation to purification and validity of rituals </a:t>
            </a:r>
          </a:p>
          <a:p>
            <a:r>
              <a:rPr lang="en-GB" b="1" dirty="0"/>
              <a:t>Islam  </a:t>
            </a:r>
            <a:r>
              <a:rPr lang="en-GB" dirty="0"/>
              <a:t>- </a:t>
            </a:r>
            <a:r>
              <a:rPr lang="en-GB" i="1" dirty="0" err="1"/>
              <a:t>Wudu</a:t>
            </a:r>
            <a:r>
              <a:rPr lang="en-GB" i="1" dirty="0"/>
              <a:t> – </a:t>
            </a:r>
            <a:r>
              <a:rPr lang="en-GB" dirty="0"/>
              <a:t>Ritual cleansing and purification before prayer (</a:t>
            </a:r>
            <a:r>
              <a:rPr lang="en-GB" i="1" dirty="0"/>
              <a:t>Salah</a:t>
            </a:r>
            <a:r>
              <a:rPr lang="en-GB" dirty="0"/>
              <a:t>)</a:t>
            </a:r>
            <a:endParaRPr lang="en-GB" i="1" dirty="0"/>
          </a:p>
          <a:p>
            <a:r>
              <a:rPr lang="en-GB" b="1" dirty="0"/>
              <a:t>Christian</a:t>
            </a:r>
            <a:r>
              <a:rPr lang="en-GB" dirty="0"/>
              <a:t> – Holy Water before entering church and Marriage tradition of a white dress highlighting the purity, untouched nature of the wife to be</a:t>
            </a:r>
          </a:p>
          <a:p>
            <a:r>
              <a:rPr lang="en-GB" b="1" dirty="0"/>
              <a:t>Egyptian</a:t>
            </a:r>
            <a:r>
              <a:rPr lang="en-GB" dirty="0"/>
              <a:t> – Temporary Chasity when Serving the Temple and the role of the gods wife of </a:t>
            </a:r>
            <a:r>
              <a:rPr lang="en-GB" dirty="0" err="1"/>
              <a:t>Amun</a:t>
            </a:r>
            <a:r>
              <a:rPr lang="en-GB" dirty="0"/>
              <a:t> being married to the god, and thus chaste throughout her life. Seen as representation of divinity of earth </a:t>
            </a:r>
            <a:endParaRPr lang="en-GB" b="1" dirty="0"/>
          </a:p>
          <a:p>
            <a:r>
              <a:rPr lang="en-GB" b="1" dirty="0"/>
              <a:t>Jewish</a:t>
            </a:r>
            <a:r>
              <a:rPr lang="en-GB" dirty="0"/>
              <a:t> – Purity Laws regarding food especially the consumption of pork.</a:t>
            </a:r>
          </a:p>
          <a:p>
            <a:endParaRPr lang="en-GB" dirty="0"/>
          </a:p>
          <a:p>
            <a:endParaRPr lang="en-GB" dirty="0"/>
          </a:p>
          <a:p>
            <a:endParaRPr lang="en-GB" dirty="0"/>
          </a:p>
        </p:txBody>
      </p:sp>
    </p:spTree>
    <p:extLst>
      <p:ext uri="{BB962C8B-B14F-4D97-AF65-F5344CB8AC3E}">
        <p14:creationId xmlns:p14="http://schemas.microsoft.com/office/powerpoint/2010/main" val="2622066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r="9912" b="9088"/>
          <a:stretch/>
        </p:blipFill>
        <p:spPr>
          <a:xfrm>
            <a:off x="20" y="10"/>
            <a:ext cx="3459143" cy="6857990"/>
          </a:xfrm>
          <a:custGeom>
            <a:avLst/>
            <a:gdLst>
              <a:gd name="connsiteX0" fmla="*/ 0 w 5435600"/>
              <a:gd name="connsiteY0" fmla="*/ 0 h 6858000"/>
              <a:gd name="connsiteX1" fmla="*/ 5435600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4199467 w 5435600"/>
              <a:gd name="connsiteY2" fmla="*/ 2455333 h 6858000"/>
              <a:gd name="connsiteX3" fmla="*/ 5435600 w 5435600"/>
              <a:gd name="connsiteY3" fmla="*/ 6858000 h 6858000"/>
              <a:gd name="connsiteX4" fmla="*/ 0 w 5435600"/>
              <a:gd name="connsiteY4" fmla="*/ 6858000 h 6858000"/>
              <a:gd name="connsiteX5" fmla="*/ 0 w 5435600"/>
              <a:gd name="connsiteY5" fmla="*/ 0 h 6858000"/>
              <a:gd name="connsiteX0" fmla="*/ 0 w 5435600"/>
              <a:gd name="connsiteY0" fmla="*/ 0 h 6858000"/>
              <a:gd name="connsiteX1" fmla="*/ 3513666 w 5435600"/>
              <a:gd name="connsiteY1" fmla="*/ 0 h 6858000"/>
              <a:gd name="connsiteX2" fmla="*/ 2861733 w 5435600"/>
              <a:gd name="connsiteY2" fmla="*/ 2548466 h 6858000"/>
              <a:gd name="connsiteX3" fmla="*/ 5435600 w 5435600"/>
              <a:gd name="connsiteY3" fmla="*/ 6858000 h 6858000"/>
              <a:gd name="connsiteX4" fmla="*/ 0 w 5435600"/>
              <a:gd name="connsiteY4" fmla="*/ 6858000 h 6858000"/>
              <a:gd name="connsiteX5" fmla="*/ 0 w 5435600"/>
              <a:gd name="connsiteY5" fmla="*/ 0 h 6858000"/>
              <a:gd name="connsiteX0" fmla="*/ 0 w 5448300"/>
              <a:gd name="connsiteY0" fmla="*/ 0 h 6858000"/>
              <a:gd name="connsiteX1" fmla="*/ 3513666 w 5448300"/>
              <a:gd name="connsiteY1" fmla="*/ 0 h 6858000"/>
              <a:gd name="connsiteX2" fmla="*/ 2861733 w 5448300"/>
              <a:gd name="connsiteY2" fmla="*/ 2548466 h 6858000"/>
              <a:gd name="connsiteX3" fmla="*/ 5448300 w 5448300"/>
              <a:gd name="connsiteY3" fmla="*/ 6853767 h 6858000"/>
              <a:gd name="connsiteX4" fmla="*/ 0 w 5448300"/>
              <a:gd name="connsiteY4" fmla="*/ 6858000 h 6858000"/>
              <a:gd name="connsiteX5" fmla="*/ 0 w 5448300"/>
              <a:gd name="connsiteY5" fmla="*/ 0 h 6858000"/>
              <a:gd name="connsiteX0" fmla="*/ 0 w 5448300"/>
              <a:gd name="connsiteY0" fmla="*/ 0 h 6858000"/>
              <a:gd name="connsiteX1" fmla="*/ 3174999 w 5448300"/>
              <a:gd name="connsiteY1" fmla="*/ 0 h 6858000"/>
              <a:gd name="connsiteX2" fmla="*/ 2861733 w 5448300"/>
              <a:gd name="connsiteY2" fmla="*/ 2548466 h 6858000"/>
              <a:gd name="connsiteX3" fmla="*/ 5448300 w 5448300"/>
              <a:gd name="connsiteY3" fmla="*/ 6853767 h 6858000"/>
              <a:gd name="connsiteX4" fmla="*/ 0 w 5448300"/>
              <a:gd name="connsiteY4" fmla="*/ 6858000 h 6858000"/>
              <a:gd name="connsiteX5" fmla="*/ 0 w 5448300"/>
              <a:gd name="connsiteY5" fmla="*/ 0 h 6858000"/>
              <a:gd name="connsiteX0" fmla="*/ 0 w 5448300"/>
              <a:gd name="connsiteY0" fmla="*/ 0 h 6858000"/>
              <a:gd name="connsiteX1" fmla="*/ 3174999 w 5448300"/>
              <a:gd name="connsiteY1" fmla="*/ 0 h 6858000"/>
              <a:gd name="connsiteX2" fmla="*/ 2294466 w 5448300"/>
              <a:gd name="connsiteY2" fmla="*/ 5223932 h 6858000"/>
              <a:gd name="connsiteX3" fmla="*/ 5448300 w 5448300"/>
              <a:gd name="connsiteY3" fmla="*/ 6853767 h 6858000"/>
              <a:gd name="connsiteX4" fmla="*/ 0 w 5448300"/>
              <a:gd name="connsiteY4" fmla="*/ 6858000 h 6858000"/>
              <a:gd name="connsiteX5" fmla="*/ 0 w 5448300"/>
              <a:gd name="connsiteY5" fmla="*/ 0 h 6858000"/>
              <a:gd name="connsiteX0" fmla="*/ 0 w 3458633"/>
              <a:gd name="connsiteY0" fmla="*/ 0 h 6858000"/>
              <a:gd name="connsiteX1" fmla="*/ 3174999 w 3458633"/>
              <a:gd name="connsiteY1" fmla="*/ 0 h 6858000"/>
              <a:gd name="connsiteX2" fmla="*/ 2294466 w 3458633"/>
              <a:gd name="connsiteY2" fmla="*/ 5223932 h 6858000"/>
              <a:gd name="connsiteX3" fmla="*/ 3458633 w 3458633"/>
              <a:gd name="connsiteY3" fmla="*/ 6853767 h 6858000"/>
              <a:gd name="connsiteX4" fmla="*/ 0 w 3458633"/>
              <a:gd name="connsiteY4" fmla="*/ 6858000 h 6858000"/>
              <a:gd name="connsiteX5" fmla="*/ 0 w 3458633"/>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2" name="Title 1"/>
          <p:cNvSpPr>
            <a:spLocks noGrp="1"/>
          </p:cNvSpPr>
          <p:nvPr>
            <p:ph type="title"/>
          </p:nvPr>
        </p:nvSpPr>
        <p:spPr>
          <a:xfrm>
            <a:off x="3962399" y="685800"/>
            <a:ext cx="7345891" cy="1413933"/>
          </a:xfrm>
        </p:spPr>
        <p:txBody>
          <a:bodyPr>
            <a:normAutofit/>
          </a:bodyPr>
          <a:lstStyle/>
          <a:p>
            <a:r>
              <a:rPr lang="en-GB" dirty="0"/>
              <a:t>Purity within Rome</a:t>
            </a:r>
          </a:p>
        </p:txBody>
      </p:sp>
      <p:sp>
        <p:nvSpPr>
          <p:cNvPr id="5" name="Content Placeholder 4"/>
          <p:cNvSpPr>
            <a:spLocks noGrp="1"/>
          </p:cNvSpPr>
          <p:nvPr>
            <p:ph idx="1"/>
          </p:nvPr>
        </p:nvSpPr>
        <p:spPr>
          <a:xfrm>
            <a:off x="3843867" y="2048933"/>
            <a:ext cx="7659156" cy="3742267"/>
          </a:xfrm>
          <a:prstGeom prst="rect">
            <a:avLst/>
          </a:prstGeom>
        </p:spPr>
        <p:txBody>
          <a:bodyPr>
            <a:normAutofit/>
          </a:bodyPr>
          <a:lstStyle/>
          <a:p>
            <a:pPr>
              <a:lnSpc>
                <a:spcPct val="90000"/>
              </a:lnSpc>
            </a:pPr>
            <a:r>
              <a:rPr lang="en-GB" sz="1700" b="1" i="1" err="1"/>
              <a:t>Puritas</a:t>
            </a:r>
            <a:r>
              <a:rPr lang="en-GB" sz="1700"/>
              <a:t> – Context of the word and how texts relate to the concept of purity within translation. IE: how do translators interpret the word and its context. </a:t>
            </a:r>
          </a:p>
          <a:p>
            <a:pPr>
              <a:lnSpc>
                <a:spcPct val="90000"/>
              </a:lnSpc>
            </a:pPr>
            <a:r>
              <a:rPr lang="en-GB" sz="1700" b="1"/>
              <a:t> Vestal Virgins </a:t>
            </a:r>
            <a:r>
              <a:rPr lang="en-GB" sz="1700"/>
              <a:t>– “Pure” while tending the sacred flame of </a:t>
            </a:r>
            <a:r>
              <a:rPr lang="en-GB" sz="1700" err="1"/>
              <a:t>Vesta</a:t>
            </a:r>
            <a:r>
              <a:rPr lang="en-GB" sz="1700"/>
              <a:t>, social implication and punishment for breaking the oath associated with keeping pure by staying chaste for 30 years. Importance of </a:t>
            </a:r>
            <a:r>
              <a:rPr lang="en-GB" sz="1700" err="1"/>
              <a:t>Vesta</a:t>
            </a:r>
            <a:r>
              <a:rPr lang="en-GB" sz="1700"/>
              <a:t> . Myth of </a:t>
            </a:r>
            <a:r>
              <a:rPr lang="en-GB" sz="1700" err="1"/>
              <a:t>Vesta</a:t>
            </a:r>
            <a:r>
              <a:rPr lang="en-GB" sz="1700"/>
              <a:t> and Priapus and its importance when looking at the Virgins. </a:t>
            </a:r>
          </a:p>
          <a:p>
            <a:pPr>
              <a:lnSpc>
                <a:spcPct val="90000"/>
              </a:lnSpc>
            </a:pPr>
            <a:r>
              <a:rPr lang="en-GB" sz="1700" b="1"/>
              <a:t>Julia, daughter of Augustus </a:t>
            </a:r>
            <a:r>
              <a:rPr lang="en-GB" sz="1700"/>
              <a:t>– in light of the marriage laws and breaking them. Highlight an over arching understanding of sexual promiscuity implicating the purity of a woman.</a:t>
            </a:r>
          </a:p>
          <a:p>
            <a:pPr>
              <a:lnSpc>
                <a:spcPct val="90000"/>
              </a:lnSpc>
            </a:pPr>
            <a:r>
              <a:rPr lang="en-GB" sz="1700"/>
              <a:t>These case studies highlight the many faces of Roman ideal of what purity should be and how they were broken. How this shows the social dynamic regarding the treatment of the “Impure”</a:t>
            </a:r>
          </a:p>
          <a:p>
            <a:pPr>
              <a:lnSpc>
                <a:spcPct val="90000"/>
              </a:lnSpc>
            </a:pPr>
            <a:endParaRPr lang="en-GB" sz="1700"/>
          </a:p>
        </p:txBody>
      </p:sp>
    </p:spTree>
    <p:extLst>
      <p:ext uri="{BB962C8B-B14F-4D97-AF65-F5344CB8AC3E}">
        <p14:creationId xmlns:p14="http://schemas.microsoft.com/office/powerpoint/2010/main" val="92640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pic>
        <p:nvPicPr>
          <p:cNvPr id="4" name="Picture 3" descr="A picture containing indoor, wall&#10;&#10;Description generated with very high confidence"/>
          <p:cNvPicPr>
            <a:picLocks noChangeAspect="1"/>
          </p:cNvPicPr>
          <p:nvPr/>
        </p:nvPicPr>
        <p:blipFill rotWithShape="1">
          <a:blip r:embed="rId3">
            <a:extLst>
              <a:ext uri="{28A0092B-C50C-407E-A947-70E740481C1C}">
                <a14:useLocalDpi xmlns:a14="http://schemas.microsoft.com/office/drawing/2010/main" val="0"/>
              </a:ext>
            </a:extLst>
          </a:blip>
          <a:srcRect l="17175" t="7113" r="12636" b="1"/>
          <a:stretch/>
        </p:blipFill>
        <p:spPr>
          <a:xfrm>
            <a:off x="20" y="10"/>
            <a:ext cx="3459143" cy="6857990"/>
          </a:xfrm>
          <a:custGeom>
            <a:avLst/>
            <a:gdLst>
              <a:gd name="connsiteX0" fmla="*/ 0 w 5435600"/>
              <a:gd name="connsiteY0" fmla="*/ 0 h 6858000"/>
              <a:gd name="connsiteX1" fmla="*/ 5435600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4199467 w 5435600"/>
              <a:gd name="connsiteY2" fmla="*/ 2455333 h 6858000"/>
              <a:gd name="connsiteX3" fmla="*/ 5435600 w 5435600"/>
              <a:gd name="connsiteY3" fmla="*/ 6858000 h 6858000"/>
              <a:gd name="connsiteX4" fmla="*/ 0 w 5435600"/>
              <a:gd name="connsiteY4" fmla="*/ 6858000 h 6858000"/>
              <a:gd name="connsiteX5" fmla="*/ 0 w 5435600"/>
              <a:gd name="connsiteY5" fmla="*/ 0 h 6858000"/>
              <a:gd name="connsiteX0" fmla="*/ 0 w 5435600"/>
              <a:gd name="connsiteY0" fmla="*/ 0 h 6858000"/>
              <a:gd name="connsiteX1" fmla="*/ 3513666 w 5435600"/>
              <a:gd name="connsiteY1" fmla="*/ 0 h 6858000"/>
              <a:gd name="connsiteX2" fmla="*/ 2861733 w 5435600"/>
              <a:gd name="connsiteY2" fmla="*/ 2548466 h 6858000"/>
              <a:gd name="connsiteX3" fmla="*/ 5435600 w 5435600"/>
              <a:gd name="connsiteY3" fmla="*/ 6858000 h 6858000"/>
              <a:gd name="connsiteX4" fmla="*/ 0 w 5435600"/>
              <a:gd name="connsiteY4" fmla="*/ 6858000 h 6858000"/>
              <a:gd name="connsiteX5" fmla="*/ 0 w 5435600"/>
              <a:gd name="connsiteY5" fmla="*/ 0 h 6858000"/>
              <a:gd name="connsiteX0" fmla="*/ 0 w 5448300"/>
              <a:gd name="connsiteY0" fmla="*/ 0 h 6858000"/>
              <a:gd name="connsiteX1" fmla="*/ 3513666 w 5448300"/>
              <a:gd name="connsiteY1" fmla="*/ 0 h 6858000"/>
              <a:gd name="connsiteX2" fmla="*/ 2861733 w 5448300"/>
              <a:gd name="connsiteY2" fmla="*/ 2548466 h 6858000"/>
              <a:gd name="connsiteX3" fmla="*/ 5448300 w 5448300"/>
              <a:gd name="connsiteY3" fmla="*/ 6853767 h 6858000"/>
              <a:gd name="connsiteX4" fmla="*/ 0 w 5448300"/>
              <a:gd name="connsiteY4" fmla="*/ 6858000 h 6858000"/>
              <a:gd name="connsiteX5" fmla="*/ 0 w 5448300"/>
              <a:gd name="connsiteY5" fmla="*/ 0 h 6858000"/>
              <a:gd name="connsiteX0" fmla="*/ 0 w 5448300"/>
              <a:gd name="connsiteY0" fmla="*/ 0 h 6858000"/>
              <a:gd name="connsiteX1" fmla="*/ 3174999 w 5448300"/>
              <a:gd name="connsiteY1" fmla="*/ 0 h 6858000"/>
              <a:gd name="connsiteX2" fmla="*/ 2861733 w 5448300"/>
              <a:gd name="connsiteY2" fmla="*/ 2548466 h 6858000"/>
              <a:gd name="connsiteX3" fmla="*/ 5448300 w 5448300"/>
              <a:gd name="connsiteY3" fmla="*/ 6853767 h 6858000"/>
              <a:gd name="connsiteX4" fmla="*/ 0 w 5448300"/>
              <a:gd name="connsiteY4" fmla="*/ 6858000 h 6858000"/>
              <a:gd name="connsiteX5" fmla="*/ 0 w 5448300"/>
              <a:gd name="connsiteY5" fmla="*/ 0 h 6858000"/>
              <a:gd name="connsiteX0" fmla="*/ 0 w 5448300"/>
              <a:gd name="connsiteY0" fmla="*/ 0 h 6858000"/>
              <a:gd name="connsiteX1" fmla="*/ 3174999 w 5448300"/>
              <a:gd name="connsiteY1" fmla="*/ 0 h 6858000"/>
              <a:gd name="connsiteX2" fmla="*/ 2294466 w 5448300"/>
              <a:gd name="connsiteY2" fmla="*/ 5223932 h 6858000"/>
              <a:gd name="connsiteX3" fmla="*/ 5448300 w 5448300"/>
              <a:gd name="connsiteY3" fmla="*/ 6853767 h 6858000"/>
              <a:gd name="connsiteX4" fmla="*/ 0 w 5448300"/>
              <a:gd name="connsiteY4" fmla="*/ 6858000 h 6858000"/>
              <a:gd name="connsiteX5" fmla="*/ 0 w 5448300"/>
              <a:gd name="connsiteY5" fmla="*/ 0 h 6858000"/>
              <a:gd name="connsiteX0" fmla="*/ 0 w 3458633"/>
              <a:gd name="connsiteY0" fmla="*/ 0 h 6858000"/>
              <a:gd name="connsiteX1" fmla="*/ 3174999 w 3458633"/>
              <a:gd name="connsiteY1" fmla="*/ 0 h 6858000"/>
              <a:gd name="connsiteX2" fmla="*/ 2294466 w 3458633"/>
              <a:gd name="connsiteY2" fmla="*/ 5223932 h 6858000"/>
              <a:gd name="connsiteX3" fmla="*/ 3458633 w 3458633"/>
              <a:gd name="connsiteY3" fmla="*/ 6853767 h 6858000"/>
              <a:gd name="connsiteX4" fmla="*/ 0 w 3458633"/>
              <a:gd name="connsiteY4" fmla="*/ 6858000 h 6858000"/>
              <a:gd name="connsiteX5" fmla="*/ 0 w 3458633"/>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2" name="Title 1"/>
          <p:cNvSpPr>
            <a:spLocks noGrp="1"/>
          </p:cNvSpPr>
          <p:nvPr>
            <p:ph type="title"/>
          </p:nvPr>
        </p:nvSpPr>
        <p:spPr>
          <a:xfrm>
            <a:off x="3962399" y="685800"/>
            <a:ext cx="7345891" cy="1413933"/>
          </a:xfrm>
        </p:spPr>
        <p:txBody>
          <a:bodyPr>
            <a:normAutofit/>
          </a:bodyPr>
          <a:lstStyle/>
          <a:p>
            <a:r>
              <a:rPr lang="en-GB"/>
              <a:t>Purity within Egypt</a:t>
            </a:r>
            <a:endParaRPr lang="en-GB" dirty="0"/>
          </a:p>
        </p:txBody>
      </p:sp>
      <p:sp>
        <p:nvSpPr>
          <p:cNvPr id="3" name="Content Placeholder 2"/>
          <p:cNvSpPr>
            <a:spLocks noGrp="1"/>
          </p:cNvSpPr>
          <p:nvPr>
            <p:ph idx="1"/>
          </p:nvPr>
        </p:nvSpPr>
        <p:spPr>
          <a:xfrm>
            <a:off x="3843867" y="2048933"/>
            <a:ext cx="7659156" cy="3742267"/>
          </a:xfrm>
        </p:spPr>
        <p:txBody>
          <a:bodyPr>
            <a:normAutofit/>
          </a:bodyPr>
          <a:lstStyle/>
          <a:p>
            <a:pPr>
              <a:lnSpc>
                <a:spcPct val="90000"/>
              </a:lnSpc>
            </a:pPr>
            <a:r>
              <a:rPr lang="en-GB" sz="1500" b="1"/>
              <a:t>Having looked through both the </a:t>
            </a:r>
            <a:r>
              <a:rPr lang="en-GB" sz="1500" b="1" err="1"/>
              <a:t>Glyphary</a:t>
            </a:r>
            <a:r>
              <a:rPr lang="en-GB" sz="1500" b="1"/>
              <a:t> and </a:t>
            </a:r>
            <a:r>
              <a:rPr lang="en-GB" sz="1500" b="1" err="1"/>
              <a:t>Dictioray</a:t>
            </a:r>
            <a:r>
              <a:rPr lang="en-GB" sz="1500" b="1"/>
              <a:t> by Bill Petty, the word for Purity can not be found but the word for Purification can. It is not clear if these are the same. ‘</a:t>
            </a:r>
            <a:r>
              <a:rPr lang="en-GB" sz="1500" b="1" err="1"/>
              <a:t>bw</a:t>
            </a:r>
            <a:r>
              <a:rPr lang="en-GB" sz="1500" b="1"/>
              <a:t> is the word found.</a:t>
            </a:r>
          </a:p>
          <a:p>
            <a:pPr>
              <a:lnSpc>
                <a:spcPct val="90000"/>
              </a:lnSpc>
            </a:pPr>
            <a:r>
              <a:rPr lang="en-GB" sz="1500" b="1"/>
              <a:t>Absence of Sin </a:t>
            </a:r>
            <a:r>
              <a:rPr lang="en-GB" sz="1500"/>
              <a:t>–</a:t>
            </a:r>
            <a:r>
              <a:rPr lang="en-GB" sz="1500" b="1"/>
              <a:t> </a:t>
            </a:r>
            <a:r>
              <a:rPr lang="en-GB" sz="1500"/>
              <a:t>Lack of the concept of sin, and an understanding of “</a:t>
            </a:r>
            <a:r>
              <a:rPr lang="en-GB" sz="1500" i="1" err="1"/>
              <a:t>Ma’at</a:t>
            </a:r>
            <a:r>
              <a:rPr lang="en-GB" sz="1500"/>
              <a:t>” (Eternal Balance) meaning that good and bad are features of the world they function within. Egyptians seem to have a understanding that they were worthy of divine mercy.</a:t>
            </a:r>
            <a:endParaRPr lang="en-GB" sz="1500" b="1"/>
          </a:p>
          <a:p>
            <a:pPr>
              <a:lnSpc>
                <a:spcPct val="90000"/>
              </a:lnSpc>
            </a:pPr>
            <a:r>
              <a:rPr lang="en-GB" sz="1500" b="1"/>
              <a:t>Purity – </a:t>
            </a:r>
            <a:r>
              <a:rPr lang="en-GB" sz="1500"/>
              <a:t>Judgement in the hereafter at the weighing of the scales based upon how one had lived their lives, and what truths their hearts foretold </a:t>
            </a:r>
          </a:p>
          <a:p>
            <a:pPr>
              <a:lnSpc>
                <a:spcPct val="90000"/>
              </a:lnSpc>
            </a:pPr>
            <a:r>
              <a:rPr lang="en-GB" sz="1500" b="1"/>
              <a:t>Temple</a:t>
            </a:r>
            <a:r>
              <a:rPr lang="en-GB" sz="1500"/>
              <a:t> – Temporary chastity while within temple walls and associated rituals of shaving and bathing in the sacred lakes</a:t>
            </a:r>
          </a:p>
          <a:p>
            <a:pPr>
              <a:lnSpc>
                <a:spcPct val="90000"/>
              </a:lnSpc>
            </a:pPr>
            <a:r>
              <a:rPr lang="en-GB" sz="1500" b="1"/>
              <a:t>Gods wife </a:t>
            </a:r>
            <a:r>
              <a:rPr lang="en-GB" sz="1500" b="1" err="1"/>
              <a:t>Amun</a:t>
            </a:r>
            <a:r>
              <a:rPr lang="en-GB" sz="1500" b="1"/>
              <a:t> – </a:t>
            </a:r>
            <a:r>
              <a:rPr lang="en-GB" sz="1500"/>
              <a:t>The wife of the god </a:t>
            </a:r>
            <a:r>
              <a:rPr lang="en-GB" sz="1500" err="1"/>
              <a:t>Amun</a:t>
            </a:r>
            <a:r>
              <a:rPr lang="en-GB" sz="1500"/>
              <a:t>, who was seen as a pure representation of the divine. The roll which had implications politically </a:t>
            </a:r>
            <a:r>
              <a:rPr lang="en-GB" sz="1500" err="1"/>
              <a:t>aswell</a:t>
            </a:r>
            <a:r>
              <a:rPr lang="en-GB" sz="1500"/>
              <a:t> as within religious circles</a:t>
            </a:r>
            <a:r>
              <a:rPr lang="en-GB" sz="1500" b="1"/>
              <a:t> </a:t>
            </a:r>
          </a:p>
          <a:p>
            <a:pPr>
              <a:lnSpc>
                <a:spcPct val="90000"/>
              </a:lnSpc>
            </a:pPr>
            <a:endParaRPr lang="en-GB" sz="1500"/>
          </a:p>
        </p:txBody>
      </p:sp>
    </p:spTree>
    <p:extLst>
      <p:ext uri="{BB962C8B-B14F-4D97-AF65-F5344CB8AC3E}">
        <p14:creationId xmlns:p14="http://schemas.microsoft.com/office/powerpoint/2010/main" val="1518295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pic>
        <p:nvPicPr>
          <p:cNvPr id="4" name="Picture 3" descr="A close up of a logo&#10;&#10;Description generated with high confidence">
            <a:extLst>
              <a:ext uri="{FF2B5EF4-FFF2-40B4-BE49-F238E27FC236}">
                <a16:creationId xmlns:a16="http://schemas.microsoft.com/office/drawing/2014/main" id="{BA546A8A-D030-430D-9BF3-931ACE8492B4}"/>
              </a:ext>
            </a:extLst>
          </p:cNvPr>
          <p:cNvPicPr>
            <a:picLocks noChangeAspect="1"/>
          </p:cNvPicPr>
          <p:nvPr/>
        </p:nvPicPr>
        <p:blipFill rotWithShape="1">
          <a:blip r:embed="rId3"/>
          <a:srcRect l="10648" r="15448"/>
          <a:stretch/>
        </p:blipFill>
        <p:spPr>
          <a:xfrm>
            <a:off x="20" y="10"/>
            <a:ext cx="3459143" cy="6857990"/>
          </a:xfrm>
          <a:custGeom>
            <a:avLst/>
            <a:gdLst>
              <a:gd name="connsiteX0" fmla="*/ 0 w 5435600"/>
              <a:gd name="connsiteY0" fmla="*/ 0 h 6858000"/>
              <a:gd name="connsiteX1" fmla="*/ 5435600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4199467 w 5435600"/>
              <a:gd name="connsiteY2" fmla="*/ 2455333 h 6858000"/>
              <a:gd name="connsiteX3" fmla="*/ 5435600 w 5435600"/>
              <a:gd name="connsiteY3" fmla="*/ 6858000 h 6858000"/>
              <a:gd name="connsiteX4" fmla="*/ 0 w 5435600"/>
              <a:gd name="connsiteY4" fmla="*/ 6858000 h 6858000"/>
              <a:gd name="connsiteX5" fmla="*/ 0 w 5435600"/>
              <a:gd name="connsiteY5" fmla="*/ 0 h 6858000"/>
              <a:gd name="connsiteX0" fmla="*/ 0 w 5435600"/>
              <a:gd name="connsiteY0" fmla="*/ 0 h 6858000"/>
              <a:gd name="connsiteX1" fmla="*/ 3513666 w 5435600"/>
              <a:gd name="connsiteY1" fmla="*/ 0 h 6858000"/>
              <a:gd name="connsiteX2" fmla="*/ 2861733 w 5435600"/>
              <a:gd name="connsiteY2" fmla="*/ 2548466 h 6858000"/>
              <a:gd name="connsiteX3" fmla="*/ 5435600 w 5435600"/>
              <a:gd name="connsiteY3" fmla="*/ 6858000 h 6858000"/>
              <a:gd name="connsiteX4" fmla="*/ 0 w 5435600"/>
              <a:gd name="connsiteY4" fmla="*/ 6858000 h 6858000"/>
              <a:gd name="connsiteX5" fmla="*/ 0 w 5435600"/>
              <a:gd name="connsiteY5" fmla="*/ 0 h 6858000"/>
              <a:gd name="connsiteX0" fmla="*/ 0 w 5448300"/>
              <a:gd name="connsiteY0" fmla="*/ 0 h 6858000"/>
              <a:gd name="connsiteX1" fmla="*/ 3513666 w 5448300"/>
              <a:gd name="connsiteY1" fmla="*/ 0 h 6858000"/>
              <a:gd name="connsiteX2" fmla="*/ 2861733 w 5448300"/>
              <a:gd name="connsiteY2" fmla="*/ 2548466 h 6858000"/>
              <a:gd name="connsiteX3" fmla="*/ 5448300 w 5448300"/>
              <a:gd name="connsiteY3" fmla="*/ 6853767 h 6858000"/>
              <a:gd name="connsiteX4" fmla="*/ 0 w 5448300"/>
              <a:gd name="connsiteY4" fmla="*/ 6858000 h 6858000"/>
              <a:gd name="connsiteX5" fmla="*/ 0 w 5448300"/>
              <a:gd name="connsiteY5" fmla="*/ 0 h 6858000"/>
              <a:gd name="connsiteX0" fmla="*/ 0 w 5448300"/>
              <a:gd name="connsiteY0" fmla="*/ 0 h 6858000"/>
              <a:gd name="connsiteX1" fmla="*/ 3174999 w 5448300"/>
              <a:gd name="connsiteY1" fmla="*/ 0 h 6858000"/>
              <a:gd name="connsiteX2" fmla="*/ 2861733 w 5448300"/>
              <a:gd name="connsiteY2" fmla="*/ 2548466 h 6858000"/>
              <a:gd name="connsiteX3" fmla="*/ 5448300 w 5448300"/>
              <a:gd name="connsiteY3" fmla="*/ 6853767 h 6858000"/>
              <a:gd name="connsiteX4" fmla="*/ 0 w 5448300"/>
              <a:gd name="connsiteY4" fmla="*/ 6858000 h 6858000"/>
              <a:gd name="connsiteX5" fmla="*/ 0 w 5448300"/>
              <a:gd name="connsiteY5" fmla="*/ 0 h 6858000"/>
              <a:gd name="connsiteX0" fmla="*/ 0 w 5448300"/>
              <a:gd name="connsiteY0" fmla="*/ 0 h 6858000"/>
              <a:gd name="connsiteX1" fmla="*/ 3174999 w 5448300"/>
              <a:gd name="connsiteY1" fmla="*/ 0 h 6858000"/>
              <a:gd name="connsiteX2" fmla="*/ 2294466 w 5448300"/>
              <a:gd name="connsiteY2" fmla="*/ 5223932 h 6858000"/>
              <a:gd name="connsiteX3" fmla="*/ 5448300 w 5448300"/>
              <a:gd name="connsiteY3" fmla="*/ 6853767 h 6858000"/>
              <a:gd name="connsiteX4" fmla="*/ 0 w 5448300"/>
              <a:gd name="connsiteY4" fmla="*/ 6858000 h 6858000"/>
              <a:gd name="connsiteX5" fmla="*/ 0 w 5448300"/>
              <a:gd name="connsiteY5" fmla="*/ 0 h 6858000"/>
              <a:gd name="connsiteX0" fmla="*/ 0 w 3458633"/>
              <a:gd name="connsiteY0" fmla="*/ 0 h 6858000"/>
              <a:gd name="connsiteX1" fmla="*/ 3174999 w 3458633"/>
              <a:gd name="connsiteY1" fmla="*/ 0 h 6858000"/>
              <a:gd name="connsiteX2" fmla="*/ 2294466 w 3458633"/>
              <a:gd name="connsiteY2" fmla="*/ 5223932 h 6858000"/>
              <a:gd name="connsiteX3" fmla="*/ 3458633 w 3458633"/>
              <a:gd name="connsiteY3" fmla="*/ 6853767 h 6858000"/>
              <a:gd name="connsiteX4" fmla="*/ 0 w 3458633"/>
              <a:gd name="connsiteY4" fmla="*/ 6858000 h 6858000"/>
              <a:gd name="connsiteX5" fmla="*/ 0 w 3458633"/>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2" name="Title 1"/>
          <p:cNvSpPr>
            <a:spLocks noGrp="1"/>
          </p:cNvSpPr>
          <p:nvPr>
            <p:ph type="title"/>
          </p:nvPr>
        </p:nvSpPr>
        <p:spPr>
          <a:xfrm>
            <a:off x="3962399" y="685800"/>
            <a:ext cx="7345891" cy="1413933"/>
          </a:xfrm>
        </p:spPr>
        <p:txBody>
          <a:bodyPr>
            <a:normAutofit/>
          </a:bodyPr>
          <a:lstStyle/>
          <a:p>
            <a:r>
              <a:rPr lang="en-GB" dirty="0"/>
              <a:t>Conclusions</a:t>
            </a:r>
          </a:p>
        </p:txBody>
      </p:sp>
      <p:sp>
        <p:nvSpPr>
          <p:cNvPr id="3" name="Content Placeholder 2"/>
          <p:cNvSpPr>
            <a:spLocks noGrp="1"/>
          </p:cNvSpPr>
          <p:nvPr>
            <p:ph idx="1"/>
          </p:nvPr>
        </p:nvSpPr>
        <p:spPr>
          <a:xfrm>
            <a:off x="3843867" y="2048933"/>
            <a:ext cx="7659156" cy="3742267"/>
          </a:xfrm>
        </p:spPr>
        <p:txBody>
          <a:bodyPr>
            <a:normAutofit/>
          </a:bodyPr>
          <a:lstStyle/>
          <a:p>
            <a:pPr>
              <a:lnSpc>
                <a:spcPct val="90000"/>
              </a:lnSpc>
            </a:pPr>
            <a:r>
              <a:rPr lang="en-GB" dirty="0"/>
              <a:t>Purity as seen through two different lenses, highlighting the main idea that “Purity” is a context based theory that relies upon its cultural and political contexts to explain what “Purity” means for the society it is set into</a:t>
            </a:r>
          </a:p>
          <a:p>
            <a:pPr>
              <a:lnSpc>
                <a:spcPct val="90000"/>
              </a:lnSpc>
            </a:pPr>
            <a:r>
              <a:rPr lang="en-GB" dirty="0"/>
              <a:t>The similarities and differences also show the importance of why taking one definition will not always make a clear understanding when dealing with many different cultures. </a:t>
            </a:r>
          </a:p>
          <a:p>
            <a:pPr>
              <a:lnSpc>
                <a:spcPct val="90000"/>
              </a:lnSpc>
            </a:pPr>
            <a:r>
              <a:rPr lang="en-GB" dirty="0"/>
              <a:t>Showing the main similarity with the Gods Wife of </a:t>
            </a:r>
            <a:r>
              <a:rPr lang="en-GB" dirty="0" err="1"/>
              <a:t>Amun</a:t>
            </a:r>
            <a:r>
              <a:rPr lang="en-GB" dirty="0"/>
              <a:t> and the Vestal Virgin. </a:t>
            </a:r>
          </a:p>
        </p:txBody>
      </p:sp>
    </p:spTree>
    <p:extLst>
      <p:ext uri="{BB962C8B-B14F-4D97-AF65-F5344CB8AC3E}">
        <p14:creationId xmlns:p14="http://schemas.microsoft.com/office/powerpoint/2010/main" val="3289827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3735" y="338188"/>
            <a:ext cx="9601196" cy="1303867"/>
          </a:xfrm>
        </p:spPr>
        <p:txBody>
          <a:bodyPr/>
          <a:lstStyle/>
          <a:p>
            <a:r>
              <a:rPr lang="en-GB" dirty="0"/>
              <a:t>Bibliography </a:t>
            </a:r>
          </a:p>
        </p:txBody>
      </p:sp>
      <p:sp>
        <p:nvSpPr>
          <p:cNvPr id="3" name="Content Placeholder 2"/>
          <p:cNvSpPr>
            <a:spLocks noGrp="1"/>
          </p:cNvSpPr>
          <p:nvPr>
            <p:ph idx="1"/>
          </p:nvPr>
        </p:nvSpPr>
        <p:spPr>
          <a:xfrm>
            <a:off x="1295401" y="1481070"/>
            <a:ext cx="9601196" cy="4394798"/>
          </a:xfrm>
        </p:spPr>
        <p:txBody>
          <a:bodyPr>
            <a:normAutofit fontScale="70000" lnSpcReduction="20000"/>
          </a:bodyPr>
          <a:lstStyle/>
          <a:p>
            <a:r>
              <a:rPr lang="en-GB" dirty="0"/>
              <a:t>Frankfort, H “</a:t>
            </a:r>
            <a:r>
              <a:rPr lang="en-GB" dirty="0" err="1"/>
              <a:t>Anicent</a:t>
            </a:r>
            <a:r>
              <a:rPr lang="en-GB" dirty="0"/>
              <a:t> Egyptian Religion : An Interpretation”, 1975, Dover Publications INC. </a:t>
            </a:r>
          </a:p>
          <a:p>
            <a:r>
              <a:rPr lang="en-GB" dirty="0"/>
              <a:t>Cato </a:t>
            </a:r>
            <a:r>
              <a:rPr lang="en-GB" dirty="0" err="1"/>
              <a:t>Worsfold</a:t>
            </a:r>
            <a:r>
              <a:rPr lang="en-GB" dirty="0"/>
              <a:t>, T “</a:t>
            </a:r>
            <a:r>
              <a:rPr lang="en-GB" dirty="0" err="1"/>
              <a:t>Privilidges</a:t>
            </a:r>
            <a:r>
              <a:rPr lang="en-GB" dirty="0"/>
              <a:t> of the </a:t>
            </a:r>
            <a:r>
              <a:rPr lang="en-GB" dirty="0" err="1"/>
              <a:t>Ancinet</a:t>
            </a:r>
            <a:r>
              <a:rPr lang="en-GB" dirty="0"/>
              <a:t> Vestal Virgins”, 1997, </a:t>
            </a:r>
            <a:r>
              <a:rPr lang="en-GB" dirty="0" err="1"/>
              <a:t>Kessinger</a:t>
            </a:r>
            <a:r>
              <a:rPr lang="en-GB" dirty="0"/>
              <a:t> Publishing  </a:t>
            </a:r>
          </a:p>
          <a:p>
            <a:r>
              <a:rPr lang="en-GB" dirty="0" err="1"/>
              <a:t>Ayad</a:t>
            </a:r>
            <a:r>
              <a:rPr lang="en-GB" dirty="0"/>
              <a:t>, M F, “Gods Wife, Gods Servant”, 2009, </a:t>
            </a:r>
            <a:r>
              <a:rPr lang="en-GB" dirty="0" err="1"/>
              <a:t>Routledge</a:t>
            </a:r>
            <a:r>
              <a:rPr lang="en-GB" dirty="0"/>
              <a:t> publishing </a:t>
            </a:r>
          </a:p>
          <a:p>
            <a:r>
              <a:rPr lang="en-GB" dirty="0"/>
              <a:t>Evans-Pritchard, E.E, “</a:t>
            </a:r>
            <a:r>
              <a:rPr lang="en-GB" dirty="0" err="1"/>
              <a:t>Nuer</a:t>
            </a:r>
            <a:r>
              <a:rPr lang="en-GB" dirty="0"/>
              <a:t> Religion”, 1956, Oxford Clarendon Press </a:t>
            </a:r>
          </a:p>
          <a:p>
            <a:r>
              <a:rPr lang="en-GB" dirty="0" err="1"/>
              <a:t>Schärer</a:t>
            </a:r>
            <a:r>
              <a:rPr lang="en-GB" dirty="0"/>
              <a:t>, H, “</a:t>
            </a:r>
            <a:r>
              <a:rPr lang="en-GB" dirty="0" err="1"/>
              <a:t>Ngaju</a:t>
            </a:r>
            <a:r>
              <a:rPr lang="en-GB" dirty="0"/>
              <a:t> Religion”, 1963, </a:t>
            </a:r>
            <a:r>
              <a:rPr lang="en-GB" dirty="0" err="1"/>
              <a:t>Martinus</a:t>
            </a:r>
            <a:r>
              <a:rPr lang="en-GB" dirty="0"/>
              <a:t> </a:t>
            </a:r>
            <a:r>
              <a:rPr lang="en-GB" dirty="0" err="1"/>
              <a:t>Nijhoff</a:t>
            </a:r>
            <a:r>
              <a:rPr lang="en-GB" dirty="0"/>
              <a:t> </a:t>
            </a:r>
          </a:p>
          <a:p>
            <a:r>
              <a:rPr lang="en-GB" dirty="0"/>
              <a:t>Pinch, G, “Egyptian Mythology”, 2002, Oxford </a:t>
            </a:r>
            <a:r>
              <a:rPr lang="en-GB" dirty="0" err="1"/>
              <a:t>Universiry</a:t>
            </a:r>
            <a:r>
              <a:rPr lang="en-GB" dirty="0"/>
              <a:t> Press</a:t>
            </a:r>
          </a:p>
          <a:p>
            <a:r>
              <a:rPr lang="en-GB" dirty="0"/>
              <a:t>David, R , “The Temple Priesthood” in “The Egyptian World”, 2007, </a:t>
            </a:r>
            <a:r>
              <a:rPr lang="en-GB" dirty="0" err="1"/>
              <a:t>Routledge</a:t>
            </a:r>
            <a:r>
              <a:rPr lang="en-GB" dirty="0"/>
              <a:t> Publishing</a:t>
            </a:r>
          </a:p>
          <a:p>
            <a:r>
              <a:rPr lang="en-GB" dirty="0"/>
              <a:t>Potter, D, “Rome in the Ancient World – From Romulus to Justinian”, 2009, Thames and Hudson</a:t>
            </a:r>
          </a:p>
          <a:p>
            <a:r>
              <a:rPr lang="en-GB" dirty="0"/>
              <a:t>Petty, B, “</a:t>
            </a:r>
            <a:r>
              <a:rPr lang="en-GB" dirty="0" err="1"/>
              <a:t>Heiroglyphic</a:t>
            </a:r>
            <a:r>
              <a:rPr lang="en-GB" dirty="0"/>
              <a:t> Dictionary – A Middle Egyptian Vocabulary”, 2012, Museum Tours Press</a:t>
            </a:r>
          </a:p>
          <a:p>
            <a:r>
              <a:rPr lang="en-GB" b="1" dirty="0"/>
              <a:t>Images</a:t>
            </a:r>
          </a:p>
          <a:p>
            <a:r>
              <a:rPr lang="en-GB" b="1" dirty="0"/>
              <a:t>Gods Wife of </a:t>
            </a:r>
            <a:r>
              <a:rPr lang="en-GB" b="1" dirty="0" err="1"/>
              <a:t>Amun</a:t>
            </a:r>
            <a:r>
              <a:rPr lang="en-GB" b="1" dirty="0"/>
              <a:t> - </a:t>
            </a:r>
            <a:r>
              <a:rPr lang="en-GB" b="1" dirty="0">
                <a:hlinkClick r:id="rId2"/>
              </a:rPr>
              <a:t>https://www.ancient.eu/God%27s_Wife_of_Amun/</a:t>
            </a:r>
            <a:endParaRPr lang="en-GB" b="1" dirty="0"/>
          </a:p>
          <a:p>
            <a:r>
              <a:rPr lang="en-GB" b="1" dirty="0"/>
              <a:t>Vestal Virgin</a:t>
            </a:r>
            <a:r>
              <a:rPr lang="en-GB" dirty="0"/>
              <a:t> - </a:t>
            </a:r>
            <a:r>
              <a:rPr lang="en-GB" b="1" dirty="0">
                <a:hlinkClick r:id="rId3"/>
              </a:rPr>
              <a:t>https://www.britannica.com/topic/Vestal-Virgins</a:t>
            </a:r>
            <a:r>
              <a:rPr lang="en-GB" b="1" dirty="0"/>
              <a:t> </a:t>
            </a:r>
          </a:p>
          <a:p>
            <a:endParaRPr lang="en-GB" dirty="0"/>
          </a:p>
        </p:txBody>
      </p:sp>
    </p:spTree>
    <p:extLst>
      <p:ext uri="{BB962C8B-B14F-4D97-AF65-F5344CB8AC3E}">
        <p14:creationId xmlns:p14="http://schemas.microsoft.com/office/powerpoint/2010/main" val="35635786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docProps/app.xml><?xml version="1.0" encoding="utf-8"?>
<Properties xmlns="http://schemas.openxmlformats.org/officeDocument/2006/extended-properties" xmlns:vt="http://schemas.openxmlformats.org/officeDocument/2006/docPropsVTypes">
  <Template>TM03457496[[fn=Parallax]]</Template>
  <TotalTime>532</TotalTime>
  <Words>864</Words>
  <Application>Microsoft Office PowerPoint</Application>
  <PresentationFormat>Widescreen</PresentationFormat>
  <Paragraphs>46</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Corbel</vt:lpstr>
      <vt:lpstr>Parallax</vt:lpstr>
      <vt:lpstr>A Comparative Look At The Concept Of “Purity” Within Roman And Egyptian Context, With Direct Reference To Case Studies. </vt:lpstr>
      <vt:lpstr>Idea Behind The Dissertation </vt:lpstr>
      <vt:lpstr>Examples to be used for discussion about the definition of what “Purity” is.</vt:lpstr>
      <vt:lpstr>Purity within Rome</vt:lpstr>
      <vt:lpstr>Purity within Egypt</vt:lpstr>
      <vt:lpstr>Conclusions</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comparative look at the concept of purity within Roman and Egyptian context, with direct reference to case studies.</dc:title>
  <dc:creator>University Of Wales</dc:creator>
  <cp:lastModifiedBy>Hilly Slack</cp:lastModifiedBy>
  <cp:revision>36</cp:revision>
  <dcterms:created xsi:type="dcterms:W3CDTF">2018-01-14T12:02:19Z</dcterms:created>
  <dcterms:modified xsi:type="dcterms:W3CDTF">2018-01-15T21:09:14Z</dcterms:modified>
</cp:coreProperties>
</file>