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90" r:id="rId3"/>
    <p:sldId id="288" r:id="rId4"/>
    <p:sldId id="289" r:id="rId5"/>
    <p:sldId id="258" r:id="rId6"/>
    <p:sldId id="261" r:id="rId7"/>
    <p:sldId id="262" r:id="rId8"/>
    <p:sldId id="263" r:id="rId9"/>
    <p:sldId id="259" r:id="rId10"/>
    <p:sldId id="264" r:id="rId11"/>
    <p:sldId id="291" r:id="rId12"/>
    <p:sldId id="267" r:id="rId13"/>
    <p:sldId id="277" r:id="rId14"/>
    <p:sldId id="268" r:id="rId15"/>
    <p:sldId id="269" r:id="rId16"/>
    <p:sldId id="270" r:id="rId17"/>
    <p:sldId id="271" r:id="rId18"/>
    <p:sldId id="272" r:id="rId19"/>
    <p:sldId id="273" r:id="rId20"/>
    <p:sldId id="274" r:id="rId21"/>
    <p:sldId id="275" r:id="rId22"/>
    <p:sldId id="276" r:id="rId23"/>
    <p:sldId id="257" r:id="rId24"/>
    <p:sldId id="278" r:id="rId25"/>
    <p:sldId id="279" r:id="rId26"/>
    <p:sldId id="280" r:id="rId27"/>
    <p:sldId id="287" r:id="rId28"/>
    <p:sldId id="281" r:id="rId29"/>
    <p:sldId id="282" r:id="rId30"/>
    <p:sldId id="283" r:id="rId31"/>
    <p:sldId id="284" r:id="rId32"/>
    <p:sldId id="285" r:id="rId33"/>
    <p:sldId id="286" r:id="rId34"/>
    <p:sldId id="265" r:id="rId35"/>
    <p:sldId id="292" r:id="rId36"/>
    <p:sldId id="266" r:id="rId37"/>
    <p:sldId id="260"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8" d="100"/>
          <a:sy n="108" d="100"/>
        </p:scale>
        <p:origin x="678" y="102"/>
      </p:cViewPr>
      <p:guideLst/>
    </p:cSldViewPr>
  </p:slideViewPr>
  <p:notesTextViewPr>
    <p:cViewPr>
      <p:scale>
        <a:sx n="1" d="1"/>
        <a:sy n="1" d="1"/>
      </p:scale>
      <p:origin x="0" y="0"/>
    </p:cViewPr>
  </p:notesTextViewPr>
  <p:sorterViewPr>
    <p:cViewPr>
      <p:scale>
        <a:sx n="70" d="100"/>
        <a:sy n="7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F078EC-1EAD-4D0E-9E0E-85A48FC5AF9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8887320-74B6-481B-9265-39C68F8916C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580697C-B7DA-4C71-81D1-05CE67F2A662}"/>
              </a:ext>
            </a:extLst>
          </p:cNvPr>
          <p:cNvSpPr>
            <a:spLocks noGrp="1"/>
          </p:cNvSpPr>
          <p:nvPr>
            <p:ph type="dt" sz="half" idx="10"/>
          </p:nvPr>
        </p:nvSpPr>
        <p:spPr/>
        <p:txBody>
          <a:bodyPr/>
          <a:lstStyle/>
          <a:p>
            <a:fld id="{DF1ABEF0-14DF-41DE-ABBE-8109E5696A5D}" type="datetimeFigureOut">
              <a:rPr lang="en-GB" smtClean="0"/>
              <a:t>18/11/2019</a:t>
            </a:fld>
            <a:endParaRPr lang="en-GB"/>
          </a:p>
        </p:txBody>
      </p:sp>
      <p:sp>
        <p:nvSpPr>
          <p:cNvPr id="5" name="Footer Placeholder 4">
            <a:extLst>
              <a:ext uri="{FF2B5EF4-FFF2-40B4-BE49-F238E27FC236}">
                <a16:creationId xmlns:a16="http://schemas.microsoft.com/office/drawing/2014/main" id="{91F25A33-404A-496C-ACB7-25AC289486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84184C-8D98-4639-B3D3-58BAA481E53D}"/>
              </a:ext>
            </a:extLst>
          </p:cNvPr>
          <p:cNvSpPr>
            <a:spLocks noGrp="1"/>
          </p:cNvSpPr>
          <p:nvPr>
            <p:ph type="sldNum" sz="quarter" idx="12"/>
          </p:nvPr>
        </p:nvSpPr>
        <p:spPr/>
        <p:txBody>
          <a:bodyPr/>
          <a:lstStyle/>
          <a:p>
            <a:fld id="{8E29EBFF-37AC-494F-908B-610ED6BFC2A4}" type="slidenum">
              <a:rPr lang="en-GB" smtClean="0"/>
              <a:t>‹#›</a:t>
            </a:fld>
            <a:endParaRPr lang="en-GB"/>
          </a:p>
        </p:txBody>
      </p:sp>
    </p:spTree>
    <p:extLst>
      <p:ext uri="{BB962C8B-B14F-4D97-AF65-F5344CB8AC3E}">
        <p14:creationId xmlns:p14="http://schemas.microsoft.com/office/powerpoint/2010/main" val="15859120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38845-1764-4AD7-B0F1-4476D16F512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B877239-5855-42DF-98B9-C363F6B53F3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401BEB-E2A7-47EA-8EB2-8BEC7431827A}"/>
              </a:ext>
            </a:extLst>
          </p:cNvPr>
          <p:cNvSpPr>
            <a:spLocks noGrp="1"/>
          </p:cNvSpPr>
          <p:nvPr>
            <p:ph type="dt" sz="half" idx="10"/>
          </p:nvPr>
        </p:nvSpPr>
        <p:spPr/>
        <p:txBody>
          <a:bodyPr/>
          <a:lstStyle/>
          <a:p>
            <a:fld id="{DF1ABEF0-14DF-41DE-ABBE-8109E5696A5D}" type="datetimeFigureOut">
              <a:rPr lang="en-GB" smtClean="0"/>
              <a:t>18/11/2019</a:t>
            </a:fld>
            <a:endParaRPr lang="en-GB"/>
          </a:p>
        </p:txBody>
      </p:sp>
      <p:sp>
        <p:nvSpPr>
          <p:cNvPr id="5" name="Footer Placeholder 4">
            <a:extLst>
              <a:ext uri="{FF2B5EF4-FFF2-40B4-BE49-F238E27FC236}">
                <a16:creationId xmlns:a16="http://schemas.microsoft.com/office/drawing/2014/main" id="{DE12E47C-A854-4390-9CAA-F0C57AB29E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74F85C-9482-4226-B1D3-683B2F544E3E}"/>
              </a:ext>
            </a:extLst>
          </p:cNvPr>
          <p:cNvSpPr>
            <a:spLocks noGrp="1"/>
          </p:cNvSpPr>
          <p:nvPr>
            <p:ph type="sldNum" sz="quarter" idx="12"/>
          </p:nvPr>
        </p:nvSpPr>
        <p:spPr/>
        <p:txBody>
          <a:bodyPr/>
          <a:lstStyle/>
          <a:p>
            <a:fld id="{8E29EBFF-37AC-494F-908B-610ED6BFC2A4}" type="slidenum">
              <a:rPr lang="en-GB" smtClean="0"/>
              <a:t>‹#›</a:t>
            </a:fld>
            <a:endParaRPr lang="en-GB"/>
          </a:p>
        </p:txBody>
      </p:sp>
    </p:spTree>
    <p:extLst>
      <p:ext uri="{BB962C8B-B14F-4D97-AF65-F5344CB8AC3E}">
        <p14:creationId xmlns:p14="http://schemas.microsoft.com/office/powerpoint/2010/main" val="11860692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46D8E-FE6A-41CE-9016-80588348213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C89D9DE-EB09-47ED-95A1-9121CF1D683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31E231-72FB-46D2-97A1-B0F0B32DBE16}"/>
              </a:ext>
            </a:extLst>
          </p:cNvPr>
          <p:cNvSpPr>
            <a:spLocks noGrp="1"/>
          </p:cNvSpPr>
          <p:nvPr>
            <p:ph type="dt" sz="half" idx="10"/>
          </p:nvPr>
        </p:nvSpPr>
        <p:spPr/>
        <p:txBody>
          <a:bodyPr/>
          <a:lstStyle/>
          <a:p>
            <a:fld id="{DF1ABEF0-14DF-41DE-ABBE-8109E5696A5D}" type="datetimeFigureOut">
              <a:rPr lang="en-GB" smtClean="0"/>
              <a:t>18/11/2019</a:t>
            </a:fld>
            <a:endParaRPr lang="en-GB"/>
          </a:p>
        </p:txBody>
      </p:sp>
      <p:sp>
        <p:nvSpPr>
          <p:cNvPr id="5" name="Footer Placeholder 4">
            <a:extLst>
              <a:ext uri="{FF2B5EF4-FFF2-40B4-BE49-F238E27FC236}">
                <a16:creationId xmlns:a16="http://schemas.microsoft.com/office/drawing/2014/main" id="{77171A9A-2351-4605-A361-A0D1AA5FA9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08788C-B4F1-4B2B-B860-A8AE47E7E82A}"/>
              </a:ext>
            </a:extLst>
          </p:cNvPr>
          <p:cNvSpPr>
            <a:spLocks noGrp="1"/>
          </p:cNvSpPr>
          <p:nvPr>
            <p:ph type="sldNum" sz="quarter" idx="12"/>
          </p:nvPr>
        </p:nvSpPr>
        <p:spPr/>
        <p:txBody>
          <a:bodyPr/>
          <a:lstStyle/>
          <a:p>
            <a:fld id="{8E29EBFF-37AC-494F-908B-610ED6BFC2A4}" type="slidenum">
              <a:rPr lang="en-GB" smtClean="0"/>
              <a:t>‹#›</a:t>
            </a:fld>
            <a:endParaRPr lang="en-GB"/>
          </a:p>
        </p:txBody>
      </p:sp>
    </p:spTree>
    <p:extLst>
      <p:ext uri="{BB962C8B-B14F-4D97-AF65-F5344CB8AC3E}">
        <p14:creationId xmlns:p14="http://schemas.microsoft.com/office/powerpoint/2010/main" val="7755906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36C488-1BFB-486E-AEA3-B348DE48E65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8817AC4-1568-44A0-B462-09B2AF54217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DB0B59A-27BE-40E6-9A59-57D88C6AD6C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AC0A2BC-0B26-4848-A140-AE7BD2BF06B8}"/>
              </a:ext>
            </a:extLst>
          </p:cNvPr>
          <p:cNvSpPr>
            <a:spLocks noGrp="1"/>
          </p:cNvSpPr>
          <p:nvPr>
            <p:ph type="dt" sz="half" idx="10"/>
          </p:nvPr>
        </p:nvSpPr>
        <p:spPr/>
        <p:txBody>
          <a:bodyPr/>
          <a:lstStyle/>
          <a:p>
            <a:fld id="{DF1ABEF0-14DF-41DE-ABBE-8109E5696A5D}" type="datetimeFigureOut">
              <a:rPr lang="en-GB" smtClean="0"/>
              <a:t>18/11/2019</a:t>
            </a:fld>
            <a:endParaRPr lang="en-GB"/>
          </a:p>
        </p:txBody>
      </p:sp>
      <p:sp>
        <p:nvSpPr>
          <p:cNvPr id="6" name="Footer Placeholder 5">
            <a:extLst>
              <a:ext uri="{FF2B5EF4-FFF2-40B4-BE49-F238E27FC236}">
                <a16:creationId xmlns:a16="http://schemas.microsoft.com/office/drawing/2014/main" id="{4099E9F5-9C21-4558-9B46-865992BC7F8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A5C9A6-5272-419B-B3AA-7222E187C3A3}"/>
              </a:ext>
            </a:extLst>
          </p:cNvPr>
          <p:cNvSpPr>
            <a:spLocks noGrp="1"/>
          </p:cNvSpPr>
          <p:nvPr>
            <p:ph type="sldNum" sz="quarter" idx="12"/>
          </p:nvPr>
        </p:nvSpPr>
        <p:spPr/>
        <p:txBody>
          <a:bodyPr/>
          <a:lstStyle/>
          <a:p>
            <a:fld id="{8E29EBFF-37AC-494F-908B-610ED6BFC2A4}" type="slidenum">
              <a:rPr lang="en-GB" smtClean="0"/>
              <a:t>‹#›</a:t>
            </a:fld>
            <a:endParaRPr lang="en-GB"/>
          </a:p>
        </p:txBody>
      </p:sp>
    </p:spTree>
    <p:extLst>
      <p:ext uri="{BB962C8B-B14F-4D97-AF65-F5344CB8AC3E}">
        <p14:creationId xmlns:p14="http://schemas.microsoft.com/office/powerpoint/2010/main" val="16012834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F3B0AC-A5D9-4CBA-A967-B9E22647112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1A3642F-6D2C-48E1-A791-726C4F01494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B08F63-989B-415A-B1FA-88AAF10E1D0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47661C3-9A1B-4F61-9301-DCC8DAFF414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AD86BB6-F5E0-4B0A-BE18-A585E25AF17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ADACA4D-E31C-46DF-ACCD-085FD7B9467A}"/>
              </a:ext>
            </a:extLst>
          </p:cNvPr>
          <p:cNvSpPr>
            <a:spLocks noGrp="1"/>
          </p:cNvSpPr>
          <p:nvPr>
            <p:ph type="dt" sz="half" idx="10"/>
          </p:nvPr>
        </p:nvSpPr>
        <p:spPr/>
        <p:txBody>
          <a:bodyPr/>
          <a:lstStyle/>
          <a:p>
            <a:fld id="{DF1ABEF0-14DF-41DE-ABBE-8109E5696A5D}" type="datetimeFigureOut">
              <a:rPr lang="en-GB" smtClean="0"/>
              <a:t>18/11/2019</a:t>
            </a:fld>
            <a:endParaRPr lang="en-GB"/>
          </a:p>
        </p:txBody>
      </p:sp>
      <p:sp>
        <p:nvSpPr>
          <p:cNvPr id="8" name="Footer Placeholder 7">
            <a:extLst>
              <a:ext uri="{FF2B5EF4-FFF2-40B4-BE49-F238E27FC236}">
                <a16:creationId xmlns:a16="http://schemas.microsoft.com/office/drawing/2014/main" id="{EADB5065-A44D-4284-BE1A-4A78916C683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AEB738D-4B40-4E70-9965-7E01BFDE1076}"/>
              </a:ext>
            </a:extLst>
          </p:cNvPr>
          <p:cNvSpPr>
            <a:spLocks noGrp="1"/>
          </p:cNvSpPr>
          <p:nvPr>
            <p:ph type="sldNum" sz="quarter" idx="12"/>
          </p:nvPr>
        </p:nvSpPr>
        <p:spPr/>
        <p:txBody>
          <a:bodyPr/>
          <a:lstStyle/>
          <a:p>
            <a:fld id="{8E29EBFF-37AC-494F-908B-610ED6BFC2A4}" type="slidenum">
              <a:rPr lang="en-GB" smtClean="0"/>
              <a:t>‹#›</a:t>
            </a:fld>
            <a:endParaRPr lang="en-GB"/>
          </a:p>
        </p:txBody>
      </p:sp>
    </p:spTree>
    <p:extLst>
      <p:ext uri="{BB962C8B-B14F-4D97-AF65-F5344CB8AC3E}">
        <p14:creationId xmlns:p14="http://schemas.microsoft.com/office/powerpoint/2010/main" val="472392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A06EA7-9BC0-4ED9-AF33-1772B7BB96F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942807F-405F-44C7-BCA4-B5AE402117D0}"/>
              </a:ext>
            </a:extLst>
          </p:cNvPr>
          <p:cNvSpPr>
            <a:spLocks noGrp="1"/>
          </p:cNvSpPr>
          <p:nvPr>
            <p:ph type="dt" sz="half" idx="10"/>
          </p:nvPr>
        </p:nvSpPr>
        <p:spPr/>
        <p:txBody>
          <a:bodyPr/>
          <a:lstStyle/>
          <a:p>
            <a:fld id="{DF1ABEF0-14DF-41DE-ABBE-8109E5696A5D}" type="datetimeFigureOut">
              <a:rPr lang="en-GB" smtClean="0"/>
              <a:t>18/11/2019</a:t>
            </a:fld>
            <a:endParaRPr lang="en-GB"/>
          </a:p>
        </p:txBody>
      </p:sp>
      <p:sp>
        <p:nvSpPr>
          <p:cNvPr id="4" name="Footer Placeholder 3">
            <a:extLst>
              <a:ext uri="{FF2B5EF4-FFF2-40B4-BE49-F238E27FC236}">
                <a16:creationId xmlns:a16="http://schemas.microsoft.com/office/drawing/2014/main" id="{0B1B1344-A1F0-4EB2-B733-2432793D2C0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541E0D2-BA07-49DB-AE3B-47721270821C}"/>
              </a:ext>
            </a:extLst>
          </p:cNvPr>
          <p:cNvSpPr>
            <a:spLocks noGrp="1"/>
          </p:cNvSpPr>
          <p:nvPr>
            <p:ph type="sldNum" sz="quarter" idx="12"/>
          </p:nvPr>
        </p:nvSpPr>
        <p:spPr/>
        <p:txBody>
          <a:bodyPr/>
          <a:lstStyle/>
          <a:p>
            <a:fld id="{8E29EBFF-37AC-494F-908B-610ED6BFC2A4}" type="slidenum">
              <a:rPr lang="en-GB" smtClean="0"/>
              <a:t>‹#›</a:t>
            </a:fld>
            <a:endParaRPr lang="en-GB"/>
          </a:p>
        </p:txBody>
      </p:sp>
    </p:spTree>
    <p:extLst>
      <p:ext uri="{BB962C8B-B14F-4D97-AF65-F5344CB8AC3E}">
        <p14:creationId xmlns:p14="http://schemas.microsoft.com/office/powerpoint/2010/main" val="16187609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9868E3-1646-49F1-AF0E-85A672066AE8}"/>
              </a:ext>
            </a:extLst>
          </p:cNvPr>
          <p:cNvSpPr>
            <a:spLocks noGrp="1"/>
          </p:cNvSpPr>
          <p:nvPr>
            <p:ph type="dt" sz="half" idx="10"/>
          </p:nvPr>
        </p:nvSpPr>
        <p:spPr/>
        <p:txBody>
          <a:bodyPr/>
          <a:lstStyle/>
          <a:p>
            <a:fld id="{DF1ABEF0-14DF-41DE-ABBE-8109E5696A5D}" type="datetimeFigureOut">
              <a:rPr lang="en-GB" smtClean="0"/>
              <a:t>18/11/2019</a:t>
            </a:fld>
            <a:endParaRPr lang="en-GB"/>
          </a:p>
        </p:txBody>
      </p:sp>
      <p:sp>
        <p:nvSpPr>
          <p:cNvPr id="3" name="Footer Placeholder 2">
            <a:extLst>
              <a:ext uri="{FF2B5EF4-FFF2-40B4-BE49-F238E27FC236}">
                <a16:creationId xmlns:a16="http://schemas.microsoft.com/office/drawing/2014/main" id="{A24784DA-941E-40EF-A4B9-C277B70D68D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87036E2-B29E-4107-BCDA-318F8BEB0D7F}"/>
              </a:ext>
            </a:extLst>
          </p:cNvPr>
          <p:cNvSpPr>
            <a:spLocks noGrp="1"/>
          </p:cNvSpPr>
          <p:nvPr>
            <p:ph type="sldNum" sz="quarter" idx="12"/>
          </p:nvPr>
        </p:nvSpPr>
        <p:spPr/>
        <p:txBody>
          <a:bodyPr/>
          <a:lstStyle/>
          <a:p>
            <a:fld id="{8E29EBFF-37AC-494F-908B-610ED6BFC2A4}" type="slidenum">
              <a:rPr lang="en-GB" smtClean="0"/>
              <a:t>‹#›</a:t>
            </a:fld>
            <a:endParaRPr lang="en-GB"/>
          </a:p>
        </p:txBody>
      </p:sp>
    </p:spTree>
    <p:extLst>
      <p:ext uri="{BB962C8B-B14F-4D97-AF65-F5344CB8AC3E}">
        <p14:creationId xmlns:p14="http://schemas.microsoft.com/office/powerpoint/2010/main" val="4062887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AC3E2D-6056-4B32-9D8D-19CAC4BF891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E3E97DF-33C2-4B27-AD48-67AEFAE1CB8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E106D43-4474-430D-912A-EF88D8EA147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BF5808-FDFD-4EF8-8511-88F532B55FCD}"/>
              </a:ext>
            </a:extLst>
          </p:cNvPr>
          <p:cNvSpPr>
            <a:spLocks noGrp="1"/>
          </p:cNvSpPr>
          <p:nvPr>
            <p:ph type="dt" sz="half" idx="10"/>
          </p:nvPr>
        </p:nvSpPr>
        <p:spPr/>
        <p:txBody>
          <a:bodyPr/>
          <a:lstStyle/>
          <a:p>
            <a:fld id="{DF1ABEF0-14DF-41DE-ABBE-8109E5696A5D}" type="datetimeFigureOut">
              <a:rPr lang="en-GB" smtClean="0"/>
              <a:t>18/11/2019</a:t>
            </a:fld>
            <a:endParaRPr lang="en-GB"/>
          </a:p>
        </p:txBody>
      </p:sp>
      <p:sp>
        <p:nvSpPr>
          <p:cNvPr id="6" name="Footer Placeholder 5">
            <a:extLst>
              <a:ext uri="{FF2B5EF4-FFF2-40B4-BE49-F238E27FC236}">
                <a16:creationId xmlns:a16="http://schemas.microsoft.com/office/drawing/2014/main" id="{9AFDDFAA-DCA7-4BB7-B3ED-82212D19118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D3C8710-6484-4074-B92C-B7ED5180824A}"/>
              </a:ext>
            </a:extLst>
          </p:cNvPr>
          <p:cNvSpPr>
            <a:spLocks noGrp="1"/>
          </p:cNvSpPr>
          <p:nvPr>
            <p:ph type="sldNum" sz="quarter" idx="12"/>
          </p:nvPr>
        </p:nvSpPr>
        <p:spPr/>
        <p:txBody>
          <a:bodyPr/>
          <a:lstStyle/>
          <a:p>
            <a:fld id="{8E29EBFF-37AC-494F-908B-610ED6BFC2A4}" type="slidenum">
              <a:rPr lang="en-GB" smtClean="0"/>
              <a:t>‹#›</a:t>
            </a:fld>
            <a:endParaRPr lang="en-GB"/>
          </a:p>
        </p:txBody>
      </p:sp>
    </p:spTree>
    <p:extLst>
      <p:ext uri="{BB962C8B-B14F-4D97-AF65-F5344CB8AC3E}">
        <p14:creationId xmlns:p14="http://schemas.microsoft.com/office/powerpoint/2010/main" val="920745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46A8D-9513-425A-9839-B954ACBF847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F9F8A67-FD98-440A-9227-9BAEF476196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14155E2-8341-4D8C-8ED6-E18D8AEECC5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AB7E4BB-18C1-4648-9C20-A9CCE0764C1A}"/>
              </a:ext>
            </a:extLst>
          </p:cNvPr>
          <p:cNvSpPr>
            <a:spLocks noGrp="1"/>
          </p:cNvSpPr>
          <p:nvPr>
            <p:ph type="dt" sz="half" idx="10"/>
          </p:nvPr>
        </p:nvSpPr>
        <p:spPr/>
        <p:txBody>
          <a:bodyPr/>
          <a:lstStyle/>
          <a:p>
            <a:fld id="{DF1ABEF0-14DF-41DE-ABBE-8109E5696A5D}" type="datetimeFigureOut">
              <a:rPr lang="en-GB" smtClean="0"/>
              <a:t>18/11/2019</a:t>
            </a:fld>
            <a:endParaRPr lang="en-GB"/>
          </a:p>
        </p:txBody>
      </p:sp>
      <p:sp>
        <p:nvSpPr>
          <p:cNvPr id="6" name="Footer Placeholder 5">
            <a:extLst>
              <a:ext uri="{FF2B5EF4-FFF2-40B4-BE49-F238E27FC236}">
                <a16:creationId xmlns:a16="http://schemas.microsoft.com/office/drawing/2014/main" id="{38C2D213-752D-4CAB-9C2A-C95238FEBAB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FE315A9-736B-4605-99A5-EDEB33E52B07}"/>
              </a:ext>
            </a:extLst>
          </p:cNvPr>
          <p:cNvSpPr>
            <a:spLocks noGrp="1"/>
          </p:cNvSpPr>
          <p:nvPr>
            <p:ph type="sldNum" sz="quarter" idx="12"/>
          </p:nvPr>
        </p:nvSpPr>
        <p:spPr/>
        <p:txBody>
          <a:bodyPr/>
          <a:lstStyle/>
          <a:p>
            <a:fld id="{8E29EBFF-37AC-494F-908B-610ED6BFC2A4}" type="slidenum">
              <a:rPr lang="en-GB" smtClean="0"/>
              <a:t>‹#›</a:t>
            </a:fld>
            <a:endParaRPr lang="en-GB"/>
          </a:p>
        </p:txBody>
      </p:sp>
    </p:spTree>
    <p:extLst>
      <p:ext uri="{BB962C8B-B14F-4D97-AF65-F5344CB8AC3E}">
        <p14:creationId xmlns:p14="http://schemas.microsoft.com/office/powerpoint/2010/main" val="35606790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E328-7C7E-401D-A3A6-92993458CD2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3C586D4-0692-4E67-A5E1-309706A89D4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5925E8-F602-43E4-AAD5-F53CE81FCD68}"/>
              </a:ext>
            </a:extLst>
          </p:cNvPr>
          <p:cNvSpPr>
            <a:spLocks noGrp="1"/>
          </p:cNvSpPr>
          <p:nvPr>
            <p:ph type="dt" sz="half" idx="10"/>
          </p:nvPr>
        </p:nvSpPr>
        <p:spPr/>
        <p:txBody>
          <a:bodyPr/>
          <a:lstStyle/>
          <a:p>
            <a:fld id="{DF1ABEF0-14DF-41DE-ABBE-8109E5696A5D}" type="datetimeFigureOut">
              <a:rPr lang="en-GB" smtClean="0"/>
              <a:t>18/11/2019</a:t>
            </a:fld>
            <a:endParaRPr lang="en-GB"/>
          </a:p>
        </p:txBody>
      </p:sp>
      <p:sp>
        <p:nvSpPr>
          <p:cNvPr id="5" name="Footer Placeholder 4">
            <a:extLst>
              <a:ext uri="{FF2B5EF4-FFF2-40B4-BE49-F238E27FC236}">
                <a16:creationId xmlns:a16="http://schemas.microsoft.com/office/drawing/2014/main" id="{0EDF9B73-DDF4-493A-BDA1-CB798A3565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60821B-2BCC-46FF-BB58-CA547C90D64E}"/>
              </a:ext>
            </a:extLst>
          </p:cNvPr>
          <p:cNvSpPr>
            <a:spLocks noGrp="1"/>
          </p:cNvSpPr>
          <p:nvPr>
            <p:ph type="sldNum" sz="quarter" idx="12"/>
          </p:nvPr>
        </p:nvSpPr>
        <p:spPr/>
        <p:txBody>
          <a:bodyPr/>
          <a:lstStyle/>
          <a:p>
            <a:fld id="{8E29EBFF-37AC-494F-908B-610ED6BFC2A4}" type="slidenum">
              <a:rPr lang="en-GB" smtClean="0"/>
              <a:t>‹#›</a:t>
            </a:fld>
            <a:endParaRPr lang="en-GB"/>
          </a:p>
        </p:txBody>
      </p:sp>
    </p:spTree>
    <p:extLst>
      <p:ext uri="{BB962C8B-B14F-4D97-AF65-F5344CB8AC3E}">
        <p14:creationId xmlns:p14="http://schemas.microsoft.com/office/powerpoint/2010/main" val="20367369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E84301E-184D-4E91-93D6-05046BEAE65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8EC4A8E-0F06-4B14-BA5D-F761BD40ADE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A8B71E-E9A5-4EE0-AC50-6BCCC09B286D}"/>
              </a:ext>
            </a:extLst>
          </p:cNvPr>
          <p:cNvSpPr>
            <a:spLocks noGrp="1"/>
          </p:cNvSpPr>
          <p:nvPr>
            <p:ph type="dt" sz="half" idx="10"/>
          </p:nvPr>
        </p:nvSpPr>
        <p:spPr/>
        <p:txBody>
          <a:bodyPr/>
          <a:lstStyle/>
          <a:p>
            <a:fld id="{DF1ABEF0-14DF-41DE-ABBE-8109E5696A5D}" type="datetimeFigureOut">
              <a:rPr lang="en-GB" smtClean="0"/>
              <a:t>18/11/2019</a:t>
            </a:fld>
            <a:endParaRPr lang="en-GB"/>
          </a:p>
        </p:txBody>
      </p:sp>
      <p:sp>
        <p:nvSpPr>
          <p:cNvPr id="5" name="Footer Placeholder 4">
            <a:extLst>
              <a:ext uri="{FF2B5EF4-FFF2-40B4-BE49-F238E27FC236}">
                <a16:creationId xmlns:a16="http://schemas.microsoft.com/office/drawing/2014/main" id="{736EAEFF-9E4E-4C17-8FE7-B1C8079E8E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E294F4-4039-4C95-A266-B9C37B121D9C}"/>
              </a:ext>
            </a:extLst>
          </p:cNvPr>
          <p:cNvSpPr>
            <a:spLocks noGrp="1"/>
          </p:cNvSpPr>
          <p:nvPr>
            <p:ph type="sldNum" sz="quarter" idx="12"/>
          </p:nvPr>
        </p:nvSpPr>
        <p:spPr/>
        <p:txBody>
          <a:bodyPr/>
          <a:lstStyle/>
          <a:p>
            <a:fld id="{8E29EBFF-37AC-494F-908B-610ED6BFC2A4}" type="slidenum">
              <a:rPr lang="en-GB" smtClean="0"/>
              <a:t>‹#›</a:t>
            </a:fld>
            <a:endParaRPr lang="en-GB"/>
          </a:p>
        </p:txBody>
      </p:sp>
    </p:spTree>
    <p:extLst>
      <p:ext uri="{BB962C8B-B14F-4D97-AF65-F5344CB8AC3E}">
        <p14:creationId xmlns:p14="http://schemas.microsoft.com/office/powerpoint/2010/main" val="7039824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C19BECA-3B00-4724-8919-D3195DBEAA3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69C63DC-2FCE-4D05-B840-7919C68FFD0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8A2626-3AE9-477F-AFAF-50868977F47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F1ABEF0-14DF-41DE-ABBE-8109E5696A5D}" type="datetimeFigureOut">
              <a:rPr lang="en-GB" smtClean="0"/>
              <a:t>18/11/2019</a:t>
            </a:fld>
            <a:endParaRPr lang="en-GB"/>
          </a:p>
        </p:txBody>
      </p:sp>
      <p:sp>
        <p:nvSpPr>
          <p:cNvPr id="5" name="Footer Placeholder 4">
            <a:extLst>
              <a:ext uri="{FF2B5EF4-FFF2-40B4-BE49-F238E27FC236}">
                <a16:creationId xmlns:a16="http://schemas.microsoft.com/office/drawing/2014/main" id="{82A18712-371E-4399-A0A3-0A54553AEBD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7A92943-41CA-47EA-B4C7-34828CF4E42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E29EBFF-37AC-494F-908B-610ED6BFC2A4}" type="slidenum">
              <a:rPr lang="en-GB" smtClean="0"/>
              <a:t>‹#›</a:t>
            </a:fld>
            <a:endParaRPr lang="en-GB"/>
          </a:p>
        </p:txBody>
      </p:sp>
    </p:spTree>
    <p:extLst>
      <p:ext uri="{BB962C8B-B14F-4D97-AF65-F5344CB8AC3E}">
        <p14:creationId xmlns:p14="http://schemas.microsoft.com/office/powerpoint/2010/main" val="14831708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file:///C:\Users\mdurk\Downloads\Crime%20in%20England%20and%20Wales%20year%20ending%20March%202019.pdf" TargetMode="Externa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hyperlink" Target="https://crimesurvey.co.uk/en/SurveyResults.html"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jpeg"/><Relationship Id="rId1" Type="http://schemas.openxmlformats.org/officeDocument/2006/relationships/slideLayout" Target="../slideLayouts/slideLayout6.xml"/><Relationship Id="rId4" Type="http://schemas.openxmlformats.org/officeDocument/2006/relationships/image" Target="../media/image25.png"/></Relationships>
</file>

<file path=ppt/slides/_rels/slide1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hyperlink" Target="https://www.gov.uk/government/statistics/knife-and-offensive-weapon-sentencing-january-to-march-2018" TargetMode="Externa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7.xml"/><Relationship Id="rId4" Type="http://schemas.openxmlformats.org/officeDocument/2006/relationships/image" Target="../media/image36.png"/></Relationships>
</file>

<file path=ppt/slides/_rels/slide21.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hyperlink" Target="https://assets.publishing.service.gov.uk/government/uploads/system/uploads/attachment_data/file/491699/Ending_gang_violence_and_Exploitation_FINAL.pdf" TargetMode="Externa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hyperlink" Target="https://assets.publishing.service.gov.uk/government/uploads/system/uploads/attachment_data/file/509831/6.1770_Modern_Crime_Prevention_Strategy_final_WEB_version.pdf" TargetMode="Externa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698009/serious-violence-strategy.pdf" TargetMode="External"/><Relationship Id="rId2" Type="http://schemas.openxmlformats.org/officeDocument/2006/relationships/image" Target="../media/image42.png"/><Relationship Id="rId1" Type="http://schemas.openxmlformats.org/officeDocument/2006/relationships/slideLayout" Target="../slideLayouts/slideLayout2.xml"/><Relationship Id="rId4" Type="http://schemas.openxmlformats.org/officeDocument/2006/relationships/image" Target="../media/image43.png"/></Relationships>
</file>

<file path=ppt/slides/_rels/slide29.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file:///C:\Users\mdurk\Downloads\Crime%20in%20England%20and%20Wales%20year%20ending%20March%202019.pdf" TargetMode="External"/><Relationship Id="rId2" Type="http://schemas.openxmlformats.org/officeDocument/2006/relationships/image" Target="../media/image52.png"/><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37.xml.rels><?xml version="1.0" encoding="UTF-8" standalone="yes"?>
<Relationships xmlns="http://schemas.openxmlformats.org/package/2006/relationships"><Relationship Id="rId3" Type="http://schemas.openxmlformats.org/officeDocument/2006/relationships/hyperlink" Target="file:///C:\Users\mdurk\Downloads\Crime%20in%20England%20and%20Wales%20year%20ending%20March%202019.pdf" TargetMode="External"/><Relationship Id="rId2" Type="http://schemas.openxmlformats.org/officeDocument/2006/relationships/hyperlink" Target="https://civilservice.blog.gov.uk/2015/11/24/the-collaboration-game-5-tips-for-local-public-service-transformation/" TargetMode="External"/><Relationship Id="rId1" Type="http://schemas.openxmlformats.org/officeDocument/2006/relationships/slideLayout" Target="../slideLayouts/slideLayout2.xml"/><Relationship Id="rId5" Type="http://schemas.openxmlformats.org/officeDocument/2006/relationships/hyperlink" Target="https://www.youtube.com/watch?v=iIppIu6uXow&amp;bpctr=1567078057" TargetMode="External"/><Relationship Id="rId4" Type="http://schemas.openxmlformats.org/officeDocument/2006/relationships/hyperlink" Target="https://www.bbc.co.uk/news/uk-4274908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444DD6C-1B5B-4547-9667-675DB627198B}"/>
              </a:ext>
            </a:extLst>
          </p:cNvPr>
          <p:cNvPicPr>
            <a:picLocks noChangeAspect="1"/>
          </p:cNvPicPr>
          <p:nvPr/>
        </p:nvPicPr>
        <p:blipFill rotWithShape="1">
          <a:blip r:embed="rId2"/>
          <a:srcRect/>
          <a:stretch/>
        </p:blipFill>
        <p:spPr>
          <a:xfrm>
            <a:off x="20" y="10"/>
            <a:ext cx="12191980" cy="6857990"/>
          </a:xfrm>
          <a:prstGeom prst="rect">
            <a:avLst/>
          </a:prstGeom>
        </p:spPr>
      </p:pic>
      <p:sp>
        <p:nvSpPr>
          <p:cNvPr id="12"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E3ADDAFD-8FAB-4404-80EF-565C781BDDFA}"/>
              </a:ext>
            </a:extLst>
          </p:cNvPr>
          <p:cNvSpPr>
            <a:spLocks noGrp="1"/>
          </p:cNvSpPr>
          <p:nvPr>
            <p:ph type="ctrTitle"/>
          </p:nvPr>
        </p:nvSpPr>
        <p:spPr>
          <a:xfrm>
            <a:off x="7697755" y="3231931"/>
            <a:ext cx="4415417" cy="1834056"/>
          </a:xfrm>
        </p:spPr>
        <p:txBody>
          <a:bodyPr>
            <a:noAutofit/>
          </a:bodyPr>
          <a:lstStyle/>
          <a:p>
            <a:r>
              <a:rPr lang="en-GB" sz="6600" dirty="0"/>
              <a:t>Knife Crime</a:t>
            </a:r>
          </a:p>
        </p:txBody>
      </p:sp>
      <p:sp>
        <p:nvSpPr>
          <p:cNvPr id="3" name="Subtitle 2">
            <a:extLst>
              <a:ext uri="{FF2B5EF4-FFF2-40B4-BE49-F238E27FC236}">
                <a16:creationId xmlns:a16="http://schemas.microsoft.com/office/drawing/2014/main" id="{CABE9E3C-C72E-4034-8C74-B218D626E615}"/>
              </a:ext>
            </a:extLst>
          </p:cNvPr>
          <p:cNvSpPr>
            <a:spLocks noGrp="1"/>
          </p:cNvSpPr>
          <p:nvPr>
            <p:ph type="subTitle" idx="1"/>
          </p:nvPr>
        </p:nvSpPr>
        <p:spPr>
          <a:xfrm>
            <a:off x="7782910" y="5242675"/>
            <a:ext cx="4330262" cy="683284"/>
          </a:xfrm>
        </p:spPr>
        <p:txBody>
          <a:bodyPr>
            <a:normAutofit/>
          </a:bodyPr>
          <a:lstStyle/>
          <a:p>
            <a:endParaRPr lang="en-GB" sz="2000"/>
          </a:p>
        </p:txBody>
      </p:sp>
      <p:cxnSp>
        <p:nvCxnSpPr>
          <p:cNvPr id="11" name="Straight Connector 10">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426935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B323A-CFCC-4693-870D-8536FE69B997}"/>
              </a:ext>
            </a:extLst>
          </p:cNvPr>
          <p:cNvSpPr>
            <a:spLocks noGrp="1"/>
          </p:cNvSpPr>
          <p:nvPr>
            <p:ph type="title"/>
          </p:nvPr>
        </p:nvSpPr>
        <p:spPr/>
        <p:txBody>
          <a:bodyPr/>
          <a:lstStyle/>
          <a:p>
            <a:r>
              <a:rPr lang="en-GB" dirty="0"/>
              <a:t>Objectives</a:t>
            </a:r>
          </a:p>
        </p:txBody>
      </p:sp>
      <p:sp>
        <p:nvSpPr>
          <p:cNvPr id="3" name="Content Placeholder 2">
            <a:extLst>
              <a:ext uri="{FF2B5EF4-FFF2-40B4-BE49-F238E27FC236}">
                <a16:creationId xmlns:a16="http://schemas.microsoft.com/office/drawing/2014/main" id="{2DF699E4-F5EB-47CC-A758-C647647D41B3}"/>
              </a:ext>
            </a:extLst>
          </p:cNvPr>
          <p:cNvSpPr>
            <a:spLocks noGrp="1"/>
          </p:cNvSpPr>
          <p:nvPr>
            <p:ph idx="1"/>
          </p:nvPr>
        </p:nvSpPr>
        <p:spPr/>
        <p:txBody>
          <a:bodyPr/>
          <a:lstStyle/>
          <a:p>
            <a:r>
              <a:rPr lang="en-GB" dirty="0"/>
              <a:t>Consider the importance of credible evidence, balanced with the aims of the media</a:t>
            </a:r>
          </a:p>
          <a:p>
            <a:r>
              <a:rPr lang="en-GB" dirty="0"/>
              <a:t>Explore representations of knife crime in recent years</a:t>
            </a:r>
          </a:p>
          <a:p>
            <a:r>
              <a:rPr lang="en-GB" dirty="0"/>
              <a:t>Encourage students to pause and reflect on the evidence</a:t>
            </a:r>
          </a:p>
          <a:p>
            <a:r>
              <a:rPr lang="en-GB" dirty="0"/>
              <a:t>Focus on reaching a cohesive understanding and actions are planned to make a measurable difference</a:t>
            </a:r>
          </a:p>
          <a:p>
            <a:endParaRPr lang="en-GB" dirty="0"/>
          </a:p>
        </p:txBody>
      </p:sp>
      <p:sp>
        <p:nvSpPr>
          <p:cNvPr id="4" name="TextBox 3">
            <a:extLst>
              <a:ext uri="{FF2B5EF4-FFF2-40B4-BE49-F238E27FC236}">
                <a16:creationId xmlns:a16="http://schemas.microsoft.com/office/drawing/2014/main" id="{B2BA06C9-70CB-47DA-BCC8-9E9D4A33E275}"/>
              </a:ext>
            </a:extLst>
          </p:cNvPr>
          <p:cNvSpPr txBox="1"/>
          <p:nvPr/>
        </p:nvSpPr>
        <p:spPr>
          <a:xfrm>
            <a:off x="1136073" y="4919158"/>
            <a:ext cx="10217727" cy="1200329"/>
          </a:xfrm>
          <a:prstGeom prst="rect">
            <a:avLst/>
          </a:prstGeom>
          <a:solidFill>
            <a:srgbClr val="FFFF00"/>
          </a:solidFill>
          <a:ln w="25400">
            <a:solidFill>
              <a:schemeClr val="tx1"/>
            </a:solidFill>
          </a:ln>
        </p:spPr>
        <p:txBody>
          <a:bodyPr wrap="square" rtlCol="0">
            <a:spAutoFit/>
          </a:bodyPr>
          <a:lstStyle/>
          <a:p>
            <a:pPr algn="ctr"/>
            <a:r>
              <a:rPr lang="en-GB" sz="2400" dirty="0"/>
              <a:t>This is a challenging area of public policy. Run at the challenge with the mindset of a graduate who might find themselves analysing the data or writing policy for local government, the Welsh or UK Governments.</a:t>
            </a:r>
          </a:p>
        </p:txBody>
      </p:sp>
    </p:spTree>
    <p:extLst>
      <p:ext uri="{BB962C8B-B14F-4D97-AF65-F5344CB8AC3E}">
        <p14:creationId xmlns:p14="http://schemas.microsoft.com/office/powerpoint/2010/main" val="34983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E42943-AA9E-4B3E-9D79-5C703763E5EB}"/>
              </a:ext>
            </a:extLst>
          </p:cNvPr>
          <p:cNvSpPr>
            <a:spLocks noGrp="1"/>
          </p:cNvSpPr>
          <p:nvPr>
            <p:ph type="title"/>
          </p:nvPr>
        </p:nvSpPr>
        <p:spPr>
          <a:xfrm>
            <a:off x="838200" y="365125"/>
            <a:ext cx="4130964" cy="1325563"/>
          </a:xfrm>
        </p:spPr>
        <p:txBody>
          <a:bodyPr/>
          <a:lstStyle/>
          <a:p>
            <a:r>
              <a:rPr lang="en-GB" dirty="0"/>
              <a:t>Credibility?</a:t>
            </a:r>
          </a:p>
        </p:txBody>
      </p:sp>
      <p:sp>
        <p:nvSpPr>
          <p:cNvPr id="3" name="Content Placeholder 2">
            <a:extLst>
              <a:ext uri="{FF2B5EF4-FFF2-40B4-BE49-F238E27FC236}">
                <a16:creationId xmlns:a16="http://schemas.microsoft.com/office/drawing/2014/main" id="{05251475-93E4-4DE7-8302-664D85BF1081}"/>
              </a:ext>
            </a:extLst>
          </p:cNvPr>
          <p:cNvSpPr>
            <a:spLocks noGrp="1"/>
          </p:cNvSpPr>
          <p:nvPr>
            <p:ph idx="1"/>
          </p:nvPr>
        </p:nvSpPr>
        <p:spPr>
          <a:xfrm>
            <a:off x="838200" y="1825625"/>
            <a:ext cx="4130964" cy="4351338"/>
          </a:xfrm>
        </p:spPr>
        <p:txBody>
          <a:bodyPr/>
          <a:lstStyle/>
          <a:p>
            <a:r>
              <a:rPr lang="en-GB" dirty="0"/>
              <a:t>One of our main challenges is always to seek out credible sources and to watch out for click bait and shock-horror news stories</a:t>
            </a:r>
          </a:p>
          <a:p>
            <a:r>
              <a:rPr lang="en-GB" dirty="0"/>
              <a:t>Always go to the source of the information</a:t>
            </a:r>
          </a:p>
          <a:p>
            <a:r>
              <a:rPr lang="en-GB" dirty="0"/>
              <a:t>Interpretation is a challenge</a:t>
            </a:r>
          </a:p>
        </p:txBody>
      </p:sp>
      <p:pic>
        <p:nvPicPr>
          <p:cNvPr id="4" name="Picture 3">
            <a:hlinkClick r:id="rId2"/>
            <a:extLst>
              <a:ext uri="{FF2B5EF4-FFF2-40B4-BE49-F238E27FC236}">
                <a16:creationId xmlns:a16="http://schemas.microsoft.com/office/drawing/2014/main" id="{842B4AD0-EA64-4D71-B582-F04B32DBA9D3}"/>
              </a:ext>
            </a:extLst>
          </p:cNvPr>
          <p:cNvPicPr>
            <a:picLocks noChangeAspect="1"/>
          </p:cNvPicPr>
          <p:nvPr/>
        </p:nvPicPr>
        <p:blipFill>
          <a:blip r:embed="rId3"/>
          <a:stretch>
            <a:fillRect/>
          </a:stretch>
        </p:blipFill>
        <p:spPr>
          <a:xfrm>
            <a:off x="5127538" y="58088"/>
            <a:ext cx="4946371" cy="6195527"/>
          </a:xfrm>
          <a:prstGeom prst="rect">
            <a:avLst/>
          </a:prstGeom>
          <a:ln w="25400">
            <a:solidFill>
              <a:schemeClr val="tx1"/>
            </a:solidFill>
          </a:ln>
        </p:spPr>
      </p:pic>
      <p:pic>
        <p:nvPicPr>
          <p:cNvPr id="5" name="Picture 4">
            <a:hlinkClick r:id="rId4"/>
            <a:extLst>
              <a:ext uri="{FF2B5EF4-FFF2-40B4-BE49-F238E27FC236}">
                <a16:creationId xmlns:a16="http://schemas.microsoft.com/office/drawing/2014/main" id="{0C52561A-0CAE-4070-AB6B-93DE9309560B}"/>
              </a:ext>
            </a:extLst>
          </p:cNvPr>
          <p:cNvPicPr>
            <a:picLocks noChangeAspect="1"/>
          </p:cNvPicPr>
          <p:nvPr/>
        </p:nvPicPr>
        <p:blipFill>
          <a:blip r:embed="rId5"/>
          <a:stretch>
            <a:fillRect/>
          </a:stretch>
        </p:blipFill>
        <p:spPr>
          <a:xfrm rot="171024">
            <a:off x="4868884" y="2075023"/>
            <a:ext cx="7017897" cy="4449174"/>
          </a:xfrm>
          <a:prstGeom prst="rect">
            <a:avLst/>
          </a:prstGeom>
          <a:ln w="25400">
            <a:solidFill>
              <a:schemeClr val="tx1"/>
            </a:solidFill>
          </a:ln>
        </p:spPr>
      </p:pic>
    </p:spTree>
    <p:extLst>
      <p:ext uri="{BB962C8B-B14F-4D97-AF65-F5344CB8AC3E}">
        <p14:creationId xmlns:p14="http://schemas.microsoft.com/office/powerpoint/2010/main" val="24577143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additive="base">
                                        <p:cTn id="25" dur="500" fill="hold"/>
                                        <p:tgtEl>
                                          <p:spTgt spid="5"/>
                                        </p:tgtEl>
                                        <p:attrNameLst>
                                          <p:attrName>ppt_x</p:attrName>
                                        </p:attrNameLst>
                                      </p:cBhvr>
                                      <p:tavLst>
                                        <p:tav tm="0">
                                          <p:val>
                                            <p:strVal val="#ppt_x"/>
                                          </p:val>
                                        </p:tav>
                                        <p:tav tm="100000">
                                          <p:val>
                                            <p:strVal val="#ppt_x"/>
                                          </p:val>
                                        </p:tav>
                                      </p:tavLst>
                                    </p:anim>
                                    <p:anim calcmode="lin" valueType="num">
                                      <p:cBhvr additive="base">
                                        <p:cTn id="2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C9E21274-E35F-4FA2-BADE-A500D50D4AC7}"/>
              </a:ext>
            </a:extLst>
          </p:cNvPr>
          <p:cNvPicPr>
            <a:picLocks noChangeAspect="1"/>
          </p:cNvPicPr>
          <p:nvPr/>
        </p:nvPicPr>
        <p:blipFill>
          <a:blip r:embed="rId2"/>
          <a:stretch>
            <a:fillRect/>
          </a:stretch>
        </p:blipFill>
        <p:spPr>
          <a:xfrm>
            <a:off x="0" y="0"/>
            <a:ext cx="12192000" cy="6858000"/>
          </a:xfrm>
          <a:prstGeom prst="rect">
            <a:avLst/>
          </a:prstGeom>
        </p:spPr>
      </p:pic>
      <p:pic>
        <p:nvPicPr>
          <p:cNvPr id="4" name="Picture 3">
            <a:extLst>
              <a:ext uri="{FF2B5EF4-FFF2-40B4-BE49-F238E27FC236}">
                <a16:creationId xmlns:a16="http://schemas.microsoft.com/office/drawing/2014/main" id="{3414F1DD-58AD-48D8-B554-CE1954BAC684}"/>
              </a:ext>
            </a:extLst>
          </p:cNvPr>
          <p:cNvPicPr>
            <a:picLocks noChangeAspect="1"/>
          </p:cNvPicPr>
          <p:nvPr/>
        </p:nvPicPr>
        <p:blipFill>
          <a:blip r:embed="rId3"/>
          <a:stretch>
            <a:fillRect/>
          </a:stretch>
        </p:blipFill>
        <p:spPr>
          <a:xfrm>
            <a:off x="0" y="0"/>
            <a:ext cx="5438180" cy="6858000"/>
          </a:xfrm>
          <a:prstGeom prst="rect">
            <a:avLst/>
          </a:prstGeom>
        </p:spPr>
      </p:pic>
      <p:pic>
        <p:nvPicPr>
          <p:cNvPr id="5" name="Picture 4">
            <a:extLst>
              <a:ext uri="{FF2B5EF4-FFF2-40B4-BE49-F238E27FC236}">
                <a16:creationId xmlns:a16="http://schemas.microsoft.com/office/drawing/2014/main" id="{8B047D79-CE76-4491-A665-2667082214F4}"/>
              </a:ext>
            </a:extLst>
          </p:cNvPr>
          <p:cNvPicPr>
            <a:picLocks noChangeAspect="1"/>
          </p:cNvPicPr>
          <p:nvPr/>
        </p:nvPicPr>
        <p:blipFill>
          <a:blip r:embed="rId4"/>
          <a:stretch>
            <a:fillRect/>
          </a:stretch>
        </p:blipFill>
        <p:spPr>
          <a:xfrm>
            <a:off x="9144000" y="0"/>
            <a:ext cx="3048000" cy="3914775"/>
          </a:xfrm>
          <a:prstGeom prst="rect">
            <a:avLst/>
          </a:prstGeom>
        </p:spPr>
      </p:pic>
      <p:pic>
        <p:nvPicPr>
          <p:cNvPr id="7" name="Picture 6">
            <a:extLst>
              <a:ext uri="{FF2B5EF4-FFF2-40B4-BE49-F238E27FC236}">
                <a16:creationId xmlns:a16="http://schemas.microsoft.com/office/drawing/2014/main" id="{3D3C965F-8E08-4073-92E7-A79DDBE95A6D}"/>
              </a:ext>
            </a:extLst>
          </p:cNvPr>
          <p:cNvPicPr>
            <a:picLocks noChangeAspect="1"/>
          </p:cNvPicPr>
          <p:nvPr/>
        </p:nvPicPr>
        <p:blipFill>
          <a:blip r:embed="rId5"/>
          <a:stretch>
            <a:fillRect/>
          </a:stretch>
        </p:blipFill>
        <p:spPr>
          <a:xfrm>
            <a:off x="2236470" y="-83127"/>
            <a:ext cx="5383530" cy="6858000"/>
          </a:xfrm>
          <a:prstGeom prst="rect">
            <a:avLst/>
          </a:prstGeom>
        </p:spPr>
      </p:pic>
      <p:pic>
        <p:nvPicPr>
          <p:cNvPr id="6" name="Picture 5">
            <a:extLst>
              <a:ext uri="{FF2B5EF4-FFF2-40B4-BE49-F238E27FC236}">
                <a16:creationId xmlns:a16="http://schemas.microsoft.com/office/drawing/2014/main" id="{2E606A13-A761-4462-8F9C-B3B763721C14}"/>
              </a:ext>
            </a:extLst>
          </p:cNvPr>
          <p:cNvPicPr>
            <a:picLocks noChangeAspect="1"/>
          </p:cNvPicPr>
          <p:nvPr/>
        </p:nvPicPr>
        <p:blipFill>
          <a:blip r:embed="rId6"/>
          <a:stretch>
            <a:fillRect/>
          </a:stretch>
        </p:blipFill>
        <p:spPr>
          <a:xfrm>
            <a:off x="6096000" y="0"/>
            <a:ext cx="3048000" cy="3895725"/>
          </a:xfrm>
          <a:prstGeom prst="rect">
            <a:avLst/>
          </a:prstGeom>
        </p:spPr>
      </p:pic>
      <p:pic>
        <p:nvPicPr>
          <p:cNvPr id="10" name="Picture 9">
            <a:extLst>
              <a:ext uri="{FF2B5EF4-FFF2-40B4-BE49-F238E27FC236}">
                <a16:creationId xmlns:a16="http://schemas.microsoft.com/office/drawing/2014/main" id="{487BA469-E541-4E45-A36A-0CF8E4C6F3DD}"/>
              </a:ext>
            </a:extLst>
          </p:cNvPr>
          <p:cNvPicPr>
            <a:picLocks noChangeAspect="1"/>
          </p:cNvPicPr>
          <p:nvPr/>
        </p:nvPicPr>
        <p:blipFill>
          <a:blip r:embed="rId7"/>
          <a:stretch>
            <a:fillRect/>
          </a:stretch>
        </p:blipFill>
        <p:spPr>
          <a:xfrm>
            <a:off x="952500" y="0"/>
            <a:ext cx="10287000" cy="6858000"/>
          </a:xfrm>
          <a:prstGeom prst="rect">
            <a:avLst/>
          </a:prstGeom>
        </p:spPr>
      </p:pic>
    </p:spTree>
    <p:extLst>
      <p:ext uri="{BB962C8B-B14F-4D97-AF65-F5344CB8AC3E}">
        <p14:creationId xmlns:p14="http://schemas.microsoft.com/office/powerpoint/2010/main" val="18936014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additive="base">
                                        <p:cTn id="25" dur="500" fill="hold"/>
                                        <p:tgtEl>
                                          <p:spTgt spid="5"/>
                                        </p:tgtEl>
                                        <p:attrNameLst>
                                          <p:attrName>ppt_x</p:attrName>
                                        </p:attrNameLst>
                                      </p:cBhvr>
                                      <p:tavLst>
                                        <p:tav tm="0">
                                          <p:val>
                                            <p:strVal val="#ppt_x"/>
                                          </p:val>
                                        </p:tav>
                                        <p:tav tm="100000">
                                          <p:val>
                                            <p:strVal val="#ppt_x"/>
                                          </p:val>
                                        </p:tav>
                                      </p:tavLst>
                                    </p:anim>
                                    <p:anim calcmode="lin" valueType="num">
                                      <p:cBhvr additive="base">
                                        <p:cTn id="2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additive="base">
                                        <p:cTn id="31" dur="500" fill="hold"/>
                                        <p:tgtEl>
                                          <p:spTgt spid="10"/>
                                        </p:tgtEl>
                                        <p:attrNameLst>
                                          <p:attrName>ppt_x</p:attrName>
                                        </p:attrNameLst>
                                      </p:cBhvr>
                                      <p:tavLst>
                                        <p:tav tm="0">
                                          <p:val>
                                            <p:strVal val="#ppt_x"/>
                                          </p:val>
                                        </p:tav>
                                        <p:tav tm="100000">
                                          <p:val>
                                            <p:strVal val="#ppt_x"/>
                                          </p:val>
                                        </p:tav>
                                      </p:tavLst>
                                    </p:anim>
                                    <p:anim calcmode="lin" valueType="num">
                                      <p:cBhvr additive="base">
                                        <p:cTn id="32"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142F00A-C177-464D-876B-0EC58EEA00E7}"/>
              </a:ext>
            </a:extLst>
          </p:cNvPr>
          <p:cNvPicPr>
            <a:picLocks noChangeAspect="1"/>
          </p:cNvPicPr>
          <p:nvPr/>
        </p:nvPicPr>
        <p:blipFill>
          <a:blip r:embed="rId2"/>
          <a:stretch>
            <a:fillRect/>
          </a:stretch>
        </p:blipFill>
        <p:spPr>
          <a:xfrm>
            <a:off x="3585970" y="247650"/>
            <a:ext cx="8477250" cy="6362700"/>
          </a:xfrm>
          <a:prstGeom prst="rect">
            <a:avLst/>
          </a:prstGeom>
        </p:spPr>
      </p:pic>
      <p:sp>
        <p:nvSpPr>
          <p:cNvPr id="5" name="TextBox 4">
            <a:extLst>
              <a:ext uri="{FF2B5EF4-FFF2-40B4-BE49-F238E27FC236}">
                <a16:creationId xmlns:a16="http://schemas.microsoft.com/office/drawing/2014/main" id="{169E9643-7F83-4902-B567-4EF7F42981F3}"/>
              </a:ext>
            </a:extLst>
          </p:cNvPr>
          <p:cNvSpPr txBox="1"/>
          <p:nvPr/>
        </p:nvSpPr>
        <p:spPr>
          <a:xfrm>
            <a:off x="213567" y="1782618"/>
            <a:ext cx="3297382" cy="3108543"/>
          </a:xfrm>
          <a:prstGeom prst="rect">
            <a:avLst/>
          </a:prstGeom>
          <a:noFill/>
        </p:spPr>
        <p:txBody>
          <a:bodyPr wrap="square" rtlCol="0">
            <a:spAutoFit/>
          </a:bodyPr>
          <a:lstStyle/>
          <a:p>
            <a:r>
              <a:rPr lang="en-GB" sz="2800" dirty="0"/>
              <a:t>What impression does this provide?</a:t>
            </a:r>
          </a:p>
          <a:p>
            <a:endParaRPr lang="en-GB" sz="2800" dirty="0"/>
          </a:p>
          <a:p>
            <a:r>
              <a:rPr lang="en-GB" sz="2800" dirty="0"/>
              <a:t>Is the information reliable?</a:t>
            </a:r>
          </a:p>
          <a:p>
            <a:endParaRPr lang="en-GB" sz="2800" dirty="0"/>
          </a:p>
          <a:p>
            <a:r>
              <a:rPr lang="en-GB" sz="2800" dirty="0"/>
              <a:t>Does it say enough?</a:t>
            </a:r>
          </a:p>
        </p:txBody>
      </p:sp>
    </p:spTree>
    <p:extLst>
      <p:ext uri="{BB962C8B-B14F-4D97-AF65-F5344CB8AC3E}">
        <p14:creationId xmlns:p14="http://schemas.microsoft.com/office/powerpoint/2010/main" val="38233913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41FC6BE-8C17-473D-A9E9-37831ECC5E5F}"/>
              </a:ext>
            </a:extLst>
          </p:cNvPr>
          <p:cNvPicPr>
            <a:picLocks noChangeAspect="1"/>
          </p:cNvPicPr>
          <p:nvPr/>
        </p:nvPicPr>
        <p:blipFill>
          <a:blip r:embed="rId2"/>
          <a:stretch>
            <a:fillRect/>
          </a:stretch>
        </p:blipFill>
        <p:spPr>
          <a:xfrm>
            <a:off x="266700" y="299941"/>
            <a:ext cx="5829300" cy="4895850"/>
          </a:xfrm>
          <a:prstGeom prst="rect">
            <a:avLst/>
          </a:prstGeom>
        </p:spPr>
      </p:pic>
      <p:pic>
        <p:nvPicPr>
          <p:cNvPr id="5" name="Picture 4">
            <a:extLst>
              <a:ext uri="{FF2B5EF4-FFF2-40B4-BE49-F238E27FC236}">
                <a16:creationId xmlns:a16="http://schemas.microsoft.com/office/drawing/2014/main" id="{BA4136DB-B8C0-4F0F-B8D0-F5C958AF4335}"/>
              </a:ext>
            </a:extLst>
          </p:cNvPr>
          <p:cNvPicPr>
            <a:picLocks noChangeAspect="1"/>
          </p:cNvPicPr>
          <p:nvPr/>
        </p:nvPicPr>
        <p:blipFill>
          <a:blip r:embed="rId3"/>
          <a:stretch>
            <a:fillRect/>
          </a:stretch>
        </p:blipFill>
        <p:spPr>
          <a:xfrm>
            <a:off x="6096000" y="186320"/>
            <a:ext cx="5905500" cy="5514975"/>
          </a:xfrm>
          <a:prstGeom prst="rect">
            <a:avLst/>
          </a:prstGeom>
        </p:spPr>
      </p:pic>
    </p:spTree>
    <p:extLst>
      <p:ext uri="{BB962C8B-B14F-4D97-AF65-F5344CB8AC3E}">
        <p14:creationId xmlns:p14="http://schemas.microsoft.com/office/powerpoint/2010/main" val="36987006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787587C-55FD-4FE5-AEB1-C3E38CEB17A3}"/>
              </a:ext>
            </a:extLst>
          </p:cNvPr>
          <p:cNvPicPr>
            <a:picLocks noChangeAspect="1"/>
          </p:cNvPicPr>
          <p:nvPr/>
        </p:nvPicPr>
        <p:blipFill>
          <a:blip r:embed="rId2"/>
          <a:stretch>
            <a:fillRect/>
          </a:stretch>
        </p:blipFill>
        <p:spPr>
          <a:xfrm>
            <a:off x="285750" y="299940"/>
            <a:ext cx="5810250" cy="4895850"/>
          </a:xfrm>
          <a:prstGeom prst="rect">
            <a:avLst/>
          </a:prstGeom>
        </p:spPr>
      </p:pic>
      <p:pic>
        <p:nvPicPr>
          <p:cNvPr id="5" name="Picture 4">
            <a:extLst>
              <a:ext uri="{FF2B5EF4-FFF2-40B4-BE49-F238E27FC236}">
                <a16:creationId xmlns:a16="http://schemas.microsoft.com/office/drawing/2014/main" id="{559740F1-ADD4-41A6-8D85-AC00415A5064}"/>
              </a:ext>
            </a:extLst>
          </p:cNvPr>
          <p:cNvPicPr>
            <a:picLocks noChangeAspect="1"/>
          </p:cNvPicPr>
          <p:nvPr/>
        </p:nvPicPr>
        <p:blipFill>
          <a:blip r:embed="rId3"/>
          <a:stretch>
            <a:fillRect/>
          </a:stretch>
        </p:blipFill>
        <p:spPr>
          <a:xfrm>
            <a:off x="6096000" y="161827"/>
            <a:ext cx="5791200" cy="5172075"/>
          </a:xfrm>
          <a:prstGeom prst="rect">
            <a:avLst/>
          </a:prstGeom>
        </p:spPr>
      </p:pic>
    </p:spTree>
    <p:extLst>
      <p:ext uri="{BB962C8B-B14F-4D97-AF65-F5344CB8AC3E}">
        <p14:creationId xmlns:p14="http://schemas.microsoft.com/office/powerpoint/2010/main" val="109126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8D5EAD3-50AD-4D1A-9543-FED163B9F28C}"/>
              </a:ext>
            </a:extLst>
          </p:cNvPr>
          <p:cNvPicPr>
            <a:picLocks noChangeAspect="1"/>
          </p:cNvPicPr>
          <p:nvPr/>
        </p:nvPicPr>
        <p:blipFill>
          <a:blip r:embed="rId2"/>
          <a:stretch>
            <a:fillRect/>
          </a:stretch>
        </p:blipFill>
        <p:spPr>
          <a:xfrm>
            <a:off x="295275" y="270588"/>
            <a:ext cx="5564349" cy="4778579"/>
          </a:xfrm>
          <a:prstGeom prst="rect">
            <a:avLst/>
          </a:prstGeom>
        </p:spPr>
      </p:pic>
      <p:pic>
        <p:nvPicPr>
          <p:cNvPr id="3" name="Picture 2">
            <a:extLst>
              <a:ext uri="{FF2B5EF4-FFF2-40B4-BE49-F238E27FC236}">
                <a16:creationId xmlns:a16="http://schemas.microsoft.com/office/drawing/2014/main" id="{EBDD2548-DC0B-43DC-A060-F8E7DDCDFD69}"/>
              </a:ext>
            </a:extLst>
          </p:cNvPr>
          <p:cNvPicPr>
            <a:picLocks noChangeAspect="1"/>
          </p:cNvPicPr>
          <p:nvPr/>
        </p:nvPicPr>
        <p:blipFill>
          <a:blip r:embed="rId3"/>
          <a:stretch>
            <a:fillRect/>
          </a:stretch>
        </p:blipFill>
        <p:spPr>
          <a:xfrm>
            <a:off x="5979323" y="270587"/>
            <a:ext cx="6049294" cy="4683967"/>
          </a:xfrm>
          <a:prstGeom prst="rect">
            <a:avLst/>
          </a:prstGeom>
        </p:spPr>
      </p:pic>
    </p:spTree>
    <p:extLst>
      <p:ext uri="{BB962C8B-B14F-4D97-AF65-F5344CB8AC3E}">
        <p14:creationId xmlns:p14="http://schemas.microsoft.com/office/powerpoint/2010/main" val="4091009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B78C28C-AF0D-4E82-AD8B-4DFF8E935252}"/>
              </a:ext>
            </a:extLst>
          </p:cNvPr>
          <p:cNvPicPr>
            <a:picLocks noChangeAspect="1"/>
          </p:cNvPicPr>
          <p:nvPr/>
        </p:nvPicPr>
        <p:blipFill>
          <a:blip r:embed="rId2"/>
          <a:stretch>
            <a:fillRect/>
          </a:stretch>
        </p:blipFill>
        <p:spPr>
          <a:xfrm>
            <a:off x="133351" y="195165"/>
            <a:ext cx="6201438" cy="4936671"/>
          </a:xfrm>
          <a:prstGeom prst="rect">
            <a:avLst/>
          </a:prstGeom>
        </p:spPr>
      </p:pic>
      <p:pic>
        <p:nvPicPr>
          <p:cNvPr id="5" name="Picture 4">
            <a:extLst>
              <a:ext uri="{FF2B5EF4-FFF2-40B4-BE49-F238E27FC236}">
                <a16:creationId xmlns:a16="http://schemas.microsoft.com/office/drawing/2014/main" id="{8A940560-5478-47BF-A47F-7093DF5FD25A}"/>
              </a:ext>
            </a:extLst>
          </p:cNvPr>
          <p:cNvPicPr>
            <a:picLocks noChangeAspect="1"/>
          </p:cNvPicPr>
          <p:nvPr/>
        </p:nvPicPr>
        <p:blipFill>
          <a:blip r:embed="rId3"/>
          <a:stretch>
            <a:fillRect/>
          </a:stretch>
        </p:blipFill>
        <p:spPr>
          <a:xfrm>
            <a:off x="6334789" y="195166"/>
            <a:ext cx="5728748" cy="4936670"/>
          </a:xfrm>
          <a:prstGeom prst="rect">
            <a:avLst/>
          </a:prstGeom>
        </p:spPr>
      </p:pic>
    </p:spTree>
    <p:extLst>
      <p:ext uri="{BB962C8B-B14F-4D97-AF65-F5344CB8AC3E}">
        <p14:creationId xmlns:p14="http://schemas.microsoft.com/office/powerpoint/2010/main" val="34336582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7C4B3E4-0AF6-4932-B79D-4DD4AF943635}"/>
              </a:ext>
            </a:extLst>
          </p:cNvPr>
          <p:cNvPicPr>
            <a:picLocks noChangeAspect="1"/>
          </p:cNvPicPr>
          <p:nvPr/>
        </p:nvPicPr>
        <p:blipFill>
          <a:blip r:embed="rId2"/>
          <a:stretch>
            <a:fillRect/>
          </a:stretch>
        </p:blipFill>
        <p:spPr>
          <a:xfrm>
            <a:off x="209550" y="355809"/>
            <a:ext cx="5886450" cy="4800600"/>
          </a:xfrm>
          <a:prstGeom prst="rect">
            <a:avLst/>
          </a:prstGeom>
        </p:spPr>
      </p:pic>
      <p:pic>
        <p:nvPicPr>
          <p:cNvPr id="3" name="Picture 2">
            <a:extLst>
              <a:ext uri="{FF2B5EF4-FFF2-40B4-BE49-F238E27FC236}">
                <a16:creationId xmlns:a16="http://schemas.microsoft.com/office/drawing/2014/main" id="{358448C9-3C58-4751-BD22-D30C6F735599}"/>
              </a:ext>
            </a:extLst>
          </p:cNvPr>
          <p:cNvPicPr>
            <a:picLocks noChangeAspect="1"/>
          </p:cNvPicPr>
          <p:nvPr/>
        </p:nvPicPr>
        <p:blipFill>
          <a:blip r:embed="rId3"/>
          <a:stretch>
            <a:fillRect/>
          </a:stretch>
        </p:blipFill>
        <p:spPr>
          <a:xfrm>
            <a:off x="6353175" y="148998"/>
            <a:ext cx="5838825" cy="5514975"/>
          </a:xfrm>
          <a:prstGeom prst="rect">
            <a:avLst/>
          </a:prstGeom>
        </p:spPr>
      </p:pic>
    </p:spTree>
    <p:extLst>
      <p:ext uri="{BB962C8B-B14F-4D97-AF65-F5344CB8AC3E}">
        <p14:creationId xmlns:p14="http://schemas.microsoft.com/office/powerpoint/2010/main" val="818402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in)">
                                      <p:cBhvr>
                                        <p:cTn id="7"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1AF54-AA92-4F93-8E35-03DDFD245DB7}"/>
              </a:ext>
            </a:extLst>
          </p:cNvPr>
          <p:cNvSpPr>
            <a:spLocks noGrp="1"/>
          </p:cNvSpPr>
          <p:nvPr>
            <p:ph type="title"/>
          </p:nvPr>
        </p:nvSpPr>
        <p:spPr>
          <a:xfrm>
            <a:off x="785989" y="1087614"/>
            <a:ext cx="10620022" cy="4477808"/>
          </a:xfrm>
        </p:spPr>
        <p:txBody>
          <a:bodyPr>
            <a:normAutofit/>
          </a:bodyPr>
          <a:lstStyle/>
          <a:p>
            <a:r>
              <a:rPr lang="en-GB" dirty="0"/>
              <a:t>Politicians have the democratic power to make decisions to meet the needs of the population</a:t>
            </a:r>
            <a:br>
              <a:rPr lang="en-GB" dirty="0"/>
            </a:br>
            <a:br>
              <a:rPr lang="en-GB" dirty="0"/>
            </a:br>
            <a:r>
              <a:rPr lang="en-GB" dirty="0"/>
              <a:t>What factors will influence the decisions they make?</a:t>
            </a:r>
          </a:p>
        </p:txBody>
      </p:sp>
    </p:spTree>
    <p:extLst>
      <p:ext uri="{BB962C8B-B14F-4D97-AF65-F5344CB8AC3E}">
        <p14:creationId xmlns:p14="http://schemas.microsoft.com/office/powerpoint/2010/main" val="14461309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E90EB45-EEE9-4563-8179-65EF62AE09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E4E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picture containing stationary, writing implement&#10;&#10;Description automatically generated">
            <a:extLst>
              <a:ext uri="{FF2B5EF4-FFF2-40B4-BE49-F238E27FC236}">
                <a16:creationId xmlns:a16="http://schemas.microsoft.com/office/drawing/2014/main" id="{8CDCB935-A9A6-41B3-9483-9056BC40F03C}"/>
              </a:ext>
            </a:extLst>
          </p:cNvPr>
          <p:cNvPicPr>
            <a:picLocks noChangeAspect="1"/>
          </p:cNvPicPr>
          <p:nvPr/>
        </p:nvPicPr>
        <p:blipFill>
          <a:blip r:embed="rId2"/>
          <a:stretch>
            <a:fillRect/>
          </a:stretch>
        </p:blipFill>
        <p:spPr>
          <a:xfrm>
            <a:off x="6717623" y="643467"/>
            <a:ext cx="4289719" cy="5571066"/>
          </a:xfrm>
          <a:prstGeom prst="rect">
            <a:avLst/>
          </a:prstGeom>
        </p:spPr>
      </p:pic>
      <p:sp>
        <p:nvSpPr>
          <p:cNvPr id="12" name="Rectangle 11">
            <a:extLst>
              <a:ext uri="{FF2B5EF4-FFF2-40B4-BE49-F238E27FC236}">
                <a16:creationId xmlns:a16="http://schemas.microsoft.com/office/drawing/2014/main" id="{23D0EF74-AD1E-4FD9-914D-8EC9058EBB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picture containing person&#10;&#10;Description automatically generated">
            <a:extLst>
              <a:ext uri="{FF2B5EF4-FFF2-40B4-BE49-F238E27FC236}">
                <a16:creationId xmlns:a16="http://schemas.microsoft.com/office/drawing/2014/main" id="{C2EF10AE-27A6-4856-AD5A-7189B5202A86}"/>
              </a:ext>
            </a:extLst>
          </p:cNvPr>
          <p:cNvPicPr>
            <a:picLocks noChangeAspect="1"/>
          </p:cNvPicPr>
          <p:nvPr/>
        </p:nvPicPr>
        <p:blipFill>
          <a:blip r:embed="rId3"/>
          <a:stretch>
            <a:fillRect/>
          </a:stretch>
        </p:blipFill>
        <p:spPr>
          <a:xfrm>
            <a:off x="1323932" y="643467"/>
            <a:ext cx="4011167" cy="5571066"/>
          </a:xfrm>
          <a:prstGeom prst="rect">
            <a:avLst/>
          </a:prstGeom>
        </p:spPr>
      </p:pic>
    </p:spTree>
    <p:extLst>
      <p:ext uri="{BB962C8B-B14F-4D97-AF65-F5344CB8AC3E}">
        <p14:creationId xmlns:p14="http://schemas.microsoft.com/office/powerpoint/2010/main" val="32198572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2E1FABCA-BBE4-40E6-9FC7-903422D804B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93000" y="815048"/>
            <a:ext cx="8022650" cy="451274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FBC15CA2-467D-4033-86FB-FDBA370E9D3E}"/>
              </a:ext>
            </a:extLst>
          </p:cNvPr>
          <p:cNvSpPr>
            <a:spLocks noGrp="1"/>
          </p:cNvSpPr>
          <p:nvPr>
            <p:ph type="title"/>
          </p:nvPr>
        </p:nvSpPr>
        <p:spPr>
          <a:xfrm>
            <a:off x="10301796" y="0"/>
            <a:ext cx="1890204" cy="1010646"/>
          </a:xfrm>
        </p:spPr>
        <p:txBody>
          <a:bodyPr/>
          <a:lstStyle/>
          <a:p>
            <a:r>
              <a:rPr lang="en-GB" dirty="0"/>
              <a:t>Trends</a:t>
            </a:r>
          </a:p>
        </p:txBody>
      </p:sp>
      <p:pic>
        <p:nvPicPr>
          <p:cNvPr id="3" name="Picture 2">
            <a:extLst>
              <a:ext uri="{FF2B5EF4-FFF2-40B4-BE49-F238E27FC236}">
                <a16:creationId xmlns:a16="http://schemas.microsoft.com/office/drawing/2014/main" id="{C06635CD-A830-4933-B890-653E7ADC934C}"/>
              </a:ext>
            </a:extLst>
          </p:cNvPr>
          <p:cNvPicPr>
            <a:picLocks noChangeAspect="1"/>
          </p:cNvPicPr>
          <p:nvPr/>
        </p:nvPicPr>
        <p:blipFill>
          <a:blip r:embed="rId3"/>
          <a:stretch>
            <a:fillRect/>
          </a:stretch>
        </p:blipFill>
        <p:spPr>
          <a:xfrm>
            <a:off x="485117" y="182783"/>
            <a:ext cx="4870654" cy="6758784"/>
          </a:xfrm>
          <a:prstGeom prst="rect">
            <a:avLst/>
          </a:prstGeom>
        </p:spPr>
      </p:pic>
      <p:pic>
        <p:nvPicPr>
          <p:cNvPr id="4" name="Picture 3">
            <a:extLst>
              <a:ext uri="{FF2B5EF4-FFF2-40B4-BE49-F238E27FC236}">
                <a16:creationId xmlns:a16="http://schemas.microsoft.com/office/drawing/2014/main" id="{5FFF0A2F-E804-42CE-AC9D-0C0A183EA2EC}"/>
              </a:ext>
            </a:extLst>
          </p:cNvPr>
          <p:cNvPicPr>
            <a:picLocks noChangeAspect="1"/>
          </p:cNvPicPr>
          <p:nvPr/>
        </p:nvPicPr>
        <p:blipFill>
          <a:blip r:embed="rId4"/>
          <a:stretch>
            <a:fillRect/>
          </a:stretch>
        </p:blipFill>
        <p:spPr>
          <a:xfrm>
            <a:off x="485117" y="2426338"/>
            <a:ext cx="7932920" cy="4431662"/>
          </a:xfrm>
          <a:prstGeom prst="rect">
            <a:avLst/>
          </a:prstGeom>
        </p:spPr>
      </p:pic>
    </p:spTree>
    <p:extLst>
      <p:ext uri="{BB962C8B-B14F-4D97-AF65-F5344CB8AC3E}">
        <p14:creationId xmlns:p14="http://schemas.microsoft.com/office/powerpoint/2010/main" val="4287402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712310-E6C1-414A-9717-BC4F3EC0B57F}"/>
              </a:ext>
            </a:extLst>
          </p:cNvPr>
          <p:cNvSpPr>
            <a:spLocks noGrp="1"/>
          </p:cNvSpPr>
          <p:nvPr>
            <p:ph type="title"/>
          </p:nvPr>
        </p:nvSpPr>
        <p:spPr/>
        <p:txBody>
          <a:bodyPr/>
          <a:lstStyle/>
          <a:p>
            <a:endParaRPr lang="en-GB"/>
          </a:p>
        </p:txBody>
      </p:sp>
      <p:pic>
        <p:nvPicPr>
          <p:cNvPr id="5" name="Picture 4">
            <a:extLst>
              <a:ext uri="{FF2B5EF4-FFF2-40B4-BE49-F238E27FC236}">
                <a16:creationId xmlns:a16="http://schemas.microsoft.com/office/drawing/2014/main" id="{BC3AF893-F006-43C0-9389-B5F2710D68A4}"/>
              </a:ext>
            </a:extLst>
          </p:cNvPr>
          <p:cNvPicPr>
            <a:picLocks noChangeAspect="1"/>
          </p:cNvPicPr>
          <p:nvPr/>
        </p:nvPicPr>
        <p:blipFill>
          <a:blip r:embed="rId2"/>
          <a:stretch>
            <a:fillRect/>
          </a:stretch>
        </p:blipFill>
        <p:spPr>
          <a:xfrm>
            <a:off x="640807" y="365124"/>
            <a:ext cx="7050494" cy="5777057"/>
          </a:xfrm>
          <a:prstGeom prst="rect">
            <a:avLst/>
          </a:prstGeom>
        </p:spPr>
      </p:pic>
      <p:pic>
        <p:nvPicPr>
          <p:cNvPr id="7" name="Picture 6">
            <a:extLst>
              <a:ext uri="{FF2B5EF4-FFF2-40B4-BE49-F238E27FC236}">
                <a16:creationId xmlns:a16="http://schemas.microsoft.com/office/drawing/2014/main" id="{61477C3C-6D50-4661-B741-37FC1D735D39}"/>
              </a:ext>
            </a:extLst>
          </p:cNvPr>
          <p:cNvPicPr>
            <a:picLocks noChangeAspect="1"/>
          </p:cNvPicPr>
          <p:nvPr/>
        </p:nvPicPr>
        <p:blipFill>
          <a:blip r:embed="rId3"/>
          <a:stretch>
            <a:fillRect/>
          </a:stretch>
        </p:blipFill>
        <p:spPr>
          <a:xfrm>
            <a:off x="8855007" y="234140"/>
            <a:ext cx="3057914" cy="6594592"/>
          </a:xfrm>
          <a:prstGeom prst="rect">
            <a:avLst/>
          </a:prstGeom>
        </p:spPr>
      </p:pic>
    </p:spTree>
    <p:extLst>
      <p:ext uri="{BB962C8B-B14F-4D97-AF65-F5344CB8AC3E}">
        <p14:creationId xmlns:p14="http://schemas.microsoft.com/office/powerpoint/2010/main" val="20971379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1000"/>
                                        <p:tgtEl>
                                          <p:spTgt spid="7"/>
                                        </p:tgtEl>
                                      </p:cBhvr>
                                    </p:animEffect>
                                    <p:anim calcmode="lin" valueType="num">
                                      <p:cBhvr>
                                        <p:cTn id="15" dur="1000" fill="hold"/>
                                        <p:tgtEl>
                                          <p:spTgt spid="7"/>
                                        </p:tgtEl>
                                        <p:attrNameLst>
                                          <p:attrName>ppt_x</p:attrName>
                                        </p:attrNameLst>
                                      </p:cBhvr>
                                      <p:tavLst>
                                        <p:tav tm="0">
                                          <p:val>
                                            <p:strVal val="#ppt_x"/>
                                          </p:val>
                                        </p:tav>
                                        <p:tav tm="100000">
                                          <p:val>
                                            <p:strVal val="#ppt_x"/>
                                          </p:val>
                                        </p:tav>
                                      </p:tavLst>
                                    </p:anim>
                                    <p:anim calcmode="lin" valueType="num">
                                      <p:cBhvr>
                                        <p:cTn id="16"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45C2D4-F051-492B-A29F-1BFCF2591CFE}"/>
              </a:ext>
            </a:extLst>
          </p:cNvPr>
          <p:cNvSpPr>
            <a:spLocks noGrp="1"/>
          </p:cNvSpPr>
          <p:nvPr>
            <p:ph type="title"/>
          </p:nvPr>
        </p:nvSpPr>
        <p:spPr/>
        <p:txBody>
          <a:bodyPr/>
          <a:lstStyle/>
          <a:p>
            <a:endParaRPr lang="en-GB"/>
          </a:p>
        </p:txBody>
      </p:sp>
      <p:pic>
        <p:nvPicPr>
          <p:cNvPr id="3" name="Picture 2">
            <a:extLst>
              <a:ext uri="{FF2B5EF4-FFF2-40B4-BE49-F238E27FC236}">
                <a16:creationId xmlns:a16="http://schemas.microsoft.com/office/drawing/2014/main" id="{BEEFAD15-1669-4103-89AC-72AEDB1D7EF8}"/>
              </a:ext>
            </a:extLst>
          </p:cNvPr>
          <p:cNvPicPr>
            <a:picLocks noChangeAspect="1"/>
          </p:cNvPicPr>
          <p:nvPr/>
        </p:nvPicPr>
        <p:blipFill>
          <a:blip r:embed="rId2"/>
          <a:stretch>
            <a:fillRect/>
          </a:stretch>
        </p:blipFill>
        <p:spPr>
          <a:xfrm>
            <a:off x="2447076" y="0"/>
            <a:ext cx="2291179" cy="6759548"/>
          </a:xfrm>
          <a:prstGeom prst="rect">
            <a:avLst/>
          </a:prstGeom>
        </p:spPr>
      </p:pic>
      <p:pic>
        <p:nvPicPr>
          <p:cNvPr id="4" name="Picture 3">
            <a:extLst>
              <a:ext uri="{FF2B5EF4-FFF2-40B4-BE49-F238E27FC236}">
                <a16:creationId xmlns:a16="http://schemas.microsoft.com/office/drawing/2014/main" id="{A1BA79B6-2A15-44E0-ACF0-BC7AD5DF63C4}"/>
              </a:ext>
            </a:extLst>
          </p:cNvPr>
          <p:cNvPicPr>
            <a:picLocks noChangeAspect="1"/>
          </p:cNvPicPr>
          <p:nvPr/>
        </p:nvPicPr>
        <p:blipFill>
          <a:blip r:embed="rId3"/>
          <a:stretch>
            <a:fillRect/>
          </a:stretch>
        </p:blipFill>
        <p:spPr>
          <a:xfrm>
            <a:off x="6210643" y="20782"/>
            <a:ext cx="4455622" cy="6858000"/>
          </a:xfrm>
          <a:prstGeom prst="rect">
            <a:avLst/>
          </a:prstGeom>
        </p:spPr>
      </p:pic>
    </p:spTree>
    <p:extLst>
      <p:ext uri="{BB962C8B-B14F-4D97-AF65-F5344CB8AC3E}">
        <p14:creationId xmlns:p14="http://schemas.microsoft.com/office/powerpoint/2010/main" val="1396730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E6D707-F113-4068-9641-58B15DDDAE02}"/>
              </a:ext>
            </a:extLst>
          </p:cNvPr>
          <p:cNvSpPr>
            <a:spLocks noGrp="1"/>
          </p:cNvSpPr>
          <p:nvPr>
            <p:ph type="title"/>
          </p:nvPr>
        </p:nvSpPr>
        <p:spPr/>
        <p:txBody>
          <a:bodyPr/>
          <a:lstStyle/>
          <a:p>
            <a:endParaRPr lang="en-GB"/>
          </a:p>
        </p:txBody>
      </p:sp>
      <p:pic>
        <p:nvPicPr>
          <p:cNvPr id="4" name="Picture 3">
            <a:hlinkClick r:id="rId2"/>
            <a:extLst>
              <a:ext uri="{FF2B5EF4-FFF2-40B4-BE49-F238E27FC236}">
                <a16:creationId xmlns:a16="http://schemas.microsoft.com/office/drawing/2014/main" id="{DECE960C-B6CB-40E5-A416-12846E953E20}"/>
              </a:ext>
            </a:extLst>
          </p:cNvPr>
          <p:cNvPicPr>
            <a:picLocks noChangeAspect="1"/>
          </p:cNvPicPr>
          <p:nvPr/>
        </p:nvPicPr>
        <p:blipFill>
          <a:blip r:embed="rId3"/>
          <a:stretch>
            <a:fillRect/>
          </a:stretch>
        </p:blipFill>
        <p:spPr>
          <a:xfrm rot="21361956">
            <a:off x="3290468" y="97326"/>
            <a:ext cx="5095607" cy="6403615"/>
          </a:xfrm>
          <a:prstGeom prst="rect">
            <a:avLst/>
          </a:prstGeom>
        </p:spPr>
      </p:pic>
    </p:spTree>
    <p:extLst>
      <p:ext uri="{BB962C8B-B14F-4D97-AF65-F5344CB8AC3E}">
        <p14:creationId xmlns:p14="http://schemas.microsoft.com/office/powerpoint/2010/main" val="14755344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7D338E-4D9F-48CD-B5C1-40C70DC72CFB}"/>
              </a:ext>
            </a:extLst>
          </p:cNvPr>
          <p:cNvSpPr>
            <a:spLocks noGrp="1"/>
          </p:cNvSpPr>
          <p:nvPr>
            <p:ph type="title"/>
          </p:nvPr>
        </p:nvSpPr>
        <p:spPr/>
        <p:txBody>
          <a:bodyPr/>
          <a:lstStyle/>
          <a:p>
            <a:r>
              <a:rPr lang="en-GB" dirty="0"/>
              <a:t>Crime Survey Data of England and Wales</a:t>
            </a:r>
          </a:p>
        </p:txBody>
      </p:sp>
      <p:pic>
        <p:nvPicPr>
          <p:cNvPr id="4" name="Picture 3">
            <a:extLst>
              <a:ext uri="{FF2B5EF4-FFF2-40B4-BE49-F238E27FC236}">
                <a16:creationId xmlns:a16="http://schemas.microsoft.com/office/drawing/2014/main" id="{CFFC5D3C-016D-4AD7-A7E1-DF5D7C3475DE}"/>
              </a:ext>
            </a:extLst>
          </p:cNvPr>
          <p:cNvPicPr>
            <a:picLocks noChangeAspect="1"/>
          </p:cNvPicPr>
          <p:nvPr/>
        </p:nvPicPr>
        <p:blipFill>
          <a:blip r:embed="rId2"/>
          <a:stretch>
            <a:fillRect/>
          </a:stretch>
        </p:blipFill>
        <p:spPr>
          <a:xfrm>
            <a:off x="4492568" y="2120878"/>
            <a:ext cx="7699432" cy="3519740"/>
          </a:xfrm>
          <a:prstGeom prst="rect">
            <a:avLst/>
          </a:prstGeom>
        </p:spPr>
      </p:pic>
      <p:sp>
        <p:nvSpPr>
          <p:cNvPr id="6" name="TextBox 5">
            <a:extLst>
              <a:ext uri="{FF2B5EF4-FFF2-40B4-BE49-F238E27FC236}">
                <a16:creationId xmlns:a16="http://schemas.microsoft.com/office/drawing/2014/main" id="{A609F015-52A5-459C-A561-ECB18B26A6FE}"/>
              </a:ext>
            </a:extLst>
          </p:cNvPr>
          <p:cNvSpPr txBox="1"/>
          <p:nvPr/>
        </p:nvSpPr>
        <p:spPr>
          <a:xfrm>
            <a:off x="701336" y="1690688"/>
            <a:ext cx="3870664" cy="4678204"/>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CSDEW measurers the amount of crime experienced by adults over 16, includes crimes not reported to the police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Important accompaniment to  police recorded crime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Knives accounted for 6% Crime Survey violent incidents in 2015/16</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2016 showed 7%</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Data from 2015/16 is not comparable to previous years (includes screwdrivers and other stabbing implements)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79398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99BCD5-8C81-409F-8612-5064F6FFC2F3}"/>
              </a:ext>
            </a:extLst>
          </p:cNvPr>
          <p:cNvSpPr>
            <a:spLocks noGrp="1"/>
          </p:cNvSpPr>
          <p:nvPr>
            <p:ph type="title"/>
          </p:nvPr>
        </p:nvSpPr>
        <p:spPr/>
        <p:txBody>
          <a:bodyPr/>
          <a:lstStyle/>
          <a:p>
            <a:endParaRPr lang="en-GB"/>
          </a:p>
        </p:txBody>
      </p:sp>
      <p:pic>
        <p:nvPicPr>
          <p:cNvPr id="3" name="Picture 2">
            <a:extLst>
              <a:ext uri="{FF2B5EF4-FFF2-40B4-BE49-F238E27FC236}">
                <a16:creationId xmlns:a16="http://schemas.microsoft.com/office/drawing/2014/main" id="{C435D855-E770-43ED-AF6D-C7051428F80F}"/>
              </a:ext>
            </a:extLst>
          </p:cNvPr>
          <p:cNvPicPr>
            <a:picLocks noChangeAspect="1"/>
          </p:cNvPicPr>
          <p:nvPr/>
        </p:nvPicPr>
        <p:blipFill>
          <a:blip r:embed="rId2"/>
          <a:stretch>
            <a:fillRect/>
          </a:stretch>
        </p:blipFill>
        <p:spPr>
          <a:xfrm>
            <a:off x="348457" y="224323"/>
            <a:ext cx="7047627" cy="3395954"/>
          </a:xfrm>
          <a:prstGeom prst="rect">
            <a:avLst/>
          </a:prstGeom>
        </p:spPr>
      </p:pic>
      <p:pic>
        <p:nvPicPr>
          <p:cNvPr id="4" name="Picture 3">
            <a:extLst>
              <a:ext uri="{FF2B5EF4-FFF2-40B4-BE49-F238E27FC236}">
                <a16:creationId xmlns:a16="http://schemas.microsoft.com/office/drawing/2014/main" id="{2BD6761F-38FE-47A6-856D-19610893CDA5}"/>
              </a:ext>
            </a:extLst>
          </p:cNvPr>
          <p:cNvPicPr>
            <a:picLocks noChangeAspect="1"/>
          </p:cNvPicPr>
          <p:nvPr/>
        </p:nvPicPr>
        <p:blipFill>
          <a:blip r:embed="rId3"/>
          <a:stretch>
            <a:fillRect/>
          </a:stretch>
        </p:blipFill>
        <p:spPr>
          <a:xfrm>
            <a:off x="4981302" y="3620277"/>
            <a:ext cx="6677025" cy="3171825"/>
          </a:xfrm>
          <a:prstGeom prst="rect">
            <a:avLst/>
          </a:prstGeom>
        </p:spPr>
      </p:pic>
    </p:spTree>
    <p:extLst>
      <p:ext uri="{BB962C8B-B14F-4D97-AF65-F5344CB8AC3E}">
        <p14:creationId xmlns:p14="http://schemas.microsoft.com/office/powerpoint/2010/main" val="4291225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8C489D-E605-4D82-98E0-A1E12252CAA7}"/>
              </a:ext>
            </a:extLst>
          </p:cNvPr>
          <p:cNvSpPr>
            <a:spLocks noGrp="1"/>
          </p:cNvSpPr>
          <p:nvPr>
            <p:ph type="title"/>
          </p:nvPr>
        </p:nvSpPr>
        <p:spPr/>
        <p:txBody>
          <a:bodyPr/>
          <a:lstStyle/>
          <a:p>
            <a:r>
              <a:rPr lang="en-GB" dirty="0"/>
              <a:t>Disposals</a:t>
            </a:r>
          </a:p>
        </p:txBody>
      </p:sp>
      <p:sp>
        <p:nvSpPr>
          <p:cNvPr id="4" name="Content Placeholder 3">
            <a:extLst>
              <a:ext uri="{FF2B5EF4-FFF2-40B4-BE49-F238E27FC236}">
                <a16:creationId xmlns:a16="http://schemas.microsoft.com/office/drawing/2014/main" id="{188C98D3-C1D1-487C-A0B2-40CC24A9E811}"/>
              </a:ext>
            </a:extLst>
          </p:cNvPr>
          <p:cNvSpPr>
            <a:spLocks noGrp="1"/>
          </p:cNvSpPr>
          <p:nvPr>
            <p:ph idx="1"/>
          </p:nvPr>
        </p:nvSpPr>
        <p:spPr>
          <a:xfrm>
            <a:off x="838200" y="1798992"/>
            <a:ext cx="10515600" cy="4351338"/>
          </a:xfrm>
        </p:spPr>
        <p:txBody>
          <a:bodyPr/>
          <a:lstStyle/>
          <a:p>
            <a:pPr marL="0" indent="0">
              <a:buNone/>
            </a:pPr>
            <a:r>
              <a:rPr lang="en-GB" dirty="0"/>
              <a:t>To the end of March 2018:</a:t>
            </a:r>
          </a:p>
          <a:p>
            <a:pPr marL="0" indent="0">
              <a:buNone/>
            </a:pPr>
            <a:r>
              <a:rPr lang="en-GB" dirty="0"/>
              <a:t>21,044 disposals given for possession of a knife or offensive weapon</a:t>
            </a:r>
          </a:p>
          <a:p>
            <a:r>
              <a:rPr lang="en-GB" dirty="0"/>
              <a:t>Juveniles (10-17) were the offenders in 21% of cases</a:t>
            </a:r>
          </a:p>
          <a:p>
            <a:r>
              <a:rPr lang="en-GB" dirty="0"/>
              <a:t>Juvenile custody rate 13%; with caution rate 29%</a:t>
            </a:r>
          </a:p>
          <a:p>
            <a:r>
              <a:rPr lang="en-GB" dirty="0"/>
              <a:t>Adults’ custody rate 43%, with caution rate 7%</a:t>
            </a:r>
          </a:p>
          <a:p>
            <a:r>
              <a:rPr lang="en-GB" dirty="0"/>
              <a:t>Juveniles received a community sentence in 51% of cases; adults 15%</a:t>
            </a:r>
          </a:p>
        </p:txBody>
      </p:sp>
    </p:spTree>
    <p:extLst>
      <p:ext uri="{BB962C8B-B14F-4D97-AF65-F5344CB8AC3E}">
        <p14:creationId xmlns:p14="http://schemas.microsoft.com/office/powerpoint/2010/main" val="37488479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 calcmode="lin" valueType="num">
                                      <p:cBhvr additive="base">
                                        <p:cTn id="3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4">
                                            <p:txEl>
                                              <p:pRg st="5" end="5"/>
                                            </p:txEl>
                                          </p:spTgt>
                                        </p:tgtEl>
                                        <p:attrNameLst>
                                          <p:attrName>style.visibility</p:attrName>
                                        </p:attrNameLst>
                                      </p:cBhvr>
                                      <p:to>
                                        <p:strVal val="visible"/>
                                      </p:to>
                                    </p:set>
                                    <p:anim calcmode="lin" valueType="num">
                                      <p:cBhvr additive="base">
                                        <p:cTn id="37"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D36560B-BF0C-4014-A81E-6E3CCB1C3138}"/>
              </a:ext>
            </a:extLst>
          </p:cNvPr>
          <p:cNvPicPr>
            <a:picLocks noChangeAspect="1"/>
          </p:cNvPicPr>
          <p:nvPr/>
        </p:nvPicPr>
        <p:blipFill>
          <a:blip r:embed="rId2"/>
          <a:stretch>
            <a:fillRect/>
          </a:stretch>
        </p:blipFill>
        <p:spPr>
          <a:xfrm>
            <a:off x="223935" y="94418"/>
            <a:ext cx="5915870" cy="3334582"/>
          </a:xfrm>
          <a:prstGeom prst="rect">
            <a:avLst/>
          </a:prstGeom>
        </p:spPr>
      </p:pic>
      <p:pic>
        <p:nvPicPr>
          <p:cNvPr id="5" name="Picture 4">
            <a:extLst>
              <a:ext uri="{FF2B5EF4-FFF2-40B4-BE49-F238E27FC236}">
                <a16:creationId xmlns:a16="http://schemas.microsoft.com/office/drawing/2014/main" id="{8ABEFE50-8555-476B-A3CD-72C1EE8017C9}"/>
              </a:ext>
            </a:extLst>
          </p:cNvPr>
          <p:cNvPicPr>
            <a:picLocks noChangeAspect="1"/>
          </p:cNvPicPr>
          <p:nvPr/>
        </p:nvPicPr>
        <p:blipFill>
          <a:blip r:embed="rId3"/>
          <a:stretch>
            <a:fillRect/>
          </a:stretch>
        </p:blipFill>
        <p:spPr>
          <a:xfrm>
            <a:off x="9367935" y="128684"/>
            <a:ext cx="2600130" cy="4132349"/>
          </a:xfrm>
          <a:prstGeom prst="rect">
            <a:avLst/>
          </a:prstGeom>
        </p:spPr>
      </p:pic>
      <p:pic>
        <p:nvPicPr>
          <p:cNvPr id="6" name="Picture 5">
            <a:extLst>
              <a:ext uri="{FF2B5EF4-FFF2-40B4-BE49-F238E27FC236}">
                <a16:creationId xmlns:a16="http://schemas.microsoft.com/office/drawing/2014/main" id="{3CF2C1CD-C5F1-4A3A-854F-C39F58843F6A}"/>
              </a:ext>
            </a:extLst>
          </p:cNvPr>
          <p:cNvPicPr>
            <a:picLocks noChangeAspect="1"/>
          </p:cNvPicPr>
          <p:nvPr/>
        </p:nvPicPr>
        <p:blipFill>
          <a:blip r:embed="rId4"/>
          <a:stretch>
            <a:fillRect/>
          </a:stretch>
        </p:blipFill>
        <p:spPr>
          <a:xfrm>
            <a:off x="3367962" y="3429000"/>
            <a:ext cx="5829300" cy="3276600"/>
          </a:xfrm>
          <a:prstGeom prst="rect">
            <a:avLst/>
          </a:prstGeom>
        </p:spPr>
      </p:pic>
    </p:spTree>
    <p:extLst>
      <p:ext uri="{BB962C8B-B14F-4D97-AF65-F5344CB8AC3E}">
        <p14:creationId xmlns:p14="http://schemas.microsoft.com/office/powerpoint/2010/main" val="31093933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734CA-D25D-412A-8B06-F816D5379244}"/>
              </a:ext>
            </a:extLst>
          </p:cNvPr>
          <p:cNvSpPr>
            <a:spLocks noGrp="1"/>
          </p:cNvSpPr>
          <p:nvPr>
            <p:ph type="title"/>
          </p:nvPr>
        </p:nvSpPr>
        <p:spPr>
          <a:xfrm>
            <a:off x="110315" y="66546"/>
            <a:ext cx="2399522" cy="1325563"/>
          </a:xfrm>
        </p:spPr>
        <p:txBody>
          <a:bodyPr/>
          <a:lstStyle/>
          <a:p>
            <a:r>
              <a:rPr lang="en-GB" dirty="0"/>
              <a:t>NHS Data</a:t>
            </a:r>
          </a:p>
        </p:txBody>
      </p:sp>
      <p:pic>
        <p:nvPicPr>
          <p:cNvPr id="3" name="Picture 2">
            <a:extLst>
              <a:ext uri="{FF2B5EF4-FFF2-40B4-BE49-F238E27FC236}">
                <a16:creationId xmlns:a16="http://schemas.microsoft.com/office/drawing/2014/main" id="{9DB801BC-261A-41C5-8279-0B96214EBD46}"/>
              </a:ext>
            </a:extLst>
          </p:cNvPr>
          <p:cNvPicPr>
            <a:picLocks noChangeAspect="1"/>
          </p:cNvPicPr>
          <p:nvPr/>
        </p:nvPicPr>
        <p:blipFill>
          <a:blip r:embed="rId2"/>
          <a:stretch>
            <a:fillRect/>
          </a:stretch>
        </p:blipFill>
        <p:spPr>
          <a:xfrm>
            <a:off x="2323225" y="208384"/>
            <a:ext cx="9758460" cy="6427884"/>
          </a:xfrm>
          <a:prstGeom prst="rect">
            <a:avLst/>
          </a:prstGeom>
        </p:spPr>
      </p:pic>
      <p:sp>
        <p:nvSpPr>
          <p:cNvPr id="4" name="Rectangle 3">
            <a:extLst>
              <a:ext uri="{FF2B5EF4-FFF2-40B4-BE49-F238E27FC236}">
                <a16:creationId xmlns:a16="http://schemas.microsoft.com/office/drawing/2014/main" id="{7B80B118-BA3A-478A-ABD6-A8A212A2E94F}"/>
              </a:ext>
            </a:extLst>
          </p:cNvPr>
          <p:cNvSpPr/>
          <p:nvPr/>
        </p:nvSpPr>
        <p:spPr>
          <a:xfrm>
            <a:off x="2405840" y="3619824"/>
            <a:ext cx="9675845" cy="2416629"/>
          </a:xfrm>
          <a:prstGeom prst="rect">
            <a:avLst/>
          </a:prstGeom>
          <a:solidFill>
            <a:schemeClr val="accent6"/>
          </a:solid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43D9B161-E31E-4C8A-BFCE-247ABAD1A96D}"/>
              </a:ext>
            </a:extLst>
          </p:cNvPr>
          <p:cNvSpPr txBox="1"/>
          <p:nvPr/>
        </p:nvSpPr>
        <p:spPr>
          <a:xfrm>
            <a:off x="110315" y="1582340"/>
            <a:ext cx="2091709" cy="480131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Data covers 20 years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Figures have decreased in 9 years and increased in the others: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1999 + 12.5%</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2003 + 11.7%</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2012 – 13.4%</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2015 + 13.1%</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2017 + 14%</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What is the story behind the statistics?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753052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xit" presetSubtype="32" fill="hold" grpId="0" nodeType="clickEffect">
                                  <p:stCondLst>
                                    <p:cond delay="0"/>
                                  </p:stCondLst>
                                  <p:childTnLst>
                                    <p:animEffect transition="out" filter="circle(out)">
                                      <p:cBhvr>
                                        <p:cTn id="6" dur="2000"/>
                                        <p:tgtEl>
                                          <p:spTgt spid="4"/>
                                        </p:tgtEl>
                                      </p:cBhvr>
                                    </p:animEffect>
                                    <p:set>
                                      <p:cBhvr>
                                        <p:cTn id="7" dur="1" fill="hold">
                                          <p:stCondLst>
                                            <p:cond delay="1999"/>
                                          </p:stCondLst>
                                        </p:cTn>
                                        <p:tgtEl>
                                          <p:spTgt spid="4"/>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additive="base">
                                        <p:cTn id="12" dur="500" fill="hold"/>
                                        <p:tgtEl>
                                          <p:spTgt spid="5"/>
                                        </p:tgtEl>
                                        <p:attrNameLst>
                                          <p:attrName>ppt_x</p:attrName>
                                        </p:attrNameLst>
                                      </p:cBhvr>
                                      <p:tavLst>
                                        <p:tav tm="0">
                                          <p:val>
                                            <p:strVal val="#ppt_x"/>
                                          </p:val>
                                        </p:tav>
                                        <p:tav tm="100000">
                                          <p:val>
                                            <p:strVal val="#ppt_x"/>
                                          </p:val>
                                        </p:tav>
                                      </p:tavLst>
                                    </p:anim>
                                    <p:anim calcmode="lin" valueType="num">
                                      <p:cBhvr additive="base">
                                        <p:cTn id="13"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5">
                                            <p:txEl>
                                              <p:pRg st="3" end="3"/>
                                            </p:txEl>
                                          </p:spTgt>
                                        </p:tgtEl>
                                        <p:attrNameLst>
                                          <p:attrName>style.visibility</p:attrName>
                                        </p:attrNameLst>
                                      </p:cBhvr>
                                      <p:to>
                                        <p:strVal val="visible"/>
                                      </p:to>
                                    </p:set>
                                    <p:anim calcmode="lin" valueType="num">
                                      <p:cBhvr additive="base">
                                        <p:cTn id="18"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5">
                                            <p:txEl>
                                              <p:pRg st="3" end="3"/>
                                            </p:txEl>
                                          </p:spTgt>
                                        </p:tgtEl>
                                        <p:attrNameLst>
                                          <p:attrName>ppt_y</p:attrName>
                                        </p:attrNameLst>
                                      </p:cBhvr>
                                      <p:tavLst>
                                        <p:tav tm="0">
                                          <p:val>
                                            <p:strVal val="1+#ppt_h/2"/>
                                          </p:val>
                                        </p:tav>
                                        <p:tav tm="100000">
                                          <p:val>
                                            <p:strVal val="#ppt_y"/>
                                          </p:val>
                                        </p:tav>
                                      </p:tavLst>
                                    </p:anim>
                                  </p:childTnLst>
                                </p:cTn>
                              </p:par>
                              <p:par>
                                <p:cTn id="20" presetID="2" presetClass="entr" presetSubtype="4" fill="hold" nodeType="withEffect">
                                  <p:stCondLst>
                                    <p:cond delay="0"/>
                                  </p:stCondLst>
                                  <p:childTnLst>
                                    <p:set>
                                      <p:cBhvr>
                                        <p:cTn id="21" dur="1" fill="hold">
                                          <p:stCondLst>
                                            <p:cond delay="0"/>
                                          </p:stCondLst>
                                        </p:cTn>
                                        <p:tgtEl>
                                          <p:spTgt spid="5">
                                            <p:txEl>
                                              <p:pRg st="4" end="4"/>
                                            </p:txEl>
                                          </p:spTgt>
                                        </p:tgtEl>
                                        <p:attrNameLst>
                                          <p:attrName>style.visibility</p:attrName>
                                        </p:attrNameLst>
                                      </p:cBhvr>
                                      <p:to>
                                        <p:strVal val="visible"/>
                                      </p:to>
                                    </p:set>
                                    <p:anim calcmode="lin" valueType="num">
                                      <p:cBhvr additive="base">
                                        <p:cTn id="22"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5">
                                            <p:txEl>
                                              <p:pRg st="4" end="4"/>
                                            </p:txEl>
                                          </p:spTgt>
                                        </p:tgtEl>
                                        <p:attrNameLst>
                                          <p:attrName>ppt_y</p:attrName>
                                        </p:attrNameLst>
                                      </p:cBhvr>
                                      <p:tavLst>
                                        <p:tav tm="0">
                                          <p:val>
                                            <p:strVal val="1+#ppt_h/2"/>
                                          </p:val>
                                        </p:tav>
                                        <p:tav tm="100000">
                                          <p:val>
                                            <p:strVal val="#ppt_y"/>
                                          </p:val>
                                        </p:tav>
                                      </p:tavLst>
                                    </p:anim>
                                  </p:childTnLst>
                                </p:cTn>
                              </p:par>
                              <p:par>
                                <p:cTn id="24" presetID="2" presetClass="entr" presetSubtype="4" fill="hold" nodeType="withEffect">
                                  <p:stCondLst>
                                    <p:cond delay="0"/>
                                  </p:stCondLst>
                                  <p:childTnLst>
                                    <p:set>
                                      <p:cBhvr>
                                        <p:cTn id="25" dur="1" fill="hold">
                                          <p:stCondLst>
                                            <p:cond delay="0"/>
                                          </p:stCondLst>
                                        </p:cTn>
                                        <p:tgtEl>
                                          <p:spTgt spid="5">
                                            <p:txEl>
                                              <p:pRg st="5" end="5"/>
                                            </p:txEl>
                                          </p:spTgt>
                                        </p:tgtEl>
                                        <p:attrNameLst>
                                          <p:attrName>style.visibility</p:attrName>
                                        </p:attrNameLst>
                                      </p:cBhvr>
                                      <p:to>
                                        <p:strVal val="visible"/>
                                      </p:to>
                                    </p:set>
                                    <p:anim calcmode="lin" valueType="num">
                                      <p:cBhvr additive="base">
                                        <p:cTn id="26"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5">
                                            <p:txEl>
                                              <p:pRg st="5" end="5"/>
                                            </p:txEl>
                                          </p:spTgt>
                                        </p:tgtEl>
                                        <p:attrNameLst>
                                          <p:attrName>ppt_y</p:attrName>
                                        </p:attrNameLst>
                                      </p:cBhvr>
                                      <p:tavLst>
                                        <p:tav tm="0">
                                          <p:val>
                                            <p:strVal val="1+#ppt_h/2"/>
                                          </p:val>
                                        </p:tav>
                                        <p:tav tm="100000">
                                          <p:val>
                                            <p:strVal val="#ppt_y"/>
                                          </p:val>
                                        </p:tav>
                                      </p:tavLst>
                                    </p:anim>
                                  </p:childTnLst>
                                </p:cTn>
                              </p:par>
                              <p:par>
                                <p:cTn id="28" presetID="2" presetClass="entr" presetSubtype="4" fill="hold" nodeType="withEffect">
                                  <p:stCondLst>
                                    <p:cond delay="0"/>
                                  </p:stCondLst>
                                  <p:childTnLst>
                                    <p:set>
                                      <p:cBhvr>
                                        <p:cTn id="29" dur="1" fill="hold">
                                          <p:stCondLst>
                                            <p:cond delay="0"/>
                                          </p:stCondLst>
                                        </p:cTn>
                                        <p:tgtEl>
                                          <p:spTgt spid="5">
                                            <p:txEl>
                                              <p:pRg st="6" end="6"/>
                                            </p:txEl>
                                          </p:spTgt>
                                        </p:tgtEl>
                                        <p:attrNameLst>
                                          <p:attrName>style.visibility</p:attrName>
                                        </p:attrNameLst>
                                      </p:cBhvr>
                                      <p:to>
                                        <p:strVal val="visible"/>
                                      </p:to>
                                    </p:set>
                                    <p:anim calcmode="lin" valueType="num">
                                      <p:cBhvr additive="base">
                                        <p:cTn id="30"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5">
                                            <p:txEl>
                                              <p:pRg st="6" end="6"/>
                                            </p:txEl>
                                          </p:spTgt>
                                        </p:tgtEl>
                                        <p:attrNameLst>
                                          <p:attrName>ppt_y</p:attrName>
                                        </p:attrNameLst>
                                      </p:cBhvr>
                                      <p:tavLst>
                                        <p:tav tm="0">
                                          <p:val>
                                            <p:strVal val="1+#ppt_h/2"/>
                                          </p:val>
                                        </p:tav>
                                        <p:tav tm="100000">
                                          <p:val>
                                            <p:strVal val="#ppt_y"/>
                                          </p:val>
                                        </p:tav>
                                      </p:tavLst>
                                    </p:anim>
                                  </p:childTnLst>
                                </p:cTn>
                              </p:par>
                              <p:par>
                                <p:cTn id="32" presetID="2" presetClass="entr" presetSubtype="4" fill="hold" nodeType="withEffect">
                                  <p:stCondLst>
                                    <p:cond delay="0"/>
                                  </p:stCondLst>
                                  <p:childTnLst>
                                    <p:set>
                                      <p:cBhvr>
                                        <p:cTn id="33" dur="1" fill="hold">
                                          <p:stCondLst>
                                            <p:cond delay="0"/>
                                          </p:stCondLst>
                                        </p:cTn>
                                        <p:tgtEl>
                                          <p:spTgt spid="5">
                                            <p:txEl>
                                              <p:pRg st="7" end="7"/>
                                            </p:txEl>
                                          </p:spTgt>
                                        </p:tgtEl>
                                        <p:attrNameLst>
                                          <p:attrName>style.visibility</p:attrName>
                                        </p:attrNameLst>
                                      </p:cBhvr>
                                      <p:to>
                                        <p:strVal val="visible"/>
                                      </p:to>
                                    </p:set>
                                    <p:anim calcmode="lin" valueType="num">
                                      <p:cBhvr additive="base">
                                        <p:cTn id="34" dur="500" fill="hold"/>
                                        <p:tgtEl>
                                          <p:spTgt spid="5">
                                            <p:txEl>
                                              <p:pRg st="7" end="7"/>
                                            </p:txEl>
                                          </p:spTgt>
                                        </p:tgtEl>
                                        <p:attrNameLst>
                                          <p:attrName>ppt_x</p:attrName>
                                        </p:attrNameLst>
                                      </p:cBhvr>
                                      <p:tavLst>
                                        <p:tav tm="0">
                                          <p:val>
                                            <p:strVal val="#ppt_x"/>
                                          </p:val>
                                        </p:tav>
                                        <p:tav tm="100000">
                                          <p:val>
                                            <p:strVal val="#ppt_x"/>
                                          </p:val>
                                        </p:tav>
                                      </p:tavLst>
                                    </p:anim>
                                    <p:anim calcmode="lin" valueType="num">
                                      <p:cBhvr additive="base">
                                        <p:cTn id="35" dur="500" fill="hold"/>
                                        <p:tgtEl>
                                          <p:spTgt spid="5">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2" presetClass="entr" presetSubtype="4" fill="hold" nodeType="clickEffect">
                                  <p:stCondLst>
                                    <p:cond delay="0"/>
                                  </p:stCondLst>
                                  <p:childTnLst>
                                    <p:set>
                                      <p:cBhvr>
                                        <p:cTn id="39" dur="1" fill="hold">
                                          <p:stCondLst>
                                            <p:cond delay="0"/>
                                          </p:stCondLst>
                                        </p:cTn>
                                        <p:tgtEl>
                                          <p:spTgt spid="5">
                                            <p:txEl>
                                              <p:pRg st="9" end="9"/>
                                            </p:txEl>
                                          </p:spTgt>
                                        </p:tgtEl>
                                        <p:attrNameLst>
                                          <p:attrName>style.visibility</p:attrName>
                                        </p:attrNameLst>
                                      </p:cBhvr>
                                      <p:to>
                                        <p:strVal val="visible"/>
                                      </p:to>
                                    </p:set>
                                    <p:anim calcmode="lin" valueType="num">
                                      <p:cBhvr additive="base">
                                        <p:cTn id="40" dur="500" fill="hold"/>
                                        <p:tgtEl>
                                          <p:spTgt spid="5">
                                            <p:txEl>
                                              <p:pRg st="9" end="9"/>
                                            </p:txEl>
                                          </p:spTgt>
                                        </p:tgtEl>
                                        <p:attrNameLst>
                                          <p:attrName>ppt_x</p:attrName>
                                        </p:attrNameLst>
                                      </p:cBhvr>
                                      <p:tavLst>
                                        <p:tav tm="0">
                                          <p:val>
                                            <p:strVal val="#ppt_x"/>
                                          </p:val>
                                        </p:tav>
                                        <p:tav tm="100000">
                                          <p:val>
                                            <p:strVal val="#ppt_x"/>
                                          </p:val>
                                        </p:tav>
                                      </p:tavLst>
                                    </p:anim>
                                    <p:anim calcmode="lin" valueType="num">
                                      <p:cBhvr additive="base">
                                        <p:cTn id="41" dur="500" fill="hold"/>
                                        <p:tgtEl>
                                          <p:spTgt spid="5">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4148B-E656-419C-8088-6766550E79AE}"/>
              </a:ext>
            </a:extLst>
          </p:cNvPr>
          <p:cNvSpPr>
            <a:spLocks noGrp="1"/>
          </p:cNvSpPr>
          <p:nvPr>
            <p:ph type="title"/>
          </p:nvPr>
        </p:nvSpPr>
        <p:spPr/>
        <p:txBody>
          <a:bodyPr/>
          <a:lstStyle/>
          <a:p>
            <a:r>
              <a:rPr lang="en-GB" dirty="0" err="1"/>
              <a:t>Lipscombe</a:t>
            </a:r>
            <a:r>
              <a:rPr lang="en-GB" dirty="0"/>
              <a:t> (2019)</a:t>
            </a:r>
          </a:p>
        </p:txBody>
      </p:sp>
      <p:sp>
        <p:nvSpPr>
          <p:cNvPr id="4" name="Content Placeholder 3">
            <a:extLst>
              <a:ext uri="{FF2B5EF4-FFF2-40B4-BE49-F238E27FC236}">
                <a16:creationId xmlns:a16="http://schemas.microsoft.com/office/drawing/2014/main" id="{340A087C-79F7-453E-8591-179154310A93}"/>
              </a:ext>
            </a:extLst>
          </p:cNvPr>
          <p:cNvSpPr>
            <a:spLocks noGrp="1"/>
          </p:cNvSpPr>
          <p:nvPr>
            <p:ph idx="1"/>
          </p:nvPr>
        </p:nvSpPr>
        <p:spPr>
          <a:xfrm>
            <a:off x="838200" y="2183363"/>
            <a:ext cx="3472543" cy="3993600"/>
          </a:xfrm>
        </p:spPr>
        <p:txBody>
          <a:bodyPr/>
          <a:lstStyle/>
          <a:p>
            <a:pPr marL="514350" indent="-514350">
              <a:buFont typeface="+mj-lt"/>
              <a:buAutoNum type="arabicPeriod"/>
            </a:pPr>
            <a:r>
              <a:rPr lang="en-GB" dirty="0"/>
              <a:t>Offences and sentencing</a:t>
            </a:r>
          </a:p>
          <a:p>
            <a:pPr marL="514350" indent="-514350">
              <a:buFont typeface="+mj-lt"/>
              <a:buAutoNum type="arabicPeriod"/>
            </a:pPr>
            <a:r>
              <a:rPr lang="en-GB" dirty="0"/>
              <a:t>Guidance: cautioning and charging</a:t>
            </a:r>
          </a:p>
          <a:p>
            <a:pPr marL="514350" indent="-514350">
              <a:buFont typeface="+mj-lt"/>
              <a:buAutoNum type="arabicPeriod"/>
            </a:pPr>
            <a:r>
              <a:rPr lang="en-GB" dirty="0"/>
              <a:t>Government policy</a:t>
            </a:r>
          </a:p>
        </p:txBody>
      </p:sp>
      <p:pic>
        <p:nvPicPr>
          <p:cNvPr id="3" name="Picture 2" descr="A picture containing stationary, writing implement&#10;&#10;Description automatically generated">
            <a:extLst>
              <a:ext uri="{FF2B5EF4-FFF2-40B4-BE49-F238E27FC236}">
                <a16:creationId xmlns:a16="http://schemas.microsoft.com/office/drawing/2014/main" id="{0F945ACF-D809-4E6C-8F5D-F3E7750F291C}"/>
              </a:ext>
            </a:extLst>
          </p:cNvPr>
          <p:cNvPicPr>
            <a:picLocks noChangeAspect="1"/>
          </p:cNvPicPr>
          <p:nvPr/>
        </p:nvPicPr>
        <p:blipFill>
          <a:blip r:embed="rId2"/>
          <a:stretch>
            <a:fillRect/>
          </a:stretch>
        </p:blipFill>
        <p:spPr>
          <a:xfrm>
            <a:off x="5831214" y="203254"/>
            <a:ext cx="4843006" cy="6289621"/>
          </a:xfrm>
          <a:prstGeom prst="rect">
            <a:avLst/>
          </a:prstGeom>
        </p:spPr>
      </p:pic>
    </p:spTree>
    <p:extLst>
      <p:ext uri="{BB962C8B-B14F-4D97-AF65-F5344CB8AC3E}">
        <p14:creationId xmlns:p14="http://schemas.microsoft.com/office/powerpoint/2010/main" val="33373044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0DACD6B-0532-4304-B8BE-7708A67C96DB}"/>
              </a:ext>
            </a:extLst>
          </p:cNvPr>
          <p:cNvSpPr>
            <a:spLocks noGrp="1"/>
          </p:cNvSpPr>
          <p:nvPr>
            <p:ph type="title"/>
          </p:nvPr>
        </p:nvSpPr>
        <p:spPr/>
        <p:txBody>
          <a:bodyPr/>
          <a:lstStyle/>
          <a:p>
            <a:r>
              <a:rPr lang="en-GB" dirty="0"/>
              <a:t>Legislation</a:t>
            </a:r>
          </a:p>
        </p:txBody>
      </p:sp>
      <p:sp>
        <p:nvSpPr>
          <p:cNvPr id="3" name="Content Placeholder 2">
            <a:extLst>
              <a:ext uri="{FF2B5EF4-FFF2-40B4-BE49-F238E27FC236}">
                <a16:creationId xmlns:a16="http://schemas.microsoft.com/office/drawing/2014/main" id="{C2C7F0A5-1B3B-455B-9CCB-442B29CC973C}"/>
              </a:ext>
            </a:extLst>
          </p:cNvPr>
          <p:cNvSpPr>
            <a:spLocks noGrp="1"/>
          </p:cNvSpPr>
          <p:nvPr>
            <p:ph idx="4294967295"/>
          </p:nvPr>
        </p:nvSpPr>
        <p:spPr>
          <a:xfrm>
            <a:off x="838200" y="1735138"/>
            <a:ext cx="10634662" cy="4757737"/>
          </a:xfrm>
        </p:spPr>
        <p:txBody>
          <a:bodyPr>
            <a:noAutofit/>
          </a:bodyPr>
          <a:lstStyle/>
          <a:p>
            <a:pPr marL="0" indent="0">
              <a:buNone/>
            </a:pPr>
            <a:r>
              <a:rPr lang="en-US" sz="2400" dirty="0"/>
              <a:t>It is an offence under </a:t>
            </a:r>
            <a:r>
              <a:rPr lang="en-US" sz="2400" b="1" dirty="0"/>
              <a:t>Section 1 of the Prevention of Crime Act 1953 </a:t>
            </a:r>
            <a:r>
              <a:rPr lang="en-US" sz="2400" dirty="0"/>
              <a:t>for a person to have with him in any public place any offensive weapon without “lawful authority or reasonable excuse”. Section 1(4) of the 1953 Act defines "offensive weapon“ as:</a:t>
            </a:r>
          </a:p>
          <a:p>
            <a:r>
              <a:rPr lang="en-US" sz="2400" dirty="0"/>
              <a:t>“any article made or adapted for use for causing injury to the person, or intended by the person having it with him for such use by him or by some other person.”</a:t>
            </a:r>
          </a:p>
          <a:p>
            <a:pPr marL="0" indent="0">
              <a:buNone/>
            </a:pPr>
            <a:r>
              <a:rPr lang="en-US" sz="2400" dirty="0"/>
              <a:t>• Under </a:t>
            </a:r>
            <a:r>
              <a:rPr lang="en-US" sz="2400" b="1" dirty="0"/>
              <a:t>Section 139 of the Criminal Justice Act 1988 </a:t>
            </a:r>
            <a:r>
              <a:rPr lang="en-US" sz="2400" dirty="0"/>
              <a:t>it is an offence for a person to have with him in a public place any article which has a blade or is sharply pointed, except a folding pocketknife with a cutting edge of three inches or less, without good reason or lawful authority.</a:t>
            </a:r>
          </a:p>
          <a:p>
            <a:pPr marL="0" indent="0">
              <a:buNone/>
            </a:pPr>
            <a:r>
              <a:rPr lang="en-US" sz="2400" dirty="0"/>
              <a:t>• Under </a:t>
            </a:r>
            <a:r>
              <a:rPr lang="en-US" sz="2400" b="1" dirty="0"/>
              <a:t>Section 139A of the Criminal Justice Act 1988</a:t>
            </a:r>
            <a:r>
              <a:rPr lang="en-US" sz="2400" dirty="0"/>
              <a:t>, it is an offence for a person to have an offensive weapon or a bladed or pointed article on school premises without good reason or lawful authority.</a:t>
            </a:r>
            <a:endParaRPr lang="en-GB" sz="2400" dirty="0"/>
          </a:p>
        </p:txBody>
      </p:sp>
    </p:spTree>
    <p:extLst>
      <p:ext uri="{BB962C8B-B14F-4D97-AF65-F5344CB8AC3E}">
        <p14:creationId xmlns:p14="http://schemas.microsoft.com/office/powerpoint/2010/main" val="20573824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hlinkClick r:id="rId2"/>
            <a:extLst>
              <a:ext uri="{FF2B5EF4-FFF2-40B4-BE49-F238E27FC236}">
                <a16:creationId xmlns:a16="http://schemas.microsoft.com/office/drawing/2014/main" id="{CDEE1994-167A-4664-ACBB-252CA3AFEFD9}"/>
              </a:ext>
            </a:extLst>
          </p:cNvPr>
          <p:cNvPicPr>
            <a:picLocks noChangeAspect="1"/>
          </p:cNvPicPr>
          <p:nvPr/>
        </p:nvPicPr>
        <p:blipFill>
          <a:blip r:embed="rId3"/>
          <a:stretch>
            <a:fillRect/>
          </a:stretch>
        </p:blipFill>
        <p:spPr>
          <a:xfrm>
            <a:off x="838200" y="0"/>
            <a:ext cx="4903265" cy="6858000"/>
          </a:xfrm>
          <a:prstGeom prst="rect">
            <a:avLst/>
          </a:prstGeom>
        </p:spPr>
      </p:pic>
      <p:sp>
        <p:nvSpPr>
          <p:cNvPr id="4" name="TextBox 3">
            <a:extLst>
              <a:ext uri="{FF2B5EF4-FFF2-40B4-BE49-F238E27FC236}">
                <a16:creationId xmlns:a16="http://schemas.microsoft.com/office/drawing/2014/main" id="{50C94027-3187-47C4-8D53-3F4A93A7B642}"/>
              </a:ext>
            </a:extLst>
          </p:cNvPr>
          <p:cNvSpPr txBox="1"/>
          <p:nvPr/>
        </p:nvSpPr>
        <p:spPr>
          <a:xfrm>
            <a:off x="6260840" y="1343608"/>
            <a:ext cx="5626359" cy="452431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January 2016</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6 priorities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Cross-government approach to ending gang violence and exploitation, including knife crime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National to local</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855309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C7C48D4C-9395-44C3-9F9D-DEBE008C907C}"/>
              </a:ext>
            </a:extLst>
          </p:cNvPr>
          <p:cNvSpPr>
            <a:spLocks noGrp="1"/>
          </p:cNvSpPr>
          <p:nvPr>
            <p:ph type="title"/>
          </p:nvPr>
        </p:nvSpPr>
        <p:spPr>
          <a:xfrm>
            <a:off x="465197" y="276616"/>
            <a:ext cx="5006336" cy="1325563"/>
          </a:xfrm>
        </p:spPr>
        <p:txBody>
          <a:bodyPr vert="horz" lIns="91440" tIns="45720" rIns="91440" bIns="45720" rtlCol="0" anchor="ctr">
            <a:normAutofit/>
          </a:bodyPr>
          <a:lstStyle/>
          <a:p>
            <a:r>
              <a:rPr lang="en-US" dirty="0"/>
              <a:t>Drivers of crime</a:t>
            </a:r>
          </a:p>
        </p:txBody>
      </p:sp>
      <p:sp>
        <p:nvSpPr>
          <p:cNvPr id="4" name="Content Placeholder 3">
            <a:extLst>
              <a:ext uri="{FF2B5EF4-FFF2-40B4-BE49-F238E27FC236}">
                <a16:creationId xmlns:a16="http://schemas.microsoft.com/office/drawing/2014/main" id="{33B89673-59AF-46F1-8C07-FD9B09DA4756}"/>
              </a:ext>
            </a:extLst>
          </p:cNvPr>
          <p:cNvSpPr>
            <a:spLocks noGrp="1"/>
          </p:cNvSpPr>
          <p:nvPr>
            <p:ph idx="4294967295"/>
          </p:nvPr>
        </p:nvSpPr>
        <p:spPr>
          <a:xfrm>
            <a:off x="465197" y="1824000"/>
            <a:ext cx="5912498" cy="4318172"/>
          </a:xfrm>
        </p:spPr>
        <p:txBody>
          <a:bodyPr vert="horz" lIns="91440" tIns="45720" rIns="91440" bIns="45720" rtlCol="0" anchor="t">
            <a:noAutofit/>
          </a:bodyPr>
          <a:lstStyle/>
          <a:p>
            <a:pPr marL="0">
              <a:spcBef>
                <a:spcPts val="0"/>
              </a:spcBef>
              <a:spcAft>
                <a:spcPts val="600"/>
              </a:spcAft>
            </a:pPr>
            <a:r>
              <a:rPr lang="en-US" sz="2400" dirty="0"/>
              <a:t>Chapter 1 - Introduction</a:t>
            </a:r>
          </a:p>
          <a:p>
            <a:pPr marL="0">
              <a:spcBef>
                <a:spcPts val="0"/>
              </a:spcBef>
              <a:spcAft>
                <a:spcPts val="600"/>
              </a:spcAft>
            </a:pPr>
            <a:r>
              <a:rPr lang="en-US" sz="2400" dirty="0"/>
              <a:t>2 – Opportunity as a Driver of Crime</a:t>
            </a:r>
          </a:p>
          <a:p>
            <a:pPr marL="0">
              <a:spcBef>
                <a:spcPts val="0"/>
              </a:spcBef>
              <a:spcAft>
                <a:spcPts val="600"/>
              </a:spcAft>
            </a:pPr>
            <a:r>
              <a:rPr lang="en-US" sz="2400" dirty="0"/>
              <a:t>3 – Character as a Driver of Crime </a:t>
            </a:r>
          </a:p>
          <a:p>
            <a:pPr marL="0">
              <a:spcBef>
                <a:spcPts val="0"/>
              </a:spcBef>
              <a:spcAft>
                <a:spcPts val="600"/>
              </a:spcAft>
            </a:pPr>
            <a:r>
              <a:rPr lang="en-US" sz="2400" dirty="0"/>
              <a:t>4 – The Effectiveness of the Criminal Justice System as a Driver of Crime</a:t>
            </a:r>
          </a:p>
          <a:p>
            <a:pPr marL="0">
              <a:spcBef>
                <a:spcPts val="0"/>
              </a:spcBef>
              <a:spcAft>
                <a:spcPts val="600"/>
              </a:spcAft>
            </a:pPr>
            <a:r>
              <a:rPr lang="en-US" sz="2400" dirty="0"/>
              <a:t>5 – Profit as a Driver of Crime</a:t>
            </a:r>
          </a:p>
          <a:p>
            <a:pPr marL="0">
              <a:spcBef>
                <a:spcPts val="0"/>
              </a:spcBef>
              <a:spcAft>
                <a:spcPts val="600"/>
              </a:spcAft>
            </a:pPr>
            <a:r>
              <a:rPr lang="en-US" sz="2400" dirty="0"/>
              <a:t>6 – Drugs as a Driver of Crime</a:t>
            </a:r>
          </a:p>
          <a:p>
            <a:pPr marL="0">
              <a:spcBef>
                <a:spcPts val="0"/>
              </a:spcBef>
              <a:spcAft>
                <a:spcPts val="600"/>
              </a:spcAft>
            </a:pPr>
            <a:r>
              <a:rPr lang="en-US" sz="2400" dirty="0"/>
              <a:t>7 – Alcohol as a Driver of Crime</a:t>
            </a:r>
          </a:p>
          <a:p>
            <a:pPr marL="0">
              <a:spcBef>
                <a:spcPts val="0"/>
              </a:spcBef>
              <a:spcAft>
                <a:spcPts val="600"/>
              </a:spcAft>
            </a:pPr>
            <a:r>
              <a:rPr lang="en-US" sz="2400" dirty="0"/>
              <a:t>8 – Using Data and Technology to Prevent Crime</a:t>
            </a:r>
          </a:p>
          <a:p>
            <a:pPr marL="0">
              <a:spcBef>
                <a:spcPts val="0"/>
              </a:spcBef>
              <a:spcAft>
                <a:spcPts val="600"/>
              </a:spcAft>
            </a:pPr>
            <a:r>
              <a:rPr lang="en-US" sz="2400" dirty="0"/>
              <a:t>9 – Conclusion</a:t>
            </a:r>
          </a:p>
        </p:txBody>
      </p:sp>
      <p:sp>
        <p:nvSpPr>
          <p:cNvPr id="11" name="Freeform: Shape 10">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19218"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hlinkClick r:id="rId2"/>
            <a:extLst>
              <a:ext uri="{FF2B5EF4-FFF2-40B4-BE49-F238E27FC236}">
                <a16:creationId xmlns:a16="http://schemas.microsoft.com/office/drawing/2014/main" id="{99B6D31C-973D-4162-8B33-9FFE6804A45B}"/>
              </a:ext>
            </a:extLst>
          </p:cNvPr>
          <p:cNvPicPr>
            <a:picLocks noChangeAspect="1"/>
          </p:cNvPicPr>
          <p:nvPr/>
        </p:nvPicPr>
        <p:blipFill rotWithShape="1">
          <a:blip r:embed="rId3"/>
          <a:srcRect t="6005" r="-2" b="7189"/>
          <a:stretch/>
        </p:blipFill>
        <p:spPr>
          <a:xfrm>
            <a:off x="6167846" y="10"/>
            <a:ext cx="6024154" cy="6857990"/>
          </a:xfrm>
          <a:custGeom>
            <a:avLst/>
            <a:gdLst>
              <a:gd name="connsiteX0" fmla="*/ 70374 w 6024154"/>
              <a:gd name="connsiteY0" fmla="*/ 0 h 6858000"/>
              <a:gd name="connsiteX1" fmla="*/ 6024154 w 6024154"/>
              <a:gd name="connsiteY1" fmla="*/ 0 h 6858000"/>
              <a:gd name="connsiteX2" fmla="*/ 6024154 w 6024154"/>
              <a:gd name="connsiteY2" fmla="*/ 6858000 h 6858000"/>
              <a:gd name="connsiteX3" fmla="*/ 3587167 w 6024154"/>
              <a:gd name="connsiteY3" fmla="*/ 6858000 h 6858000"/>
              <a:gd name="connsiteX4" fmla="*/ 3474220 w 6024154"/>
              <a:gd name="connsiteY4" fmla="*/ 6800152 h 6858000"/>
              <a:gd name="connsiteX5" fmla="*/ 0 w 6024154"/>
              <a:gd name="connsiteY5" fmla="*/ 962844 h 6858000"/>
              <a:gd name="connsiteX6" fmla="*/ 34274 w 6024154"/>
              <a:gd name="connsiteY6" fmla="*/ 2840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70374" y="0"/>
                </a:moveTo>
                <a:lnTo>
                  <a:pt x="6024154" y="0"/>
                </a:lnTo>
                <a:lnTo>
                  <a:pt x="6024154" y="6858000"/>
                </a:lnTo>
                <a:lnTo>
                  <a:pt x="3587167" y="6858000"/>
                </a:lnTo>
                <a:lnTo>
                  <a:pt x="3474220" y="6800152"/>
                </a:lnTo>
                <a:cubicBezTo>
                  <a:pt x="1404818" y="5675986"/>
                  <a:pt x="0" y="3483472"/>
                  <a:pt x="0" y="962844"/>
                </a:cubicBezTo>
                <a:cubicBezTo>
                  <a:pt x="0" y="733696"/>
                  <a:pt x="11610" y="507260"/>
                  <a:pt x="34274" y="284091"/>
                </a:cubicBezTo>
                <a:close/>
              </a:path>
            </a:pathLst>
          </a:custGeom>
        </p:spPr>
      </p:pic>
    </p:spTree>
    <p:extLst>
      <p:ext uri="{BB962C8B-B14F-4D97-AF65-F5344CB8AC3E}">
        <p14:creationId xmlns:p14="http://schemas.microsoft.com/office/powerpoint/2010/main" val="193342835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 calcmode="lin" valueType="num">
                                      <p:cBhvr additive="base">
                                        <p:cTn id="3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txEl>
                                              <p:pRg st="5" end="5"/>
                                            </p:txEl>
                                          </p:spTgt>
                                        </p:tgtEl>
                                        <p:attrNameLst>
                                          <p:attrName>style.visibility</p:attrName>
                                        </p:attrNameLst>
                                      </p:cBhvr>
                                      <p:to>
                                        <p:strVal val="visible"/>
                                      </p:to>
                                    </p:set>
                                    <p:anim calcmode="lin" valueType="num">
                                      <p:cBhvr additive="base">
                                        <p:cTn id="37"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4">
                                            <p:txEl>
                                              <p:pRg st="6" end="6"/>
                                            </p:txEl>
                                          </p:spTgt>
                                        </p:tgtEl>
                                        <p:attrNameLst>
                                          <p:attrName>style.visibility</p:attrName>
                                        </p:attrNameLst>
                                      </p:cBhvr>
                                      <p:to>
                                        <p:strVal val="visible"/>
                                      </p:to>
                                    </p:set>
                                    <p:anim calcmode="lin" valueType="num">
                                      <p:cBhvr additive="base">
                                        <p:cTn id="43"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4">
                                            <p:txEl>
                                              <p:pRg st="7" end="7"/>
                                            </p:txEl>
                                          </p:spTgt>
                                        </p:tgtEl>
                                        <p:attrNameLst>
                                          <p:attrName>style.visibility</p:attrName>
                                        </p:attrNameLst>
                                      </p:cBhvr>
                                      <p:to>
                                        <p:strVal val="visible"/>
                                      </p:to>
                                    </p:set>
                                    <p:anim calcmode="lin" valueType="num">
                                      <p:cBhvr additive="base">
                                        <p:cTn id="49"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4">
                                            <p:txEl>
                                              <p:pRg st="8" end="8"/>
                                            </p:txEl>
                                          </p:spTgt>
                                        </p:tgtEl>
                                        <p:attrNameLst>
                                          <p:attrName>style.visibility</p:attrName>
                                        </p:attrNameLst>
                                      </p:cBhvr>
                                      <p:to>
                                        <p:strVal val="visible"/>
                                      </p:to>
                                    </p:set>
                                    <p:anim calcmode="lin" valueType="num">
                                      <p:cBhvr additive="base">
                                        <p:cTn id="55" dur="500" fill="hold"/>
                                        <p:tgtEl>
                                          <p:spTgt spid="4">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4">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38D22-B51E-4278-88DD-2CD265B076B1}"/>
              </a:ext>
            </a:extLst>
          </p:cNvPr>
          <p:cNvSpPr>
            <a:spLocks noGrp="1"/>
          </p:cNvSpPr>
          <p:nvPr>
            <p:ph type="title"/>
          </p:nvPr>
        </p:nvSpPr>
        <p:spPr>
          <a:xfrm>
            <a:off x="762000" y="597159"/>
            <a:ext cx="5820779" cy="1531729"/>
          </a:xfrm>
        </p:spPr>
        <p:txBody>
          <a:bodyPr>
            <a:normAutofit/>
          </a:bodyPr>
          <a:lstStyle/>
          <a:p>
            <a:r>
              <a:rPr lang="en-GB" dirty="0"/>
              <a:t>Foreword from the Home Secretary (2016)</a:t>
            </a:r>
          </a:p>
        </p:txBody>
      </p:sp>
      <p:sp>
        <p:nvSpPr>
          <p:cNvPr id="3" name="Content Placeholder 2">
            <a:extLst>
              <a:ext uri="{FF2B5EF4-FFF2-40B4-BE49-F238E27FC236}">
                <a16:creationId xmlns:a16="http://schemas.microsoft.com/office/drawing/2014/main" id="{70ED876B-D7F5-4332-8916-8FD42DE9860B}"/>
              </a:ext>
            </a:extLst>
          </p:cNvPr>
          <p:cNvSpPr>
            <a:spLocks noGrp="1"/>
          </p:cNvSpPr>
          <p:nvPr>
            <p:ph idx="1"/>
          </p:nvPr>
        </p:nvSpPr>
        <p:spPr>
          <a:xfrm>
            <a:off x="762000" y="2279017"/>
            <a:ext cx="5820780" cy="4448353"/>
          </a:xfrm>
        </p:spPr>
        <p:txBody>
          <a:bodyPr anchor="t">
            <a:normAutofit/>
          </a:bodyPr>
          <a:lstStyle/>
          <a:p>
            <a:pPr marL="0" indent="0">
              <a:buNone/>
            </a:pPr>
            <a:r>
              <a:rPr lang="en-US" dirty="0"/>
              <a:t>‘Crime is down but it is changing. Last year, there were 6.6 million crimes committed in England and Wales, according to the Office for National Statistics’ independent Crime Survey. That compares with 19 million in 1995 – a reduction of more than 60%.</a:t>
            </a:r>
          </a:p>
          <a:p>
            <a:pPr marL="0" indent="0">
              <a:buNone/>
            </a:pPr>
            <a:r>
              <a:rPr lang="en-US" dirty="0"/>
              <a:t>What we might call ‘traditional’ crimes like burglary, vehicle theft and street violence have more than halved.’</a:t>
            </a:r>
            <a:endParaRPr lang="en-GB" dirty="0"/>
          </a:p>
        </p:txBody>
      </p:sp>
      <p:sp>
        <p:nvSpPr>
          <p:cNvPr id="11" name="Freeform: Shape 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A0D64BDF-8DA6-4C0A-813B-4F3693BCB5F3}"/>
              </a:ext>
            </a:extLst>
          </p:cNvPr>
          <p:cNvPicPr>
            <a:picLocks noChangeAspect="1"/>
          </p:cNvPicPr>
          <p:nvPr/>
        </p:nvPicPr>
        <p:blipFill rotWithShape="1">
          <a:blip r:embed="rId2"/>
          <a:srcRect r="-2" b="6474"/>
          <a:stretch/>
        </p:blipFill>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1254267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893101B-ED3F-4E99-BBD6-A747710D73B7}"/>
              </a:ext>
            </a:extLst>
          </p:cNvPr>
          <p:cNvPicPr>
            <a:picLocks noChangeAspect="1"/>
          </p:cNvPicPr>
          <p:nvPr/>
        </p:nvPicPr>
        <p:blipFill>
          <a:blip r:embed="rId2"/>
          <a:stretch>
            <a:fillRect/>
          </a:stretch>
        </p:blipFill>
        <p:spPr>
          <a:xfrm>
            <a:off x="1295584" y="1239258"/>
            <a:ext cx="9929141" cy="4846013"/>
          </a:xfrm>
          <a:prstGeom prst="rect">
            <a:avLst/>
          </a:prstGeom>
        </p:spPr>
      </p:pic>
    </p:spTree>
    <p:extLst>
      <p:ext uri="{BB962C8B-B14F-4D97-AF65-F5344CB8AC3E}">
        <p14:creationId xmlns:p14="http://schemas.microsoft.com/office/powerpoint/2010/main" val="325193450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BBABE843-F2FD-49AC-AEE1-618B2726114E}"/>
              </a:ext>
            </a:extLst>
          </p:cNvPr>
          <p:cNvPicPr>
            <a:picLocks noChangeAspect="1"/>
          </p:cNvPicPr>
          <p:nvPr/>
        </p:nvPicPr>
        <p:blipFill rotWithShape="1">
          <a:blip r:embed="rId2"/>
          <a:srcRect t="238" r="1" b="1043"/>
          <a:stretch/>
        </p:blipFill>
        <p:spPr>
          <a:xfrm>
            <a:off x="321731" y="321732"/>
            <a:ext cx="5728548" cy="6214533"/>
          </a:xfrm>
          <a:prstGeom prst="rect">
            <a:avLst/>
          </a:prstGeom>
        </p:spPr>
      </p:pic>
      <p:pic>
        <p:nvPicPr>
          <p:cNvPr id="4" name="Picture 3">
            <a:hlinkClick r:id="rId3"/>
            <a:extLst>
              <a:ext uri="{FF2B5EF4-FFF2-40B4-BE49-F238E27FC236}">
                <a16:creationId xmlns:a16="http://schemas.microsoft.com/office/drawing/2014/main" id="{94457623-9629-44BE-82E6-9F113C8C9450}"/>
              </a:ext>
            </a:extLst>
          </p:cNvPr>
          <p:cNvPicPr>
            <a:picLocks noChangeAspect="1"/>
          </p:cNvPicPr>
          <p:nvPr/>
        </p:nvPicPr>
        <p:blipFill rotWithShape="1">
          <a:blip r:embed="rId4"/>
          <a:srcRect t="2248" b="20728"/>
          <a:stretch/>
        </p:blipFill>
        <p:spPr>
          <a:xfrm>
            <a:off x="6141721" y="321732"/>
            <a:ext cx="5728547" cy="6214533"/>
          </a:xfrm>
          <a:prstGeom prst="rect">
            <a:avLst/>
          </a:prstGeom>
        </p:spPr>
      </p:pic>
    </p:spTree>
    <p:extLst>
      <p:ext uri="{BB962C8B-B14F-4D97-AF65-F5344CB8AC3E}">
        <p14:creationId xmlns:p14="http://schemas.microsoft.com/office/powerpoint/2010/main" val="1785533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 screenshot of a cell phone&#10;&#10;Description automatically generated">
            <a:extLst>
              <a:ext uri="{FF2B5EF4-FFF2-40B4-BE49-F238E27FC236}">
                <a16:creationId xmlns:a16="http://schemas.microsoft.com/office/drawing/2014/main" id="{A4870791-F524-43FA-BEE7-8817E76D8C74}"/>
              </a:ext>
            </a:extLst>
          </p:cNvPr>
          <p:cNvPicPr>
            <a:picLocks noGrp="1" noChangeAspect="1"/>
          </p:cNvPicPr>
          <p:nvPr>
            <p:ph idx="1"/>
          </p:nvPr>
        </p:nvPicPr>
        <p:blipFill rotWithShape="1">
          <a:blip r:embed="rId2"/>
          <a:srcRect r="-1" b="59781"/>
          <a:stretch/>
        </p:blipFill>
        <p:spPr>
          <a:xfrm>
            <a:off x="20" y="10"/>
            <a:ext cx="12191980" cy="6857990"/>
          </a:xfrm>
          <a:prstGeom prst="rect">
            <a:avLst/>
          </a:prstGeom>
        </p:spPr>
      </p:pic>
    </p:spTree>
    <p:extLst>
      <p:ext uri="{BB962C8B-B14F-4D97-AF65-F5344CB8AC3E}">
        <p14:creationId xmlns:p14="http://schemas.microsoft.com/office/powerpoint/2010/main" val="224581193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B7F4A736-23EF-41AE-BEAE-1BC379E03A2A}"/>
              </a:ext>
            </a:extLst>
          </p:cNvPr>
          <p:cNvPicPr>
            <a:picLocks noGrp="1" noChangeAspect="1"/>
          </p:cNvPicPr>
          <p:nvPr>
            <p:ph idx="1"/>
          </p:nvPr>
        </p:nvPicPr>
        <p:blipFill>
          <a:blip r:embed="rId2"/>
          <a:stretch>
            <a:fillRect/>
          </a:stretch>
        </p:blipFill>
        <p:spPr>
          <a:xfrm>
            <a:off x="4101152" y="643466"/>
            <a:ext cx="7553990" cy="5571067"/>
          </a:xfrm>
          <a:prstGeom prst="rect">
            <a:avLst/>
          </a:prstGeom>
        </p:spPr>
      </p:pic>
      <p:sp>
        <p:nvSpPr>
          <p:cNvPr id="5" name="TextBox 4">
            <a:extLst>
              <a:ext uri="{FF2B5EF4-FFF2-40B4-BE49-F238E27FC236}">
                <a16:creationId xmlns:a16="http://schemas.microsoft.com/office/drawing/2014/main" id="{90B088A9-0315-4416-9773-7EB21BC8BFF2}"/>
              </a:ext>
            </a:extLst>
          </p:cNvPr>
          <p:cNvSpPr txBox="1"/>
          <p:nvPr/>
        </p:nvSpPr>
        <p:spPr>
          <a:xfrm>
            <a:off x="345233" y="2183534"/>
            <a:ext cx="3340359" cy="175432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0" i="0" u="none" strike="noStrike" kern="1200" cap="none" spc="0" normalizeH="0" baseline="0" noProof="0" dirty="0">
                <a:ln>
                  <a:noFill/>
                </a:ln>
                <a:solidFill>
                  <a:prstClr val="black"/>
                </a:solidFill>
                <a:effectLst/>
                <a:uLnTx/>
                <a:uFillTx/>
                <a:latin typeface="Calibri" panose="020F0502020204030204"/>
                <a:ea typeface="+mn-ea"/>
                <a:cs typeface="+mn-cs"/>
              </a:rPr>
              <a:t>County Lines</a:t>
            </a:r>
          </a:p>
        </p:txBody>
      </p:sp>
    </p:spTree>
    <p:extLst>
      <p:ext uri="{BB962C8B-B14F-4D97-AF65-F5344CB8AC3E}">
        <p14:creationId xmlns:p14="http://schemas.microsoft.com/office/powerpoint/2010/main" val="218285605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F11A94-41D8-434C-8D9C-84540999170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D2668C0-A89E-4484-9A38-615EF623E9DE}"/>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039BFAD9-8F5B-45DE-B801-1807A701BEF1}"/>
              </a:ext>
            </a:extLst>
          </p:cNvPr>
          <p:cNvPicPr>
            <a:picLocks noChangeAspect="1"/>
          </p:cNvPicPr>
          <p:nvPr/>
        </p:nvPicPr>
        <p:blipFill>
          <a:blip r:embed="rId2"/>
          <a:stretch>
            <a:fillRect/>
          </a:stretch>
        </p:blipFill>
        <p:spPr>
          <a:xfrm>
            <a:off x="0" y="430025"/>
            <a:ext cx="12192000" cy="5997950"/>
          </a:xfrm>
          <a:prstGeom prst="rect">
            <a:avLst/>
          </a:prstGeom>
        </p:spPr>
      </p:pic>
    </p:spTree>
    <p:extLst>
      <p:ext uri="{BB962C8B-B14F-4D97-AF65-F5344CB8AC3E}">
        <p14:creationId xmlns:p14="http://schemas.microsoft.com/office/powerpoint/2010/main" val="192338005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29CD6C3-A2EC-4F4F-B9F3-78F2E775C2CD}"/>
              </a:ext>
            </a:extLst>
          </p:cNvPr>
          <p:cNvPicPr>
            <a:picLocks noChangeAspect="1"/>
          </p:cNvPicPr>
          <p:nvPr/>
        </p:nvPicPr>
        <p:blipFill>
          <a:blip r:embed="rId2"/>
          <a:stretch>
            <a:fillRect/>
          </a:stretch>
        </p:blipFill>
        <p:spPr>
          <a:xfrm>
            <a:off x="0" y="425026"/>
            <a:ext cx="12192000" cy="6007947"/>
          </a:xfrm>
          <a:prstGeom prst="rect">
            <a:avLst/>
          </a:prstGeom>
        </p:spPr>
      </p:pic>
    </p:spTree>
    <p:extLst>
      <p:ext uri="{BB962C8B-B14F-4D97-AF65-F5344CB8AC3E}">
        <p14:creationId xmlns:p14="http://schemas.microsoft.com/office/powerpoint/2010/main" val="43015949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6F493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3D094D6-056D-445E-94C0-47535613FEA1}"/>
              </a:ext>
            </a:extLst>
          </p:cNvPr>
          <p:cNvSpPr>
            <a:spLocks noGrp="1"/>
          </p:cNvSpPr>
          <p:nvPr>
            <p:ph type="title"/>
          </p:nvPr>
        </p:nvSpPr>
        <p:spPr>
          <a:xfrm>
            <a:off x="524256" y="4767072"/>
            <a:ext cx="6594189" cy="1625210"/>
          </a:xfrm>
        </p:spPr>
        <p:txBody>
          <a:bodyPr>
            <a:normAutofit/>
          </a:bodyPr>
          <a:lstStyle/>
          <a:p>
            <a:pPr algn="r"/>
            <a:r>
              <a:rPr lang="en-GB">
                <a:solidFill>
                  <a:srgbClr val="FFFFFF"/>
                </a:solidFill>
              </a:rPr>
              <a:t>October 2018 – Home Secretary</a:t>
            </a:r>
          </a:p>
        </p:txBody>
      </p:sp>
      <p:pic>
        <p:nvPicPr>
          <p:cNvPr id="5" name="Picture 4">
            <a:extLst>
              <a:ext uri="{FF2B5EF4-FFF2-40B4-BE49-F238E27FC236}">
                <a16:creationId xmlns:a16="http://schemas.microsoft.com/office/drawing/2014/main" id="{E54CA5DA-1399-4F30-8846-71E9A70D7B49}"/>
              </a:ext>
            </a:extLst>
          </p:cNvPr>
          <p:cNvPicPr>
            <a:picLocks noChangeAspect="1"/>
          </p:cNvPicPr>
          <p:nvPr/>
        </p:nvPicPr>
        <p:blipFill rotWithShape="1">
          <a:blip r:embed="rId2"/>
          <a:srcRect r="3337"/>
          <a:stretch/>
        </p:blipFill>
        <p:spPr>
          <a:xfrm>
            <a:off x="327547" y="321733"/>
            <a:ext cx="7058306"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5D070F2-303E-40F1-BAD9-AACB0D331A93}"/>
              </a:ext>
            </a:extLst>
          </p:cNvPr>
          <p:cNvSpPr>
            <a:spLocks noGrp="1"/>
          </p:cNvSpPr>
          <p:nvPr>
            <p:ph idx="1"/>
          </p:nvPr>
        </p:nvSpPr>
        <p:spPr>
          <a:xfrm>
            <a:off x="7660433" y="494522"/>
            <a:ext cx="4204020" cy="6041744"/>
          </a:xfrm>
        </p:spPr>
        <p:txBody>
          <a:bodyPr anchor="ctr">
            <a:normAutofit/>
          </a:bodyPr>
          <a:lstStyle/>
          <a:p>
            <a:r>
              <a:rPr lang="en-GB" dirty="0">
                <a:solidFill>
                  <a:srgbClr val="FFFFFF"/>
                </a:solidFill>
              </a:rPr>
              <a:t>Worrying rise in violence in London and cities</a:t>
            </a:r>
          </a:p>
          <a:p>
            <a:r>
              <a:rPr lang="en-GB" dirty="0">
                <a:solidFill>
                  <a:srgbClr val="FFFFFF"/>
                </a:solidFill>
              </a:rPr>
              <a:t>Time to act in collaboration with all partners</a:t>
            </a:r>
          </a:p>
          <a:p>
            <a:r>
              <a:rPr lang="en-GB" dirty="0">
                <a:solidFill>
                  <a:srgbClr val="FFFFFF"/>
                </a:solidFill>
              </a:rPr>
              <a:t>£200m Youth Endowment Fund</a:t>
            </a:r>
          </a:p>
          <a:p>
            <a:r>
              <a:rPr lang="en-GB" dirty="0">
                <a:solidFill>
                  <a:srgbClr val="FFFFFF"/>
                </a:solidFill>
              </a:rPr>
              <a:t>Drugs market and crime</a:t>
            </a:r>
          </a:p>
          <a:p>
            <a:r>
              <a:rPr lang="en-GB" dirty="0">
                <a:solidFill>
                  <a:srgbClr val="FFFFFF"/>
                </a:solidFill>
              </a:rPr>
              <a:t>Who takes, them, what do they take, how often?</a:t>
            </a:r>
          </a:p>
          <a:p>
            <a:r>
              <a:rPr lang="en-GB" dirty="0">
                <a:solidFill>
                  <a:srgbClr val="FFFFFF"/>
                </a:solidFill>
              </a:rPr>
              <a:t>Use new evidence to step up the fight</a:t>
            </a:r>
          </a:p>
        </p:txBody>
      </p:sp>
    </p:spTree>
    <p:extLst>
      <p:ext uri="{BB962C8B-B14F-4D97-AF65-F5344CB8AC3E}">
        <p14:creationId xmlns:p14="http://schemas.microsoft.com/office/powerpoint/2010/main" val="198886822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9E90EB45-EEE9-4563-8179-65EF62AE09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E4E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close up of a knife&#10;&#10;Description automatically generated">
            <a:extLst>
              <a:ext uri="{FF2B5EF4-FFF2-40B4-BE49-F238E27FC236}">
                <a16:creationId xmlns:a16="http://schemas.microsoft.com/office/drawing/2014/main" id="{0BD7FD5E-8663-4932-8280-85E3984188E7}"/>
              </a:ext>
            </a:extLst>
          </p:cNvPr>
          <p:cNvPicPr>
            <a:picLocks noChangeAspect="1"/>
          </p:cNvPicPr>
          <p:nvPr/>
        </p:nvPicPr>
        <p:blipFill>
          <a:blip r:embed="rId2"/>
          <a:stretch>
            <a:fillRect/>
          </a:stretch>
        </p:blipFill>
        <p:spPr>
          <a:xfrm rot="268860">
            <a:off x="5582163" y="769630"/>
            <a:ext cx="5815881" cy="1933780"/>
          </a:xfrm>
          <a:prstGeom prst="rect">
            <a:avLst/>
          </a:prstGeom>
        </p:spPr>
      </p:pic>
      <p:sp>
        <p:nvSpPr>
          <p:cNvPr id="18" name="Rectangle 17">
            <a:extLst>
              <a:ext uri="{FF2B5EF4-FFF2-40B4-BE49-F238E27FC236}">
                <a16:creationId xmlns:a16="http://schemas.microsoft.com/office/drawing/2014/main" id="{23D0EF74-AD1E-4FD9-914D-8EC9058EBB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3E29F71B-6754-4040-B89D-099CAE61026E}"/>
              </a:ext>
            </a:extLst>
          </p:cNvPr>
          <p:cNvPicPr>
            <a:picLocks noChangeAspect="1"/>
          </p:cNvPicPr>
          <p:nvPr/>
        </p:nvPicPr>
        <p:blipFill>
          <a:blip r:embed="rId3"/>
          <a:stretch>
            <a:fillRect/>
          </a:stretch>
        </p:blipFill>
        <p:spPr>
          <a:xfrm>
            <a:off x="587482" y="2706154"/>
            <a:ext cx="7212910" cy="3606454"/>
          </a:xfrm>
          <a:prstGeom prst="rect">
            <a:avLst/>
          </a:prstGeom>
        </p:spPr>
      </p:pic>
    </p:spTree>
    <p:extLst>
      <p:ext uri="{BB962C8B-B14F-4D97-AF65-F5344CB8AC3E}">
        <p14:creationId xmlns:p14="http://schemas.microsoft.com/office/powerpoint/2010/main" val="391403313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B11B31E-3908-4E5E-8C1A-BAE76F90E638}"/>
              </a:ext>
            </a:extLst>
          </p:cNvPr>
          <p:cNvSpPr>
            <a:spLocks noGrp="1"/>
          </p:cNvSpPr>
          <p:nvPr>
            <p:ph type="title"/>
          </p:nvPr>
        </p:nvSpPr>
        <p:spPr>
          <a:xfrm>
            <a:off x="655320" y="365125"/>
            <a:ext cx="5120114" cy="1692794"/>
          </a:xfrm>
        </p:spPr>
        <p:txBody>
          <a:bodyPr>
            <a:normAutofit/>
          </a:bodyPr>
          <a:lstStyle/>
          <a:p>
            <a:r>
              <a:rPr lang="en-GB" dirty="0"/>
              <a:t>Collaboration</a:t>
            </a:r>
          </a:p>
        </p:txBody>
      </p:sp>
      <p:cxnSp>
        <p:nvCxnSpPr>
          <p:cNvPr id="9" name="Straight Arrow Connector 8">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8EC4B082-625C-4454-98B1-B6A36FBBFA57}"/>
              </a:ext>
            </a:extLst>
          </p:cNvPr>
          <p:cNvSpPr>
            <a:spLocks noGrp="1"/>
          </p:cNvSpPr>
          <p:nvPr>
            <p:ph idx="1"/>
          </p:nvPr>
        </p:nvSpPr>
        <p:spPr>
          <a:xfrm>
            <a:off x="655321" y="2575034"/>
            <a:ext cx="5120113" cy="3462228"/>
          </a:xfrm>
        </p:spPr>
        <p:txBody>
          <a:bodyPr>
            <a:normAutofit/>
          </a:bodyPr>
          <a:lstStyle/>
          <a:p>
            <a:pPr marL="514350" indent="-514350">
              <a:buFont typeface="+mj-lt"/>
              <a:buAutoNum type="arabicPeriod"/>
            </a:pPr>
            <a:r>
              <a:rPr lang="en-GB" sz="3200" dirty="0"/>
              <a:t>Trust</a:t>
            </a:r>
          </a:p>
          <a:p>
            <a:pPr marL="514350" indent="-514350">
              <a:buFont typeface="+mj-lt"/>
              <a:buAutoNum type="arabicPeriod"/>
            </a:pPr>
            <a:r>
              <a:rPr lang="en-GB" sz="3200" dirty="0"/>
              <a:t>Flexibility</a:t>
            </a:r>
          </a:p>
          <a:p>
            <a:pPr marL="514350" indent="-514350">
              <a:buFont typeface="+mj-lt"/>
              <a:buAutoNum type="arabicPeriod"/>
            </a:pPr>
            <a:r>
              <a:rPr lang="en-GB" sz="3200" dirty="0"/>
              <a:t>Honesty</a:t>
            </a:r>
          </a:p>
          <a:p>
            <a:pPr marL="514350" indent="-514350">
              <a:buFont typeface="+mj-lt"/>
              <a:buAutoNum type="arabicPeriod"/>
            </a:pPr>
            <a:r>
              <a:rPr lang="en-GB" sz="3200" dirty="0"/>
              <a:t>Clarity</a:t>
            </a:r>
          </a:p>
          <a:p>
            <a:pPr marL="514350" indent="-514350">
              <a:buFont typeface="+mj-lt"/>
              <a:buAutoNum type="arabicPeriod"/>
            </a:pPr>
            <a:r>
              <a:rPr lang="en-GB" sz="3200" dirty="0"/>
              <a:t>Sustainability</a:t>
            </a:r>
          </a:p>
        </p:txBody>
      </p:sp>
      <p:pic>
        <p:nvPicPr>
          <p:cNvPr id="2" name="Picture 1">
            <a:extLst>
              <a:ext uri="{FF2B5EF4-FFF2-40B4-BE49-F238E27FC236}">
                <a16:creationId xmlns:a16="http://schemas.microsoft.com/office/drawing/2014/main" id="{C8DA30B7-F2EE-4715-904C-AA15A735163F}"/>
              </a:ext>
            </a:extLst>
          </p:cNvPr>
          <p:cNvPicPr>
            <a:picLocks noChangeAspect="1"/>
          </p:cNvPicPr>
          <p:nvPr/>
        </p:nvPicPr>
        <p:blipFill rotWithShape="1">
          <a:blip r:embed="rId2"/>
          <a:srcRect l="25386" r="13166" b="-1"/>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
        <p:nvSpPr>
          <p:cNvPr id="5" name="TextBox 4">
            <a:extLst>
              <a:ext uri="{FF2B5EF4-FFF2-40B4-BE49-F238E27FC236}">
                <a16:creationId xmlns:a16="http://schemas.microsoft.com/office/drawing/2014/main" id="{323F1982-24D5-4C94-95F2-D6978941241C}"/>
              </a:ext>
            </a:extLst>
          </p:cNvPr>
          <p:cNvSpPr txBox="1"/>
          <p:nvPr/>
        </p:nvSpPr>
        <p:spPr>
          <a:xfrm>
            <a:off x="575733" y="6208889"/>
            <a:ext cx="2099734" cy="369332"/>
          </a:xfrm>
          <a:prstGeom prst="rect">
            <a:avLst/>
          </a:prstGeom>
          <a:noFill/>
        </p:spPr>
        <p:txBody>
          <a:bodyPr wrap="square" rtlCol="0">
            <a:spAutoFit/>
          </a:bodyPr>
          <a:lstStyle/>
          <a:p>
            <a:r>
              <a:rPr lang="en-GB" dirty="0"/>
              <a:t>Draper 2015</a:t>
            </a:r>
          </a:p>
        </p:txBody>
      </p:sp>
    </p:spTree>
    <p:extLst>
      <p:ext uri="{BB962C8B-B14F-4D97-AF65-F5344CB8AC3E}">
        <p14:creationId xmlns:p14="http://schemas.microsoft.com/office/powerpoint/2010/main" val="204872969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738F401-18A2-40EE-BF3D-1A25C77A9F37}"/>
              </a:ext>
            </a:extLst>
          </p:cNvPr>
          <p:cNvPicPr>
            <a:picLocks noChangeAspect="1"/>
          </p:cNvPicPr>
          <p:nvPr/>
        </p:nvPicPr>
        <p:blipFill>
          <a:blip r:embed="rId2"/>
          <a:stretch>
            <a:fillRect/>
          </a:stretch>
        </p:blipFill>
        <p:spPr>
          <a:xfrm rot="21299755">
            <a:off x="682098" y="303244"/>
            <a:ext cx="4385980" cy="6251510"/>
          </a:xfrm>
          <a:prstGeom prst="rect">
            <a:avLst/>
          </a:prstGeom>
        </p:spPr>
      </p:pic>
      <p:pic>
        <p:nvPicPr>
          <p:cNvPr id="3" name="Picture 2">
            <a:hlinkClick r:id="rId3"/>
            <a:extLst>
              <a:ext uri="{FF2B5EF4-FFF2-40B4-BE49-F238E27FC236}">
                <a16:creationId xmlns:a16="http://schemas.microsoft.com/office/drawing/2014/main" id="{5D184DE9-7981-4C6D-8411-E31C28BFD3A7}"/>
              </a:ext>
            </a:extLst>
          </p:cNvPr>
          <p:cNvPicPr>
            <a:picLocks noChangeAspect="1"/>
          </p:cNvPicPr>
          <p:nvPr/>
        </p:nvPicPr>
        <p:blipFill>
          <a:blip r:embed="rId4"/>
          <a:stretch>
            <a:fillRect/>
          </a:stretch>
        </p:blipFill>
        <p:spPr>
          <a:xfrm rot="200000">
            <a:off x="6096000" y="251925"/>
            <a:ext cx="4946371" cy="6195527"/>
          </a:xfrm>
          <a:prstGeom prst="rect">
            <a:avLst/>
          </a:prstGeom>
        </p:spPr>
      </p:pic>
    </p:spTree>
    <p:extLst>
      <p:ext uri="{BB962C8B-B14F-4D97-AF65-F5344CB8AC3E}">
        <p14:creationId xmlns:p14="http://schemas.microsoft.com/office/powerpoint/2010/main" val="81849207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A482B-E306-4F50-95B2-21A78FD0683D}"/>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60AD041C-18E4-4A24-B632-17A432F6EEEE}"/>
              </a:ext>
            </a:extLst>
          </p:cNvPr>
          <p:cNvSpPr>
            <a:spLocks noGrp="1"/>
          </p:cNvSpPr>
          <p:nvPr>
            <p:ph idx="1"/>
          </p:nvPr>
        </p:nvSpPr>
        <p:spPr>
          <a:xfrm>
            <a:off x="838199" y="1825624"/>
            <a:ext cx="10666445" cy="4425885"/>
          </a:xfrm>
        </p:spPr>
        <p:txBody>
          <a:bodyPr>
            <a:normAutofit fontScale="85000" lnSpcReduction="10000"/>
          </a:bodyPr>
          <a:lstStyle/>
          <a:p>
            <a:r>
              <a:rPr lang="en-GB" sz="2400" dirty="0"/>
              <a:t>Allen G and </a:t>
            </a:r>
            <a:r>
              <a:rPr lang="en-GB" sz="2400" dirty="0" err="1"/>
              <a:t>Audickas</a:t>
            </a:r>
            <a:r>
              <a:rPr lang="en-GB" sz="2400" dirty="0"/>
              <a:t> L (2018) </a:t>
            </a:r>
            <a:r>
              <a:rPr lang="en-US" sz="2400" dirty="0"/>
              <a:t>Knife crime in England and Wales: House of Commons Briefing Paper, Number SN4304, 9 November 2018</a:t>
            </a:r>
            <a:endParaRPr lang="en-GB" sz="2400" dirty="0"/>
          </a:p>
          <a:p>
            <a:r>
              <a:rPr lang="en-GB" sz="2400" dirty="0"/>
              <a:t>Draper A (2015) </a:t>
            </a:r>
            <a:r>
              <a:rPr lang="en-US" sz="2400" dirty="0"/>
              <a:t>The collaboration game - 5 tips for local public service transformation, available at </a:t>
            </a:r>
            <a:r>
              <a:rPr lang="en-GB" sz="2400" dirty="0"/>
              <a:t> </a:t>
            </a:r>
            <a:r>
              <a:rPr lang="en-GB" sz="2400" dirty="0">
                <a:hlinkClick r:id="rId2"/>
              </a:rPr>
              <a:t>https://civilservice.blog.gov.uk/2015/11/24/the-collaboration-game-5-tips-for-local-public-service-transformation/</a:t>
            </a:r>
            <a:r>
              <a:rPr lang="en-GB" sz="2400" dirty="0"/>
              <a:t> </a:t>
            </a:r>
          </a:p>
          <a:p>
            <a:r>
              <a:rPr lang="en-GB" sz="2400" dirty="0" err="1"/>
              <a:t>Lipscombe</a:t>
            </a:r>
            <a:r>
              <a:rPr lang="en-GB" sz="2400" dirty="0"/>
              <a:t> S (2019) Knives and offensive weapons: House of Commons Briefing Paper, </a:t>
            </a:r>
            <a:r>
              <a:rPr lang="en-US" sz="2400" dirty="0"/>
              <a:t>Number 330, 21 March 2019</a:t>
            </a:r>
            <a:endParaRPr lang="en-GB" sz="2400" dirty="0"/>
          </a:p>
          <a:p>
            <a:r>
              <a:rPr lang="en-GB" sz="2400" dirty="0"/>
              <a:t>Office for National Statistics (2019) Crime in England and Wales: year ending March 2019, available at </a:t>
            </a:r>
            <a:r>
              <a:rPr lang="en-US" sz="2400" dirty="0">
                <a:hlinkClick r:id="rId3" action="ppaction://hlinkfile"/>
              </a:rPr>
              <a:t>file:///C:/Users/mdurk/Downloads/Crime%20in%20England%20and%20Wales%20year%20ending%20March%202019.pdf</a:t>
            </a:r>
            <a:r>
              <a:rPr lang="en-US" sz="2400" dirty="0"/>
              <a:t> </a:t>
            </a:r>
            <a:endParaRPr lang="en-GB" sz="2400" dirty="0"/>
          </a:p>
          <a:p>
            <a:r>
              <a:rPr lang="en-GB" sz="2400" dirty="0"/>
              <a:t>Shaw D (2019) 10 charts on the rise of knife crime in England and Wales, available at  </a:t>
            </a:r>
            <a:r>
              <a:rPr lang="en-GB" sz="2400" dirty="0">
                <a:hlinkClick r:id="rId4"/>
              </a:rPr>
              <a:t>https://www.bbc.co.uk/news/uk-42749089</a:t>
            </a:r>
            <a:r>
              <a:rPr lang="en-GB" sz="2400" dirty="0"/>
              <a:t> </a:t>
            </a:r>
          </a:p>
          <a:p>
            <a:r>
              <a:rPr lang="en-GB" sz="2400" dirty="0"/>
              <a:t>Sigsworth M (2009) Stabbed: the truth about knife crime. BBC. First broadcast Tuesday 20</a:t>
            </a:r>
            <a:r>
              <a:rPr lang="en-GB" sz="2400" baseline="30000" dirty="0"/>
              <a:t>th</a:t>
            </a:r>
            <a:r>
              <a:rPr lang="en-GB" sz="2400" dirty="0"/>
              <a:t> January 2009, available at </a:t>
            </a:r>
            <a:r>
              <a:rPr lang="en-GB" sz="2400" dirty="0">
                <a:hlinkClick r:id="rId5"/>
              </a:rPr>
              <a:t>https://www.youtube.com/watch?v=iIppIu6uXow&amp;bpctr=1567078057</a:t>
            </a:r>
            <a:r>
              <a:rPr lang="en-GB" sz="2400" dirty="0"/>
              <a:t> </a:t>
            </a:r>
          </a:p>
          <a:p>
            <a:endParaRPr lang="en-GB" sz="2400" dirty="0"/>
          </a:p>
          <a:p>
            <a:endParaRPr lang="en-GB" dirty="0"/>
          </a:p>
        </p:txBody>
      </p:sp>
    </p:spTree>
    <p:extLst>
      <p:ext uri="{BB962C8B-B14F-4D97-AF65-F5344CB8AC3E}">
        <p14:creationId xmlns:p14="http://schemas.microsoft.com/office/powerpoint/2010/main" val="14557717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TotalTime>
  <Words>978</Words>
  <Application>Microsoft Office PowerPoint</Application>
  <PresentationFormat>Widescreen</PresentationFormat>
  <Paragraphs>93</Paragraphs>
  <Slides>37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37</vt:i4>
      </vt:variant>
    </vt:vector>
  </HeadingPairs>
  <TitlesOfParts>
    <vt:vector size="41" baseType="lpstr">
      <vt:lpstr>Arial</vt:lpstr>
      <vt:lpstr>Calibri</vt:lpstr>
      <vt:lpstr>Calibri Light</vt:lpstr>
      <vt:lpstr>Office Theme</vt:lpstr>
      <vt:lpstr>Knife Crime</vt:lpstr>
      <vt:lpstr>Objectives</vt:lpstr>
      <vt:lpstr>Credibility?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Politicians have the democratic power to make decisions to meet the needs of the population  What factors will influence the decisions they make?</vt:lpstr>
      <vt:lpstr>PowerPoint Presentation</vt:lpstr>
      <vt:lpstr>Trends</vt:lpstr>
      <vt:lpstr>PowerPoint Presentation</vt:lpstr>
      <vt:lpstr>PowerPoint Presentation</vt:lpstr>
      <vt:lpstr>PowerPoint Presentation</vt:lpstr>
      <vt:lpstr>Crime Survey Data of England and Wales</vt:lpstr>
      <vt:lpstr>PowerPoint Presentation</vt:lpstr>
      <vt:lpstr>Disposals</vt:lpstr>
      <vt:lpstr>PowerPoint Presentation</vt:lpstr>
      <vt:lpstr>NHS Data</vt:lpstr>
      <vt:lpstr>Lipscombe (2019)</vt:lpstr>
      <vt:lpstr>Legislation</vt:lpstr>
      <vt:lpstr>PowerPoint Presentation</vt:lpstr>
      <vt:lpstr>Drivers of crime</vt:lpstr>
      <vt:lpstr>Foreword from the Home Secretary (2016)</vt:lpstr>
      <vt:lpstr>PowerPoint Presentation</vt:lpstr>
      <vt:lpstr>PowerPoint Presentation</vt:lpstr>
      <vt:lpstr>PowerPoint Presentation</vt:lpstr>
      <vt:lpstr>PowerPoint Presentation</vt:lpstr>
      <vt:lpstr>PowerPoint Presentation</vt:lpstr>
      <vt:lpstr>PowerPoint Presentation</vt:lpstr>
      <vt:lpstr>October 2018 – Home Secretary</vt:lpstr>
      <vt:lpstr>PowerPoint Presentation</vt:lpstr>
      <vt:lpstr>Collaboration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Knife Crime</dc:title>
  <dc:creator>Mike Durke</dc:creator>
  <cp:lastModifiedBy>Mike Durke</cp:lastModifiedBy>
  <cp:revision>2</cp:revision>
  <dcterms:created xsi:type="dcterms:W3CDTF">2019-08-29T14:48:45Z</dcterms:created>
  <dcterms:modified xsi:type="dcterms:W3CDTF">2019-11-18T11:29:14Z</dcterms:modified>
</cp:coreProperties>
</file>