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0" d="100"/>
          <a:sy n="70" d="100"/>
        </p:scale>
        <p:origin x="714" y="2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B6B9D-C80C-DEDC-3284-33E4C3DD76E9}"/>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8171DE07-F8A3-011B-F49D-415C2AEC215E}"/>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DF8B552E-F5F7-99B8-2697-D4FFB339E8B0}"/>
              </a:ext>
            </a:extLst>
          </p:cNvPr>
          <p:cNvSpPr txBox="1">
            <a:spLocks noGrp="1"/>
          </p:cNvSpPr>
          <p:nvPr>
            <p:ph type="dt" sz="half" idx="7"/>
          </p:nvPr>
        </p:nvSpPr>
        <p:spPr/>
        <p:txBody>
          <a:bodyPr/>
          <a:lstStyle>
            <a:lvl1pPr>
              <a:defRPr/>
            </a:lvl1pPr>
          </a:lstStyle>
          <a:p>
            <a:pPr lvl="0"/>
            <a:fld id="{77368549-5B95-4A2E-A469-7DB5931E328F}" type="datetime1">
              <a:rPr lang="en-GB"/>
              <a:pPr lvl="0"/>
              <a:t>30/07/2026</a:t>
            </a:fld>
            <a:endParaRPr lang="en-GB"/>
          </a:p>
        </p:txBody>
      </p:sp>
      <p:sp>
        <p:nvSpPr>
          <p:cNvPr id="5" name="Footer Placeholder 4">
            <a:extLst>
              <a:ext uri="{FF2B5EF4-FFF2-40B4-BE49-F238E27FC236}">
                <a16:creationId xmlns:a16="http://schemas.microsoft.com/office/drawing/2014/main" id="{3AC0B3EC-20CA-14B5-5546-EE1E6A194EB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00F8484-8E19-EA85-8196-790553FC51C4}"/>
              </a:ext>
            </a:extLst>
          </p:cNvPr>
          <p:cNvSpPr txBox="1">
            <a:spLocks noGrp="1"/>
          </p:cNvSpPr>
          <p:nvPr>
            <p:ph type="sldNum" sz="quarter" idx="8"/>
          </p:nvPr>
        </p:nvSpPr>
        <p:spPr/>
        <p:txBody>
          <a:bodyPr/>
          <a:lstStyle>
            <a:lvl1pPr>
              <a:defRPr/>
            </a:lvl1pPr>
          </a:lstStyle>
          <a:p>
            <a:pPr lvl="0"/>
            <a:fld id="{372CED46-D1CE-4810-9FA3-47D96E753558}" type="slidenum">
              <a:t>‹#›</a:t>
            </a:fld>
            <a:endParaRPr lang="en-GB"/>
          </a:p>
        </p:txBody>
      </p:sp>
    </p:spTree>
    <p:extLst>
      <p:ext uri="{BB962C8B-B14F-4D97-AF65-F5344CB8AC3E}">
        <p14:creationId xmlns:p14="http://schemas.microsoft.com/office/powerpoint/2010/main" val="52044388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68087-DCCA-69C3-B932-04E4DE0C3349}"/>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D6FCCA63-B104-449C-A716-C8F05C95ACA2}"/>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DC8BCF-B6D0-8F0C-D276-CF12C7350BFB}"/>
              </a:ext>
            </a:extLst>
          </p:cNvPr>
          <p:cNvSpPr txBox="1">
            <a:spLocks noGrp="1"/>
          </p:cNvSpPr>
          <p:nvPr>
            <p:ph type="dt" sz="half" idx="7"/>
          </p:nvPr>
        </p:nvSpPr>
        <p:spPr/>
        <p:txBody>
          <a:bodyPr/>
          <a:lstStyle>
            <a:lvl1pPr>
              <a:defRPr/>
            </a:lvl1pPr>
          </a:lstStyle>
          <a:p>
            <a:pPr lvl="0"/>
            <a:fld id="{ED4D040C-8271-489D-81CF-5D63FA83FD44}" type="datetime1">
              <a:rPr lang="en-GB"/>
              <a:pPr lvl="0"/>
              <a:t>30/07/2026</a:t>
            </a:fld>
            <a:endParaRPr lang="en-GB"/>
          </a:p>
        </p:txBody>
      </p:sp>
      <p:sp>
        <p:nvSpPr>
          <p:cNvPr id="5" name="Footer Placeholder 4">
            <a:extLst>
              <a:ext uri="{FF2B5EF4-FFF2-40B4-BE49-F238E27FC236}">
                <a16:creationId xmlns:a16="http://schemas.microsoft.com/office/drawing/2014/main" id="{F9F559CE-A4AF-523E-279D-AFC2188B7B3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E960533-4652-CF07-A518-037D13AC4FC8}"/>
              </a:ext>
            </a:extLst>
          </p:cNvPr>
          <p:cNvSpPr txBox="1">
            <a:spLocks noGrp="1"/>
          </p:cNvSpPr>
          <p:nvPr>
            <p:ph type="sldNum" sz="quarter" idx="8"/>
          </p:nvPr>
        </p:nvSpPr>
        <p:spPr/>
        <p:txBody>
          <a:bodyPr/>
          <a:lstStyle>
            <a:lvl1pPr>
              <a:defRPr/>
            </a:lvl1pPr>
          </a:lstStyle>
          <a:p>
            <a:pPr lvl="0"/>
            <a:fld id="{7C3D17BE-1B38-4791-8812-265EBE605E71}" type="slidenum">
              <a:t>‹#›</a:t>
            </a:fld>
            <a:endParaRPr lang="en-GB"/>
          </a:p>
        </p:txBody>
      </p:sp>
    </p:spTree>
    <p:extLst>
      <p:ext uri="{BB962C8B-B14F-4D97-AF65-F5344CB8AC3E}">
        <p14:creationId xmlns:p14="http://schemas.microsoft.com/office/powerpoint/2010/main" val="46784126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2463C-8933-0306-42D0-39417E4A26AB}"/>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069DCA31-9708-BE8E-5736-39B01DBC23A0}"/>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A66C628C-A8BC-56B4-1599-6AF6CC7B1602}"/>
              </a:ext>
            </a:extLst>
          </p:cNvPr>
          <p:cNvSpPr txBox="1">
            <a:spLocks noGrp="1"/>
          </p:cNvSpPr>
          <p:nvPr>
            <p:ph type="dt" sz="half" idx="7"/>
          </p:nvPr>
        </p:nvSpPr>
        <p:spPr/>
        <p:txBody>
          <a:bodyPr/>
          <a:lstStyle>
            <a:lvl1pPr>
              <a:defRPr/>
            </a:lvl1pPr>
          </a:lstStyle>
          <a:p>
            <a:pPr lvl="0"/>
            <a:fld id="{D4018360-E875-40F5-9F87-3FBB8C273C13}" type="datetime1">
              <a:rPr lang="en-GB"/>
              <a:pPr lvl="0"/>
              <a:t>30/07/2026</a:t>
            </a:fld>
            <a:endParaRPr lang="en-GB"/>
          </a:p>
        </p:txBody>
      </p:sp>
      <p:sp>
        <p:nvSpPr>
          <p:cNvPr id="5" name="Footer Placeholder 4">
            <a:extLst>
              <a:ext uri="{FF2B5EF4-FFF2-40B4-BE49-F238E27FC236}">
                <a16:creationId xmlns:a16="http://schemas.microsoft.com/office/drawing/2014/main" id="{25259648-E1A6-3E35-3967-8E1A1B1B197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C56B785-04BD-7D84-FD2C-79B696EDE7A6}"/>
              </a:ext>
            </a:extLst>
          </p:cNvPr>
          <p:cNvSpPr txBox="1">
            <a:spLocks noGrp="1"/>
          </p:cNvSpPr>
          <p:nvPr>
            <p:ph type="sldNum" sz="quarter" idx="8"/>
          </p:nvPr>
        </p:nvSpPr>
        <p:spPr/>
        <p:txBody>
          <a:bodyPr/>
          <a:lstStyle>
            <a:lvl1pPr>
              <a:defRPr/>
            </a:lvl1pPr>
          </a:lstStyle>
          <a:p>
            <a:pPr lvl="0"/>
            <a:fld id="{DE50B2C3-AB82-45E5-8A3E-2E83A25E1320}" type="slidenum">
              <a:t>‹#›</a:t>
            </a:fld>
            <a:endParaRPr lang="en-GB"/>
          </a:p>
        </p:txBody>
      </p:sp>
    </p:spTree>
    <p:extLst>
      <p:ext uri="{BB962C8B-B14F-4D97-AF65-F5344CB8AC3E}">
        <p14:creationId xmlns:p14="http://schemas.microsoft.com/office/powerpoint/2010/main" val="4346577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A52A2-93BE-5CC1-6236-BCE66CA8A618}"/>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9B502CA9-4C7C-E520-845F-654FF4717CD4}"/>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0BAEE99-174D-4650-E151-4D70AE9CE12F}"/>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753B1E4-3631-675E-3BCD-DFC652FD8A83}"/>
              </a:ext>
            </a:extLst>
          </p:cNvPr>
          <p:cNvSpPr txBox="1">
            <a:spLocks noGrp="1"/>
          </p:cNvSpPr>
          <p:nvPr>
            <p:ph type="dt" sz="half" idx="7"/>
          </p:nvPr>
        </p:nvSpPr>
        <p:spPr/>
        <p:txBody>
          <a:bodyPr/>
          <a:lstStyle>
            <a:lvl1pPr>
              <a:defRPr/>
            </a:lvl1pPr>
          </a:lstStyle>
          <a:p>
            <a:pPr lvl="0"/>
            <a:fld id="{D7DA4664-18FC-4B3E-B86A-575FFB42A248}" type="datetime1">
              <a:rPr lang="en-GB"/>
              <a:pPr lvl="0"/>
              <a:t>30/07/2026</a:t>
            </a:fld>
            <a:endParaRPr lang="en-GB"/>
          </a:p>
        </p:txBody>
      </p:sp>
      <p:sp>
        <p:nvSpPr>
          <p:cNvPr id="6" name="Footer Placeholder 5">
            <a:extLst>
              <a:ext uri="{FF2B5EF4-FFF2-40B4-BE49-F238E27FC236}">
                <a16:creationId xmlns:a16="http://schemas.microsoft.com/office/drawing/2014/main" id="{7A59FDCF-835D-F5DE-1D74-AFB95212D1A6}"/>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198478E9-4219-8ABA-26E8-5963732DDD3A}"/>
              </a:ext>
            </a:extLst>
          </p:cNvPr>
          <p:cNvSpPr txBox="1">
            <a:spLocks noGrp="1"/>
          </p:cNvSpPr>
          <p:nvPr>
            <p:ph type="sldNum" sz="quarter" idx="8"/>
          </p:nvPr>
        </p:nvSpPr>
        <p:spPr/>
        <p:txBody>
          <a:bodyPr/>
          <a:lstStyle>
            <a:lvl1pPr>
              <a:defRPr/>
            </a:lvl1pPr>
          </a:lstStyle>
          <a:p>
            <a:pPr lvl="0"/>
            <a:fld id="{EA2807F9-F7E4-48F0-A936-9F0963EA86F7}" type="slidenum">
              <a:t>‹#›</a:t>
            </a:fld>
            <a:endParaRPr lang="en-GB"/>
          </a:p>
        </p:txBody>
      </p:sp>
    </p:spTree>
    <p:extLst>
      <p:ext uri="{BB962C8B-B14F-4D97-AF65-F5344CB8AC3E}">
        <p14:creationId xmlns:p14="http://schemas.microsoft.com/office/powerpoint/2010/main" val="3096887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1A0FA-5C6C-E5B2-44BB-D94E8E55654C}"/>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AE6F3286-5D37-7FA6-6C75-867551281DAE}"/>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FF8F8BF2-3112-8FCA-0F30-29CA6AE41661}"/>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27C1D56-6207-BB30-DA74-0D73B7FC74E9}"/>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14CB0517-D716-AE1D-94EA-A11F4287CC0D}"/>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947253-961E-CA91-08F5-0A1CD2C46114}"/>
              </a:ext>
            </a:extLst>
          </p:cNvPr>
          <p:cNvSpPr txBox="1">
            <a:spLocks noGrp="1"/>
          </p:cNvSpPr>
          <p:nvPr>
            <p:ph type="dt" sz="half" idx="7"/>
          </p:nvPr>
        </p:nvSpPr>
        <p:spPr/>
        <p:txBody>
          <a:bodyPr/>
          <a:lstStyle>
            <a:lvl1pPr>
              <a:defRPr/>
            </a:lvl1pPr>
          </a:lstStyle>
          <a:p>
            <a:pPr lvl="0"/>
            <a:fld id="{4F034618-D983-4DD5-AC8D-CB64D57A3F48}" type="datetime1">
              <a:rPr lang="en-GB"/>
              <a:pPr lvl="0"/>
              <a:t>30/07/2026</a:t>
            </a:fld>
            <a:endParaRPr lang="en-GB"/>
          </a:p>
        </p:txBody>
      </p:sp>
      <p:sp>
        <p:nvSpPr>
          <p:cNvPr id="8" name="Footer Placeholder 7">
            <a:extLst>
              <a:ext uri="{FF2B5EF4-FFF2-40B4-BE49-F238E27FC236}">
                <a16:creationId xmlns:a16="http://schemas.microsoft.com/office/drawing/2014/main" id="{2D375B14-3C51-6D78-FFFE-123BE7941709}"/>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B50F7627-6F3C-B32C-BC6F-ECF2510FC3FB}"/>
              </a:ext>
            </a:extLst>
          </p:cNvPr>
          <p:cNvSpPr txBox="1">
            <a:spLocks noGrp="1"/>
          </p:cNvSpPr>
          <p:nvPr>
            <p:ph type="sldNum" sz="quarter" idx="8"/>
          </p:nvPr>
        </p:nvSpPr>
        <p:spPr/>
        <p:txBody>
          <a:bodyPr/>
          <a:lstStyle>
            <a:lvl1pPr>
              <a:defRPr/>
            </a:lvl1pPr>
          </a:lstStyle>
          <a:p>
            <a:pPr lvl="0"/>
            <a:fld id="{8063C13B-1EAB-48F8-AA89-E1287C2409C5}" type="slidenum">
              <a:t>‹#›</a:t>
            </a:fld>
            <a:endParaRPr lang="en-GB"/>
          </a:p>
        </p:txBody>
      </p:sp>
    </p:spTree>
    <p:extLst>
      <p:ext uri="{BB962C8B-B14F-4D97-AF65-F5344CB8AC3E}">
        <p14:creationId xmlns:p14="http://schemas.microsoft.com/office/powerpoint/2010/main" val="36402054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64761-0CCF-99FF-BD52-5C88B5429D4C}"/>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76892CFD-A263-9673-641A-67A18A03C432}"/>
              </a:ext>
            </a:extLst>
          </p:cNvPr>
          <p:cNvSpPr txBox="1">
            <a:spLocks noGrp="1"/>
          </p:cNvSpPr>
          <p:nvPr>
            <p:ph type="dt" sz="half" idx="7"/>
          </p:nvPr>
        </p:nvSpPr>
        <p:spPr/>
        <p:txBody>
          <a:bodyPr/>
          <a:lstStyle>
            <a:lvl1pPr>
              <a:defRPr/>
            </a:lvl1pPr>
          </a:lstStyle>
          <a:p>
            <a:pPr lvl="0"/>
            <a:fld id="{043750E6-AFB6-4D1F-9851-1FC6695340C7}" type="datetime1">
              <a:rPr lang="en-GB"/>
              <a:pPr lvl="0"/>
              <a:t>30/07/2026</a:t>
            </a:fld>
            <a:endParaRPr lang="en-GB"/>
          </a:p>
        </p:txBody>
      </p:sp>
      <p:sp>
        <p:nvSpPr>
          <p:cNvPr id="4" name="Footer Placeholder 3">
            <a:extLst>
              <a:ext uri="{FF2B5EF4-FFF2-40B4-BE49-F238E27FC236}">
                <a16:creationId xmlns:a16="http://schemas.microsoft.com/office/drawing/2014/main" id="{9AB12556-5ED4-C8CE-FF98-D6BB318CFCC7}"/>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5492771B-6E9B-E8AF-C5C4-7C1A5B80E054}"/>
              </a:ext>
            </a:extLst>
          </p:cNvPr>
          <p:cNvSpPr txBox="1">
            <a:spLocks noGrp="1"/>
          </p:cNvSpPr>
          <p:nvPr>
            <p:ph type="sldNum" sz="quarter" idx="8"/>
          </p:nvPr>
        </p:nvSpPr>
        <p:spPr/>
        <p:txBody>
          <a:bodyPr/>
          <a:lstStyle>
            <a:lvl1pPr>
              <a:defRPr/>
            </a:lvl1pPr>
          </a:lstStyle>
          <a:p>
            <a:pPr lvl="0"/>
            <a:fld id="{08CC36F3-453E-4D65-80F4-0BAA0E886100}" type="slidenum">
              <a:t>‹#›</a:t>
            </a:fld>
            <a:endParaRPr lang="en-GB"/>
          </a:p>
        </p:txBody>
      </p:sp>
    </p:spTree>
    <p:extLst>
      <p:ext uri="{BB962C8B-B14F-4D97-AF65-F5344CB8AC3E}">
        <p14:creationId xmlns:p14="http://schemas.microsoft.com/office/powerpoint/2010/main" val="2947437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AF5EDE2-0013-E8B3-92EB-7BFE83D02DF9}"/>
              </a:ext>
            </a:extLst>
          </p:cNvPr>
          <p:cNvSpPr txBox="1">
            <a:spLocks noGrp="1"/>
          </p:cNvSpPr>
          <p:nvPr>
            <p:ph type="dt" sz="half" idx="7"/>
          </p:nvPr>
        </p:nvSpPr>
        <p:spPr/>
        <p:txBody>
          <a:bodyPr/>
          <a:lstStyle>
            <a:lvl1pPr>
              <a:defRPr/>
            </a:lvl1pPr>
          </a:lstStyle>
          <a:p>
            <a:pPr lvl="0"/>
            <a:fld id="{1DA9175E-FC87-49D5-A0E6-C4A74F1CCD83}" type="datetime1">
              <a:rPr lang="en-GB"/>
              <a:pPr lvl="0"/>
              <a:t>30/07/2026</a:t>
            </a:fld>
            <a:endParaRPr lang="en-GB"/>
          </a:p>
        </p:txBody>
      </p:sp>
      <p:sp>
        <p:nvSpPr>
          <p:cNvPr id="3" name="Footer Placeholder 2">
            <a:extLst>
              <a:ext uri="{FF2B5EF4-FFF2-40B4-BE49-F238E27FC236}">
                <a16:creationId xmlns:a16="http://schemas.microsoft.com/office/drawing/2014/main" id="{5D3E7378-C7CD-C895-7FEA-15F7B6D5D9F0}"/>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3F683FDC-4764-F899-4354-B32244A53465}"/>
              </a:ext>
            </a:extLst>
          </p:cNvPr>
          <p:cNvSpPr txBox="1">
            <a:spLocks noGrp="1"/>
          </p:cNvSpPr>
          <p:nvPr>
            <p:ph type="sldNum" sz="quarter" idx="8"/>
          </p:nvPr>
        </p:nvSpPr>
        <p:spPr/>
        <p:txBody>
          <a:bodyPr/>
          <a:lstStyle>
            <a:lvl1pPr>
              <a:defRPr/>
            </a:lvl1pPr>
          </a:lstStyle>
          <a:p>
            <a:pPr lvl="0"/>
            <a:fld id="{5665D79A-F9A9-4911-B352-270B0B262EA0}" type="slidenum">
              <a:t>‹#›</a:t>
            </a:fld>
            <a:endParaRPr lang="en-GB"/>
          </a:p>
        </p:txBody>
      </p:sp>
    </p:spTree>
    <p:extLst>
      <p:ext uri="{BB962C8B-B14F-4D97-AF65-F5344CB8AC3E}">
        <p14:creationId xmlns:p14="http://schemas.microsoft.com/office/powerpoint/2010/main" val="8794811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5F6FF-B073-ACB5-E05E-EB3DA631770C}"/>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AB4DCC5D-EBA0-F33D-7C7C-6C1C31D5B91D}"/>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D2ABEB7-2043-B4F1-F4AF-070F41F373AC}"/>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AA86E0E9-8225-141B-21F5-D9164D51BF08}"/>
              </a:ext>
            </a:extLst>
          </p:cNvPr>
          <p:cNvSpPr txBox="1">
            <a:spLocks noGrp="1"/>
          </p:cNvSpPr>
          <p:nvPr>
            <p:ph type="dt" sz="half" idx="7"/>
          </p:nvPr>
        </p:nvSpPr>
        <p:spPr/>
        <p:txBody>
          <a:bodyPr/>
          <a:lstStyle>
            <a:lvl1pPr>
              <a:defRPr/>
            </a:lvl1pPr>
          </a:lstStyle>
          <a:p>
            <a:pPr lvl="0"/>
            <a:fld id="{CB2B0219-D370-4928-9626-A08560425C6A}" type="datetime1">
              <a:rPr lang="en-GB"/>
              <a:pPr lvl="0"/>
              <a:t>30/07/2026</a:t>
            </a:fld>
            <a:endParaRPr lang="en-GB"/>
          </a:p>
        </p:txBody>
      </p:sp>
      <p:sp>
        <p:nvSpPr>
          <p:cNvPr id="6" name="Footer Placeholder 5">
            <a:extLst>
              <a:ext uri="{FF2B5EF4-FFF2-40B4-BE49-F238E27FC236}">
                <a16:creationId xmlns:a16="http://schemas.microsoft.com/office/drawing/2014/main" id="{4FBA1191-BB74-286B-194C-F9736ABAE435}"/>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F8481F23-8C27-2731-90DE-5A42DB1C3AD9}"/>
              </a:ext>
            </a:extLst>
          </p:cNvPr>
          <p:cNvSpPr txBox="1">
            <a:spLocks noGrp="1"/>
          </p:cNvSpPr>
          <p:nvPr>
            <p:ph type="sldNum" sz="quarter" idx="8"/>
          </p:nvPr>
        </p:nvSpPr>
        <p:spPr/>
        <p:txBody>
          <a:bodyPr/>
          <a:lstStyle>
            <a:lvl1pPr>
              <a:defRPr/>
            </a:lvl1pPr>
          </a:lstStyle>
          <a:p>
            <a:pPr lvl="0"/>
            <a:fld id="{301E8CFE-A431-4E0C-87E8-FBEA20C60136}" type="slidenum">
              <a:t>‹#›</a:t>
            </a:fld>
            <a:endParaRPr lang="en-GB"/>
          </a:p>
        </p:txBody>
      </p:sp>
    </p:spTree>
    <p:extLst>
      <p:ext uri="{BB962C8B-B14F-4D97-AF65-F5344CB8AC3E}">
        <p14:creationId xmlns:p14="http://schemas.microsoft.com/office/powerpoint/2010/main" val="24271340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B66BC-4EAD-0F34-1BCA-928B49B1531D}"/>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E4BDBAD1-EBB2-994C-0130-0A4D05B187FF}"/>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039C8C6F-1D0C-6320-330B-1DF71DE89239}"/>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68D0CC5D-DD70-E6F2-2949-643FFFA0B8E2}"/>
              </a:ext>
            </a:extLst>
          </p:cNvPr>
          <p:cNvSpPr txBox="1">
            <a:spLocks noGrp="1"/>
          </p:cNvSpPr>
          <p:nvPr>
            <p:ph type="dt" sz="half" idx="7"/>
          </p:nvPr>
        </p:nvSpPr>
        <p:spPr/>
        <p:txBody>
          <a:bodyPr/>
          <a:lstStyle>
            <a:lvl1pPr>
              <a:defRPr/>
            </a:lvl1pPr>
          </a:lstStyle>
          <a:p>
            <a:pPr lvl="0"/>
            <a:fld id="{314F8866-5AA0-452C-8FF4-A9F1B016F80F}" type="datetime1">
              <a:rPr lang="en-GB"/>
              <a:pPr lvl="0"/>
              <a:t>30/07/2026</a:t>
            </a:fld>
            <a:endParaRPr lang="en-GB"/>
          </a:p>
        </p:txBody>
      </p:sp>
      <p:sp>
        <p:nvSpPr>
          <p:cNvPr id="6" name="Footer Placeholder 5">
            <a:extLst>
              <a:ext uri="{FF2B5EF4-FFF2-40B4-BE49-F238E27FC236}">
                <a16:creationId xmlns:a16="http://schemas.microsoft.com/office/drawing/2014/main" id="{D09509EE-8AE9-D4BA-B9AB-BF4256088BA1}"/>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AE93F7A0-F6AA-638A-93A6-0EBEE2D2EBBE}"/>
              </a:ext>
            </a:extLst>
          </p:cNvPr>
          <p:cNvSpPr txBox="1">
            <a:spLocks noGrp="1"/>
          </p:cNvSpPr>
          <p:nvPr>
            <p:ph type="sldNum" sz="quarter" idx="8"/>
          </p:nvPr>
        </p:nvSpPr>
        <p:spPr/>
        <p:txBody>
          <a:bodyPr/>
          <a:lstStyle>
            <a:lvl1pPr>
              <a:defRPr/>
            </a:lvl1pPr>
          </a:lstStyle>
          <a:p>
            <a:pPr lvl="0"/>
            <a:fld id="{1C837595-485F-4558-A2DF-7BBA14930C9F}" type="slidenum">
              <a:t>‹#›</a:t>
            </a:fld>
            <a:endParaRPr lang="en-GB"/>
          </a:p>
        </p:txBody>
      </p:sp>
    </p:spTree>
    <p:extLst>
      <p:ext uri="{BB962C8B-B14F-4D97-AF65-F5344CB8AC3E}">
        <p14:creationId xmlns:p14="http://schemas.microsoft.com/office/powerpoint/2010/main" val="3100171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3D559-5EE9-684E-931B-5D7AA6B015FF}"/>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415E791C-4326-7F30-ED32-2DAC1E807289}"/>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F9E643-31AC-59F3-0D65-5DDBC6652E84}"/>
              </a:ext>
            </a:extLst>
          </p:cNvPr>
          <p:cNvSpPr txBox="1">
            <a:spLocks noGrp="1"/>
          </p:cNvSpPr>
          <p:nvPr>
            <p:ph type="dt" sz="half" idx="7"/>
          </p:nvPr>
        </p:nvSpPr>
        <p:spPr/>
        <p:txBody>
          <a:bodyPr/>
          <a:lstStyle>
            <a:lvl1pPr>
              <a:defRPr/>
            </a:lvl1pPr>
          </a:lstStyle>
          <a:p>
            <a:pPr lvl="0"/>
            <a:fld id="{3A18BAFF-7CDB-40D7-9FDF-795438957703}" type="datetime1">
              <a:rPr lang="en-GB"/>
              <a:pPr lvl="0"/>
              <a:t>30/07/2026</a:t>
            </a:fld>
            <a:endParaRPr lang="en-GB"/>
          </a:p>
        </p:txBody>
      </p:sp>
      <p:sp>
        <p:nvSpPr>
          <p:cNvPr id="5" name="Footer Placeholder 4">
            <a:extLst>
              <a:ext uri="{FF2B5EF4-FFF2-40B4-BE49-F238E27FC236}">
                <a16:creationId xmlns:a16="http://schemas.microsoft.com/office/drawing/2014/main" id="{E2C906AB-D0BC-1A75-4CCD-DCFBC5CCED0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DEF99A0-1B5B-FEEB-AB1F-C48E7D4CD433}"/>
              </a:ext>
            </a:extLst>
          </p:cNvPr>
          <p:cNvSpPr txBox="1">
            <a:spLocks noGrp="1"/>
          </p:cNvSpPr>
          <p:nvPr>
            <p:ph type="sldNum" sz="quarter" idx="8"/>
          </p:nvPr>
        </p:nvSpPr>
        <p:spPr/>
        <p:txBody>
          <a:bodyPr/>
          <a:lstStyle>
            <a:lvl1pPr>
              <a:defRPr/>
            </a:lvl1pPr>
          </a:lstStyle>
          <a:p>
            <a:pPr lvl="0"/>
            <a:fld id="{EAD93C42-ABFD-4794-A601-08C246C10A1D}" type="slidenum">
              <a:t>‹#›</a:t>
            </a:fld>
            <a:endParaRPr lang="en-GB"/>
          </a:p>
        </p:txBody>
      </p:sp>
    </p:spTree>
    <p:extLst>
      <p:ext uri="{BB962C8B-B14F-4D97-AF65-F5344CB8AC3E}">
        <p14:creationId xmlns:p14="http://schemas.microsoft.com/office/powerpoint/2010/main" val="42213790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BF82C3-4969-BD83-516B-66BC1CBC78DC}"/>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765F506A-4805-246D-5CE6-0AACCD48966E}"/>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25E129-1CBB-2A73-CAF7-1DCBD914E64E}"/>
              </a:ext>
            </a:extLst>
          </p:cNvPr>
          <p:cNvSpPr txBox="1">
            <a:spLocks noGrp="1"/>
          </p:cNvSpPr>
          <p:nvPr>
            <p:ph type="dt" sz="half" idx="7"/>
          </p:nvPr>
        </p:nvSpPr>
        <p:spPr/>
        <p:txBody>
          <a:bodyPr/>
          <a:lstStyle>
            <a:lvl1pPr>
              <a:defRPr/>
            </a:lvl1pPr>
          </a:lstStyle>
          <a:p>
            <a:pPr lvl="0"/>
            <a:fld id="{26AC3CFF-EB83-4FC5-826B-7368C2234DD2}" type="datetime1">
              <a:rPr lang="en-GB"/>
              <a:pPr lvl="0"/>
              <a:t>30/07/2026</a:t>
            </a:fld>
            <a:endParaRPr lang="en-GB"/>
          </a:p>
        </p:txBody>
      </p:sp>
      <p:sp>
        <p:nvSpPr>
          <p:cNvPr id="5" name="Footer Placeholder 4">
            <a:extLst>
              <a:ext uri="{FF2B5EF4-FFF2-40B4-BE49-F238E27FC236}">
                <a16:creationId xmlns:a16="http://schemas.microsoft.com/office/drawing/2014/main" id="{E05D2BB9-3E12-E6A1-D66C-376CD5E5395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C4B7E87-F02C-0AD0-F939-B56F99B31EA1}"/>
              </a:ext>
            </a:extLst>
          </p:cNvPr>
          <p:cNvSpPr txBox="1">
            <a:spLocks noGrp="1"/>
          </p:cNvSpPr>
          <p:nvPr>
            <p:ph type="sldNum" sz="quarter" idx="8"/>
          </p:nvPr>
        </p:nvSpPr>
        <p:spPr/>
        <p:txBody>
          <a:bodyPr/>
          <a:lstStyle>
            <a:lvl1pPr>
              <a:defRPr/>
            </a:lvl1pPr>
          </a:lstStyle>
          <a:p>
            <a:pPr lvl="0"/>
            <a:fld id="{8455F1AF-C3D2-433C-9F71-C71CD8E18A20}" type="slidenum">
              <a:t>‹#›</a:t>
            </a:fld>
            <a:endParaRPr lang="en-GB"/>
          </a:p>
        </p:txBody>
      </p:sp>
    </p:spTree>
    <p:extLst>
      <p:ext uri="{BB962C8B-B14F-4D97-AF65-F5344CB8AC3E}">
        <p14:creationId xmlns:p14="http://schemas.microsoft.com/office/powerpoint/2010/main" val="22637976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EA0831-46A6-70A2-1573-4385870BF853}"/>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F4DCECD9-B29B-0DA5-ACAA-F3AC4A2CFD9B}"/>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D2C528-8B70-95C2-28CE-EE9EDD1D252E}"/>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2F28D890-EC78-45EE-8F2A-0A8E361330DC}" type="datetime1">
              <a:rPr lang="en-GB"/>
              <a:pPr lvl="0"/>
              <a:t>30/07/2026</a:t>
            </a:fld>
            <a:endParaRPr lang="en-GB"/>
          </a:p>
        </p:txBody>
      </p:sp>
      <p:sp>
        <p:nvSpPr>
          <p:cNvPr id="5" name="Footer Placeholder 4">
            <a:extLst>
              <a:ext uri="{FF2B5EF4-FFF2-40B4-BE49-F238E27FC236}">
                <a16:creationId xmlns:a16="http://schemas.microsoft.com/office/drawing/2014/main" id="{3493031D-376A-88BE-5F10-99E8A1290B8E}"/>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A834C4A1-DD78-61FB-B78C-44D875EB1919}"/>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108FB57C-1BD7-4C4F-9F73-D1D8A1B65CC6}"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hyperlink" Target="https://www.nice.org.uk/guidance/cg185" TargetMode="External"/><Relationship Id="rId13" Type="http://schemas.openxmlformats.org/officeDocument/2006/relationships/image" Target="../media/image3.png"/><Relationship Id="rId3" Type="http://schemas.openxmlformats.org/officeDocument/2006/relationships/hyperlink" Target="https://doi.org/10.1016/S0140-6736(13)60857-3" TargetMode="External"/><Relationship Id="rId7" Type="http://schemas.openxmlformats.org/officeDocument/2006/relationships/hyperlink" Target="https://www.nami.org/About-Mental-Illness/Mental-Health-Conditions/Bipolar-Disorder" TargetMode="External"/><Relationship Id="rId12" Type="http://schemas.openxmlformats.org/officeDocument/2006/relationships/image" Target="../media/image2.png"/><Relationship Id="rId2" Type="http://schemas.openxmlformats.org/officeDocument/2006/relationships/hyperlink" Target="https://doi.org/10.1176/appi.books.9780890425787" TargetMode="External"/><Relationship Id="rId1" Type="http://schemas.openxmlformats.org/officeDocument/2006/relationships/slideLayout" Target="../slideLayouts/slideLayout1.xml"/><Relationship Id="rId6" Type="http://schemas.openxmlformats.org/officeDocument/2006/relationships/hyperlink" Target="https://www.mayoclinic.org/diseases-conditions/bipolar-disorder/symptoms-causes/syc-20355955" TargetMode="External"/><Relationship Id="rId11" Type="http://schemas.openxmlformats.org/officeDocument/2006/relationships/hyperlink" Target="https://www.who.int/news-room/fact-sheets/detail/mental-disorders" TargetMode="External"/><Relationship Id="rId5" Type="http://schemas.openxmlformats.org/officeDocument/2006/relationships/hyperlink" Target="https://doi.org/10.1016/S0140-6736(15)00241-X" TargetMode="External"/><Relationship Id="rId15" Type="http://schemas.openxmlformats.org/officeDocument/2006/relationships/image" Target="../media/image5.jpg"/><Relationship Id="rId10" Type="http://schemas.openxmlformats.org/officeDocument/2006/relationships/hyperlink" Target="https://www.who.int/publications/i/item/9789240049338" TargetMode="External"/><Relationship Id="rId4" Type="http://schemas.openxmlformats.org/officeDocument/2006/relationships/hyperlink" Target="https://global.oup.com/academic/product/manic-depressive-illness-978019535794" TargetMode="External"/><Relationship Id="rId9" Type="http://schemas.openxmlformats.org/officeDocument/2006/relationships/hyperlink" Target="https://www.nimh.nih.gov/health/topics/bipolar-disorder" TargetMode="External"/><Relationship Id="rId1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B7C19-733D-DA04-CE5F-A895D1BCC629}"/>
              </a:ext>
            </a:extLst>
          </p:cNvPr>
          <p:cNvSpPr txBox="1">
            <a:spLocks noGrp="1"/>
          </p:cNvSpPr>
          <p:nvPr>
            <p:ph type="title"/>
          </p:nvPr>
        </p:nvSpPr>
        <p:spPr>
          <a:xfrm>
            <a:off x="838203" y="365129"/>
            <a:ext cx="3070125" cy="1325559"/>
          </a:xfrm>
        </p:spPr>
        <p:txBody>
          <a:bodyPr/>
          <a:lstStyle/>
          <a:p>
            <a:endParaRPr lang="en-GB"/>
          </a:p>
        </p:txBody>
      </p:sp>
      <p:sp>
        <p:nvSpPr>
          <p:cNvPr id="3" name="Content Placeholder 2">
            <a:extLst>
              <a:ext uri="{FF2B5EF4-FFF2-40B4-BE49-F238E27FC236}">
                <a16:creationId xmlns:a16="http://schemas.microsoft.com/office/drawing/2014/main" id="{B6216B0D-966C-4398-3F9E-D91F313E6791}"/>
              </a:ext>
            </a:extLst>
          </p:cNvPr>
          <p:cNvSpPr txBox="1">
            <a:spLocks noGrp="1"/>
          </p:cNvSpPr>
          <p:nvPr>
            <p:ph idx="1"/>
          </p:nvPr>
        </p:nvSpPr>
        <p:spPr>
          <a:xfrm>
            <a:off x="661220" y="3705999"/>
            <a:ext cx="7281777" cy="524807"/>
          </a:xfrm>
          <a:solidFill>
            <a:srgbClr val="FFFF00"/>
          </a:solidFill>
        </p:spPr>
        <p:txBody>
          <a:bodyPr/>
          <a:lstStyle/>
          <a:p>
            <a:pPr lvl="0"/>
            <a:r>
              <a:rPr lang="en-GB" sz="1050" b="1" dirty="0">
                <a:cs typeface="Arial" pitchFamily="34"/>
              </a:rPr>
              <a:t>Name of the Student: Odimba Ongambo</a:t>
            </a:r>
          </a:p>
          <a:p>
            <a:pPr lvl="0"/>
            <a:r>
              <a:rPr lang="en-GB" sz="1050" b="1" dirty="0">
                <a:cs typeface="Arial" pitchFamily="34"/>
              </a:rPr>
              <a:t>Number of Student: 2327905</a:t>
            </a:r>
          </a:p>
        </p:txBody>
      </p:sp>
      <p:sp>
        <p:nvSpPr>
          <p:cNvPr id="4" name="TextBox 4">
            <a:extLst>
              <a:ext uri="{FF2B5EF4-FFF2-40B4-BE49-F238E27FC236}">
                <a16:creationId xmlns:a16="http://schemas.microsoft.com/office/drawing/2014/main" id="{35D45677-FFC8-A169-7C2C-B46117978084}"/>
              </a:ext>
            </a:extLst>
          </p:cNvPr>
          <p:cNvSpPr txBox="1"/>
          <p:nvPr/>
        </p:nvSpPr>
        <p:spPr>
          <a:xfrm>
            <a:off x="471949" y="2490084"/>
            <a:ext cx="7624916" cy="415494"/>
          </a:xfrm>
          <a:prstGeom prst="rect">
            <a:avLst/>
          </a:prstGeom>
          <a:solidFill>
            <a:srgbClr val="E97132"/>
          </a:solid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1" i="0" u="none" strike="noStrike" kern="1200" cap="none" spc="0" baseline="0">
                <a:solidFill>
                  <a:srgbClr val="000000"/>
                </a:solidFill>
                <a:uFillTx/>
                <a:latin typeface="Aptos"/>
                <a:cs typeface="Arial" pitchFamily="34"/>
              </a:rPr>
              <a:t>BMHP6029</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1" i="0" u="none" strike="noStrike" kern="1200" cap="none" spc="0" baseline="0">
                <a:solidFill>
                  <a:srgbClr val="000000"/>
                </a:solidFill>
                <a:uFillTx/>
                <a:latin typeface="Aptos"/>
                <a:cs typeface="Arial" pitchFamily="34"/>
              </a:rPr>
              <a:t>Psychopathological Classifications and Provisions </a:t>
            </a:r>
            <a:r>
              <a:rPr lang="en-GB" sz="1050" b="1" i="0" u="none" strike="noStrike" kern="1200" cap="none" spc="0" baseline="0">
                <a:solidFill>
                  <a:srgbClr val="000000"/>
                </a:solidFill>
                <a:uFillTx/>
                <a:latin typeface="Aptos"/>
                <a:ea typeface="Aptos" pitchFamily="34"/>
                <a:cs typeface="Arial" pitchFamily="34"/>
              </a:rPr>
              <a:t>Component</a:t>
            </a:r>
            <a:endParaRPr lang="en-GB" sz="1050" b="0" i="0" u="none" strike="noStrike" kern="1200" cap="none" spc="0" baseline="0">
              <a:solidFill>
                <a:srgbClr val="000000"/>
              </a:solidFill>
              <a:uFillTx/>
              <a:latin typeface="Aptos"/>
              <a:cs typeface="Arial" pitchFamily="34"/>
            </a:endParaRPr>
          </a:p>
        </p:txBody>
      </p:sp>
      <p:pic>
        <p:nvPicPr>
          <p:cNvPr id="5" name="Picture 5" descr="UWTSD logo | Discover Dylan Thomas">
            <a:extLst>
              <a:ext uri="{FF2B5EF4-FFF2-40B4-BE49-F238E27FC236}">
                <a16:creationId xmlns:a16="http://schemas.microsoft.com/office/drawing/2014/main" id="{CBB96B8D-2B62-CB05-6167-4D6857324B24}"/>
              </a:ext>
            </a:extLst>
          </p:cNvPr>
          <p:cNvPicPr>
            <a:picLocks noChangeAspect="1"/>
          </p:cNvPicPr>
          <p:nvPr/>
        </p:nvPicPr>
        <p:blipFill>
          <a:blip r:embed="rId2"/>
          <a:srcRect/>
          <a:stretch>
            <a:fillRect/>
          </a:stretch>
        </p:blipFill>
        <p:spPr>
          <a:xfrm>
            <a:off x="352007" y="338090"/>
            <a:ext cx="3556321" cy="1859423"/>
          </a:xfrm>
          <a:prstGeom prst="rect">
            <a:avLst/>
          </a:prstGeom>
          <a:noFill/>
          <a:ln cap="flat">
            <a:noFill/>
          </a:ln>
        </p:spPr>
      </p:pic>
      <p:sp>
        <p:nvSpPr>
          <p:cNvPr id="6" name="TextBox 6">
            <a:extLst>
              <a:ext uri="{FF2B5EF4-FFF2-40B4-BE49-F238E27FC236}">
                <a16:creationId xmlns:a16="http://schemas.microsoft.com/office/drawing/2014/main" id="{FD539941-6FFA-B636-B4AB-27A8259324D1}"/>
              </a:ext>
            </a:extLst>
          </p:cNvPr>
          <p:cNvSpPr txBox="1"/>
          <p:nvPr/>
        </p:nvSpPr>
        <p:spPr>
          <a:xfrm>
            <a:off x="1042218" y="5279136"/>
            <a:ext cx="10259964" cy="253916"/>
          </a:xfrm>
          <a:prstGeom prst="rect">
            <a:avLst/>
          </a:prstGeom>
          <a:solidFill>
            <a:srgbClr val="FFC000"/>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50" b="1" i="0" u="none" strike="noStrike" kern="1200" cap="none" spc="0" baseline="0" dirty="0">
              <a:solidFill>
                <a:srgbClr val="000000"/>
              </a:solidFill>
              <a:uFillTx/>
              <a:latin typeface="Aptos"/>
              <a:cs typeface="Arial" pitchFamily="34"/>
            </a:endParaRPr>
          </a:p>
        </p:txBody>
      </p:sp>
      <p:sp>
        <p:nvSpPr>
          <p:cNvPr id="8" name="TextBox 6">
            <a:extLst>
              <a:ext uri="{FF2B5EF4-FFF2-40B4-BE49-F238E27FC236}">
                <a16:creationId xmlns:a16="http://schemas.microsoft.com/office/drawing/2014/main" id="{196BD89F-DA62-5959-92E2-99B102F6CA49}"/>
              </a:ext>
            </a:extLst>
          </p:cNvPr>
          <p:cNvSpPr txBox="1"/>
          <p:nvPr/>
        </p:nvSpPr>
        <p:spPr>
          <a:xfrm>
            <a:off x="1042218" y="5279136"/>
            <a:ext cx="10259964" cy="253916"/>
          </a:xfrm>
          <a:prstGeom prst="rect">
            <a:avLst/>
          </a:prstGeom>
          <a:solidFill>
            <a:srgbClr val="FFC000"/>
          </a:solidFill>
          <a:ln cap="flat">
            <a:noFill/>
          </a:ln>
        </p:spPr>
        <p:txBody>
          <a:bodyPr vert="horz" wrap="square" lIns="91440" tIns="45720" rIns="91440" bIns="45720" anchor="t" anchorCtr="0" compatLnSpc="1">
            <a:spAutoFit/>
          </a:bodyPr>
          <a:lstStyle/>
          <a:p>
            <a:r>
              <a:rPr lang="en-GB" sz="1050" dirty="0"/>
              <a:t>I confirm that no AI tools were used to research or prepare this assignment. All work submitted is my own, and I can provide drafts, notes, and supporting materials if requested.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BC3E4-89FA-532E-228B-86ABED78C83D}"/>
              </a:ext>
            </a:extLst>
          </p:cNvPr>
          <p:cNvSpPr txBox="1">
            <a:spLocks noGrp="1"/>
          </p:cNvSpPr>
          <p:nvPr>
            <p:ph type="ctrTitle"/>
          </p:nvPr>
        </p:nvSpPr>
        <p:spPr>
          <a:xfrm>
            <a:off x="1524003" y="235979"/>
            <a:ext cx="9144000" cy="353964"/>
          </a:xfrm>
          <a:solidFill>
            <a:srgbClr val="4E95D9"/>
          </a:solidFill>
        </p:spPr>
        <p:txBody>
          <a:bodyPr/>
          <a:lstStyle/>
          <a:p>
            <a:pPr lvl="0"/>
            <a:r>
              <a:rPr lang="en-GB" sz="1050">
                <a:latin typeface="Aptos"/>
              </a:rPr>
              <a:t>Bipolar I Disorder</a:t>
            </a:r>
          </a:p>
        </p:txBody>
      </p:sp>
      <p:sp>
        <p:nvSpPr>
          <p:cNvPr id="3" name="Subtitle 2">
            <a:extLst>
              <a:ext uri="{FF2B5EF4-FFF2-40B4-BE49-F238E27FC236}">
                <a16:creationId xmlns:a16="http://schemas.microsoft.com/office/drawing/2014/main" id="{4CAFCC1B-B009-B3CF-9ADC-7C68ECE44A4A}"/>
              </a:ext>
            </a:extLst>
          </p:cNvPr>
          <p:cNvSpPr txBox="1">
            <a:spLocks noGrp="1"/>
          </p:cNvSpPr>
          <p:nvPr>
            <p:ph type="subTitle" idx="1"/>
          </p:nvPr>
        </p:nvSpPr>
        <p:spPr>
          <a:xfrm>
            <a:off x="1524003" y="752167"/>
            <a:ext cx="9144000" cy="353964"/>
          </a:xfrm>
          <a:solidFill>
            <a:srgbClr val="83CBEB"/>
          </a:solidFill>
        </p:spPr>
        <p:txBody>
          <a:bodyPr/>
          <a:lstStyle/>
          <a:p>
            <a:pPr lvl="0"/>
            <a:r>
              <a:rPr lang="en-GB" sz="1050"/>
              <a:t> family mood disorder</a:t>
            </a:r>
          </a:p>
        </p:txBody>
      </p:sp>
      <p:sp>
        <p:nvSpPr>
          <p:cNvPr id="4" name="TextBox 5">
            <a:extLst>
              <a:ext uri="{FF2B5EF4-FFF2-40B4-BE49-F238E27FC236}">
                <a16:creationId xmlns:a16="http://schemas.microsoft.com/office/drawing/2014/main" id="{D2A626ED-E0EC-118E-A4DD-BCA80315E005}"/>
              </a:ext>
            </a:extLst>
          </p:cNvPr>
          <p:cNvSpPr txBox="1"/>
          <p:nvPr/>
        </p:nvSpPr>
        <p:spPr>
          <a:xfrm>
            <a:off x="4610103" y="1106131"/>
            <a:ext cx="4095753" cy="253919"/>
          </a:xfrm>
          <a:prstGeom prst="rect">
            <a:avLst/>
          </a:prstGeom>
          <a:solidFill>
            <a:srgbClr val="D9F2D0"/>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0" i="0" u="none" strike="noStrike" kern="1200" cap="none" spc="0" baseline="0">
                <a:solidFill>
                  <a:srgbClr val="000000"/>
                </a:solidFill>
                <a:uFillTx/>
                <a:latin typeface="Aptos"/>
              </a:rPr>
              <a:t>                              </a:t>
            </a:r>
            <a:r>
              <a:rPr lang="en-GB" sz="1050" b="0" i="0" u="none" strike="noStrike" kern="0" cap="none" spc="0" baseline="0">
                <a:solidFill>
                  <a:srgbClr val="000000"/>
                </a:solidFill>
                <a:uFillTx/>
                <a:latin typeface="Aptos"/>
              </a:rPr>
              <a:t>             </a:t>
            </a:r>
            <a:r>
              <a:rPr lang="en-GB" sz="1050" b="0" i="0" u="none" strike="noStrike" kern="1200" cap="none" spc="0" baseline="0">
                <a:solidFill>
                  <a:srgbClr val="000000"/>
                </a:solidFill>
                <a:uFillTx/>
                <a:latin typeface="Aptos"/>
              </a:rPr>
              <a:t> code 6A60</a:t>
            </a:r>
          </a:p>
        </p:txBody>
      </p:sp>
      <p:sp>
        <p:nvSpPr>
          <p:cNvPr id="5" name="TextBox 6">
            <a:extLst>
              <a:ext uri="{FF2B5EF4-FFF2-40B4-BE49-F238E27FC236}">
                <a16:creationId xmlns:a16="http://schemas.microsoft.com/office/drawing/2014/main" id="{2FAC8112-B6D0-0BBA-FE4E-8C43422C72A5}"/>
              </a:ext>
            </a:extLst>
          </p:cNvPr>
          <p:cNvSpPr txBox="1"/>
          <p:nvPr/>
        </p:nvSpPr>
        <p:spPr>
          <a:xfrm>
            <a:off x="83580" y="1268354"/>
            <a:ext cx="3858215" cy="5262979"/>
          </a:xfrm>
          <a:prstGeom prst="rect">
            <a:avLst/>
          </a:prstGeom>
          <a:solidFill>
            <a:srgbClr val="DCEAF7"/>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1" i="0" u="sng" strike="noStrike" kern="1200" cap="none" spc="0" baseline="0" dirty="0">
                <a:solidFill>
                  <a:srgbClr val="000000"/>
                </a:solidFill>
                <a:uFillTx/>
                <a:latin typeface="Aptos"/>
              </a:rPr>
              <a:t>Introduction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800" b="1" i="0" u="sng" strike="noStrike" kern="1200" cap="none" spc="0" baseline="0" dirty="0">
              <a:solidFill>
                <a:srgbClr val="000000"/>
              </a:solidFill>
              <a:uFillTx/>
              <a:latin typeface="Aptos"/>
            </a:endParaRPr>
          </a:p>
          <a:p>
            <a:pPr>
              <a:defRPr sz="1800" b="0" i="0" u="none" strike="noStrike" kern="0" cap="none" spc="0" baseline="0">
                <a:solidFill>
                  <a:srgbClr val="000000"/>
                </a:solidFill>
                <a:uFillTx/>
              </a:defRPr>
            </a:pPr>
            <a:r>
              <a:rPr lang="en-GB" sz="800" dirty="0"/>
              <a:t>The disorder of bipolar 1 are an illness which is psychiatric   distinguished by the presence of one or more mad occurrences persistent at minimum seven-day time or requiring inpatient care because of their severity</a:t>
            </a:r>
            <a:r>
              <a:rPr lang="en-GB" sz="800" u="sng" dirty="0"/>
              <a:t> </a:t>
            </a:r>
            <a:r>
              <a:rPr lang="en-GB" sz="800" dirty="0"/>
              <a:t>(APA, 2022). It affects mood, energy, thinking, and behaviour, often disrupting daily functioning (NIMH, 2024). The disorder commonly launches during later puberty, or early adulthood also may become lifelong if untreated (WHO, 2023). However, with appropriate treatment what is more continuing assistance, many persons be capable of handle warning sign also manage practical lifetime (Mayo Clinic, 2024).</a:t>
            </a:r>
          </a:p>
          <a:p>
            <a:pPr lvl="0">
              <a:defRPr sz="1800" b="0" i="0" u="none" strike="noStrike" kern="0" cap="none" spc="0" baseline="0">
                <a:solidFill>
                  <a:srgbClr val="000000"/>
                </a:solidFill>
                <a:uFillTx/>
              </a:defRPr>
            </a:pPr>
            <a:r>
              <a:rPr lang="en-GB" sz="800" dirty="0"/>
              <a:t> </a:t>
            </a:r>
            <a:endParaRPr lang="en-GB" sz="800" b="0" i="0" u="none" strike="noStrike" kern="1200" cap="none" spc="0" baseline="0" dirty="0">
              <a:solidFill>
                <a:srgbClr val="000000"/>
              </a:solidFill>
              <a:uFillTx/>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0" i="0" u="none" strike="noStrike" kern="1200" cap="none" spc="0" baseline="0" dirty="0">
                <a:solidFill>
                  <a:srgbClr val="000000"/>
                </a:solidFill>
                <a:uFillTx/>
                <a:latin typeface="Aptos"/>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800" b="1" i="0" u="sng"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800" b="1" i="0" u="sng" strike="noStrike" kern="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800" b="1" i="0" u="sng"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800" b="1" i="0" u="sng"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800" b="1" i="0" u="sng" strike="noStrike" kern="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800" b="1" i="0" u="sng"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800" b="1" u="sng" dirty="0">
              <a:solidFill>
                <a:srgbClr val="000000"/>
              </a:solidFill>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1" i="0" u="sng" strike="noStrike" kern="1200" cap="none" spc="0" baseline="0" dirty="0">
                <a:solidFill>
                  <a:srgbClr val="000000"/>
                </a:solidFill>
                <a:uFillTx/>
                <a:latin typeface="Aptos"/>
              </a:rPr>
              <a:t>Causes: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800" b="1" u="sng" dirty="0">
              <a:solidFill>
                <a:srgbClr val="000000"/>
              </a:solidFill>
              <a:latin typeface="Aptos"/>
            </a:endParaRPr>
          </a:p>
          <a:p>
            <a:pPr marL="171450" lvl="0" indent="-171450">
              <a:buFont typeface="Wingdings" panose="05000000000000000000" pitchFamily="2" charset="2"/>
              <a:buChar char="Ø"/>
            </a:pPr>
            <a:r>
              <a:rPr lang="en-GB" sz="800" dirty="0"/>
              <a:t>The bipolar are caused exactly by a strong illness is unknown however involves genetic, biological, and environmental factors (NAMI), 2024). </a:t>
            </a:r>
          </a:p>
          <a:p>
            <a:pPr marL="171450" lvl="0" indent="-171450">
              <a:buFont typeface="Wingdings" panose="05000000000000000000" pitchFamily="2" charset="2"/>
              <a:buChar char="Ø"/>
            </a:pPr>
            <a:r>
              <a:rPr lang="en-GB" sz="800" dirty="0"/>
              <a:t>The significantly illness of bipolar as an historic from the family that increases the danger of the disorder (Craddock &amp; Sklar, 2013).</a:t>
            </a:r>
          </a:p>
          <a:p>
            <a:pPr marL="171450" lvl="0" indent="-171450">
              <a:buFont typeface="Wingdings" panose="05000000000000000000" pitchFamily="2" charset="2"/>
              <a:buChar char="Ø"/>
            </a:pPr>
            <a:r>
              <a:rPr lang="en-GB" sz="800" dirty="0"/>
              <a:t>Differences in mind configuration also neurotransmitter do may influence headed for the disorder (Goodwin &amp; Jamison, 2007).</a:t>
            </a:r>
          </a:p>
          <a:p>
            <a:pPr marL="171450" lvl="0" indent="-171450">
              <a:buFont typeface="Wingdings" panose="05000000000000000000" pitchFamily="2" charset="2"/>
              <a:buChar char="Ø"/>
            </a:pPr>
            <a:r>
              <a:rPr lang="en-GB" sz="800" dirty="0"/>
              <a:t>Stress, trauma, substance misuse, and major life changes can trigger manic or depressive episodes in susceptible individuals (Grande et al., 2016).</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1" i="0" u="sng" strike="noStrike" kern="1200" cap="none" spc="0" baseline="0" dirty="0">
                <a:solidFill>
                  <a:srgbClr val="000000"/>
                </a:solidFill>
                <a:uFillTx/>
                <a:latin typeface="Aptos"/>
              </a:rPr>
              <a:t>Symptoms:</a:t>
            </a:r>
          </a:p>
          <a:p>
            <a:r>
              <a:rPr lang="en-GB" sz="800" dirty="0"/>
              <a:t> </a:t>
            </a:r>
          </a:p>
          <a:p>
            <a:pPr marL="171450" lvl="0" indent="-171450">
              <a:buFont typeface="Wingdings" panose="05000000000000000000" pitchFamily="2" charset="2"/>
              <a:buChar char="Ø"/>
            </a:pPr>
            <a:r>
              <a:rPr lang="en-GB" sz="800" dirty="0"/>
              <a:t>At least one mad period is the define appear of Bipolar I Condition (APA, 2022).</a:t>
            </a:r>
          </a:p>
          <a:p>
            <a:pPr marL="171450" lvl="0" indent="-171450">
              <a:buFont typeface="Wingdings" panose="05000000000000000000" pitchFamily="2" charset="2"/>
              <a:buChar char="Ø"/>
            </a:pPr>
            <a:r>
              <a:rPr lang="en-GB" sz="800" dirty="0"/>
              <a:t>Agitated signs contain lifted or petulant attitude, build up vigour, decreased basic aimed at being asleep, rapid verbal communication, go fast ideas, exaggerated self-esteem, distractibility, also unsafe behaviours (NIMH, 2024).</a:t>
            </a:r>
          </a:p>
          <a:p>
            <a:pPr marL="171450" lvl="0" indent="-171450">
              <a:buFont typeface="Wingdings" panose="05000000000000000000" pitchFamily="2" charset="2"/>
              <a:buChar char="Ø"/>
            </a:pPr>
            <a:r>
              <a:rPr lang="en-GB" sz="800" dirty="0"/>
              <a:t>Depressive episodes may involve continual melancholy, failure of pursuit, fatigue, sleep or taste exchanges, after those suicidal feelings (WHO, 2023).</a:t>
            </a:r>
          </a:p>
          <a:p>
            <a:pPr marL="171450" lvl="0" indent="-171450">
              <a:buFont typeface="Wingdings" panose="05000000000000000000" pitchFamily="2" charset="2"/>
              <a:buChar char="Ø"/>
            </a:pPr>
            <a:r>
              <a:rPr lang="en-GB" sz="800" dirty="0"/>
              <a:t>Symptoms vary in severity and duration among individuals (Grande et al., 2016).</a:t>
            </a:r>
          </a:p>
          <a:p>
            <a:endParaRPr lang="en-GB" sz="800" b="0"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0" i="0" u="none" strike="noStrike" kern="1200" cap="none" spc="0" baseline="0" dirty="0">
                <a:solidFill>
                  <a:srgbClr val="000000"/>
                </a:solidFill>
                <a:uFillTx/>
                <a:latin typeface="Aptos"/>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800" b="0"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800" b="0" i="0" u="none" strike="noStrike" kern="1200" cap="none" spc="0" baseline="0" dirty="0">
              <a:solidFill>
                <a:srgbClr val="000000"/>
              </a:solidFill>
              <a:uFillTx/>
              <a:latin typeface="Aptos"/>
            </a:endParaRPr>
          </a:p>
        </p:txBody>
      </p:sp>
      <p:sp>
        <p:nvSpPr>
          <p:cNvPr id="6" name="TextBox 7">
            <a:extLst>
              <a:ext uri="{FF2B5EF4-FFF2-40B4-BE49-F238E27FC236}">
                <a16:creationId xmlns:a16="http://schemas.microsoft.com/office/drawing/2014/main" id="{CF299D75-278B-B7B4-6D24-6E1F3965A018}"/>
              </a:ext>
            </a:extLst>
          </p:cNvPr>
          <p:cNvSpPr txBox="1"/>
          <p:nvPr/>
        </p:nvSpPr>
        <p:spPr>
          <a:xfrm>
            <a:off x="4089288" y="4011646"/>
            <a:ext cx="2618018" cy="1569659"/>
          </a:xfrm>
          <a:prstGeom prst="rect">
            <a:avLst/>
          </a:prstGeom>
          <a:solidFill>
            <a:srgbClr val="F2AA84"/>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1" i="0" u="sng" strike="noStrike" kern="1200" cap="none" spc="0" baseline="0">
                <a:solidFill>
                  <a:srgbClr val="000000"/>
                </a:solidFill>
                <a:uFillTx/>
                <a:latin typeface="Aptos"/>
              </a:rPr>
              <a:t>Historical Perspectives and Treatments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0" i="0" u="none" strike="noStrike" kern="1200" cap="none" spc="0" baseline="0">
                <a:solidFill>
                  <a:srgbClr val="000000"/>
                </a:solidFill>
                <a:uFillTx/>
                <a:latin typeface="Aptos"/>
              </a:rPr>
              <a:t>Treatment includes medication, psychotherapy, and lifestyle management (Mayo Clinic, 2024).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0" i="0" u="none" strike="noStrike" kern="1200" cap="none" spc="0" baseline="0">
                <a:solidFill>
                  <a:srgbClr val="000000"/>
                </a:solidFill>
                <a:uFillTx/>
                <a:latin typeface="Aptos"/>
              </a:rPr>
              <a:t>Mood stabilizers such as lithium and atypical antipsychotics help manage manic episodes (Goodwin &amp; Jamison, 2007; APA, 2022).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0" i="0" u="none" strike="noStrike" kern="1200" cap="none" spc="0" baseline="0">
                <a:solidFill>
                  <a:srgbClr val="000000"/>
                </a:solidFill>
                <a:uFillTx/>
                <a:latin typeface="Aptos"/>
              </a:rPr>
              <a:t>Psychotherapies, including Cognitive Behavioural Therapy (CBT), improve symptom management and relapse prevention (NICE, 2023).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0" i="0" u="none" strike="noStrike" kern="1200" cap="none" spc="0" baseline="0">
                <a:solidFill>
                  <a:srgbClr val="000000"/>
                </a:solidFill>
                <a:uFillTx/>
                <a:latin typeface="Aptos"/>
              </a:rPr>
              <a:t>Healthy sleep, stress management, avoiding alcohol and drugs, and regular follow-up support long-term recovery (WHO, 2023).</a:t>
            </a:r>
          </a:p>
        </p:txBody>
      </p:sp>
      <p:sp>
        <p:nvSpPr>
          <p:cNvPr id="7" name="TextBox 10">
            <a:extLst>
              <a:ext uri="{FF2B5EF4-FFF2-40B4-BE49-F238E27FC236}">
                <a16:creationId xmlns:a16="http://schemas.microsoft.com/office/drawing/2014/main" id="{E857CE7F-D176-7531-9F7D-6024A03DC381}"/>
              </a:ext>
            </a:extLst>
          </p:cNvPr>
          <p:cNvSpPr txBox="1"/>
          <p:nvPr/>
        </p:nvSpPr>
        <p:spPr>
          <a:xfrm>
            <a:off x="8908020" y="1552075"/>
            <a:ext cx="3283980" cy="5386090"/>
          </a:xfrm>
          <a:prstGeom prst="rect">
            <a:avLst/>
          </a:prstGeom>
          <a:solidFill>
            <a:srgbClr val="F2CFEE"/>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1" i="0" u="sng" strike="noStrike" kern="1200" cap="none" spc="0" baseline="0" dirty="0">
                <a:solidFill>
                  <a:srgbClr val="000000"/>
                </a:solidFill>
                <a:uFillTx/>
                <a:latin typeface="Aptos"/>
              </a:rPr>
              <a:t>Conclusions</a:t>
            </a:r>
          </a:p>
          <a:p>
            <a:r>
              <a:rPr lang="en-GB" sz="800" dirty="0"/>
              <a:t>Bipolar I Disorder is a complex but treatable emotional healthiness condition that can significantly affect a human being emotional well-being and daily functioning. Early diagnosis, evidence-based </a:t>
            </a:r>
          </a:p>
          <a:p>
            <a:r>
              <a:rPr lang="en-GB" sz="800" dirty="0"/>
              <a:t>A good support includes a focused treatment can boost a better quality of life (APA, 2022). </a:t>
            </a:r>
          </a:p>
          <a:p>
            <a:r>
              <a:rPr lang="en-GB" sz="800" dirty="0"/>
              <a:t>Continued research and public education are essential to minimise humiliation also support people living through Bipolar I Condition to request timely professional care (NAMI, 2024). </a:t>
            </a:r>
            <a:r>
              <a:rPr lang="en-GB" sz="800" b="0" i="0" u="none" strike="noStrike" kern="1200" cap="none" spc="0" baseline="0" dirty="0">
                <a:solidFill>
                  <a:srgbClr val="000000"/>
                </a:solidFill>
                <a:uFillTx/>
                <a:latin typeface="Aptos"/>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1" i="0" u="sng" strike="noStrike" kern="1200" cap="none" spc="0" baseline="0" dirty="0">
                <a:solidFill>
                  <a:srgbClr val="000000"/>
                </a:solidFill>
                <a:uFillTx/>
                <a:latin typeface="Aptos"/>
              </a:rPr>
              <a:t>References:</a:t>
            </a:r>
            <a:endParaRPr lang="en-GB" sz="800" b="0" i="0" u="sng" strike="noStrike" kern="1200" cap="none" spc="0" baseline="0" dirty="0">
              <a:solidFill>
                <a:srgbClr val="000000"/>
              </a:solidFill>
              <a:uFillTx/>
              <a:latin typeface="Aptos"/>
            </a:endParaRPr>
          </a:p>
          <a:p>
            <a:pPr marL="171450" marR="0" lvl="0" indent="-171450" algn="l" defTabSz="914400" rtl="0" fontAlgn="auto" hangingPunct="1">
              <a:lnSpc>
                <a:spcPct val="100000"/>
              </a:lnSpc>
              <a:spcBef>
                <a:spcPts val="0"/>
              </a:spcBef>
              <a:spcAft>
                <a:spcPts val="0"/>
              </a:spcAft>
              <a:buFont typeface="Wingdings" panose="05000000000000000000" pitchFamily="2" charset="2"/>
              <a:buChar char="Ø"/>
              <a:tabLst/>
              <a:defRPr sz="1800" b="0" i="0" u="none" strike="noStrike" kern="0" cap="none" spc="0" baseline="0">
                <a:solidFill>
                  <a:srgbClr val="000000"/>
                </a:solidFill>
                <a:uFillTx/>
              </a:defRPr>
            </a:pPr>
            <a:r>
              <a:rPr lang="en-GB" sz="800" b="0" i="0" u="none" strike="noStrike" kern="1200" cap="none" spc="0" baseline="0" dirty="0">
                <a:solidFill>
                  <a:srgbClr val="000000"/>
                </a:solidFill>
                <a:uFillTx/>
                <a:latin typeface="Aptos"/>
              </a:rPr>
              <a:t>American Psychiatric Association. (2022). </a:t>
            </a:r>
            <a:r>
              <a:rPr lang="en-GB" sz="800" b="0" i="1" u="none" strike="noStrike" kern="1200" cap="none" spc="0" baseline="0" dirty="0">
                <a:solidFill>
                  <a:srgbClr val="000000"/>
                </a:solidFill>
                <a:uFillTx/>
                <a:latin typeface="Aptos"/>
              </a:rPr>
              <a:t>Diagnostic and statistical manual of mental disorders</a:t>
            </a:r>
            <a:r>
              <a:rPr lang="en-GB" sz="800" b="0" i="0" u="none" strike="noStrike" kern="1200" cap="none" spc="0" baseline="0" dirty="0">
                <a:solidFill>
                  <a:srgbClr val="000000"/>
                </a:solidFill>
                <a:uFillTx/>
                <a:latin typeface="Aptos"/>
              </a:rPr>
              <a:t> (5th ed., text rev.; DSM-5-TR). American Psychiatric Association Publishing. </a:t>
            </a:r>
            <a:r>
              <a:rPr lang="en-GB" sz="800" b="0" i="0" u="none" strike="noStrike" kern="1200" cap="none" spc="0" baseline="0" dirty="0">
                <a:solidFill>
                  <a:srgbClr val="000000"/>
                </a:solidFill>
                <a:uFillTx/>
                <a:latin typeface="Aptos"/>
                <a:hlinkClick r:id="rId2">
                  <a:extLst>
                    <a:ext uri="{A12FA001-AC4F-418D-AE19-62706E023703}">
                      <ahyp:hlinkClr xmlns:ahyp="http://schemas.microsoft.com/office/drawing/2018/hyperlinkcolor" val="tx"/>
                    </a:ext>
                  </a:extLst>
                </a:hlinkClick>
              </a:rPr>
              <a:t>https://doi.org/10.1176/appi.books.9780890425787</a:t>
            </a:r>
            <a:endParaRPr lang="en-GB" sz="800" dirty="0">
              <a:solidFill>
                <a:srgbClr val="000000"/>
              </a:solidFill>
              <a:latin typeface="Aptos"/>
            </a:endParaRPr>
          </a:p>
          <a:p>
            <a:pPr marL="171450" marR="0" lvl="0" indent="-171450" algn="l" defTabSz="914400" rtl="0" fontAlgn="auto" hangingPunct="1">
              <a:lnSpc>
                <a:spcPct val="100000"/>
              </a:lnSpc>
              <a:spcBef>
                <a:spcPts val="0"/>
              </a:spcBef>
              <a:spcAft>
                <a:spcPts val="0"/>
              </a:spcAft>
              <a:buFont typeface="Wingdings" panose="05000000000000000000" pitchFamily="2" charset="2"/>
              <a:buChar char="Ø"/>
              <a:tabLst/>
              <a:defRPr sz="1800" b="0" i="0" u="none" strike="noStrike" kern="0" cap="none" spc="0" baseline="0">
                <a:solidFill>
                  <a:srgbClr val="000000"/>
                </a:solidFill>
                <a:uFillTx/>
              </a:defRPr>
            </a:pPr>
            <a:r>
              <a:rPr lang="en-GB" sz="800" b="0" i="0" u="none" strike="noStrike" kern="1200" cap="none" spc="0" baseline="0" dirty="0">
                <a:solidFill>
                  <a:srgbClr val="000000"/>
                </a:solidFill>
                <a:uFillTx/>
                <a:latin typeface="Aptos"/>
              </a:rPr>
              <a:t>Craddock, N., &amp; Sklar, P. (2013). Genetics of bipolar disorder. </a:t>
            </a:r>
            <a:r>
              <a:rPr lang="en-GB" sz="800" b="0" i="1" u="none" strike="noStrike" kern="1200" cap="none" spc="0" baseline="0" dirty="0">
                <a:solidFill>
                  <a:srgbClr val="000000"/>
                </a:solidFill>
                <a:uFillTx/>
                <a:latin typeface="Aptos"/>
              </a:rPr>
              <a:t>The Lancet, 381</a:t>
            </a:r>
            <a:r>
              <a:rPr lang="en-GB" sz="800" b="0" i="0" u="none" strike="noStrike" kern="1200" cap="none" spc="0" baseline="0" dirty="0">
                <a:solidFill>
                  <a:srgbClr val="000000"/>
                </a:solidFill>
                <a:uFillTx/>
                <a:latin typeface="Aptos"/>
              </a:rPr>
              <a:t>(9878), 1654–1662. </a:t>
            </a:r>
            <a:r>
              <a:rPr lang="en-GB" sz="800" b="0" i="0" u="none" strike="noStrike" kern="1200" cap="none" spc="0" baseline="0" dirty="0">
                <a:solidFill>
                  <a:srgbClr val="000000"/>
                </a:solidFill>
                <a:uFillTx/>
                <a:latin typeface="Aptos"/>
                <a:hlinkClick r:id="rId3">
                  <a:extLst>
                    <a:ext uri="{A12FA001-AC4F-418D-AE19-62706E023703}">
                      <ahyp:hlinkClr xmlns:ahyp="http://schemas.microsoft.com/office/drawing/2018/hyperlinkcolor" val="tx"/>
                    </a:ext>
                  </a:extLst>
                </a:hlinkClick>
              </a:rPr>
              <a:t>https://doi.org/10.1016/S0140-6736(13)60857-3</a:t>
            </a:r>
            <a:endParaRPr lang="en-GB" sz="800" dirty="0">
              <a:solidFill>
                <a:srgbClr val="000000"/>
              </a:solidFill>
              <a:latin typeface="Aptos"/>
            </a:endParaRPr>
          </a:p>
          <a:p>
            <a:pPr marL="171450" marR="0" lvl="0" indent="-171450" algn="l" defTabSz="914400" rtl="0" fontAlgn="auto" hangingPunct="1">
              <a:lnSpc>
                <a:spcPct val="100000"/>
              </a:lnSpc>
              <a:spcBef>
                <a:spcPts val="0"/>
              </a:spcBef>
              <a:spcAft>
                <a:spcPts val="0"/>
              </a:spcAft>
              <a:buFont typeface="Wingdings" panose="05000000000000000000" pitchFamily="2" charset="2"/>
              <a:buChar char="Ø"/>
              <a:tabLst/>
              <a:defRPr sz="1800" b="0" i="0" u="none" strike="noStrike" kern="0" cap="none" spc="0" baseline="0">
                <a:solidFill>
                  <a:srgbClr val="000000"/>
                </a:solidFill>
                <a:uFillTx/>
              </a:defRPr>
            </a:pPr>
            <a:r>
              <a:rPr lang="en-GB" sz="800" b="0" i="0" u="none" strike="noStrike" kern="1200" cap="none" spc="0" baseline="0" dirty="0">
                <a:solidFill>
                  <a:srgbClr val="000000"/>
                </a:solidFill>
                <a:uFillTx/>
                <a:latin typeface="Aptos"/>
              </a:rPr>
              <a:t>Goodwin, F. K., &amp; Jamison, K. R. (2007). </a:t>
            </a:r>
            <a:r>
              <a:rPr lang="en-GB" sz="800" b="0" i="1" u="none" strike="noStrike" kern="1200" cap="none" spc="0" baseline="0" dirty="0">
                <a:solidFill>
                  <a:srgbClr val="000000"/>
                </a:solidFill>
                <a:uFillTx/>
                <a:latin typeface="Aptos"/>
              </a:rPr>
              <a:t>Manic-depressive illness: Bipolar disorders and recurrent depression</a:t>
            </a:r>
            <a:r>
              <a:rPr lang="en-GB" sz="800" b="0" i="0" u="none" strike="noStrike" kern="1200" cap="none" spc="0" baseline="0" dirty="0">
                <a:solidFill>
                  <a:srgbClr val="000000"/>
                </a:solidFill>
                <a:uFillTx/>
                <a:latin typeface="Aptos"/>
              </a:rPr>
              <a:t> (2nd ed.). Oxford University Press. </a:t>
            </a:r>
            <a:r>
              <a:rPr lang="en-GB" sz="800" b="0" i="0" u="none" strike="noStrike" kern="1200" cap="none" spc="0" baseline="0" dirty="0">
                <a:solidFill>
                  <a:srgbClr val="000000"/>
                </a:solidFill>
                <a:uFillTx/>
                <a:latin typeface="Aptos"/>
                <a:hlinkClick r:id="rId4">
                  <a:extLst>
                    <a:ext uri="{A12FA001-AC4F-418D-AE19-62706E023703}">
                      <ahyp:hlinkClr xmlns:ahyp="http://schemas.microsoft.com/office/drawing/2018/hyperlinkcolor" val="tx"/>
                    </a:ext>
                  </a:extLst>
                </a:hlinkClick>
              </a:rPr>
              <a:t>https://global.oup.com/academic/product/manic-depressive-illness-978019535794</a:t>
            </a:r>
            <a:endParaRPr lang="en-GB" sz="800" dirty="0">
              <a:solidFill>
                <a:srgbClr val="000000"/>
              </a:solidFill>
              <a:latin typeface="Aptos"/>
            </a:endParaRPr>
          </a:p>
          <a:p>
            <a:pPr marL="171450" marR="0" lvl="0" indent="-171450" algn="l" defTabSz="914400" rtl="0" fontAlgn="auto" hangingPunct="1">
              <a:lnSpc>
                <a:spcPct val="100000"/>
              </a:lnSpc>
              <a:spcBef>
                <a:spcPts val="0"/>
              </a:spcBef>
              <a:spcAft>
                <a:spcPts val="0"/>
              </a:spcAft>
              <a:buFont typeface="Wingdings" panose="05000000000000000000" pitchFamily="2" charset="2"/>
              <a:buChar char="Ø"/>
              <a:tabLst/>
              <a:defRPr sz="1800" b="0" i="0" u="none" strike="noStrike" kern="0" cap="none" spc="0" baseline="0">
                <a:solidFill>
                  <a:srgbClr val="000000"/>
                </a:solidFill>
                <a:uFillTx/>
              </a:defRPr>
            </a:pPr>
            <a:r>
              <a:rPr lang="en-GB" sz="800" b="0" i="0" u="none" strike="noStrike" kern="1200" cap="none" spc="0" baseline="0" dirty="0">
                <a:solidFill>
                  <a:srgbClr val="000000"/>
                </a:solidFill>
                <a:uFillTx/>
                <a:latin typeface="Aptos"/>
              </a:rPr>
              <a:t>Grande, I., Berk, M., </a:t>
            </a:r>
            <a:r>
              <a:rPr lang="en-GB" sz="800" b="0" i="0" u="none" strike="noStrike" kern="1200" cap="none" spc="0" baseline="0" dirty="0" err="1">
                <a:solidFill>
                  <a:srgbClr val="000000"/>
                </a:solidFill>
                <a:uFillTx/>
                <a:latin typeface="Aptos"/>
              </a:rPr>
              <a:t>Birmaher</a:t>
            </a:r>
            <a:r>
              <a:rPr lang="en-GB" sz="800" b="0" i="0" u="none" strike="noStrike" kern="1200" cap="none" spc="0" baseline="0" dirty="0">
                <a:solidFill>
                  <a:srgbClr val="000000"/>
                </a:solidFill>
                <a:uFillTx/>
                <a:latin typeface="Aptos"/>
              </a:rPr>
              <a:t>, B., &amp; Vieta, E. (2016). Bipolar disorder. </a:t>
            </a:r>
            <a:r>
              <a:rPr lang="en-GB" sz="800" b="0" i="1" u="none" strike="noStrike" kern="1200" cap="none" spc="0" baseline="0" dirty="0">
                <a:solidFill>
                  <a:srgbClr val="000000"/>
                </a:solidFill>
                <a:uFillTx/>
                <a:latin typeface="Aptos"/>
              </a:rPr>
              <a:t>The Lancet, 387</a:t>
            </a:r>
            <a:r>
              <a:rPr lang="en-GB" sz="800" b="0" i="0" u="none" strike="noStrike" kern="1200" cap="none" spc="0" baseline="0" dirty="0">
                <a:solidFill>
                  <a:srgbClr val="000000"/>
                </a:solidFill>
                <a:uFillTx/>
                <a:latin typeface="Aptos"/>
              </a:rPr>
              <a:t>(10027), 1561–1572. </a:t>
            </a:r>
            <a:r>
              <a:rPr lang="en-GB" sz="800" b="0" i="0" u="none" strike="noStrike" kern="1200" cap="none" spc="0" baseline="0" dirty="0">
                <a:solidFill>
                  <a:srgbClr val="000000"/>
                </a:solidFill>
                <a:uFillTx/>
                <a:latin typeface="Aptos"/>
                <a:hlinkClick r:id="rId5">
                  <a:extLst>
                    <a:ext uri="{A12FA001-AC4F-418D-AE19-62706E023703}">
                      <ahyp:hlinkClr xmlns:ahyp="http://schemas.microsoft.com/office/drawing/2018/hyperlinkcolor" val="tx"/>
                    </a:ext>
                  </a:extLst>
                </a:hlinkClick>
              </a:rPr>
              <a:t>https://doi.org/10.1016/S0140-6736(15)00241-X</a:t>
            </a:r>
            <a:endParaRPr lang="en-GB" sz="800" dirty="0">
              <a:solidFill>
                <a:srgbClr val="000000"/>
              </a:solidFill>
              <a:latin typeface="Aptos"/>
            </a:endParaRPr>
          </a:p>
          <a:p>
            <a:pPr marL="171450" marR="0" lvl="0" indent="-171450" algn="l" defTabSz="914400" rtl="0" fontAlgn="auto" hangingPunct="1">
              <a:lnSpc>
                <a:spcPct val="100000"/>
              </a:lnSpc>
              <a:spcBef>
                <a:spcPts val="0"/>
              </a:spcBef>
              <a:spcAft>
                <a:spcPts val="0"/>
              </a:spcAft>
              <a:buFont typeface="Wingdings" panose="05000000000000000000" pitchFamily="2" charset="2"/>
              <a:buChar char="Ø"/>
              <a:tabLst/>
              <a:defRPr sz="1800" b="0" i="0" u="none" strike="noStrike" kern="0" cap="none" spc="0" baseline="0">
                <a:solidFill>
                  <a:srgbClr val="000000"/>
                </a:solidFill>
                <a:uFillTx/>
              </a:defRPr>
            </a:pPr>
            <a:r>
              <a:rPr lang="en-GB" sz="800" b="0" i="0" u="none" strike="noStrike" kern="1200" cap="none" spc="0" baseline="0" dirty="0">
                <a:solidFill>
                  <a:srgbClr val="000000"/>
                </a:solidFill>
                <a:uFillTx/>
                <a:latin typeface="Aptos"/>
              </a:rPr>
              <a:t>Mayo Clinic. (2024). </a:t>
            </a:r>
            <a:r>
              <a:rPr lang="en-GB" sz="800" b="0" i="1" u="none" strike="noStrike" kern="1200" cap="none" spc="0" baseline="0" dirty="0">
                <a:solidFill>
                  <a:srgbClr val="000000"/>
                </a:solidFill>
                <a:uFillTx/>
                <a:latin typeface="Aptos"/>
              </a:rPr>
              <a:t>Bipolar disorder</a:t>
            </a:r>
            <a:r>
              <a:rPr lang="en-GB" sz="800" b="0" i="0" u="none" strike="noStrike" kern="1200" cap="none" spc="0" baseline="0" dirty="0">
                <a:solidFill>
                  <a:srgbClr val="000000"/>
                </a:solidFill>
                <a:uFillTx/>
                <a:latin typeface="Aptos"/>
              </a:rPr>
              <a:t>. </a:t>
            </a:r>
            <a:r>
              <a:rPr lang="en-GB" sz="800" b="0" i="0" u="none" strike="noStrike" kern="1200" cap="none" spc="0" baseline="0" dirty="0">
                <a:solidFill>
                  <a:srgbClr val="000000"/>
                </a:solidFill>
                <a:uFillTx/>
                <a:latin typeface="Aptos"/>
                <a:hlinkClick r:id="rId6">
                  <a:extLst>
                    <a:ext uri="{A12FA001-AC4F-418D-AE19-62706E023703}">
                      <ahyp:hlinkClr xmlns:ahyp="http://schemas.microsoft.com/office/drawing/2018/hyperlinkcolor" val="tx"/>
                    </a:ext>
                  </a:extLst>
                </a:hlinkClick>
              </a:rPr>
              <a:t>https://www.mayoclinic.org/diseases-conditions/bipolar-disorder/symptoms-causes/syc-20355955</a:t>
            </a:r>
            <a:endParaRPr lang="en-GB" sz="800" dirty="0">
              <a:solidFill>
                <a:srgbClr val="000000"/>
              </a:solidFill>
              <a:latin typeface="Aptos"/>
            </a:endParaRPr>
          </a:p>
          <a:p>
            <a:pPr marL="171450" marR="0" lvl="0" indent="-171450" algn="l" defTabSz="914400" rtl="0" fontAlgn="auto" hangingPunct="1">
              <a:lnSpc>
                <a:spcPct val="100000"/>
              </a:lnSpc>
              <a:spcBef>
                <a:spcPts val="0"/>
              </a:spcBef>
              <a:spcAft>
                <a:spcPts val="0"/>
              </a:spcAft>
              <a:buFont typeface="Wingdings" panose="05000000000000000000" pitchFamily="2" charset="2"/>
              <a:buChar char="Ø"/>
              <a:tabLst/>
              <a:defRPr sz="1800" b="0" i="0" u="none" strike="noStrike" kern="0" cap="none" spc="0" baseline="0">
                <a:solidFill>
                  <a:srgbClr val="000000"/>
                </a:solidFill>
                <a:uFillTx/>
              </a:defRPr>
            </a:pPr>
            <a:r>
              <a:rPr lang="en-GB" sz="800" b="0" i="0" u="none" strike="noStrike" kern="1200" cap="none" spc="0" baseline="0" dirty="0">
                <a:solidFill>
                  <a:srgbClr val="000000"/>
                </a:solidFill>
                <a:uFillTx/>
                <a:latin typeface="Aptos"/>
              </a:rPr>
              <a:t>National Alliance on Mental Illness. (2024). </a:t>
            </a:r>
            <a:r>
              <a:rPr lang="en-GB" sz="800" b="0" i="1" u="none" strike="noStrike" kern="1200" cap="none" spc="0" baseline="0" dirty="0">
                <a:solidFill>
                  <a:srgbClr val="000000"/>
                </a:solidFill>
                <a:uFillTx/>
                <a:latin typeface="Aptos"/>
              </a:rPr>
              <a:t>Bipolar disorder</a:t>
            </a:r>
            <a:r>
              <a:rPr lang="en-GB" sz="800" b="0" i="0" u="none" strike="noStrike" kern="1200" cap="none" spc="0" baseline="0" dirty="0">
                <a:solidFill>
                  <a:srgbClr val="000000"/>
                </a:solidFill>
                <a:uFillTx/>
                <a:latin typeface="Aptos"/>
              </a:rPr>
              <a:t>. </a:t>
            </a:r>
            <a:r>
              <a:rPr lang="en-GB" sz="800" b="0" i="0" u="none" strike="noStrike" kern="1200" cap="none" spc="0" baseline="0" dirty="0">
                <a:solidFill>
                  <a:srgbClr val="000000"/>
                </a:solidFill>
                <a:uFillTx/>
                <a:latin typeface="Aptos"/>
                <a:hlinkClick r:id="rId7">
                  <a:extLst>
                    <a:ext uri="{A12FA001-AC4F-418D-AE19-62706E023703}">
                      <ahyp:hlinkClr xmlns:ahyp="http://schemas.microsoft.com/office/drawing/2018/hyperlinkcolor" val="tx"/>
                    </a:ext>
                  </a:extLst>
                </a:hlinkClick>
              </a:rPr>
              <a:t>https://www.nami.org/About-Mental-Illness/Mental-Health-Conditions/Bipolar-Disorder</a:t>
            </a:r>
            <a:endParaRPr lang="en-GB" sz="800" dirty="0">
              <a:solidFill>
                <a:srgbClr val="000000"/>
              </a:solidFill>
              <a:latin typeface="Aptos"/>
            </a:endParaRPr>
          </a:p>
          <a:p>
            <a:pPr marL="171450" marR="0" lvl="0" indent="-171450" algn="l" defTabSz="914400" rtl="0" fontAlgn="auto" hangingPunct="1">
              <a:lnSpc>
                <a:spcPct val="100000"/>
              </a:lnSpc>
              <a:spcBef>
                <a:spcPts val="0"/>
              </a:spcBef>
              <a:spcAft>
                <a:spcPts val="0"/>
              </a:spcAft>
              <a:buFont typeface="Wingdings" panose="05000000000000000000" pitchFamily="2" charset="2"/>
              <a:buChar char="Ø"/>
              <a:tabLst/>
              <a:defRPr sz="1800" b="0" i="0" u="none" strike="noStrike" kern="0" cap="none" spc="0" baseline="0">
                <a:solidFill>
                  <a:srgbClr val="000000"/>
                </a:solidFill>
                <a:uFillTx/>
              </a:defRPr>
            </a:pPr>
            <a:r>
              <a:rPr lang="en-GB" sz="800" b="0" i="0" u="none" strike="noStrike" kern="1200" cap="none" spc="0" baseline="0" dirty="0">
                <a:solidFill>
                  <a:srgbClr val="000000"/>
                </a:solidFill>
                <a:uFillTx/>
                <a:latin typeface="Aptos"/>
              </a:rPr>
              <a:t>National Institute for Health and Care Excellence. (2023). </a:t>
            </a:r>
            <a:r>
              <a:rPr lang="en-GB" sz="800" b="0" i="1" u="none" strike="noStrike" kern="1200" cap="none" spc="0" baseline="0" dirty="0">
                <a:solidFill>
                  <a:srgbClr val="000000"/>
                </a:solidFill>
                <a:uFillTx/>
                <a:latin typeface="Aptos"/>
              </a:rPr>
              <a:t>Bipolar disorder: Assessment and management (CG185).</a:t>
            </a:r>
            <a:r>
              <a:rPr lang="en-GB" sz="800" b="0" i="0" u="none" strike="noStrike" kern="1200" cap="none" spc="0" baseline="0" dirty="0">
                <a:solidFill>
                  <a:srgbClr val="000000"/>
                </a:solidFill>
                <a:uFillTx/>
                <a:latin typeface="Aptos"/>
              </a:rPr>
              <a:t> </a:t>
            </a:r>
            <a:r>
              <a:rPr lang="en-GB" sz="800" b="0" i="0" u="none" strike="noStrike" kern="1200" cap="none" spc="0" baseline="0" dirty="0">
                <a:solidFill>
                  <a:srgbClr val="000000"/>
                </a:solidFill>
                <a:uFillTx/>
                <a:latin typeface="Aptos"/>
                <a:hlinkClick r:id="rId8">
                  <a:extLst>
                    <a:ext uri="{A12FA001-AC4F-418D-AE19-62706E023703}">
                      <ahyp:hlinkClr xmlns:ahyp="http://schemas.microsoft.com/office/drawing/2018/hyperlinkcolor" val="tx"/>
                    </a:ext>
                  </a:extLst>
                </a:hlinkClick>
              </a:rPr>
              <a:t>https://www.nice.org.uk/guidance/cg185</a:t>
            </a:r>
            <a:endParaRPr lang="en-GB" sz="800" dirty="0">
              <a:solidFill>
                <a:srgbClr val="000000"/>
              </a:solidFill>
              <a:latin typeface="Aptos"/>
            </a:endParaRPr>
          </a:p>
          <a:p>
            <a:pPr marL="171450" marR="0" lvl="0" indent="-171450" algn="l" defTabSz="914400" rtl="0" fontAlgn="auto" hangingPunct="1">
              <a:lnSpc>
                <a:spcPct val="100000"/>
              </a:lnSpc>
              <a:spcBef>
                <a:spcPts val="0"/>
              </a:spcBef>
              <a:spcAft>
                <a:spcPts val="0"/>
              </a:spcAft>
              <a:buFont typeface="Wingdings" panose="05000000000000000000" pitchFamily="2" charset="2"/>
              <a:buChar char="Ø"/>
              <a:tabLst/>
              <a:defRPr sz="1800" b="0" i="0" u="none" strike="noStrike" kern="0" cap="none" spc="0" baseline="0">
                <a:solidFill>
                  <a:srgbClr val="000000"/>
                </a:solidFill>
                <a:uFillTx/>
              </a:defRPr>
            </a:pPr>
            <a:r>
              <a:rPr lang="en-GB" sz="800" b="0" i="0" u="none" strike="noStrike" kern="1200" cap="none" spc="0" baseline="0" dirty="0">
                <a:solidFill>
                  <a:srgbClr val="000000"/>
                </a:solidFill>
                <a:uFillTx/>
                <a:latin typeface="Aptos"/>
              </a:rPr>
              <a:t>National Institute of Mental Health. (2024). </a:t>
            </a:r>
            <a:r>
              <a:rPr lang="en-GB" sz="800" b="0" i="1" u="none" strike="noStrike" kern="1200" cap="none" spc="0" baseline="0" dirty="0">
                <a:solidFill>
                  <a:srgbClr val="000000"/>
                </a:solidFill>
                <a:uFillTx/>
                <a:latin typeface="Aptos"/>
              </a:rPr>
              <a:t>Bipolar disorder</a:t>
            </a:r>
            <a:r>
              <a:rPr lang="en-GB" sz="800" b="0" i="0" u="none" strike="noStrike" kern="1200" cap="none" spc="0" baseline="0" dirty="0">
                <a:solidFill>
                  <a:srgbClr val="000000"/>
                </a:solidFill>
                <a:uFillTx/>
                <a:latin typeface="Aptos"/>
              </a:rPr>
              <a:t>. </a:t>
            </a:r>
            <a:r>
              <a:rPr lang="en-GB" sz="800" b="0" i="0" u="none" strike="noStrike" kern="1200" cap="none" spc="0" baseline="0" dirty="0">
                <a:solidFill>
                  <a:srgbClr val="000000"/>
                </a:solidFill>
                <a:uFillTx/>
                <a:latin typeface="Aptos"/>
                <a:hlinkClick r:id="rId9">
                  <a:extLst>
                    <a:ext uri="{A12FA001-AC4F-418D-AE19-62706E023703}">
                      <ahyp:hlinkClr xmlns:ahyp="http://schemas.microsoft.com/office/drawing/2018/hyperlinkcolor" val="tx"/>
                    </a:ext>
                  </a:extLst>
                </a:hlinkClick>
              </a:rPr>
              <a:t>https://www.nimh.nih.gov/health/topics/bipolar-disorder</a:t>
            </a:r>
            <a:endParaRPr lang="en-GB" sz="800" dirty="0">
              <a:solidFill>
                <a:srgbClr val="000000"/>
              </a:solidFill>
              <a:latin typeface="Aptos"/>
            </a:endParaRPr>
          </a:p>
          <a:p>
            <a:pPr marL="171450" marR="0" lvl="0" indent="-171450" algn="l" defTabSz="914400" rtl="0" fontAlgn="auto" hangingPunct="1">
              <a:lnSpc>
                <a:spcPct val="100000"/>
              </a:lnSpc>
              <a:spcBef>
                <a:spcPts val="0"/>
              </a:spcBef>
              <a:spcAft>
                <a:spcPts val="0"/>
              </a:spcAft>
              <a:buFont typeface="Wingdings" panose="05000000000000000000" pitchFamily="2" charset="2"/>
              <a:buChar char="Ø"/>
              <a:tabLst/>
              <a:defRPr sz="1800" b="0" i="0" u="none" strike="noStrike" kern="0" cap="none" spc="0" baseline="0">
                <a:solidFill>
                  <a:srgbClr val="000000"/>
                </a:solidFill>
                <a:uFillTx/>
              </a:defRPr>
            </a:pPr>
            <a:r>
              <a:rPr lang="en-GB" sz="800" b="0" i="0" u="none" strike="noStrike" kern="1200" cap="none" spc="0" baseline="0" dirty="0">
                <a:solidFill>
                  <a:srgbClr val="000000"/>
                </a:solidFill>
                <a:uFillTx/>
                <a:latin typeface="Aptos"/>
              </a:rPr>
              <a:t>World Health Organization. (2022). </a:t>
            </a:r>
            <a:r>
              <a:rPr lang="en-GB" sz="800" b="0" i="1" u="none" strike="noStrike" kern="1200" cap="none" spc="0" baseline="0" dirty="0">
                <a:solidFill>
                  <a:srgbClr val="000000"/>
                </a:solidFill>
                <a:uFillTx/>
                <a:latin typeface="Aptos"/>
              </a:rPr>
              <a:t>World mental health report: Transforming mental health for all</a:t>
            </a:r>
            <a:r>
              <a:rPr lang="en-GB" sz="800" b="0" i="0" u="none" strike="noStrike" kern="1200" cap="none" spc="0" baseline="0" dirty="0">
                <a:solidFill>
                  <a:srgbClr val="000000"/>
                </a:solidFill>
                <a:uFillTx/>
                <a:latin typeface="Aptos"/>
              </a:rPr>
              <a:t>. </a:t>
            </a:r>
            <a:r>
              <a:rPr lang="en-GB" sz="800" b="0" i="0" u="none" strike="noStrike" kern="1200" cap="none" spc="0" baseline="0" dirty="0">
                <a:solidFill>
                  <a:srgbClr val="000000"/>
                </a:solidFill>
                <a:uFillTx/>
                <a:latin typeface="Aptos"/>
                <a:hlinkClick r:id="rId10">
                  <a:extLst>
                    <a:ext uri="{A12FA001-AC4F-418D-AE19-62706E023703}">
                      <ahyp:hlinkClr xmlns:ahyp="http://schemas.microsoft.com/office/drawing/2018/hyperlinkcolor" val="tx"/>
                    </a:ext>
                  </a:extLst>
                </a:hlinkClick>
              </a:rPr>
              <a:t>https://www.who.int/publications/i/item</a:t>
            </a:r>
            <a:r>
              <a:rPr lang="en-GB" sz="800" b="0" i="0" u="none" strike="noStrike" kern="1200" cap="none" spc="0" baseline="0">
                <a:solidFill>
                  <a:srgbClr val="000000"/>
                </a:solidFill>
                <a:uFillTx/>
                <a:latin typeface="Aptos"/>
                <a:hlinkClick r:id="rId10">
                  <a:extLst>
                    <a:ext uri="{A12FA001-AC4F-418D-AE19-62706E023703}">
                      <ahyp:hlinkClr xmlns:ahyp="http://schemas.microsoft.com/office/drawing/2018/hyperlinkcolor" val="tx"/>
                    </a:ext>
                  </a:extLst>
                </a:hlinkClick>
              </a:rPr>
              <a:t>/9789240049338</a:t>
            </a:r>
            <a:endParaRPr lang="en-GB" sz="800" dirty="0">
              <a:solidFill>
                <a:srgbClr val="000000"/>
              </a:solidFill>
              <a:latin typeface="Aptos"/>
            </a:endParaRPr>
          </a:p>
          <a:p>
            <a:pPr marL="171450" marR="0" lvl="0" indent="-171450" algn="l" defTabSz="914400" rtl="0" fontAlgn="auto" hangingPunct="1">
              <a:lnSpc>
                <a:spcPct val="100000"/>
              </a:lnSpc>
              <a:spcBef>
                <a:spcPts val="0"/>
              </a:spcBef>
              <a:spcAft>
                <a:spcPts val="0"/>
              </a:spcAft>
              <a:buFont typeface="Wingdings" panose="05000000000000000000" pitchFamily="2" charset="2"/>
              <a:buChar char="Ø"/>
              <a:tabLst/>
              <a:defRPr sz="1800" b="0" i="0" u="none" strike="noStrike" kern="0" cap="none" spc="0" baseline="0">
                <a:solidFill>
                  <a:srgbClr val="000000"/>
                </a:solidFill>
                <a:uFillTx/>
              </a:defRPr>
            </a:pPr>
            <a:r>
              <a:rPr lang="en-GB" sz="800" b="0" i="0" u="none" strike="noStrike" kern="1200" cap="none" spc="0" baseline="0">
                <a:solidFill>
                  <a:srgbClr val="000000"/>
                </a:solidFill>
                <a:uFillTx/>
                <a:latin typeface="Aptos"/>
              </a:rPr>
              <a:t>World </a:t>
            </a:r>
            <a:r>
              <a:rPr lang="en-GB" sz="800" b="0" i="0" u="none" strike="noStrike" kern="1200" cap="none" spc="0" baseline="0" dirty="0">
                <a:solidFill>
                  <a:srgbClr val="000000"/>
                </a:solidFill>
                <a:uFillTx/>
                <a:latin typeface="Aptos"/>
              </a:rPr>
              <a:t>Health Organization. (2023). </a:t>
            </a:r>
            <a:r>
              <a:rPr lang="en-GB" sz="800" b="0" i="1" u="none" strike="noStrike" kern="1200" cap="none" spc="0" baseline="0" dirty="0">
                <a:solidFill>
                  <a:srgbClr val="000000"/>
                </a:solidFill>
                <a:uFillTx/>
                <a:latin typeface="Aptos"/>
              </a:rPr>
              <a:t>Mental disorders</a:t>
            </a:r>
            <a:r>
              <a:rPr lang="en-GB" sz="800" b="0" i="0" u="none" strike="noStrike" kern="1200" cap="none" spc="0" baseline="0" dirty="0">
                <a:solidFill>
                  <a:srgbClr val="000000"/>
                </a:solidFill>
                <a:uFillTx/>
                <a:latin typeface="Aptos"/>
              </a:rPr>
              <a:t>. </a:t>
            </a:r>
            <a:r>
              <a:rPr lang="en-GB" sz="800" b="0" i="0" u="none" strike="noStrike" kern="1200" cap="none" spc="0" baseline="0" dirty="0">
                <a:solidFill>
                  <a:srgbClr val="000000"/>
                </a:solidFill>
                <a:uFillTx/>
                <a:latin typeface="Aptos"/>
                <a:hlinkClick r:id="rId11">
                  <a:extLst>
                    <a:ext uri="{A12FA001-AC4F-418D-AE19-62706E023703}">
                      <ahyp:hlinkClr xmlns:ahyp="http://schemas.microsoft.com/office/drawing/2018/hyperlinkcolor" val="tx"/>
                    </a:ext>
                  </a:extLst>
                </a:hlinkClick>
              </a:rPr>
              <a:t>https://www.who.int/news-room/fact-sheets/detail/mental-disorders</a:t>
            </a:r>
            <a:endParaRPr lang="en-GB" sz="800" b="0"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800" b="1" i="0" u="sng" strike="noStrike" kern="1200" cap="none" spc="0" baseline="0" dirty="0">
              <a:solidFill>
                <a:srgbClr val="000000"/>
              </a:solidFill>
              <a:uFillTx/>
              <a:latin typeface="Aptos"/>
            </a:endParaRPr>
          </a:p>
        </p:txBody>
      </p:sp>
      <p:pic>
        <p:nvPicPr>
          <p:cNvPr id="8" name="Picture 12">
            <a:extLst>
              <a:ext uri="{FF2B5EF4-FFF2-40B4-BE49-F238E27FC236}">
                <a16:creationId xmlns:a16="http://schemas.microsoft.com/office/drawing/2014/main" id="{449EDF83-7F35-08FF-668C-61F9B6E4ECF0}"/>
              </a:ext>
            </a:extLst>
          </p:cNvPr>
          <p:cNvPicPr>
            <a:picLocks noChangeAspect="1"/>
          </p:cNvPicPr>
          <p:nvPr/>
        </p:nvPicPr>
        <p:blipFill>
          <a:blip r:embed="rId12"/>
          <a:stretch>
            <a:fillRect/>
          </a:stretch>
        </p:blipFill>
        <p:spPr>
          <a:xfrm>
            <a:off x="485511" y="2812131"/>
            <a:ext cx="3054352" cy="680761"/>
          </a:xfrm>
          <a:prstGeom prst="rect">
            <a:avLst/>
          </a:prstGeom>
          <a:noFill/>
          <a:ln cap="flat">
            <a:noFill/>
          </a:ln>
        </p:spPr>
      </p:pic>
      <p:pic>
        <p:nvPicPr>
          <p:cNvPr id="9" name="Picture 9">
            <a:extLst>
              <a:ext uri="{FF2B5EF4-FFF2-40B4-BE49-F238E27FC236}">
                <a16:creationId xmlns:a16="http://schemas.microsoft.com/office/drawing/2014/main" id="{EDCAE1E6-A000-CED2-DD62-D1D2B612AD94}"/>
              </a:ext>
            </a:extLst>
          </p:cNvPr>
          <p:cNvPicPr>
            <a:picLocks noChangeAspect="1"/>
          </p:cNvPicPr>
          <p:nvPr/>
        </p:nvPicPr>
        <p:blipFill>
          <a:blip r:embed="rId13"/>
          <a:stretch>
            <a:fillRect/>
          </a:stretch>
        </p:blipFill>
        <p:spPr>
          <a:xfrm>
            <a:off x="4231459" y="3223497"/>
            <a:ext cx="2356033" cy="738798"/>
          </a:xfrm>
          <a:prstGeom prst="rect">
            <a:avLst/>
          </a:prstGeom>
          <a:noFill/>
          <a:ln cap="flat">
            <a:noFill/>
          </a:ln>
        </p:spPr>
      </p:pic>
      <p:pic>
        <p:nvPicPr>
          <p:cNvPr id="10" name="Picture 10">
            <a:extLst>
              <a:ext uri="{FF2B5EF4-FFF2-40B4-BE49-F238E27FC236}">
                <a16:creationId xmlns:a16="http://schemas.microsoft.com/office/drawing/2014/main" id="{64B68283-FF64-50BC-B008-4AEC2D6A5682}"/>
              </a:ext>
            </a:extLst>
          </p:cNvPr>
          <p:cNvPicPr>
            <a:picLocks noChangeAspect="1"/>
          </p:cNvPicPr>
          <p:nvPr/>
        </p:nvPicPr>
        <p:blipFill>
          <a:blip r:embed="rId14"/>
          <a:stretch>
            <a:fillRect/>
          </a:stretch>
        </p:blipFill>
        <p:spPr>
          <a:xfrm>
            <a:off x="6778666" y="4542501"/>
            <a:ext cx="2011369" cy="763423"/>
          </a:xfrm>
          <a:prstGeom prst="rect">
            <a:avLst/>
          </a:prstGeom>
          <a:noFill/>
          <a:ln cap="flat">
            <a:noFill/>
          </a:ln>
        </p:spPr>
      </p:pic>
      <p:sp>
        <p:nvSpPr>
          <p:cNvPr id="11" name="TextBox 11">
            <a:extLst>
              <a:ext uri="{FF2B5EF4-FFF2-40B4-BE49-F238E27FC236}">
                <a16:creationId xmlns:a16="http://schemas.microsoft.com/office/drawing/2014/main" id="{11C70337-431B-E115-D2C4-B86E15B66866}"/>
              </a:ext>
            </a:extLst>
          </p:cNvPr>
          <p:cNvSpPr txBox="1"/>
          <p:nvPr/>
        </p:nvSpPr>
        <p:spPr>
          <a:xfrm>
            <a:off x="6734976" y="1552075"/>
            <a:ext cx="2145374" cy="2677656"/>
          </a:xfrm>
          <a:prstGeom prst="rect">
            <a:avLst/>
          </a:prstGeom>
          <a:solidFill>
            <a:srgbClr val="B4E5A2"/>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1" i="0" u="sng" strike="noStrike" kern="1200" cap="none" spc="0" baseline="0" dirty="0">
                <a:solidFill>
                  <a:srgbClr val="000000"/>
                </a:solidFill>
                <a:uFillTx/>
                <a:latin typeface="Aptos"/>
              </a:rPr>
              <a:t>Recommendations</a:t>
            </a:r>
            <a:endParaRPr lang="en-GB" sz="800" b="0" i="0" u="sng"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0" i="0" u="none" strike="noStrike" kern="1200" cap="none" spc="0" baseline="0" dirty="0">
                <a:solidFill>
                  <a:srgbClr val="000000"/>
                </a:solidFill>
                <a:uFillTx/>
                <a:latin typeface="Aptos"/>
              </a:rPr>
              <a:t>Management of Bipolar I Disorder should combine pharmacological, psychological, and psychosocial care. Long-term treatment with lithium is recommended as a first-line mood stabiliser to reduce relapse and suicide risk (NICE, 2020; Yatham et al., 2018). Atypical antipsychotics may be used for acute mania or maintenance therapy.</a:t>
            </a:r>
          </a:p>
          <a:p>
            <a:pPr>
              <a:defRPr sz="1800" b="0" i="0" u="none" strike="noStrike" kern="0" cap="none" spc="0" baseline="0">
                <a:solidFill>
                  <a:srgbClr val="000000"/>
                </a:solidFill>
                <a:uFillTx/>
              </a:defRPr>
            </a:pPr>
            <a:r>
              <a:rPr lang="en-GB" sz="800" dirty="0"/>
              <a:t>The therapy cognitive behaviour is the best interference to use for the psychological intervention (CBT), the focused therapy must toward from the family also psychoeducation, improve treatment adherence, coping skills,</a:t>
            </a:r>
            <a:r>
              <a:rPr lang="en-GB" sz="800" b="0" i="0" u="none" strike="noStrike" kern="1200" cap="none" spc="0" baseline="0" dirty="0">
                <a:solidFill>
                  <a:srgbClr val="000000"/>
                </a:solidFill>
                <a:uFillTx/>
                <a:latin typeface="Aptos"/>
              </a:rPr>
              <a:t> and early relapse detection (Goodwin et al., 2016). Regular health monitoring, coordinated community mental health care, crisis planning, and lifestyle measures such as sleep regulation and reducing substance misuse support long-term recovery.</a:t>
            </a:r>
          </a:p>
        </p:txBody>
      </p:sp>
      <p:sp>
        <p:nvSpPr>
          <p:cNvPr id="12" name="TextBox 11">
            <a:extLst>
              <a:ext uri="{FF2B5EF4-FFF2-40B4-BE49-F238E27FC236}">
                <a16:creationId xmlns:a16="http://schemas.microsoft.com/office/drawing/2014/main" id="{A5710D03-B880-27E2-01E2-FDC36699D6C4}"/>
              </a:ext>
            </a:extLst>
          </p:cNvPr>
          <p:cNvSpPr txBox="1"/>
          <p:nvPr/>
        </p:nvSpPr>
        <p:spPr>
          <a:xfrm>
            <a:off x="4100466" y="1552074"/>
            <a:ext cx="2618018" cy="1723549"/>
          </a:xfrm>
          <a:prstGeom prst="rect">
            <a:avLst/>
          </a:prstGeom>
          <a:solidFill>
            <a:srgbClr val="FBE3D6"/>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ptos"/>
              </a:rPr>
              <a:t> </a:t>
            </a:r>
            <a:r>
              <a:rPr lang="en-GB" sz="800" b="1" i="0" u="sng" strike="noStrike" kern="1200" cap="none" spc="0" baseline="0" dirty="0">
                <a:solidFill>
                  <a:srgbClr val="000000"/>
                </a:solidFill>
                <a:uFillTx/>
                <a:latin typeface="Aptos"/>
              </a:rPr>
              <a:t>Diagnosis:</a:t>
            </a:r>
            <a:endParaRPr lang="en-GB" sz="800" b="0" i="0" u="sng" strike="noStrike" kern="1200" cap="none" spc="0" baseline="0" dirty="0">
              <a:solidFill>
                <a:srgbClr val="000000"/>
              </a:solidFill>
              <a:uFillTx/>
              <a:latin typeface="Aptos"/>
            </a:endParaRPr>
          </a:p>
          <a:p>
            <a:pPr marL="171450" indent="-171450">
              <a:buSzPct val="100000"/>
              <a:buFont typeface="Wingdings" pitchFamily="2"/>
              <a:buChar char="Ø"/>
              <a:defRPr sz="1800" b="0" i="0" u="none" strike="noStrike" kern="0" cap="none" spc="0" baseline="0">
                <a:solidFill>
                  <a:srgbClr val="000000"/>
                </a:solidFill>
                <a:uFillTx/>
              </a:defRPr>
            </a:pPr>
            <a:r>
              <a:rPr lang="en-GB" sz="800" dirty="0"/>
              <a:t>Identification is centred on a thorough psychiatric assessment and the </a:t>
            </a:r>
            <a:r>
              <a:rPr lang="en-GB" sz="800" b="1" dirty="0"/>
              <a:t>(DSM-5-TR)</a:t>
            </a:r>
            <a:r>
              <a:rPr lang="en-GB" sz="800" dirty="0"/>
              <a:t> criteria (APA, 2022).</a:t>
            </a:r>
            <a:endParaRPr lang="en-GB" sz="800" b="0" i="0" u="none" strike="noStrike" kern="1200" cap="none" spc="0" baseline="0" dirty="0">
              <a:solidFill>
                <a:srgbClr val="000000"/>
              </a:solidFill>
              <a:uFillTx/>
              <a:latin typeface="Aptos"/>
            </a:endParaRPr>
          </a:p>
          <a:p>
            <a:pPr marL="171450" marR="0" lvl="0" indent="-1714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800" b="0" i="0" u="none" strike="noStrike" kern="1200" cap="none" spc="0" baseline="0" dirty="0">
                <a:solidFill>
                  <a:srgbClr val="000000"/>
                </a:solidFill>
                <a:uFillTx/>
                <a:latin typeface="Aptos"/>
              </a:rPr>
              <a:t>Healthcare professionals assess symptom history, duration, severity, medical history, and family history while excluding medical conditions and substance-related causes (NICE, 2023).</a:t>
            </a:r>
          </a:p>
          <a:p>
            <a:pPr marL="171450" marR="0" lvl="0" indent="-1714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800" b="0" i="0" u="none" strike="noStrike" kern="1200" cap="none" spc="0" baseline="0" dirty="0">
                <a:solidFill>
                  <a:srgbClr val="000000"/>
                </a:solidFill>
                <a:uFillTx/>
                <a:latin typeface="Aptos"/>
              </a:rPr>
              <a:t>Accurate diagnosis is essential because Bipolar I Disorder may be mistaken for major depressive disorder or other psychiatric conditions (NIMH, 2024).</a:t>
            </a:r>
          </a:p>
        </p:txBody>
      </p:sp>
      <p:grpSp>
        <p:nvGrpSpPr>
          <p:cNvPr id="13" name="Group 13">
            <a:extLst>
              <a:ext uri="{FF2B5EF4-FFF2-40B4-BE49-F238E27FC236}">
                <a16:creationId xmlns:a16="http://schemas.microsoft.com/office/drawing/2014/main" id="{71094D89-0FF4-AB1F-A5C1-1DEBEFED92B9}"/>
              </a:ext>
            </a:extLst>
          </p:cNvPr>
          <p:cNvGrpSpPr/>
          <p:nvPr/>
        </p:nvGrpSpPr>
        <p:grpSpPr>
          <a:xfrm>
            <a:off x="4089279" y="5751868"/>
            <a:ext cx="2618018" cy="688580"/>
            <a:chOff x="4089279" y="5751868"/>
            <a:chExt cx="2618018" cy="688580"/>
          </a:xfrm>
        </p:grpSpPr>
        <p:pic>
          <p:nvPicPr>
            <p:cNvPr id="14" name="Picture 14">
              <a:extLst>
                <a:ext uri="{FF2B5EF4-FFF2-40B4-BE49-F238E27FC236}">
                  <a16:creationId xmlns:a16="http://schemas.microsoft.com/office/drawing/2014/main" id="{3CDD61D2-4F63-E7BD-D91D-EBB69890EB94}"/>
                </a:ext>
              </a:extLst>
            </p:cNvPr>
            <p:cNvPicPr>
              <a:picLocks noChangeAspect="1"/>
            </p:cNvPicPr>
            <p:nvPr/>
          </p:nvPicPr>
          <p:blipFill>
            <a:blip r:embed="rId15"/>
            <a:stretch>
              <a:fillRect/>
            </a:stretch>
          </p:blipFill>
          <p:spPr>
            <a:xfrm>
              <a:off x="4089279" y="5751868"/>
              <a:ext cx="2618018" cy="644377"/>
            </a:xfrm>
            <a:prstGeom prst="rect">
              <a:avLst/>
            </a:prstGeom>
            <a:noFill/>
            <a:ln cap="flat">
              <a:noFill/>
            </a:ln>
          </p:spPr>
        </p:pic>
        <p:sp>
          <p:nvSpPr>
            <p:cNvPr id="15" name="Text Box 2">
              <a:extLst>
                <a:ext uri="{FF2B5EF4-FFF2-40B4-BE49-F238E27FC236}">
                  <a16:creationId xmlns:a16="http://schemas.microsoft.com/office/drawing/2014/main" id="{CC3239C9-AAC3-DA31-5869-EA88BB7AADFD}"/>
                </a:ext>
              </a:extLst>
            </p:cNvPr>
            <p:cNvSpPr txBox="1"/>
            <p:nvPr/>
          </p:nvSpPr>
          <p:spPr>
            <a:xfrm>
              <a:off x="4089279" y="6396246"/>
              <a:ext cx="2618018" cy="44202"/>
            </a:xfrm>
            <a:prstGeom prst="rect">
              <a:avLst/>
            </a:prstGeom>
            <a:solidFill>
              <a:srgbClr val="FFFFFF"/>
            </a:solidFill>
            <a:ln cap="flat">
              <a:noFill/>
            </a:ln>
          </p:spPr>
          <p:txBody>
            <a:bodyPr vert="horz" wrap="square" lIns="91440" tIns="45720" rIns="91440" bIns="45720" anchor="t" anchorCtr="0" compatLnSpc="1">
              <a:noAutofit/>
            </a:bodyPr>
            <a:lstStyle/>
            <a:p>
              <a:pPr marL="0" marR="0" lvl="0" indent="0" algn="l" defTabSz="914400" rtl="0" fontAlgn="auto" hangingPunct="1">
                <a:lnSpc>
                  <a:spcPct val="115000"/>
                </a:lnSpc>
                <a:spcBef>
                  <a:spcPts val="0"/>
                </a:spcBef>
                <a:spcAft>
                  <a:spcPts val="80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Aptos" pitchFamily="34"/>
                <a:ea typeface="Aptos" pitchFamily="34"/>
                <a:cs typeface="Times New Roman" pitchFamily="18"/>
              </a:endParaRP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TM03457475%5b%5bfn=Frame%5d%5d</Template>
  <TotalTime>621</TotalTime>
  <Words>1071</Words>
  <Application>Microsoft Office PowerPoint</Application>
  <PresentationFormat>Widescreen</PresentationFormat>
  <Paragraphs>61</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Aptos</vt:lpstr>
      <vt:lpstr>Aptos Display</vt:lpstr>
      <vt:lpstr>Arial</vt:lpstr>
      <vt:lpstr>Wingdings</vt:lpstr>
      <vt:lpstr>Office Theme</vt:lpstr>
      <vt:lpstr>PowerPoint Presentation</vt:lpstr>
      <vt:lpstr>Bipolar I Disorder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Odimba Ongambo (2327905)</dc:creator>
  <cp:lastModifiedBy>Odimba Ongambo (2327905)</cp:lastModifiedBy>
  <cp:revision>18</cp:revision>
  <dcterms:created xsi:type="dcterms:W3CDTF">2026-07-26T17:37:04Z</dcterms:created>
  <dcterms:modified xsi:type="dcterms:W3CDTF">2026-07-31T00:25:09Z</dcterms:modified>
</cp:coreProperties>
</file>