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1"/>
  </p:notesMasterIdLst>
  <p:sldIdLst>
    <p:sldId id="287" r:id="rId2"/>
    <p:sldId id="263" r:id="rId3"/>
    <p:sldId id="265" r:id="rId4"/>
    <p:sldId id="266" r:id="rId5"/>
    <p:sldId id="267" r:id="rId6"/>
    <p:sldId id="281" r:id="rId7"/>
    <p:sldId id="268" r:id="rId8"/>
    <p:sldId id="269" r:id="rId9"/>
    <p:sldId id="270" r:id="rId10"/>
    <p:sldId id="271" r:id="rId11"/>
    <p:sldId id="272" r:id="rId12"/>
    <p:sldId id="275" r:id="rId13"/>
    <p:sldId id="276" r:id="rId14"/>
    <p:sldId id="280" r:id="rId15"/>
    <p:sldId id="282" r:id="rId16"/>
    <p:sldId id="283" r:id="rId17"/>
    <p:sldId id="284" r:id="rId18"/>
    <p:sldId id="285" r:id="rId19"/>
    <p:sldId id="28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3FF7D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810" autoAdjust="0"/>
  </p:normalViewPr>
  <p:slideViewPr>
    <p:cSldViewPr>
      <p:cViewPr>
        <p:scale>
          <a:sx n="66" d="100"/>
          <a:sy n="66" d="100"/>
        </p:scale>
        <p:origin x="-798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openlearn.open.ac.uk/mod/oucontent/view.php?id=398876&amp;section=1.3.2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Try to choose a purpose from those shown in </a:t>
            </a:r>
            <a:r>
              <a:rPr lang="en-GB" dirty="0" smtClean="0">
                <a:hlinkClick r:id="rId3"/>
              </a:rPr>
              <a:t>Figure 2</a:t>
            </a:r>
            <a:r>
              <a:rPr lang="en-GB" dirty="0" smtClean="0"/>
              <a:t> for each of the types of presentation listed below. You will probably be able to think of several, as some types of presentations have multiple motives:</a:t>
            </a:r>
          </a:p>
          <a:p>
            <a:r>
              <a:rPr lang="en-GB" dirty="0" smtClean="0"/>
              <a:t>- a sales presentation at a conference</a:t>
            </a:r>
          </a:p>
          <a:p>
            <a:r>
              <a:rPr lang="en-GB" dirty="0" smtClean="0"/>
              <a:t>- a training session at your workplace on a new computer system</a:t>
            </a:r>
          </a:p>
          <a:p>
            <a:r>
              <a:rPr lang="en-GB" dirty="0" smtClean="0"/>
              <a:t>- an after-dinner speech at a retirement party</a:t>
            </a:r>
          </a:p>
          <a:p>
            <a:r>
              <a:rPr lang="en-GB" dirty="0" smtClean="0"/>
              <a:t>- a formal presentation about your specialist project/subject/hobby</a:t>
            </a:r>
          </a:p>
          <a:p>
            <a:r>
              <a:rPr lang="en-GB" dirty="0" smtClean="0"/>
              <a:t>- an interview for a new job</a:t>
            </a:r>
          </a:p>
          <a:p>
            <a:r>
              <a:rPr lang="en-GB" dirty="0" smtClean="0"/>
              <a:t>- to summarise an activity at a tutorial or a day school.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3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Students are sometimes required to have a Viva or to present the findings of their research thesis</a:t>
            </a:r>
          </a:p>
          <a:p>
            <a:r>
              <a:rPr lang="en-GB" altLang="zh-CN" dirty="0" smtClean="0"/>
              <a:t>Some courses have seminars built into the structure</a:t>
            </a:r>
          </a:p>
          <a:p>
            <a:r>
              <a:rPr lang="en-GB" altLang="zh-CN" dirty="0" smtClean="0"/>
              <a:t>Some students present themselves better verbally than on paper</a:t>
            </a:r>
          </a:p>
          <a:p>
            <a:r>
              <a:rPr lang="en-GB" altLang="zh-CN" dirty="0" smtClean="0"/>
              <a:t>The ability to give presentations is a skill required in many occupations.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5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Only prepare what can be delivered at a reasonably slow pace</a:t>
            </a:r>
          </a:p>
          <a:p>
            <a:r>
              <a:rPr lang="en-GB" altLang="zh-CN" dirty="0" smtClean="0"/>
              <a:t>Divide material into the essential points that definitely must be made, and extra material which can be used if time permits</a:t>
            </a:r>
          </a:p>
          <a:p>
            <a:r>
              <a:rPr lang="en-GB" altLang="zh-CN" dirty="0" smtClean="0"/>
              <a:t>Prepare a summary to close the presentation</a:t>
            </a:r>
          </a:p>
          <a:p>
            <a:r>
              <a:rPr lang="en-GB" altLang="zh-CN" dirty="0" smtClean="0"/>
              <a:t>Practice the presentation several times, going slowly and timing yourself</a:t>
            </a:r>
          </a:p>
          <a:p>
            <a:r>
              <a:rPr lang="en-GB" altLang="zh-CN" dirty="0" smtClean="0"/>
              <a:t>Edit the presentation if it is too long</a:t>
            </a:r>
          </a:p>
          <a:p>
            <a:r>
              <a:rPr lang="en-GB" altLang="zh-CN" dirty="0" smtClean="0"/>
              <a:t>Use Postcards as a prompt.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8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Wait until the audience is settled before beginning to speak</a:t>
            </a:r>
          </a:p>
          <a:p>
            <a:r>
              <a:rPr lang="en-GB" altLang="zh-CN" dirty="0" smtClean="0"/>
              <a:t>Tell the audience if you would prefer questions at the end or during the presentation</a:t>
            </a:r>
          </a:p>
          <a:p>
            <a:r>
              <a:rPr lang="en-GB" altLang="zh-CN" dirty="0" smtClean="0"/>
              <a:t>Introduce the topic of the presentation </a:t>
            </a:r>
          </a:p>
          <a:p>
            <a:r>
              <a:rPr lang="en-GB" altLang="zh-CN" dirty="0" smtClean="0"/>
              <a:t>Structure what is said so that it progresses logically </a:t>
            </a:r>
          </a:p>
          <a:p>
            <a:r>
              <a:rPr lang="en-GB" altLang="zh-CN" dirty="0" smtClean="0"/>
              <a:t>Limit the content of the visual aids used to a few main points – KISS.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Speak clearly and adapt the style of presentation to suit the purpose, subject and audience</a:t>
            </a:r>
          </a:p>
          <a:p>
            <a:r>
              <a:rPr lang="en-GB" altLang="zh-CN" dirty="0" smtClean="0"/>
              <a:t>Pause and take a breath after each point</a:t>
            </a:r>
          </a:p>
          <a:p>
            <a:r>
              <a:rPr lang="en-GB" altLang="zh-CN" dirty="0" smtClean="0"/>
              <a:t>DO NOT READ THE PRESENTATION</a:t>
            </a:r>
          </a:p>
          <a:p>
            <a:r>
              <a:rPr lang="en-GB" altLang="zh-CN" dirty="0" smtClean="0"/>
              <a:t>Select a few concrete examples, which are easy for the audience to visualise</a:t>
            </a:r>
          </a:p>
          <a:p>
            <a:r>
              <a:rPr lang="en-GB" altLang="zh-CN" dirty="0" smtClean="0"/>
              <a:t>Summarise during the presentation</a:t>
            </a:r>
          </a:p>
          <a:p>
            <a:r>
              <a:rPr lang="en-GB" altLang="zh-CN" dirty="0" smtClean="0"/>
              <a:t>Use an image or other support material to enhance the content of the presentation.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10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question and answer session</a:t>
            </a:r>
          </a:p>
          <a:p>
            <a:r>
              <a:rPr lang="en-GB" altLang="zh-CN" dirty="0" smtClean="0"/>
              <a:t>React to verbal or non-verbal feedback in a suitable manner</a:t>
            </a:r>
          </a:p>
          <a:p>
            <a:r>
              <a:rPr lang="en-GB" altLang="zh-CN" dirty="0" smtClean="0"/>
              <a:t>Make eye contact</a:t>
            </a:r>
          </a:p>
          <a:p>
            <a:r>
              <a:rPr lang="en-GB" altLang="zh-CN" dirty="0" smtClean="0"/>
              <a:t>Keep to within the set time frame</a:t>
            </a:r>
          </a:p>
          <a:p>
            <a:r>
              <a:rPr lang="en-GB" altLang="zh-CN" dirty="0" smtClean="0"/>
              <a:t>Recap on main points to conclude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Tell them what you’re going to tell them, Tell them, Tell them what you told them.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11</a:t>
            </a:fld>
            <a:endParaRPr lang="en-GB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altLang="zh-CN" dirty="0" smtClean="0"/>
              <a:t>85% of the message is conveyed by non-verbal cues – e.g. body language, tone of voice, gestures, etc.</a:t>
            </a:r>
          </a:p>
          <a:p>
            <a:r>
              <a:rPr lang="en-GB" altLang="zh-CN" dirty="0" smtClean="0"/>
              <a:t>EYES: Use them positively</a:t>
            </a:r>
          </a:p>
          <a:p>
            <a:r>
              <a:rPr lang="en-GB" altLang="zh-CN" dirty="0" smtClean="0"/>
              <a:t>BODY SPACE: Do not invade</a:t>
            </a:r>
          </a:p>
          <a:p>
            <a:r>
              <a:rPr lang="en-GB" altLang="zh-CN" dirty="0" smtClean="0"/>
              <a:t>TOUCH: Don’t!</a:t>
            </a:r>
          </a:p>
          <a:p>
            <a:r>
              <a:rPr lang="en-GB" altLang="zh-CN" dirty="0" smtClean="0"/>
              <a:t>EXASPERATION: Keep your cool!</a:t>
            </a:r>
          </a:p>
          <a:p>
            <a:r>
              <a:rPr lang="en-GB" altLang="zh-CN" dirty="0" smtClean="0"/>
              <a:t>MOUTH: Do not hide it when you speak</a:t>
            </a:r>
          </a:p>
          <a:p>
            <a:r>
              <a:rPr lang="en-GB" altLang="zh-CN" dirty="0" smtClean="0"/>
              <a:t>POSTURE AND BODY MOVEMENT: Upright but relaxed - less-threatening; well balanced</a:t>
            </a:r>
          </a:p>
          <a:p>
            <a:r>
              <a:rPr lang="en-GB" altLang="zh-CN" dirty="0" smtClean="0"/>
              <a:t>SMILES: Use them!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73E1E3E-9BF6-4C75-B476-EC8ED19374FE}" type="slidenum">
              <a:rPr lang="en-GB" smtClean="0"/>
              <a:pPr>
                <a:defRPr/>
              </a:pPr>
              <a:t>12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13" name="Picture 2" descr="logoSMU"/>
          <p:cNvPicPr>
            <a:picLocks noChangeAspect="1" noChangeArrowheads="1"/>
          </p:cNvPicPr>
          <p:nvPr userDrawn="1"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07/12/2012</a:t>
            </a:fld>
            <a:endParaRPr lang="en-GB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23528" y="1700808"/>
            <a:ext cx="8229600" cy="1143000"/>
          </a:xfrm>
        </p:spPr>
        <p:txBody>
          <a:bodyPr>
            <a:normAutofit/>
          </a:bodyPr>
          <a:lstStyle/>
          <a:p>
            <a:r>
              <a:rPr lang="en-US" sz="6000" dirty="0" smtClean="0"/>
              <a:t>Presenting</a:t>
            </a:r>
            <a:endParaRPr lang="en-GB" sz="6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412776"/>
            <a:ext cx="4260751" cy="42484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the act of </a:t>
            </a:r>
            <a:r>
              <a:rPr lang="en-GB" dirty="0" smtClean="0"/>
              <a:t>Presenting or Communicating a message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the manner in which something is </a:t>
            </a:r>
            <a:r>
              <a:rPr lang="en-GB" dirty="0" smtClean="0"/>
              <a:t>structured and explained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something performed for an </a:t>
            </a:r>
            <a:r>
              <a:rPr lang="en-GB" dirty="0" smtClean="0"/>
              <a:t>audience </a:t>
            </a:r>
            <a:r>
              <a:rPr lang="en-GB" dirty="0" smtClean="0"/>
              <a:t>e.g. a play, show or other entertainment</a:t>
            </a:r>
          </a:p>
          <a:p>
            <a:endParaRPr lang="en-GB" dirty="0" smtClean="0"/>
          </a:p>
          <a:p>
            <a:r>
              <a:rPr lang="en-GB" dirty="0" smtClean="0"/>
              <a:t>a formal </a:t>
            </a:r>
            <a:r>
              <a:rPr lang="en-GB" dirty="0" smtClean="0"/>
              <a:t>report delivered verbally with accompanying media (text, images, illustrations, audio, video etc...)</a:t>
            </a:r>
            <a:endParaRPr lang="en-GB" sz="1600" dirty="0" smtClean="0"/>
          </a:p>
          <a:p>
            <a:pPr marL="514350" indent="-514350">
              <a:buNone/>
            </a:pPr>
            <a:endParaRPr lang="en-GB" sz="1600" dirty="0" smtClean="0"/>
          </a:p>
          <a:p>
            <a:pPr marL="514350" indent="-514350">
              <a:buNone/>
            </a:pPr>
            <a:r>
              <a:rPr lang="en-GB" sz="1600" dirty="0" smtClean="0"/>
              <a:t>Based on Chambers </a:t>
            </a:r>
            <a:r>
              <a:rPr lang="en-GB" sz="1600" dirty="0" smtClean="0"/>
              <a:t>English Dictionary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Presentation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71600" cy="335699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Cloud Callout 9"/>
          <p:cNvSpPr/>
          <p:nvPr/>
        </p:nvSpPr>
        <p:spPr>
          <a:xfrm>
            <a:off x="6779558" y="0"/>
            <a:ext cx="2364442" cy="1584176"/>
          </a:xfrm>
          <a:prstGeom prst="cloudCallout">
            <a:avLst>
              <a:gd name="adj1" fmla="val -52474"/>
              <a:gd name="adj2" fmla="val 133864"/>
            </a:avLst>
          </a:prstGeom>
          <a:solidFill>
            <a:srgbClr val="00B05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Instruct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Explain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1" name="Cloud Callout 10"/>
          <p:cNvSpPr/>
          <p:nvPr/>
        </p:nvSpPr>
        <p:spPr>
          <a:xfrm>
            <a:off x="0" y="0"/>
            <a:ext cx="2364442" cy="1584176"/>
          </a:xfrm>
          <a:prstGeom prst="cloudCallout">
            <a:avLst>
              <a:gd name="adj1" fmla="val 51591"/>
              <a:gd name="adj2" fmla="val 133864"/>
            </a:avLst>
          </a:prstGeom>
          <a:solidFill>
            <a:srgbClr val="FF0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Inform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2" name="Cloud Callout 11"/>
          <p:cNvSpPr/>
          <p:nvPr/>
        </p:nvSpPr>
        <p:spPr>
          <a:xfrm>
            <a:off x="6779558" y="5273824"/>
            <a:ext cx="2364442" cy="1584176"/>
          </a:xfrm>
          <a:prstGeom prst="cloudCallout">
            <a:avLst>
              <a:gd name="adj1" fmla="val -52474"/>
              <a:gd name="adj2" fmla="val -129553"/>
            </a:avLst>
          </a:prstGeom>
          <a:solidFill>
            <a:srgbClr val="FFC0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Amuse or Entertain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3" name="Cloud Callout 12"/>
          <p:cNvSpPr/>
          <p:nvPr/>
        </p:nvSpPr>
        <p:spPr>
          <a:xfrm>
            <a:off x="0" y="5273824"/>
            <a:ext cx="2364442" cy="1584176"/>
          </a:xfrm>
          <a:prstGeom prst="cloudCallout">
            <a:avLst>
              <a:gd name="adj1" fmla="val 52295"/>
              <a:gd name="adj2" fmla="val -132701"/>
            </a:avLst>
          </a:prstGeom>
          <a:solidFill>
            <a:srgbClr val="00B0F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Persuade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Convince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4" name="Cloud Callout 13"/>
          <p:cNvSpPr/>
          <p:nvPr/>
        </p:nvSpPr>
        <p:spPr>
          <a:xfrm>
            <a:off x="3376311" y="0"/>
            <a:ext cx="2364442" cy="1584176"/>
          </a:xfrm>
          <a:prstGeom prst="cloudCallout">
            <a:avLst>
              <a:gd name="adj1" fmla="val 262"/>
              <a:gd name="adj2" fmla="val 131765"/>
            </a:avLst>
          </a:prstGeom>
          <a:solidFill>
            <a:srgbClr val="FFFF00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Inspire or</a:t>
            </a:r>
          </a:p>
          <a:p>
            <a:pPr algn="ctr"/>
            <a:r>
              <a:rPr lang="en-GB" sz="2200" dirty="0" smtClean="0">
                <a:solidFill>
                  <a:schemeClr val="tx1"/>
                </a:solidFill>
              </a:rPr>
              <a:t>Stimulate</a:t>
            </a:r>
            <a:endParaRPr lang="en-GB" sz="2200" dirty="0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827584" y="3060249"/>
            <a:ext cx="7488832" cy="784830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4500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What are you trying to do?</a:t>
            </a:r>
            <a:endParaRPr lang="en-GB" sz="4500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4" name="Cloud 23"/>
          <p:cNvSpPr/>
          <p:nvPr/>
        </p:nvSpPr>
        <p:spPr>
          <a:xfrm>
            <a:off x="3419872" y="4005064"/>
            <a:ext cx="2520280" cy="1728192"/>
          </a:xfrm>
          <a:prstGeom prst="cloud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</a:rPr>
              <a:t>Some or all of these?</a:t>
            </a:r>
            <a:endParaRPr lang="en-GB" sz="2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Reflect on the presentations that you have attended in the past.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Write down and list some of the good points in those presentations</a:t>
            </a:r>
            <a:r>
              <a:rPr lang="en-GB" altLang="zh-CN" dirty="0" smtClean="0"/>
              <a:t>?</a:t>
            </a:r>
          </a:p>
          <a:p>
            <a:pPr>
              <a:buNone/>
            </a:pPr>
            <a:endParaRPr lang="en-GB" altLang="zh-CN" dirty="0" smtClean="0"/>
          </a:p>
          <a:p>
            <a:r>
              <a:rPr lang="en-GB" altLang="zh-CN" dirty="0" smtClean="0"/>
              <a:t>Reflect and write </a:t>
            </a:r>
            <a:r>
              <a:rPr lang="en-GB" altLang="zh-CN" dirty="0" smtClean="0"/>
              <a:t>down </a:t>
            </a:r>
            <a:r>
              <a:rPr lang="en-GB" altLang="zh-CN" dirty="0" smtClean="0"/>
              <a:t>aspects you didn’t think were quite so good.</a:t>
            </a:r>
            <a:endParaRPr lang="en-GB" altLang="zh-CN" dirty="0" smtClean="0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Activity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At University students </a:t>
            </a:r>
            <a:r>
              <a:rPr lang="en-GB" altLang="zh-CN" dirty="0" smtClean="0"/>
              <a:t>are </a:t>
            </a:r>
            <a:r>
              <a:rPr lang="en-GB" altLang="zh-CN" dirty="0" smtClean="0"/>
              <a:t>often required to deliver small presentations and </a:t>
            </a:r>
          </a:p>
          <a:p>
            <a:r>
              <a:rPr lang="en-GB" altLang="zh-CN" dirty="0" smtClean="0"/>
              <a:t>to </a:t>
            </a:r>
            <a:r>
              <a:rPr lang="en-GB" altLang="zh-CN" dirty="0" smtClean="0"/>
              <a:t>have a Viva </a:t>
            </a:r>
            <a:r>
              <a:rPr lang="en-GB" altLang="zh-CN" dirty="0" smtClean="0"/>
              <a:t>and </a:t>
            </a:r>
            <a:r>
              <a:rPr lang="en-GB" altLang="zh-CN" dirty="0" smtClean="0"/>
              <a:t>present the findings of their </a:t>
            </a:r>
            <a:r>
              <a:rPr lang="en-GB" altLang="zh-CN" dirty="0" smtClean="0"/>
              <a:t>research Project/Dissertation.</a:t>
            </a:r>
            <a:endParaRPr lang="en-GB" altLang="zh-CN" dirty="0" smtClean="0"/>
          </a:p>
          <a:p>
            <a:r>
              <a:rPr lang="en-GB" altLang="zh-CN" dirty="0" smtClean="0"/>
              <a:t>Some </a:t>
            </a:r>
            <a:r>
              <a:rPr lang="en-GB" altLang="zh-CN" dirty="0" smtClean="0"/>
              <a:t>students present themselves better verbally than on paper</a:t>
            </a:r>
          </a:p>
          <a:p>
            <a:r>
              <a:rPr lang="en-GB" altLang="zh-CN" dirty="0" smtClean="0"/>
              <a:t>The ability to give presentations is a skill required in many occupations</a:t>
            </a:r>
            <a:r>
              <a:rPr lang="en-GB" altLang="zh-CN" dirty="0" smtClean="0"/>
              <a:t>.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Presenting at University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46856" y="1196752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en-GB" altLang="zh-CN" dirty="0" smtClean="0"/>
              <a:t>The ability to give presentations is a skill that is learned </a:t>
            </a:r>
            <a:r>
              <a:rPr lang="en-GB" altLang="zh-CN" dirty="0" smtClean="0"/>
              <a:t>through </a:t>
            </a:r>
            <a:r>
              <a:rPr lang="en-GB" altLang="zh-CN" dirty="0" smtClean="0"/>
              <a:t>practice, trial and </a:t>
            </a:r>
            <a:r>
              <a:rPr lang="en-GB" altLang="zh-CN" dirty="0" smtClean="0"/>
              <a:t>error</a:t>
            </a:r>
            <a:r>
              <a:rPr lang="en-GB" altLang="zh-CN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It is natural to be nervous if you have not presented anything before.</a:t>
            </a:r>
          </a:p>
          <a:p>
            <a:endParaRPr lang="en-GB" dirty="0" smtClean="0"/>
          </a:p>
          <a:p>
            <a:r>
              <a:rPr lang="en-GB" dirty="0" smtClean="0"/>
              <a:t>The key to success here is to feel the fear and do it anyway.</a:t>
            </a:r>
          </a:p>
          <a:p>
            <a:endParaRPr lang="en-GB" dirty="0" smtClean="0"/>
          </a:p>
          <a:p>
            <a:r>
              <a:rPr lang="en-GB" dirty="0" smtClean="0"/>
              <a:t>The more you do it the easier it gets and the more confident you will become, to the point that you will Enjoy and look forward to giving them.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Giving Presentations</a:t>
            </a:r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By failing to prepare, you are preparing to fail. </a:t>
            </a:r>
            <a:endParaRPr lang="en-GB" dirty="0" smtClean="0"/>
          </a:p>
          <a:p>
            <a:pPr algn="r">
              <a:buNone/>
            </a:pPr>
            <a:endParaRPr lang="en-GB" dirty="0" smtClean="0"/>
          </a:p>
          <a:p>
            <a:pPr algn="r">
              <a:buNone/>
            </a:pPr>
            <a:r>
              <a:rPr lang="en-GB" dirty="0" smtClean="0"/>
              <a:t>Benjamin Franklin </a:t>
            </a:r>
            <a:endParaRPr lang="en-GB" altLang="zh-CN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Preparation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268760"/>
            <a:ext cx="8964488" cy="4525963"/>
          </a:xfrm>
        </p:spPr>
        <p:txBody>
          <a:bodyPr>
            <a:noAutofit/>
          </a:bodyPr>
          <a:lstStyle/>
          <a:p>
            <a:r>
              <a:rPr lang="en-GB" altLang="zh-CN" sz="2200" dirty="0" smtClean="0"/>
              <a:t>Only prepare what can be delivered at a </a:t>
            </a:r>
            <a:r>
              <a:rPr lang="en-GB" altLang="zh-CN" sz="2200" b="1" dirty="0" smtClean="0"/>
              <a:t>reasonably slow </a:t>
            </a:r>
            <a:r>
              <a:rPr lang="en-GB" altLang="zh-CN" sz="2200" b="1" dirty="0" smtClean="0"/>
              <a:t>pace</a:t>
            </a:r>
            <a:r>
              <a:rPr lang="en-GB" altLang="zh-CN" sz="2200" dirty="0" smtClean="0"/>
              <a:t>.</a:t>
            </a:r>
          </a:p>
          <a:p>
            <a:r>
              <a:rPr lang="en-GB" altLang="zh-CN" sz="2200" dirty="0" smtClean="0"/>
              <a:t>This allows your audience to listen absorb and consider the information you are expressing.</a:t>
            </a:r>
            <a:endParaRPr lang="en-GB" altLang="zh-CN" sz="2200" dirty="0" smtClean="0"/>
          </a:p>
          <a:p>
            <a:r>
              <a:rPr lang="en-GB" altLang="zh-CN" sz="2200" b="1" dirty="0" smtClean="0"/>
              <a:t>Divide material into the essential points </a:t>
            </a:r>
            <a:r>
              <a:rPr lang="en-GB" altLang="zh-CN" sz="2200" dirty="0" smtClean="0"/>
              <a:t>that definitely must be made, and extra material </a:t>
            </a:r>
            <a:r>
              <a:rPr lang="en-GB" altLang="zh-CN" sz="2200" dirty="0" smtClean="0"/>
              <a:t>at the end which </a:t>
            </a:r>
            <a:r>
              <a:rPr lang="en-GB" altLang="zh-CN" sz="2200" dirty="0" smtClean="0"/>
              <a:t>can be used if time </a:t>
            </a:r>
            <a:r>
              <a:rPr lang="en-GB" altLang="zh-CN" sz="2200" dirty="0" smtClean="0"/>
              <a:t>permits.</a:t>
            </a:r>
            <a:endParaRPr lang="en-GB" altLang="zh-CN" sz="2200" dirty="0" smtClean="0"/>
          </a:p>
          <a:p>
            <a:r>
              <a:rPr lang="en-GB" altLang="zh-CN" sz="2200" dirty="0" smtClean="0"/>
              <a:t>Prepare a </a:t>
            </a:r>
            <a:r>
              <a:rPr lang="en-GB" altLang="zh-CN" sz="2200" b="1" dirty="0" smtClean="0"/>
              <a:t>summary </a:t>
            </a:r>
            <a:r>
              <a:rPr lang="en-GB" altLang="zh-CN" sz="2200" b="1" dirty="0" smtClean="0"/>
              <a:t>of key points </a:t>
            </a:r>
            <a:r>
              <a:rPr lang="en-GB" altLang="zh-CN" sz="2200" dirty="0" smtClean="0"/>
              <a:t>to </a:t>
            </a:r>
            <a:r>
              <a:rPr lang="en-GB" altLang="zh-CN" sz="2200" dirty="0" smtClean="0"/>
              <a:t>close the </a:t>
            </a:r>
            <a:r>
              <a:rPr lang="en-GB" altLang="zh-CN" sz="2200" dirty="0" smtClean="0"/>
              <a:t>presentation.</a:t>
            </a:r>
            <a:endParaRPr lang="en-GB" altLang="zh-CN" sz="2200" dirty="0" smtClean="0"/>
          </a:p>
          <a:p>
            <a:r>
              <a:rPr lang="en-GB" altLang="zh-CN" sz="2200" b="1" dirty="0" smtClean="0"/>
              <a:t>Practice the presentation several times</a:t>
            </a:r>
            <a:r>
              <a:rPr lang="en-GB" altLang="zh-CN" sz="2200" dirty="0" smtClean="0"/>
              <a:t>, going slowly and timing </a:t>
            </a:r>
            <a:r>
              <a:rPr lang="en-GB" altLang="zh-CN" sz="2200" dirty="0" smtClean="0"/>
              <a:t>yourself.</a:t>
            </a:r>
            <a:endParaRPr lang="en-GB" altLang="zh-CN" sz="2200" dirty="0" smtClean="0"/>
          </a:p>
          <a:p>
            <a:r>
              <a:rPr lang="en-GB" altLang="zh-CN" sz="2200" b="1" dirty="0" smtClean="0"/>
              <a:t>Edit the presentation </a:t>
            </a:r>
            <a:r>
              <a:rPr lang="en-GB" altLang="zh-CN" sz="2200" dirty="0" smtClean="0"/>
              <a:t>if it is too </a:t>
            </a:r>
            <a:r>
              <a:rPr lang="en-GB" altLang="zh-CN" sz="2200" dirty="0" smtClean="0"/>
              <a:t>long.</a:t>
            </a:r>
          </a:p>
          <a:p>
            <a:r>
              <a:rPr lang="en-GB" altLang="zh-CN" sz="2200" dirty="0" smtClean="0"/>
              <a:t>If you are relatively new to a topic (most students are) or have statistics/important key information to express use </a:t>
            </a:r>
            <a:r>
              <a:rPr lang="en-GB" altLang="zh-CN" sz="2200" b="1" dirty="0" smtClean="0"/>
              <a:t>Postcards</a:t>
            </a:r>
            <a:r>
              <a:rPr lang="en-GB" altLang="zh-CN" sz="2200" dirty="0" smtClean="0"/>
              <a:t> as </a:t>
            </a:r>
            <a:r>
              <a:rPr lang="en-GB" altLang="zh-CN" sz="2200" dirty="0" smtClean="0"/>
              <a:t>an aid-memoire during your delivery.</a:t>
            </a:r>
            <a:endParaRPr lang="en-GB" altLang="zh-CN" sz="2200" dirty="0" smtClean="0"/>
          </a:p>
          <a:p>
            <a:endParaRPr lang="en-GB" altLang="zh-CN" sz="2200" dirty="0" smtClean="0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Preparation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340768"/>
            <a:ext cx="8686800" cy="4525963"/>
          </a:xfrm>
        </p:spPr>
        <p:txBody>
          <a:bodyPr>
            <a:normAutofit lnSpcReduction="10000"/>
          </a:bodyPr>
          <a:lstStyle/>
          <a:p>
            <a:r>
              <a:rPr lang="en-GB" altLang="zh-CN" dirty="0" smtClean="0"/>
              <a:t>Wait until the audience is settled before beginning to speak</a:t>
            </a:r>
          </a:p>
          <a:p>
            <a:r>
              <a:rPr lang="en-GB" altLang="zh-CN" dirty="0" smtClean="0"/>
              <a:t>Tell the audience if you would prefer questions at the end or during the presentation</a:t>
            </a:r>
          </a:p>
          <a:p>
            <a:r>
              <a:rPr lang="en-GB" altLang="zh-CN" dirty="0" smtClean="0"/>
              <a:t>Introduce the topic of the presentation </a:t>
            </a:r>
          </a:p>
          <a:p>
            <a:r>
              <a:rPr lang="en-GB" altLang="zh-CN" dirty="0" smtClean="0"/>
              <a:t>Structure what is said so that it progresses logically </a:t>
            </a:r>
          </a:p>
          <a:p>
            <a:r>
              <a:rPr lang="en-GB" altLang="zh-CN" dirty="0" smtClean="0"/>
              <a:t>Use visual </a:t>
            </a:r>
            <a:r>
              <a:rPr lang="en-GB" altLang="zh-CN" dirty="0" smtClean="0"/>
              <a:t>aids used to </a:t>
            </a:r>
            <a:r>
              <a:rPr lang="en-GB" altLang="zh-CN" dirty="0" smtClean="0"/>
              <a:t>illustrate key </a:t>
            </a:r>
            <a:r>
              <a:rPr lang="en-GB" altLang="zh-CN" dirty="0" smtClean="0"/>
              <a:t>points </a:t>
            </a:r>
            <a:r>
              <a:rPr lang="en-GB" altLang="zh-CN" dirty="0" smtClean="0"/>
              <a:t>and to hold the audience attention.</a:t>
            </a:r>
          </a:p>
          <a:p>
            <a:r>
              <a:rPr lang="en-GB" altLang="zh-CN" dirty="0" smtClean="0"/>
              <a:t>Involve the audience.</a:t>
            </a:r>
          </a:p>
          <a:p>
            <a:r>
              <a:rPr lang="en-GB" altLang="zh-CN" dirty="0" smtClean="0"/>
              <a:t>KIS, Keep it Simple.</a:t>
            </a:r>
            <a:endParaRPr lang="en-GB" altLang="zh-CN" dirty="0" smtClean="0"/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/>
          <a:lstStyle/>
          <a:p>
            <a:r>
              <a:rPr lang="en-GB" altLang="zh-CN" dirty="0" smtClean="0"/>
              <a:t>Speak clearly </a:t>
            </a:r>
          </a:p>
          <a:p>
            <a:r>
              <a:rPr lang="en-GB" altLang="zh-CN" dirty="0" smtClean="0"/>
              <a:t>Adapt a style </a:t>
            </a:r>
            <a:r>
              <a:rPr lang="en-GB" altLang="zh-CN" dirty="0" smtClean="0"/>
              <a:t>of presentation to suit the purpose, subject and audience</a:t>
            </a:r>
          </a:p>
          <a:p>
            <a:r>
              <a:rPr lang="en-GB" altLang="zh-CN" dirty="0" smtClean="0"/>
              <a:t>Pause and take a breath after each point</a:t>
            </a:r>
          </a:p>
          <a:p>
            <a:r>
              <a:rPr lang="en-GB" altLang="zh-CN" dirty="0" smtClean="0"/>
              <a:t>DO NOT READ THE </a:t>
            </a:r>
            <a:r>
              <a:rPr lang="en-GB" altLang="zh-CN" dirty="0" smtClean="0"/>
              <a:t>PRESENTATION, Speak to the audience.</a:t>
            </a:r>
            <a:endParaRPr lang="en-GB" altLang="zh-CN" dirty="0" smtClean="0"/>
          </a:p>
          <a:p>
            <a:r>
              <a:rPr lang="en-GB" altLang="zh-CN" dirty="0" smtClean="0"/>
              <a:t>Summarise </a:t>
            </a:r>
            <a:r>
              <a:rPr lang="en-GB" altLang="zh-CN" dirty="0" smtClean="0"/>
              <a:t>during the presentation</a:t>
            </a:r>
          </a:p>
          <a:p>
            <a:r>
              <a:rPr lang="en-GB" altLang="zh-CN" dirty="0" smtClean="0"/>
              <a:t>Use an image or other support material to enhance the content of the presentation.</a:t>
            </a:r>
          </a:p>
          <a:p>
            <a:endParaRPr lang="en-GB" altLang="zh-CN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altLang="zh-CN" dirty="0" smtClean="0"/>
              <a:t>Make </a:t>
            </a:r>
            <a:r>
              <a:rPr lang="en-GB" altLang="zh-CN" dirty="0" smtClean="0"/>
              <a:t>eye contact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Keep </a:t>
            </a:r>
            <a:r>
              <a:rPr lang="en-GB" altLang="zh-CN" dirty="0" smtClean="0"/>
              <a:t>to within the set time frame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Clearly explain what </a:t>
            </a:r>
            <a:r>
              <a:rPr lang="en-GB" altLang="zh-CN" dirty="0" smtClean="0"/>
              <a:t>you’re going to tell </a:t>
            </a:r>
            <a:r>
              <a:rPr lang="en-GB" altLang="zh-CN" dirty="0" smtClean="0"/>
              <a:t>them, and re-iterate what </a:t>
            </a:r>
            <a:r>
              <a:rPr lang="en-GB" altLang="zh-CN" dirty="0" smtClean="0"/>
              <a:t>you </a:t>
            </a:r>
            <a:r>
              <a:rPr lang="en-GB" altLang="zh-CN" dirty="0" smtClean="0"/>
              <a:t>have told </a:t>
            </a:r>
            <a:r>
              <a:rPr lang="en-GB" altLang="zh-CN" dirty="0" smtClean="0"/>
              <a:t>them</a:t>
            </a:r>
            <a:r>
              <a:rPr lang="en-GB" altLang="zh-CN" dirty="0" smtClean="0"/>
              <a:t>.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Recap </a:t>
            </a:r>
            <a:r>
              <a:rPr lang="en-GB" altLang="zh-CN" dirty="0" smtClean="0"/>
              <a:t>on main points to </a:t>
            </a:r>
            <a:r>
              <a:rPr lang="en-GB" altLang="zh-CN" dirty="0" smtClean="0"/>
              <a:t>conclude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Q&amp;A, Respond to </a:t>
            </a:r>
            <a:r>
              <a:rPr lang="en-GB" altLang="zh-CN" dirty="0" smtClean="0"/>
              <a:t>verbal or non-verbal feedback in a suitable </a:t>
            </a:r>
            <a:r>
              <a:rPr lang="en-GB" altLang="zh-CN" dirty="0" smtClean="0"/>
              <a:t>manner.</a:t>
            </a:r>
            <a:endParaRPr lang="en-GB" altLang="zh-CN" dirty="0" smtClean="0"/>
          </a:p>
          <a:p>
            <a:endParaRPr lang="en-GB" altLang="zh-CN" dirty="0" smtClean="0"/>
          </a:p>
          <a:p>
            <a:endParaRPr lang="en-GB" altLang="zh-CN" dirty="0" smtClean="0"/>
          </a:p>
          <a:p>
            <a:pPr>
              <a:buNone/>
            </a:pPr>
            <a:endParaRPr lang="en-GB" altLang="zh-CN" dirty="0" smtClean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Do’s and Don’ts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81328"/>
            <a:ext cx="8507288" cy="4525963"/>
          </a:xfrm>
        </p:spPr>
        <p:txBody>
          <a:bodyPr>
            <a:normAutofit/>
          </a:bodyPr>
          <a:lstStyle/>
          <a:p>
            <a:r>
              <a:rPr lang="en-GB" altLang="zh-CN" sz="2400" dirty="0" smtClean="0"/>
              <a:t>85% of the message is conveyed by non-verbal cues – e.g. body language, tone of voice, gestures, etc.</a:t>
            </a:r>
          </a:p>
          <a:p>
            <a:endParaRPr lang="en-GB" altLang="zh-CN" sz="2400" dirty="0" smtClean="0"/>
          </a:p>
          <a:p>
            <a:r>
              <a:rPr lang="en-GB" altLang="zh-CN" sz="2400" dirty="0" smtClean="0"/>
              <a:t>MOUTH</a:t>
            </a:r>
            <a:r>
              <a:rPr lang="en-GB" altLang="zh-CN" sz="2400" dirty="0" smtClean="0"/>
              <a:t>: Do not hide it when you speak</a:t>
            </a:r>
          </a:p>
          <a:p>
            <a:endParaRPr lang="en-GB" altLang="zh-CN" sz="2400" dirty="0" smtClean="0"/>
          </a:p>
          <a:p>
            <a:r>
              <a:rPr lang="en-GB" altLang="zh-CN" sz="2400" dirty="0" smtClean="0"/>
              <a:t>POSTURE </a:t>
            </a:r>
            <a:r>
              <a:rPr lang="en-GB" altLang="zh-CN" sz="2400" dirty="0" smtClean="0"/>
              <a:t>AND BODY MOVEMENT: Upright but </a:t>
            </a:r>
            <a:r>
              <a:rPr lang="en-GB" altLang="zh-CN" sz="2400" dirty="0" smtClean="0"/>
              <a:t>relaxed, well </a:t>
            </a:r>
            <a:r>
              <a:rPr lang="en-GB" altLang="zh-CN" sz="2400" dirty="0" smtClean="0"/>
              <a:t>balanced</a:t>
            </a:r>
          </a:p>
          <a:p>
            <a:endParaRPr lang="en-GB" altLang="zh-CN" sz="2400" dirty="0" smtClean="0"/>
          </a:p>
          <a:p>
            <a:r>
              <a:rPr lang="en-GB" altLang="zh-CN" sz="2400" dirty="0" smtClean="0"/>
              <a:t>SMILES</a:t>
            </a:r>
            <a:r>
              <a:rPr lang="en-GB" altLang="zh-CN" sz="2400" dirty="0" smtClean="0"/>
              <a:t>: Use </a:t>
            </a:r>
            <a:r>
              <a:rPr lang="en-GB" altLang="zh-CN" sz="2400" dirty="0" smtClean="0"/>
              <a:t>them : ) :  ) it relaxes you and the audience :  ).</a:t>
            </a:r>
            <a:endParaRPr lang="en-GB" altLang="zh-CN" sz="2400" dirty="0" smtClean="0"/>
          </a:p>
          <a:p>
            <a:endParaRPr lang="en-GB" altLang="zh-CN" sz="2400" dirty="0" smtClean="0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Body Language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 smtClean="0"/>
              <a:t>Be Prepared!!</a:t>
            </a:r>
          </a:p>
          <a:p>
            <a:r>
              <a:rPr lang="en-GB" altLang="zh-CN" dirty="0" smtClean="0"/>
              <a:t>Practice, Practice and then Practice some more!</a:t>
            </a:r>
          </a:p>
          <a:p>
            <a:r>
              <a:rPr lang="en-GB" altLang="zh-CN" dirty="0" smtClean="0"/>
              <a:t>Dress appropriately</a:t>
            </a:r>
          </a:p>
          <a:p>
            <a:r>
              <a:rPr lang="en-GB" altLang="zh-CN" dirty="0" smtClean="0"/>
              <a:t>Relax</a:t>
            </a:r>
          </a:p>
          <a:p>
            <a:r>
              <a:rPr lang="en-GB" altLang="zh-CN" dirty="0" smtClean="0"/>
              <a:t>Be Organised and Arrive </a:t>
            </a:r>
            <a:r>
              <a:rPr lang="en-GB" altLang="zh-CN" dirty="0" smtClean="0"/>
              <a:t>early</a:t>
            </a:r>
          </a:p>
          <a:p>
            <a:r>
              <a:rPr lang="en-GB" altLang="zh-CN" dirty="0" smtClean="0"/>
              <a:t>Check the venue</a:t>
            </a:r>
          </a:p>
          <a:p>
            <a:r>
              <a:rPr lang="en-GB" altLang="zh-CN" dirty="0" smtClean="0"/>
              <a:t>Bring a drink</a:t>
            </a:r>
          </a:p>
        </p:txBody>
      </p:sp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Nerves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1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b="1" dirty="0" smtClean="0"/>
              <a:t>P</a:t>
            </a:r>
            <a:r>
              <a:rPr lang="en-GB" altLang="zh-CN" dirty="0" smtClean="0"/>
              <a:t>repare</a:t>
            </a:r>
          </a:p>
          <a:p>
            <a:r>
              <a:rPr lang="en-GB" altLang="zh-CN" b="1" dirty="0" smtClean="0"/>
              <a:t>O</a:t>
            </a:r>
            <a:r>
              <a:rPr lang="en-GB" altLang="zh-CN" dirty="0" smtClean="0"/>
              <a:t>rganise</a:t>
            </a:r>
          </a:p>
          <a:p>
            <a:r>
              <a:rPr lang="en-GB" altLang="zh-CN" b="1" dirty="0" smtClean="0"/>
              <a:t>W</a:t>
            </a:r>
            <a:r>
              <a:rPr lang="en-GB" altLang="zh-CN" dirty="0" smtClean="0"/>
              <a:t>rite</a:t>
            </a:r>
          </a:p>
          <a:p>
            <a:r>
              <a:rPr lang="en-GB" altLang="zh-CN" b="1" dirty="0" smtClean="0"/>
              <a:t>E</a:t>
            </a:r>
            <a:r>
              <a:rPr lang="en-GB" altLang="zh-CN" dirty="0" smtClean="0"/>
              <a:t>dit</a:t>
            </a:r>
          </a:p>
          <a:p>
            <a:r>
              <a:rPr lang="en-GB" altLang="zh-CN" b="1" dirty="0" smtClean="0"/>
              <a:t>R</a:t>
            </a:r>
            <a:r>
              <a:rPr lang="en-GB" altLang="zh-CN" dirty="0" smtClean="0"/>
              <a:t>efine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And then, Practice, Practice, Practice!!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 smtClean="0"/>
              <a:t>Remember POWER!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83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5496" y="1337312"/>
            <a:ext cx="8892480" cy="4683976"/>
          </a:xfrm>
        </p:spPr>
        <p:txBody>
          <a:bodyPr>
            <a:noAutofit/>
          </a:bodyPr>
          <a:lstStyle/>
          <a:p>
            <a:pPr fontAlgn="base"/>
            <a:r>
              <a:rPr lang="en-GB" sz="2400" b="1" dirty="0" smtClean="0"/>
              <a:t>Sans-serif fonts </a:t>
            </a:r>
            <a:r>
              <a:rPr lang="en-GB" sz="2400" dirty="0" smtClean="0"/>
              <a:t>have become the </a:t>
            </a:r>
            <a:r>
              <a:rPr lang="en-GB" sz="2400" b="1" dirty="0" smtClean="0"/>
              <a:t>de facto standard </a:t>
            </a:r>
            <a:r>
              <a:rPr lang="en-GB" sz="2400" dirty="0" smtClean="0"/>
              <a:t>for heading and body text on-screen, especially online.</a:t>
            </a:r>
          </a:p>
          <a:p>
            <a:pPr fontAlgn="base"/>
            <a:r>
              <a:rPr lang="en-GB" sz="2400" dirty="0" smtClean="0"/>
              <a:t>Sans serif fonts </a:t>
            </a:r>
            <a:r>
              <a:rPr lang="en-GB" sz="2400" b="1" dirty="0" smtClean="0"/>
              <a:t>work better on screen</a:t>
            </a:r>
            <a:r>
              <a:rPr lang="en-GB" sz="2400" dirty="0" smtClean="0"/>
              <a:t>, easier to read than serif fonts.</a:t>
            </a:r>
          </a:p>
          <a:p>
            <a:pPr fontAlgn="base"/>
            <a:r>
              <a:rPr lang="en-GB" sz="2400" dirty="0" smtClean="0"/>
              <a:t>Use </a:t>
            </a:r>
            <a:r>
              <a:rPr lang="en-GB" sz="2400" dirty="0" smtClean="0"/>
              <a:t>no more that </a:t>
            </a:r>
            <a:r>
              <a:rPr lang="en-GB" sz="2400" b="1" dirty="0" smtClean="0"/>
              <a:t>two fonts</a:t>
            </a:r>
          </a:p>
          <a:p>
            <a:pPr fontAlgn="base"/>
            <a:r>
              <a:rPr lang="en-GB" sz="2400" dirty="0" smtClean="0"/>
              <a:t>Use </a:t>
            </a:r>
            <a:r>
              <a:rPr lang="en-GB" sz="2400" b="1" dirty="0" smtClean="0"/>
              <a:t>bold</a:t>
            </a:r>
            <a:r>
              <a:rPr lang="en-GB" sz="2400" dirty="0" smtClean="0"/>
              <a:t> for emphasis</a:t>
            </a:r>
          </a:p>
          <a:p>
            <a:pPr fontAlgn="base"/>
            <a:r>
              <a:rPr lang="en-GB" sz="2400" b="1" dirty="0" smtClean="0"/>
              <a:t>limit</a:t>
            </a:r>
            <a:r>
              <a:rPr lang="en-GB" sz="2400" dirty="0" smtClean="0"/>
              <a:t> the number of words per slide</a:t>
            </a:r>
            <a:r>
              <a:rPr lang="en-GB" sz="2400" dirty="0" smtClean="0"/>
              <a:t>.</a:t>
            </a:r>
          </a:p>
          <a:p>
            <a:r>
              <a:rPr lang="en-GB" sz="2400" b="1" dirty="0" smtClean="0"/>
              <a:t>Use </a:t>
            </a:r>
            <a:r>
              <a:rPr lang="en-GB" sz="2400" b="1" dirty="0" smtClean="0"/>
              <a:t>one font face and size for headings</a:t>
            </a:r>
            <a:r>
              <a:rPr lang="en-GB" sz="2400" dirty="0" smtClean="0"/>
              <a:t>, and one for body text. </a:t>
            </a:r>
            <a:r>
              <a:rPr lang="en-GB" sz="2400" dirty="0" smtClean="0"/>
              <a:t>Be </a:t>
            </a:r>
            <a:r>
              <a:rPr lang="en-GB" sz="2400" b="1" dirty="0" smtClean="0"/>
              <a:t>consistent</a:t>
            </a:r>
            <a:r>
              <a:rPr lang="en-GB" sz="2400" dirty="0" smtClean="0"/>
              <a:t> through-out</a:t>
            </a:r>
            <a:r>
              <a:rPr lang="en-GB" sz="2400" dirty="0" smtClean="0"/>
              <a:t>.</a:t>
            </a:r>
          </a:p>
          <a:p>
            <a:pPr fontAlgn="base"/>
            <a:r>
              <a:rPr lang="en-GB" sz="2400" b="1" dirty="0" smtClean="0"/>
              <a:t>Serif typefaces for Print</a:t>
            </a:r>
            <a:r>
              <a:rPr lang="en-GB" sz="2400" dirty="0" smtClean="0"/>
              <a:t>.</a:t>
            </a:r>
            <a:endParaRPr lang="en-GB" sz="2400" dirty="0" smtClean="0"/>
          </a:p>
          <a:p>
            <a:r>
              <a:rPr lang="en-GB" sz="2400" b="1" dirty="0" smtClean="0"/>
              <a:t>Serif fonts work well on paper</a:t>
            </a:r>
            <a:r>
              <a:rPr lang="en-GB" sz="2400" dirty="0" smtClean="0"/>
              <a:t>, in longer lines as the serifs help lead the eye.</a:t>
            </a:r>
          </a:p>
          <a:p>
            <a:endParaRPr lang="en-GB" sz="2400" dirty="0" smtClean="0"/>
          </a:p>
          <a:p>
            <a:endParaRPr lang="en-GB" sz="24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Some examples of sans-serif fonts are:</a:t>
            </a:r>
          </a:p>
          <a:p>
            <a:r>
              <a:rPr lang="en-GB" dirty="0" smtClean="0"/>
              <a:t>Arial</a:t>
            </a:r>
          </a:p>
          <a:p>
            <a:r>
              <a:rPr lang="en-GB" dirty="0" smtClean="0"/>
              <a:t>Geneva</a:t>
            </a:r>
          </a:p>
          <a:p>
            <a:r>
              <a:rPr lang="en-GB" dirty="0" smtClean="0"/>
              <a:t>Helvetica</a:t>
            </a:r>
          </a:p>
          <a:p>
            <a:r>
              <a:rPr lang="en-GB" dirty="0" smtClean="0"/>
              <a:t>Lucida Sans</a:t>
            </a:r>
          </a:p>
          <a:p>
            <a:r>
              <a:rPr lang="en-GB" dirty="0" smtClean="0"/>
              <a:t>Trebuchet</a:t>
            </a:r>
          </a:p>
          <a:p>
            <a:r>
              <a:rPr lang="en-GB" dirty="0" smtClean="0"/>
              <a:t>Verdana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Sans-serif </a:t>
            </a:r>
            <a:r>
              <a:rPr lang="en-GB" dirty="0" smtClean="0"/>
              <a:t>fonts</a:t>
            </a:r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Some examples of serif fonts are:</a:t>
            </a:r>
          </a:p>
          <a:p>
            <a:r>
              <a:rPr lang="en-GB" dirty="0" smtClean="0"/>
              <a:t>Garamond</a:t>
            </a:r>
          </a:p>
          <a:p>
            <a:r>
              <a:rPr lang="en-GB" dirty="0" smtClean="0"/>
              <a:t>Georgia</a:t>
            </a:r>
          </a:p>
          <a:p>
            <a:r>
              <a:rPr lang="en-GB" dirty="0" smtClean="0"/>
              <a:t>New York</a:t>
            </a:r>
          </a:p>
          <a:p>
            <a:r>
              <a:rPr lang="en-GB" dirty="0" smtClean="0"/>
              <a:t>Times</a:t>
            </a:r>
          </a:p>
          <a:p>
            <a:r>
              <a:rPr lang="en-GB" dirty="0" smtClean="0"/>
              <a:t>Times New Roman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Serif </a:t>
            </a:r>
            <a:r>
              <a:rPr lang="en-GB" dirty="0" smtClean="0"/>
              <a:t>fonts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 smtClean="0"/>
              <a:t>Your slide must be:</a:t>
            </a:r>
          </a:p>
          <a:p>
            <a:r>
              <a:rPr lang="en-GB" dirty="0" smtClean="0"/>
              <a:t>Understandable; use clear language</a:t>
            </a:r>
          </a:p>
          <a:p>
            <a:r>
              <a:rPr lang="en-GB" dirty="0" smtClean="0"/>
              <a:t>Correctly spelt</a:t>
            </a:r>
          </a:p>
          <a:p>
            <a:r>
              <a:rPr lang="en-GB" dirty="0" smtClean="0"/>
              <a:t>Use correct grammar</a:t>
            </a:r>
          </a:p>
          <a:p>
            <a:r>
              <a:rPr lang="en-GB" dirty="0" smtClean="0"/>
              <a:t>Able to be read</a:t>
            </a:r>
          </a:p>
          <a:p>
            <a:pPr lvl="1"/>
            <a:r>
              <a:rPr lang="en-GB" dirty="0" smtClean="0"/>
              <a:t>Use of </a:t>
            </a:r>
            <a:r>
              <a:rPr lang="en-GB" dirty="0" smtClean="0"/>
              <a:t>font-size 20pt+</a:t>
            </a:r>
            <a:endParaRPr lang="en-GB" dirty="0" smtClean="0"/>
          </a:p>
          <a:p>
            <a:pPr lvl="1"/>
            <a:r>
              <a:rPr lang="en-GB" dirty="0" smtClean="0"/>
              <a:t>Clear Colour Contrast</a:t>
            </a:r>
            <a:r>
              <a:rPr lang="en-GB" dirty="0" smtClean="0"/>
              <a:t>, </a:t>
            </a:r>
            <a:r>
              <a:rPr lang="en-GB" dirty="0" smtClean="0"/>
              <a:t>bear </a:t>
            </a:r>
            <a:r>
              <a:rPr lang="en-GB" dirty="0" smtClean="0"/>
              <a:t>in mind </a:t>
            </a:r>
          </a:p>
          <a:p>
            <a:pPr lvl="2"/>
            <a:r>
              <a:rPr lang="en-GB" dirty="0" smtClean="0"/>
              <a:t>Dyslexia and Colour Blindness</a:t>
            </a:r>
          </a:p>
          <a:p>
            <a:pPr lvl="2"/>
            <a:r>
              <a:rPr lang="en-GB" dirty="0" smtClean="0"/>
              <a:t>And other accessibility issues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tips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Have fun &amp; </a:t>
            </a:r>
          </a:p>
          <a:p>
            <a:r>
              <a:rPr lang="en-GB" dirty="0" smtClean="0"/>
              <a:t>Enjoy yourself</a:t>
            </a:r>
          </a:p>
          <a:p>
            <a:r>
              <a:rPr lang="en-GB" dirty="0" smtClean="0"/>
              <a:t>:  )</a:t>
            </a:r>
          </a:p>
          <a:p>
            <a:r>
              <a:rPr lang="en-GB" dirty="0" smtClean="0"/>
              <a:t>.</a:t>
            </a:r>
          </a:p>
          <a:p>
            <a:r>
              <a:rPr lang="en-GB" dirty="0" smtClean="0"/>
              <a:t>The End.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And finally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82</TotalTime>
  <Words>1209</Words>
  <Application>Microsoft Office PowerPoint</Application>
  <PresentationFormat>On-screen Show (4:3)</PresentationFormat>
  <Paragraphs>194</Paragraphs>
  <Slides>19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Concourse</vt:lpstr>
      <vt:lpstr>Presenting</vt:lpstr>
      <vt:lpstr>What is a Presentation</vt:lpstr>
      <vt:lpstr>Slide 3</vt:lpstr>
      <vt:lpstr>Activity </vt:lpstr>
      <vt:lpstr>Presenting at University</vt:lpstr>
      <vt:lpstr>Giving Presentations</vt:lpstr>
      <vt:lpstr>Preparation</vt:lpstr>
      <vt:lpstr>Preparation</vt:lpstr>
      <vt:lpstr>Do’s and Don’ts</vt:lpstr>
      <vt:lpstr>Do’s and Don’ts</vt:lpstr>
      <vt:lpstr>Do’s and Don’ts</vt:lpstr>
      <vt:lpstr>Body Language</vt:lpstr>
      <vt:lpstr>Nerves</vt:lpstr>
      <vt:lpstr>Remember POWER!</vt:lpstr>
      <vt:lpstr>Design</vt:lpstr>
      <vt:lpstr>Sans-serif fonts</vt:lpstr>
      <vt:lpstr>Serif fonts</vt:lpstr>
      <vt:lpstr>Design tips</vt:lpstr>
      <vt:lpstr>And finally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Presenting</dc:title>
  <dc:creator>Graham Rees-Evans</dc:creator>
  <cp:lastModifiedBy>James Williams</cp:lastModifiedBy>
  <cp:revision>10</cp:revision>
  <dcterms:created xsi:type="dcterms:W3CDTF">2011-11-16T00:03:21Z</dcterms:created>
  <dcterms:modified xsi:type="dcterms:W3CDTF">2012-12-07T17:53:18Z</dcterms:modified>
</cp:coreProperties>
</file>