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notesSlides/notesSlide10.xml" ContentType="application/vnd.openxmlformats-officedocument.presentationml.notesSlide+xml"/>
  <Override PartName="/ppt/charts/chart2.xml" ContentType="application/vnd.openxmlformats-officedocument.drawingml.chart+xml"/>
  <Override PartName="/ppt/notesSlides/notesSlide11.xml" ContentType="application/vnd.openxmlformats-officedocument.presentationml.notesSlide+xml"/>
  <Override PartName="/ppt/charts/chart3.xml" ContentType="application/vnd.openxmlformats-officedocument.drawingml.chart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rts/chart4.xml" ContentType="application/vnd.openxmlformats-officedocument.drawingml.chart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7" d="100"/>
          <a:sy n="107" d="100"/>
        </p:scale>
        <p:origin x="8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Training loss</c:v>
                </c:pt>
              </c:strCache>
            </c:strRef>
          </c:tx>
          <c:spPr>
            <a:ln w="38100" cap="flat">
              <a:solidFill>
                <a:srgbClr val="5B7DA8"/>
              </a:solidFill>
              <a:prstDash val="solid"/>
              <a:round/>
            </a:ln>
            <a:effectLst/>
          </c:spPr>
          <c:marker>
            <c:symbol val="circle"/>
            <c:size val="8"/>
            <c:spPr>
              <a:solidFill>
                <a:srgbClr val="5B7DA8"/>
              </a:solidFill>
              <a:ln w="9525" cap="flat">
                <a:solidFill>
                  <a:srgbClr val="5B7DA8"/>
                </a:solidFill>
                <a:prstDash val="solid"/>
                <a:round/>
              </a:ln>
              <a:effectLst/>
            </c:spPr>
          </c:marker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 b="0" i="0" u="none" strike="noStrike">
                    <a:solidFill>
                      <a:srgbClr val="444444"/>
                    </a:solidFill>
                    <a:latin typeface="Arial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Epoch 1</c:v>
                </c:pt>
                <c:pt idx="1">
                  <c:v>Epoch 2</c:v>
                </c:pt>
                <c:pt idx="2">
                  <c:v>Epoch 3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3.6739999999999999</c:v>
                </c:pt>
                <c:pt idx="1">
                  <c:v>2.9809999999999999</c:v>
                </c:pt>
                <c:pt idx="2">
                  <c:v>2.8660000000000001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A7E-4A85-96FE-15F46C77221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Validation loss</c:v>
                </c:pt>
              </c:strCache>
            </c:strRef>
          </c:tx>
          <c:spPr>
            <a:ln w="38100" cap="flat">
              <a:solidFill>
                <a:srgbClr val="6E9A6E"/>
              </a:solidFill>
              <a:prstDash val="solid"/>
              <a:round/>
            </a:ln>
            <a:effectLst/>
          </c:spPr>
          <c:marker>
            <c:symbol val="circle"/>
            <c:size val="8"/>
            <c:spPr>
              <a:solidFill>
                <a:srgbClr val="6E9A6E"/>
              </a:solidFill>
              <a:ln w="9525" cap="flat">
                <a:solidFill>
                  <a:srgbClr val="6E9A6E"/>
                </a:solidFill>
                <a:prstDash val="solid"/>
                <a:round/>
              </a:ln>
              <a:effectLst/>
            </c:spPr>
          </c:marker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 b="0" i="0" u="none" strike="noStrike">
                    <a:solidFill>
                      <a:srgbClr val="444444"/>
                    </a:solidFill>
                    <a:latin typeface="Arial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Epoch 1</c:v>
                </c:pt>
                <c:pt idx="1">
                  <c:v>Epoch 2</c:v>
                </c:pt>
                <c:pt idx="2">
                  <c:v>Epoch 3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1.4470000000000001</c:v>
                </c:pt>
                <c:pt idx="1">
                  <c:v>1.3149999999999999</c:v>
                </c:pt>
                <c:pt idx="2">
                  <c:v>1.2769999999999999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A7E-4A85-96FE-15F46C772218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44444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4"/>
          <c:min val="0"/>
        </c:scaling>
        <c:delete val="0"/>
        <c:axPos val="l"/>
        <c:majorGridlines>
          <c:spPr>
            <a:ln w="12700" cap="flat">
              <a:solidFill>
                <a:srgbClr val="DDDDD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44444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200"/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444444"/>
                </a:solidFill>
                <a:latin typeface="Arial"/>
              </a:defRPr>
            </a:pPr>
            <a:r>
              <a:rPr lang="en-GB" sz="1300" b="0" i="0" u="none" strike="noStrike">
                <a:solidFill>
                  <a:srgbClr val="444444"/>
                </a:solidFill>
                <a:latin typeface="Arial"/>
              </a:rPr>
              <a:t>ROUGE-1 (F-measure)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MTS-Dialog (in-domain)</c:v>
                </c:pt>
              </c:strCache>
            </c:strRef>
          </c:tx>
          <c:spPr>
            <a:solidFill>
              <a:srgbClr val="5B7DA8"/>
            </a:solidFill>
            <a:effectLst/>
          </c:spPr>
          <c:invertIfNegative val="0"/>
          <c:dLbls>
            <c:numFmt formatCode="0.0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100" b="0" i="0" u="none" strike="noStrike">
                    <a:solidFill>
                      <a:srgbClr val="333333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Zero-shot</c:v>
                </c:pt>
                <c:pt idx="1">
                  <c:v>Few-shot</c:v>
                </c:pt>
                <c:pt idx="2">
                  <c:v>Fine-tuned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0.28399999999999997</c:v>
                </c:pt>
                <c:pt idx="1">
                  <c:v>0.27600000000000002</c:v>
                </c:pt>
                <c:pt idx="2">
                  <c:v>0.53500000000000003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796-44E0-A065-BD0843291032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PriMock57 (out-of-domain)</c:v>
                </c:pt>
              </c:strCache>
            </c:strRef>
          </c:tx>
          <c:spPr>
            <a:solidFill>
              <a:srgbClr val="C9A15A"/>
            </a:solidFill>
            <a:effectLst/>
          </c:spPr>
          <c:invertIfNegative val="0"/>
          <c:dLbls>
            <c:numFmt formatCode="0.0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100" b="0" i="0" u="none" strike="noStrike">
                    <a:solidFill>
                      <a:srgbClr val="333333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Zero-shot</c:v>
                </c:pt>
                <c:pt idx="1">
                  <c:v>Few-shot</c:v>
                </c:pt>
                <c:pt idx="2">
                  <c:v>Fine-tuned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0.28199999999999997</c:v>
                </c:pt>
                <c:pt idx="1">
                  <c:v>0.246</c:v>
                </c:pt>
                <c:pt idx="2">
                  <c:v>0.215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796-44E0-A065-BD084329103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6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44444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0.6"/>
          <c:min val="0"/>
        </c:scaling>
        <c:delete val="0"/>
        <c:axPos val="l"/>
        <c:majorGridlines>
          <c:spPr>
            <a:ln w="12700" cap="flat">
              <a:solidFill>
                <a:srgbClr val="DDDDD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44444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200"/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Hallucination</c:v>
                </c:pt>
              </c:strCache>
            </c:strRef>
          </c:tx>
          <c:spPr>
            <a:solidFill>
              <a:srgbClr val="B4656F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FFFFFF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Zero MTS</c:v>
                </c:pt>
                <c:pt idx="1">
                  <c:v>Few MTS</c:v>
                </c:pt>
                <c:pt idx="2">
                  <c:v>Fine MTS</c:v>
                </c:pt>
                <c:pt idx="3">
                  <c:v>Zero PriMock</c:v>
                </c:pt>
                <c:pt idx="4">
                  <c:v>Few PriMock</c:v>
                </c:pt>
                <c:pt idx="5">
                  <c:v>Fine PriMock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1.5</c:v>
                </c:pt>
                <c:pt idx="1">
                  <c:v>1.6</c:v>
                </c:pt>
                <c:pt idx="2">
                  <c:v>0.2</c:v>
                </c:pt>
                <c:pt idx="3">
                  <c:v>1.5</c:v>
                </c:pt>
                <c:pt idx="4">
                  <c:v>1.8</c:v>
                </c:pt>
                <c:pt idx="5">
                  <c:v>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EDC-4B04-A576-9500AA622D0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Omission</c:v>
                </c:pt>
              </c:strCache>
            </c:strRef>
          </c:tx>
          <c:spPr>
            <a:solidFill>
              <a:srgbClr val="8A9BB8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FFFFFF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Zero MTS</c:v>
                </c:pt>
                <c:pt idx="1">
                  <c:v>Few MTS</c:v>
                </c:pt>
                <c:pt idx="2">
                  <c:v>Fine MTS</c:v>
                </c:pt>
                <c:pt idx="3">
                  <c:v>Zero PriMock</c:v>
                </c:pt>
                <c:pt idx="4">
                  <c:v>Few PriMock</c:v>
                </c:pt>
                <c:pt idx="5">
                  <c:v>Fine PriMock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0.1</c:v>
                </c:pt>
                <c:pt idx="1">
                  <c:v>0.1</c:v>
                </c:pt>
                <c:pt idx="2">
                  <c:v>0.2</c:v>
                </c:pt>
                <c:pt idx="3">
                  <c:v>3.4</c:v>
                </c:pt>
                <c:pt idx="4">
                  <c:v>3.5</c:v>
                </c:pt>
                <c:pt idx="5">
                  <c:v>4.8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EDC-4B04-A576-9500AA622D0D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Inaccuracy</c:v>
                </c:pt>
              </c:strCache>
            </c:strRef>
          </c:tx>
          <c:spPr>
            <a:solidFill>
              <a:srgbClr val="C9C27E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FFFFFF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Zero MTS</c:v>
                </c:pt>
                <c:pt idx="1">
                  <c:v>Few MTS</c:v>
                </c:pt>
                <c:pt idx="2">
                  <c:v>Fine MTS</c:v>
                </c:pt>
                <c:pt idx="3">
                  <c:v>Zero PriMock</c:v>
                </c:pt>
                <c:pt idx="4">
                  <c:v>Few PriMock</c:v>
                </c:pt>
                <c:pt idx="5">
                  <c:v>Fine PriMock</c:v>
                </c:pt>
              </c:strCache>
            </c:strRef>
          </c:cat>
          <c:val>
            <c:numRef>
              <c:f>Sheet1!$D$2:$D$7</c:f>
              <c:numCache>
                <c:formatCode>General</c:formatCode>
                <c:ptCount val="6"/>
                <c:pt idx="0">
                  <c:v>0.3</c:v>
                </c:pt>
                <c:pt idx="1">
                  <c:v>0.4</c:v>
                </c:pt>
                <c:pt idx="2">
                  <c:v>0.4</c:v>
                </c:pt>
                <c:pt idx="3">
                  <c:v>0.4</c:v>
                </c:pt>
                <c:pt idx="4">
                  <c:v>0.4</c:v>
                </c:pt>
                <c:pt idx="5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EDC-4B04-A576-9500AA622D0D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50"/>
        <c:overlap val="10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444444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8"/>
          <c:min val="0"/>
        </c:scaling>
        <c:delete val="0"/>
        <c:axPos val="l"/>
        <c:majorGridlines>
          <c:spPr>
            <a:ln w="12700" cap="flat">
              <a:solidFill>
                <a:srgbClr val="DDDDD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44444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200"/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200" b="0" i="0" u="none" strike="noStrike">
                <a:solidFill>
                  <a:srgbClr val="444444"/>
                </a:solidFill>
                <a:latin typeface="Arial"/>
              </a:defRPr>
            </a:pPr>
            <a:r>
              <a:rPr lang="en-US" sz="1200" b="0" i="0" u="none" strike="noStrike">
                <a:solidFill>
                  <a:srgbClr val="444444"/>
                </a:solidFill>
                <a:latin typeface="Arial"/>
              </a:rPr>
              <a:t>Spearman ρ (more negative = score predicts fewer errors)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BERTScore vs hallucinations</c:v>
                </c:pt>
              </c:strCache>
            </c:strRef>
          </c:tx>
          <c:spPr>
            <a:solidFill>
              <a:srgbClr val="B4656F"/>
            </a:solidFill>
            <a:effectLst/>
          </c:spPr>
          <c:invertIfNegative val="0"/>
          <c:dLbls>
            <c:numFmt formatCode="0.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100" b="0" i="0" u="none" strike="noStrike">
                    <a:solidFill>
                      <a:srgbClr val="333333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Pooled (n=60)</c:v>
                </c:pt>
                <c:pt idx="1">
                  <c:v>MTS only (n=30)</c:v>
                </c:pt>
                <c:pt idx="2">
                  <c:v>PriMock only (n=30)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-0.26200000000000001</c:v>
                </c:pt>
                <c:pt idx="1">
                  <c:v>-0.57799999999999996</c:v>
                </c:pt>
                <c:pt idx="2">
                  <c:v>-0.26600000000000001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7B1-4DDC-B472-B4A6C8BE4E9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BERTScore vs omissions</c:v>
                </c:pt>
              </c:strCache>
            </c:strRef>
          </c:tx>
          <c:spPr>
            <a:solidFill>
              <a:srgbClr val="8A9BB8"/>
            </a:solidFill>
            <a:effectLst/>
          </c:spPr>
          <c:invertIfNegative val="0"/>
          <c:dLbls>
            <c:numFmt formatCode="0.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100" b="0" i="0" u="none" strike="noStrike">
                    <a:solidFill>
                      <a:srgbClr val="333333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Pooled (n=60)</c:v>
                </c:pt>
                <c:pt idx="1">
                  <c:v>MTS only (n=30)</c:v>
                </c:pt>
                <c:pt idx="2">
                  <c:v>PriMock only (n=30)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-0.76400000000000001</c:v>
                </c:pt>
                <c:pt idx="1">
                  <c:v>1E-3</c:v>
                </c:pt>
                <c:pt idx="2">
                  <c:v>-8.3000000000000004E-2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7B1-4DDC-B472-B4A6C8BE4E9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6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44444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0.2"/>
          <c:min val="-1"/>
        </c:scaling>
        <c:delete val="0"/>
        <c:axPos val="l"/>
        <c:majorGridlines>
          <c:spPr>
            <a:ln w="12700" cap="flat">
              <a:solidFill>
                <a:srgbClr val="DDDDD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44444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200"/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9713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Good morning. My project asks a simple question with a serious consequence: can large language models write the clinical note for a GP consultation — and can we trust what they write? I compared three ways of building such a system and, crucially, measured not just quality scores but safety: what the models invent, distort and leave out.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quick map of the talk: the problem, the three research questions, how I built and evaluated the system, then the results question by question, and I will close with the findings, limitations and future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motivation has two sides. Documentation genuinely consumes clinician time and drives burnout, and deployment studies show automation helps. But those studies measure wellbeing, not the reliability of the notes — and clinical LLM output is known to fabricate and omit. The metrics everyone reports weren't built to see that. That gap is where my project sits.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Three questions. RQ1 is the conventional comparison. RQ2 is the safety question — counting error types by hand. RQ3 connects them: whether the scores everyone optimises actually track safety. My hypotheses were H1, that few-shot and fine-tuning would beat zero-shot; and H2, that metrics would correlate only weakly with safety.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Before the method: why this study exists. Prior work supplies every piece separately — datasets and baselines, evidence that prompting is clinically credible, and one safety-annotation study, but for a single approach in a single setting, with metric-only evaluation everywhere else. No study combines structured SOAP output, multiple approaches under one protocol, both evaluation domains, and a quantified safety analysis. That combination is my contribution.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system sits between doctor and patient: transcript in, draft SOAP note out, returned to the clinician for review. Two public datasets: MTS-Dialog for development — lots of short snippets — and PriMock57, 57 realistic full-length mock consultations, fifteen times longer on average, kept completely untouched as an out-of-domain final exam. No real patient data anywhere, so the ethics classification was low-risk.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Three approaches under one protocol. Zero-shot: just instructions to a small open LLM running locally — the privacy-preserving configuration. Few-shot: the same model shown three worked examples, which I manually screened for groundedness. Fine-tuned: BART-large adapted with LoRA — only 0.58% of parameters trained, under three minutes on a free GPU. Everything deterministic and seeded, so the whole pipeline reproduces exactly.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Evaluation had two sides. Every generated note was scored with ROUGE and BERTScore. Then, for a paired sample — the same 20 consultations under all three approaches, 60 notes — I read each note against its transcript and hand-counted three error types: hallucination, inaccuracy, omission. Spearman correlation then tests whether the scores predict the error counts — that's RQ3.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First, proof the fine-tuning was healthy: training and validation loss both fell every epoch — the model genuinely learned the task rather than memorising. And the headline practicality number: two minutes forty-three seconds of training, on a free GPU, touching about half a percent of the parameters. Task-adapted local models are within anyone's budget.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RQ1 result is a crossover. Blue bars: on in-domain data the fine-tuned model nearly doubles ROUGE-1. Gold bars: on the realistic out-of-domain consultations the ranking inverts — the fine-tuned model drops to worst, and plain zero-shot prompting transfers best. Benchmark scores from one setting do not transfer to another. H1 held only in-domain.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RQ2 is the safety picture, and it is not a ranking — it's a trade-off. Red is fabrication: the fine-tuned model almost never invents, the prompted models do it constantly — typically whole Assessment and Plan sections nobody discussed. Blue is omission: the mirror image — the terse fine-tuned model leaves the most out, catastrophically so on long consultations, where BART's input limit truncates them. So the clinical question becomes: which error would you rather have in a medical record?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are real outputs from my pipeline. The coffee was invented from a clarifying question. The seventy-seven is fabricated precision — and deterministic decoding means it makes the identical error every single time. Bowels became urination — clinically consequential. And the one that matters most for deployment: cross-patient contamination — an exemplar patient's surgery written into a different patient's record. I mitigated it with prompt engineering; annotation showed the mitigation reduced but did not eliminate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RQ3 is my favourite result. Pooling all 60 notes, BERTScore correlates strongly with omissions — minus 0.76 — which would suggest metrics do track safety. But run the same correlation inside each dataset and it disappears entirely: zero in one, near-zero in the other. The pooled effect was manufactured by pooling two clusters — Simpson's paradox. And on the realistic out-of-domain data, nothing correlates with anything. Metrics are blind to safety precisely where safety assurance would matter.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If you take three things away: the crossover — adaptation trades robustness for in-domain performance; the error trade-off — how you build the system determines how it fails, fabrication versus omission; and the metrics result — the scores the field optimises don't see either failure reliably. Together they make human review a structural requirement of deployment, and they tell you where the reviewer should look for each configuration.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I'll name the limitations before you do: one annotator, sixty notes, so error rates are pattern-level; metric comparisons were descriptive; one model per tradition; mock consultations; my own splits, not the official ones. Each points at future work — longer-context models for the omission problem, contamination as a reported metric, a second annotator, and scaling the comparison to larger models under the identical protocol.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References for the sources cited on these slides; the dissertation carries the full consolidated list of twenty-four.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 you — happy to take questions. Likely areas: why these models, the annotation decision rules, the Simpson's paradox control, the split choice, and what I'd do differently. All of it is in the dissertation and the repository.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4480560"/>
            <a:ext cx="12188952" cy="32004"/>
          </a:xfrm>
          <a:prstGeom prst="rect">
            <a:avLst/>
          </a:prstGeom>
          <a:solidFill>
            <a:srgbClr val="D9E2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731520" y="1325880"/>
            <a:ext cx="10451592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Conversation to Clinical Note: An LLM Pipeline for Automated Medical Documentation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 Comparative Evaluation of Prompting and Fine-Tuning Approaches to SOAP Note Generation from Primary Care Consultation Transcripts</a:t>
            </a:r>
            <a:endParaRPr lang="en-US" sz="2600" dirty="0"/>
          </a:p>
        </p:txBody>
      </p:sp>
      <p:sp>
        <p:nvSpPr>
          <p:cNvPr id="5" name="Text 3"/>
          <p:cNvSpPr txBox="1"/>
          <p:nvPr/>
        </p:nvSpPr>
        <p:spPr>
          <a:xfrm>
            <a:off x="731520" y="4709160"/>
            <a:ext cx="10725912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2212275</a:t>
            </a:r>
            <a:endParaRPr lang="en-US" sz="1800" dirty="0"/>
          </a:p>
          <a:p>
            <a:pPr marL="0" indent="0">
              <a:buNone/>
            </a:pPr>
            <a:r>
              <a:rPr lang="en-US" sz="14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Data and Artificial Intelligence (ACFA7003)</a:t>
            </a:r>
            <a:endParaRPr lang="en-US" sz="1800" dirty="0"/>
          </a:p>
          <a:p>
            <a:pPr marL="0" indent="0">
              <a:buNone/>
            </a:pPr>
            <a:r>
              <a:rPr lang="en-US" sz="14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Muhammad Azeem Abbas · University of Wales Trinity Saint David, Birmingham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Outline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2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731520" y="1325880"/>
            <a:ext cx="658368" cy="658368"/>
          </a:xfrm>
          <a:prstGeom prst="roundRect">
            <a:avLst>
              <a:gd name="adj" fmla="val 13889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 txBox="1"/>
          <p:nvPr/>
        </p:nvSpPr>
        <p:spPr>
          <a:xfrm>
            <a:off x="731520" y="1325880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7" name="Text 5"/>
          <p:cNvSpPr txBox="1"/>
          <p:nvPr/>
        </p:nvSpPr>
        <p:spPr>
          <a:xfrm>
            <a:off x="1600200" y="1325880"/>
            <a:ext cx="9692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 and motivation</a:t>
            </a:r>
            <a:endParaRPr lang="en-US" sz="1900" dirty="0"/>
          </a:p>
        </p:txBody>
      </p:sp>
      <p:sp>
        <p:nvSpPr>
          <p:cNvPr id="8" name="Shape 6"/>
          <p:cNvSpPr/>
          <p:nvPr/>
        </p:nvSpPr>
        <p:spPr>
          <a:xfrm>
            <a:off x="731520" y="2286000"/>
            <a:ext cx="658368" cy="658368"/>
          </a:xfrm>
          <a:prstGeom prst="roundRect">
            <a:avLst>
              <a:gd name="adj" fmla="val 13889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731520" y="2286000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10" name="Text 8"/>
          <p:cNvSpPr txBox="1"/>
          <p:nvPr/>
        </p:nvSpPr>
        <p:spPr>
          <a:xfrm>
            <a:off x="1600200" y="2286000"/>
            <a:ext cx="9692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 and the research gap</a:t>
            </a:r>
            <a:endParaRPr lang="en-US" sz="1900" dirty="0"/>
          </a:p>
        </p:txBody>
      </p:sp>
      <p:sp>
        <p:nvSpPr>
          <p:cNvPr id="11" name="Shape 9"/>
          <p:cNvSpPr/>
          <p:nvPr/>
        </p:nvSpPr>
        <p:spPr>
          <a:xfrm>
            <a:off x="731520" y="3246120"/>
            <a:ext cx="658368" cy="658368"/>
          </a:xfrm>
          <a:prstGeom prst="roundRect">
            <a:avLst>
              <a:gd name="adj" fmla="val 13889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 txBox="1"/>
          <p:nvPr/>
        </p:nvSpPr>
        <p:spPr>
          <a:xfrm>
            <a:off x="731520" y="3246120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13" name="Text 11"/>
          <p:cNvSpPr txBox="1"/>
          <p:nvPr/>
        </p:nvSpPr>
        <p:spPr>
          <a:xfrm>
            <a:off x="1600200" y="3246120"/>
            <a:ext cx="9692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and methodology</a:t>
            </a:r>
            <a:endParaRPr lang="en-US" sz="1900" dirty="0"/>
          </a:p>
        </p:txBody>
      </p:sp>
      <p:sp>
        <p:nvSpPr>
          <p:cNvPr id="14" name="Shape 12"/>
          <p:cNvSpPr/>
          <p:nvPr/>
        </p:nvSpPr>
        <p:spPr>
          <a:xfrm>
            <a:off x="731520" y="4206240"/>
            <a:ext cx="658368" cy="658368"/>
          </a:xfrm>
          <a:prstGeom prst="roundRect">
            <a:avLst>
              <a:gd name="adj" fmla="val 13889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 txBox="1"/>
          <p:nvPr/>
        </p:nvSpPr>
        <p:spPr>
          <a:xfrm>
            <a:off x="731520" y="4206240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2000" dirty="0"/>
          </a:p>
        </p:txBody>
      </p:sp>
      <p:sp>
        <p:nvSpPr>
          <p:cNvPr id="16" name="Text 14"/>
          <p:cNvSpPr txBox="1"/>
          <p:nvPr/>
        </p:nvSpPr>
        <p:spPr>
          <a:xfrm>
            <a:off x="1600200" y="4206240"/>
            <a:ext cx="9692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Results: RQ1, RQ2, RQ3</a:t>
            </a:r>
            <a:endParaRPr lang="en-US" sz="1900" dirty="0"/>
          </a:p>
        </p:txBody>
      </p:sp>
      <p:sp>
        <p:nvSpPr>
          <p:cNvPr id="17" name="Shape 15"/>
          <p:cNvSpPr/>
          <p:nvPr/>
        </p:nvSpPr>
        <p:spPr>
          <a:xfrm>
            <a:off x="731520" y="5166360"/>
            <a:ext cx="658368" cy="658368"/>
          </a:xfrm>
          <a:prstGeom prst="roundRect">
            <a:avLst>
              <a:gd name="adj" fmla="val 13889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 txBox="1"/>
          <p:nvPr/>
        </p:nvSpPr>
        <p:spPr>
          <a:xfrm>
            <a:off x="731520" y="5166360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2000" dirty="0"/>
          </a:p>
        </p:txBody>
      </p:sp>
      <p:sp>
        <p:nvSpPr>
          <p:cNvPr id="19" name="Text 17"/>
          <p:cNvSpPr txBox="1"/>
          <p:nvPr/>
        </p:nvSpPr>
        <p:spPr>
          <a:xfrm>
            <a:off x="1600200" y="5166360"/>
            <a:ext cx="9692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Findings, limitations and future work</a:t>
            </a:r>
            <a:endParaRPr lang="en-US" sz="1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502920" y="502920"/>
            <a:ext cx="11183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Documentation burden meets unreliable automation</a:t>
            </a:r>
            <a:endParaRPr lang="en-US" sz="1300" dirty="0"/>
          </a:p>
        </p:txBody>
      </p:sp>
      <p:sp>
        <p:nvSpPr>
          <p:cNvPr id="5" name="Text 3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3</a:t>
            </a:r>
            <a:endParaRPr lang="en-US" sz="900" dirty="0"/>
          </a:p>
        </p:txBody>
      </p:sp>
      <p:sp>
        <p:nvSpPr>
          <p:cNvPr id="6" name="Text 4"/>
          <p:cNvSpPr txBox="1"/>
          <p:nvPr/>
        </p:nvSpPr>
        <p:spPr>
          <a:xfrm>
            <a:off x="731520" y="1325880"/>
            <a:ext cx="10725912" cy="4846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1600"/>
              </a:spcAft>
              <a:buNone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General practitioners spend 52-102 minutes every day writing clinical notes [1], [2].</a:t>
            </a:r>
            <a:endParaRPr lang="en-US" sz="1900" dirty="0"/>
          </a:p>
          <a:p>
            <a:pPr marL="0" indent="0">
              <a:spcAft>
                <a:spcPts val="1600"/>
              </a:spcAft>
              <a:buNone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 language models now match experts on clinical summarisation [3].</a:t>
            </a:r>
            <a:endParaRPr lang="en-US" sz="1900" dirty="0"/>
          </a:p>
          <a:p>
            <a:pPr marL="0" indent="0">
              <a:spcAft>
                <a:spcPts val="1600"/>
              </a:spcAft>
              <a:buNone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Ambient AI scribes already reduce clinician burnout in deployment [4].</a:t>
            </a:r>
            <a:endParaRPr lang="en-US" sz="1900" dirty="0"/>
          </a:p>
          <a:p>
            <a:pPr marL="0" indent="0">
              <a:spcAft>
                <a:spcPts val="1600"/>
              </a:spcAft>
              <a:buNone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Yet LLMs hallucinate and silently omit information [5].</a:t>
            </a:r>
            <a:endParaRPr lang="en-US" sz="1900" dirty="0"/>
          </a:p>
          <a:p>
            <a:pPr marL="0" indent="0">
              <a:spcAft>
                <a:spcPts val="1600"/>
              </a:spcAft>
              <a:buNone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emergency department summaries, 42% hallucinated and 47% omitted relevant information [6].</a:t>
            </a:r>
            <a:endParaRPr lang="en-US" sz="1900" dirty="0"/>
          </a:p>
          <a:p>
            <a:pPr marL="0" indent="0">
              <a:buNone/>
            </a:pPr>
            <a:r>
              <a:rPr lang="en-US" sz="1900" b="1" dirty="0">
                <a:solidFill>
                  <a:srgbClr val="2E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metrics were never designed to detect these failures.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and Research Questions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4</a:t>
            </a:r>
            <a:endParaRPr lang="en-US" sz="900" dirty="0"/>
          </a:p>
        </p:txBody>
      </p:sp>
      <p:sp>
        <p:nvSpPr>
          <p:cNvPr id="5" name="Text 3"/>
          <p:cNvSpPr txBox="1"/>
          <p:nvPr/>
        </p:nvSpPr>
        <p:spPr>
          <a:xfrm>
            <a:off x="502920" y="1051560"/>
            <a:ext cx="11183112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determine how accurately and safely different LLM approaches generate structured SOAP notes from primary-care consultation transcripts and characterise their failure modes.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502920" y="2057400"/>
            <a:ext cx="1371600" cy="1097280"/>
          </a:xfrm>
          <a:prstGeom prst="roundRect">
            <a:avLst>
              <a:gd name="adj" fmla="val 6667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502920" y="2057400"/>
            <a:ext cx="13716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</a:t>
            </a:r>
            <a:endParaRPr lang="en-US" sz="2200" dirty="0"/>
          </a:p>
        </p:txBody>
      </p:sp>
      <p:sp>
        <p:nvSpPr>
          <p:cNvPr id="8" name="Shape 6"/>
          <p:cNvSpPr/>
          <p:nvPr/>
        </p:nvSpPr>
        <p:spPr>
          <a:xfrm>
            <a:off x="2011680" y="2057400"/>
            <a:ext cx="9646920" cy="1097280"/>
          </a:xfrm>
          <a:prstGeom prst="roundRect">
            <a:avLst>
              <a:gd name="adj" fmla="val 6667"/>
            </a:avLst>
          </a:prstGeom>
          <a:solidFill>
            <a:srgbClr val="F2F2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2240280" y="2057400"/>
            <a:ext cx="92354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zero-shot, few-shot and fine-tuned approaches compare on automatic metrics (ROUGE, BERTScore)?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502920" y="3474720"/>
            <a:ext cx="1371600" cy="1097280"/>
          </a:xfrm>
          <a:prstGeom prst="roundRect">
            <a:avLst>
              <a:gd name="adj" fmla="val 6667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 txBox="1"/>
          <p:nvPr/>
        </p:nvSpPr>
        <p:spPr>
          <a:xfrm>
            <a:off x="502920" y="3474720"/>
            <a:ext cx="13716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</a:t>
            </a:r>
            <a:endParaRPr lang="en-US" sz="2200" dirty="0"/>
          </a:p>
        </p:txBody>
      </p:sp>
      <p:sp>
        <p:nvSpPr>
          <p:cNvPr id="12" name="Shape 10"/>
          <p:cNvSpPr/>
          <p:nvPr/>
        </p:nvSpPr>
        <p:spPr>
          <a:xfrm>
            <a:off x="2011680" y="3474720"/>
            <a:ext cx="9646920" cy="1097280"/>
          </a:xfrm>
          <a:prstGeom prst="roundRect">
            <a:avLst>
              <a:gd name="adj" fmla="val 6667"/>
            </a:avLst>
          </a:prstGeom>
          <a:solidFill>
            <a:srgbClr val="F2F2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 txBox="1"/>
          <p:nvPr/>
        </p:nvSpPr>
        <p:spPr>
          <a:xfrm>
            <a:off x="2240280" y="3474720"/>
            <a:ext cx="92354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they differ in hallucinations, omissions and inaccuracies, and how are errors distributed?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02920" y="4892040"/>
            <a:ext cx="1371600" cy="1097280"/>
          </a:xfrm>
          <a:prstGeom prst="roundRect">
            <a:avLst>
              <a:gd name="adj" fmla="val 6667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 txBox="1"/>
          <p:nvPr/>
        </p:nvSpPr>
        <p:spPr>
          <a:xfrm>
            <a:off x="502920" y="4892040"/>
            <a:ext cx="13716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</a:t>
            </a:r>
            <a:endParaRPr lang="en-US" sz="2200" dirty="0"/>
          </a:p>
        </p:txBody>
      </p:sp>
      <p:sp>
        <p:nvSpPr>
          <p:cNvPr id="16" name="Shape 14"/>
          <p:cNvSpPr/>
          <p:nvPr/>
        </p:nvSpPr>
        <p:spPr>
          <a:xfrm>
            <a:off x="2011680" y="4892040"/>
            <a:ext cx="9646920" cy="1097280"/>
          </a:xfrm>
          <a:prstGeom prst="roundRect">
            <a:avLst>
              <a:gd name="adj" fmla="val 6667"/>
            </a:avLst>
          </a:prstGeom>
          <a:solidFill>
            <a:srgbClr val="F2F2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 txBox="1"/>
          <p:nvPr/>
        </p:nvSpPr>
        <p:spPr>
          <a:xfrm>
            <a:off x="2240280" y="4892040"/>
            <a:ext cx="92354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automatic metrics agree with a structured safety analysis — does a higher score mean a safer note?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Research Gap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502920" y="502920"/>
            <a:ext cx="11183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prior study combines all the pieces</a:t>
            </a:r>
            <a:endParaRPr lang="en-US" sz="1300" dirty="0"/>
          </a:p>
        </p:txBody>
      </p:sp>
      <p:sp>
        <p:nvSpPr>
          <p:cNvPr id="5" name="Text 3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5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502920" y="1188720"/>
            <a:ext cx="5440680" cy="3794760"/>
          </a:xfrm>
          <a:prstGeom prst="roundRect">
            <a:avLst>
              <a:gd name="adj" fmla="val 2410"/>
            </a:avLst>
          </a:prstGeom>
          <a:solidFill>
            <a:srgbClr val="F2F2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777240" y="1371600"/>
            <a:ext cx="4937760" cy="3474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1000"/>
              </a:spcAft>
              <a:buNone/>
            </a:pPr>
            <a:r>
              <a:rPr lang="en-US" sz="17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prior work provides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Datasets and seq2seq baselines [1], [9]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prompting evidence vs experts [3]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Safety annotation: one approach, one setting [6]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Metric-only evaluation almost everywhere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6263640" y="1188720"/>
            <a:ext cx="5440680" cy="3794760"/>
          </a:xfrm>
          <a:prstGeom prst="roundRect">
            <a:avLst>
              <a:gd name="adj" fmla="val 2410"/>
            </a:avLst>
          </a:prstGeom>
          <a:solidFill>
            <a:srgbClr val="E9EDF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6537960" y="1371600"/>
            <a:ext cx="4937760" cy="3474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1000"/>
              </a:spcAft>
              <a:buNone/>
            </a:pPr>
            <a:r>
              <a:rPr lang="en-US" sz="17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no study combines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SOAP output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approaches under one protocol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In-domain and out-of-domain evaluation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Quantified hallucination and omission analysis + metric-safety correlation</a:t>
            </a:r>
            <a:endParaRPr lang="en-US" sz="1700" dirty="0"/>
          </a:p>
        </p:txBody>
      </p:sp>
      <p:sp>
        <p:nvSpPr>
          <p:cNvPr id="10" name="Shape 8"/>
          <p:cNvSpPr/>
          <p:nvPr/>
        </p:nvSpPr>
        <p:spPr>
          <a:xfrm>
            <a:off x="502920" y="5257800"/>
            <a:ext cx="11201400" cy="777240"/>
          </a:xfrm>
          <a:prstGeom prst="roundRect">
            <a:avLst>
              <a:gd name="adj" fmla="val 11765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 txBox="1"/>
          <p:nvPr/>
        </p:nvSpPr>
        <p:spPr>
          <a:xfrm>
            <a:off x="502920" y="5257800"/>
            <a:ext cx="112014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study fills that gap: all four elements in a single controlled comparison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System and the Data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6</a:t>
            </a:r>
            <a:endParaRPr lang="en-US" sz="900" dirty="0"/>
          </a:p>
        </p:txBody>
      </p:sp>
      <p:pic>
        <p:nvPicPr>
          <p:cNvPr id="5" name="Image 0" descr="/home/claude/fig_dps_v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1143000"/>
            <a:ext cx="6766560" cy="2898648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7452360" y="1234440"/>
            <a:ext cx="429768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MTS-Dialog [1]</a:t>
            </a:r>
            <a:endParaRPr lang="en-US" sz="16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1,301 short pairs · avg 104 words · 80/10/10 split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PriMock57 [9]</a:t>
            </a:r>
            <a:endParaRPr lang="en-US" sz="16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57 full consultations · avg 1,632 words (≈15×) · held-out test</a:t>
            </a:r>
            <a:endParaRPr lang="en-US" sz="1600" dirty="0"/>
          </a:p>
          <a:p>
            <a:pPr marL="0" indent="0">
              <a:buNone/>
            </a:pPr>
            <a:r>
              <a:rPr lang="en-US" sz="14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Public, de-identified, no human participants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11480" y="4297680"/>
            <a:ext cx="6766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Transcript in  2. Draft SOAP note out 3. Clinician reviews (human-in-the-loop)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- Three Approaches, One Protocol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7</a:t>
            </a:r>
            <a:endParaRPr lang="en-US" sz="900" dirty="0"/>
          </a:p>
        </p:txBody>
      </p:sp>
      <p:pic>
        <p:nvPicPr>
          <p:cNvPr id="5" name="Image 0" descr="/home/claude/architectur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051560"/>
            <a:ext cx="6949440" cy="3931920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7772400" y="1188720"/>
            <a:ext cx="3977640" cy="4480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Zero-shot</a:t>
            </a:r>
            <a:endParaRPr lang="en-US" sz="15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Qwen2.5-1.5B-Instruct, fixed SOAP instruction, run locally</a:t>
            </a:r>
            <a:endParaRPr lang="en-US" sz="1500" dirty="0"/>
          </a:p>
          <a:p>
            <a:pPr marL="0" indent="0">
              <a:buNone/>
            </a:pPr>
            <a:r>
              <a:rPr lang="en-US" sz="15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Few-shot</a:t>
            </a:r>
            <a:endParaRPr lang="en-US" sz="15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model + 3 screened exemplars from the training split</a:t>
            </a:r>
            <a:endParaRPr lang="en-US" sz="1500" dirty="0"/>
          </a:p>
          <a:p>
            <a:pPr marL="0" indent="0">
              <a:buNone/>
            </a:pPr>
            <a:r>
              <a:rPr lang="en-US" sz="15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Fine-tuned</a:t>
            </a:r>
            <a:endParaRPr lang="en-US" sz="15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BART-large (406M) + LoRA: 2.36M trainable = 0.58%</a:t>
            </a:r>
            <a:endParaRPr lang="en-US" sz="1500" dirty="0"/>
          </a:p>
          <a:p>
            <a:pPr marL="0" indent="0">
              <a:buNone/>
            </a:pPr>
            <a:r>
              <a:rPr lang="en-US" sz="12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Identical inputs · deterministic decoding · seeds fixed · fully reproducible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Two-Sided Evaluation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502920" y="502920"/>
            <a:ext cx="11183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Metrics alone cannot answer the safety question</a:t>
            </a:r>
            <a:endParaRPr lang="en-US" sz="1300" dirty="0"/>
          </a:p>
        </p:txBody>
      </p:sp>
      <p:sp>
        <p:nvSpPr>
          <p:cNvPr id="5" name="Text 3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8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502920" y="1188720"/>
            <a:ext cx="5532120" cy="4297680"/>
          </a:xfrm>
          <a:prstGeom prst="roundRect">
            <a:avLst>
              <a:gd name="adj" fmla="val 2128"/>
            </a:avLst>
          </a:prstGeom>
          <a:solidFill>
            <a:srgbClr val="F2F2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777240" y="1371600"/>
            <a:ext cx="502920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7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Automatic metrics (all 187 notes)</a:t>
            </a:r>
            <a:endParaRPr lang="en-US" sz="17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ROUGE-1 / 2 / L - lexical overlap</a:t>
            </a:r>
            <a:endParaRPr lang="en-US" sz="17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dirty="0" err="1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BERTScore</a:t>
            </a: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- semantic similarity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In-domain (130) + out-of-domain (57) test sets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6263640" y="1188720"/>
            <a:ext cx="5440680" cy="4297680"/>
          </a:xfrm>
          <a:prstGeom prst="roundRect">
            <a:avLst>
              <a:gd name="adj" fmla="val 2128"/>
            </a:avLst>
          </a:prstGeom>
          <a:solidFill>
            <a:srgbClr val="E9EDF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6537960" y="1371600"/>
            <a:ext cx="493776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7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 safety annotation (60 notes, paired)</a:t>
            </a:r>
            <a:endParaRPr lang="en-US" sz="17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dirty="0">
                <a:solidFill>
                  <a:srgbClr val="B465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Hallucination: not said at all (fabricated)</a:t>
            </a:r>
            <a:endParaRPr lang="en-US" sz="17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dirty="0">
                <a:solidFill>
                  <a:srgbClr val="8A7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Inaccuracy: said, but distorted</a:t>
            </a:r>
            <a:endParaRPr lang="en-US" sz="17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dirty="0">
                <a:solidFill>
                  <a:srgbClr val="4A5E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Omission: in the reference, missing from the note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20 consultations × all 3 approaches; fixed decision rules; Spearman ρ links counts to scores (RQ3)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Fine-Tuning Worked - Cheaply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502920" y="502920"/>
            <a:ext cx="11183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BART-large + LoRA on 1,041 pairs</a:t>
            </a:r>
            <a:endParaRPr lang="en-US" sz="1300" dirty="0"/>
          </a:p>
        </p:txBody>
      </p:sp>
      <p:sp>
        <p:nvSpPr>
          <p:cNvPr id="5" name="Text 3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9</a:t>
            </a:r>
            <a:endParaRPr lang="en-US" sz="900" dirty="0"/>
          </a:p>
        </p:txBody>
      </p:sp>
      <p:graphicFrame>
        <p:nvGraphicFramePr>
          <p:cNvPr id="6" name="Chart 0"/>
          <p:cNvGraphicFramePr/>
          <p:nvPr/>
        </p:nvGraphicFramePr>
        <p:xfrm>
          <a:off x="640080" y="1234440"/>
          <a:ext cx="6675120" cy="42062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 4"/>
          <p:cNvSpPr txBox="1"/>
          <p:nvPr/>
        </p:nvSpPr>
        <p:spPr>
          <a:xfrm>
            <a:off x="7680960" y="1463040"/>
            <a:ext cx="402336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min 43 s</a:t>
            </a:r>
            <a:endParaRPr lang="en-US" sz="3000" dirty="0"/>
          </a:p>
          <a:p>
            <a:pPr marL="0" indent="0">
              <a:spcAft>
                <a:spcPts val="1400"/>
              </a:spcAft>
              <a:buNone/>
            </a:pPr>
            <a:r>
              <a:rPr lang="en-US" sz="1300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training time, single free T4 GPU</a:t>
            </a:r>
            <a:endParaRPr lang="en-US" sz="3000" dirty="0"/>
          </a:p>
          <a:p>
            <a:pPr marL="0" indent="0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0.58%</a:t>
            </a:r>
            <a:endParaRPr lang="en-US" sz="3000" dirty="0"/>
          </a:p>
          <a:p>
            <a:pPr marL="0" indent="0">
              <a:spcAft>
                <a:spcPts val="1400"/>
              </a:spcAft>
              <a:buNone/>
            </a:pPr>
            <a:r>
              <a:rPr lang="en-US" sz="1300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parameters trained (2.36M of 406M)</a:t>
            </a:r>
            <a:endParaRPr lang="en-US" sz="3000" dirty="0"/>
          </a:p>
          <a:p>
            <a:pPr marL="0" indent="0">
              <a:buNone/>
            </a:pPr>
            <a:r>
              <a:rPr lang="en-US" sz="1400" i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Validation loss fell every epoch: genuine learning, no overfitting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RQ1 - The Crossover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502920" y="502920"/>
            <a:ext cx="11183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Fine-tuning dominates at home, loses away</a:t>
            </a:r>
            <a:endParaRPr lang="en-US" sz="1300" dirty="0"/>
          </a:p>
        </p:txBody>
      </p:sp>
      <p:sp>
        <p:nvSpPr>
          <p:cNvPr id="5" name="Text 3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10</a:t>
            </a:r>
            <a:endParaRPr lang="en-US" sz="900" dirty="0"/>
          </a:p>
        </p:txBody>
      </p:sp>
      <p:graphicFrame>
        <p:nvGraphicFramePr>
          <p:cNvPr id="6" name="Chart 0"/>
          <p:cNvGraphicFramePr/>
          <p:nvPr/>
        </p:nvGraphicFramePr>
        <p:xfrm>
          <a:off x="640080" y="1234440"/>
          <a:ext cx="6949440" cy="4297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 4"/>
          <p:cNvSpPr txBox="1"/>
          <p:nvPr/>
        </p:nvSpPr>
        <p:spPr>
          <a:xfrm>
            <a:off x="7772400" y="1463040"/>
            <a:ext cx="397764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In-domain: fine-tuning nearly doubles zero-shot</a:t>
            </a:r>
            <a:endParaRPr lang="en-US" sz="16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Out-of-domain: same model is worst; zero-shot transfers best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E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Adaptation trades robustness, H1 partially supported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RQ2 - Approaches Trade Error Types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502920" y="502920"/>
            <a:ext cx="11183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Mean annotated errors per note (60-note paired sample)</a:t>
            </a:r>
            <a:endParaRPr lang="en-US" sz="1300" dirty="0"/>
          </a:p>
        </p:txBody>
      </p:sp>
      <p:sp>
        <p:nvSpPr>
          <p:cNvPr id="5" name="Text 3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11</a:t>
            </a:r>
            <a:endParaRPr lang="en-US" sz="900" dirty="0"/>
          </a:p>
        </p:txBody>
      </p:sp>
      <p:graphicFrame>
        <p:nvGraphicFramePr>
          <p:cNvPr id="6" name="Chart 0"/>
          <p:cNvGraphicFramePr/>
          <p:nvPr/>
        </p:nvGraphicFramePr>
        <p:xfrm>
          <a:off x="640080" y="1234440"/>
          <a:ext cx="6949440" cy="4297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 4"/>
          <p:cNvSpPr txBox="1"/>
          <p:nvPr/>
        </p:nvSpPr>
        <p:spPr>
          <a:xfrm>
            <a:off x="7772400" y="1371600"/>
            <a:ext cx="397764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Fine-tuning: least fabrication, most omission</a:t>
            </a:r>
            <a:endParaRPr lang="en-US" sz="16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Prompting: the mirror image, invented Plans</a:t>
            </a:r>
            <a:endParaRPr lang="en-US" sz="16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Domain shift ≈ triples error, via omission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E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risk trade-off, not a ranking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Errors Actually Look Like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502920" y="502920"/>
            <a:ext cx="11183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observed in this study</a:t>
            </a:r>
            <a:endParaRPr lang="en-US" sz="1300" dirty="0"/>
          </a:p>
        </p:txBody>
      </p:sp>
      <p:sp>
        <p:nvSpPr>
          <p:cNvPr id="5" name="Text 3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502920" y="1143000"/>
            <a:ext cx="2103120" cy="786384"/>
          </a:xfrm>
          <a:prstGeom prst="roundRect">
            <a:avLst>
              <a:gd name="adj" fmla="val 8140"/>
            </a:avLst>
          </a:prstGeom>
          <a:solidFill>
            <a:srgbClr val="B465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502920" y="1143000"/>
            <a:ext cx="21031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Hallucination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2743200" y="1143000"/>
            <a:ext cx="8915400" cy="786384"/>
          </a:xfrm>
          <a:prstGeom prst="roundRect">
            <a:avLst>
              <a:gd name="adj" fmla="val 8140"/>
            </a:avLst>
          </a:prstGeom>
          <a:solidFill>
            <a:srgbClr val="F2F2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2971800" y="1143000"/>
            <a:ext cx="85039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“Drinks coffee daily”: invented from the patient’s clarifying question “Like, every day?”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502920" y="2112264"/>
            <a:ext cx="2103120" cy="786384"/>
          </a:xfrm>
          <a:prstGeom prst="roundRect">
            <a:avLst>
              <a:gd name="adj" fmla="val 8140"/>
            </a:avLst>
          </a:prstGeom>
          <a:solidFill>
            <a:srgbClr val="8A7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 txBox="1"/>
          <p:nvPr/>
        </p:nvSpPr>
        <p:spPr>
          <a:xfrm>
            <a:off x="502920" y="2112264"/>
            <a:ext cx="21031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Inaccuracy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2743200" y="2112264"/>
            <a:ext cx="8915400" cy="786384"/>
          </a:xfrm>
          <a:prstGeom prst="roundRect">
            <a:avLst>
              <a:gd name="adj" fmla="val 8140"/>
            </a:avLst>
          </a:prstGeom>
          <a:solidFill>
            <a:srgbClr val="F2F2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 txBox="1"/>
          <p:nvPr/>
        </p:nvSpPr>
        <p:spPr>
          <a:xfrm>
            <a:off x="2971800" y="2112264"/>
            <a:ext cx="85039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“Stroke in her seventies” to “at age seventy-seven”, fabricated precision, reproduced deterministically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502920" y="3081528"/>
            <a:ext cx="2103120" cy="786384"/>
          </a:xfrm>
          <a:prstGeom prst="roundRect">
            <a:avLst>
              <a:gd name="adj" fmla="val 8140"/>
            </a:avLst>
          </a:prstGeom>
          <a:solidFill>
            <a:srgbClr val="8A7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 txBox="1"/>
          <p:nvPr/>
        </p:nvSpPr>
        <p:spPr>
          <a:xfrm>
            <a:off x="502920" y="3081528"/>
            <a:ext cx="21031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Inaccuracy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2743200" y="3081528"/>
            <a:ext cx="8915400" cy="786384"/>
          </a:xfrm>
          <a:prstGeom prst="roundRect">
            <a:avLst>
              <a:gd name="adj" fmla="val 8140"/>
            </a:avLst>
          </a:prstGeom>
          <a:solidFill>
            <a:srgbClr val="F2F2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 txBox="1"/>
          <p:nvPr/>
        </p:nvSpPr>
        <p:spPr>
          <a:xfrm>
            <a:off x="2971800" y="3081528"/>
            <a:ext cx="85039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“Opening bowels 6×/day” to “frequent urination”, the body system changed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502920" y="4050792"/>
            <a:ext cx="2103120" cy="786384"/>
          </a:xfrm>
          <a:prstGeom prst="roundRect">
            <a:avLst>
              <a:gd name="adj" fmla="val 8140"/>
            </a:avLst>
          </a:prstGeom>
          <a:solidFill>
            <a:srgbClr val="B465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 txBox="1"/>
          <p:nvPr/>
        </p:nvSpPr>
        <p:spPr>
          <a:xfrm>
            <a:off x="502920" y="4050792"/>
            <a:ext cx="21031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Contamination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2743200" y="4050792"/>
            <a:ext cx="8915400" cy="786384"/>
          </a:xfrm>
          <a:prstGeom prst="roundRect">
            <a:avLst>
              <a:gd name="adj" fmla="val 8140"/>
            </a:avLst>
          </a:prstGeom>
          <a:solidFill>
            <a:srgbClr val="F2F2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 txBox="1"/>
          <p:nvPr/>
        </p:nvSpPr>
        <p:spPr>
          <a:xfrm>
            <a:off x="2971800" y="4050792"/>
            <a:ext cx="85039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Another patient’s knee replacement written into this patient’s note (few-shot exemplar leakage), mitigation reduced but did not eliminate it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502920" y="5020056"/>
            <a:ext cx="2103120" cy="786384"/>
          </a:xfrm>
          <a:prstGeom prst="roundRect">
            <a:avLst>
              <a:gd name="adj" fmla="val 8140"/>
            </a:avLst>
          </a:prstGeom>
          <a:solidFill>
            <a:srgbClr val="4A5E7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 txBox="1"/>
          <p:nvPr/>
        </p:nvSpPr>
        <p:spPr>
          <a:xfrm>
            <a:off x="502920" y="5020056"/>
            <a:ext cx="21031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Omission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2743200" y="5020056"/>
            <a:ext cx="8915400" cy="786384"/>
          </a:xfrm>
          <a:prstGeom prst="roundRect">
            <a:avLst>
              <a:gd name="adj" fmla="val 8140"/>
            </a:avLst>
          </a:prstGeom>
          <a:solidFill>
            <a:srgbClr val="F2F2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 txBox="1"/>
          <p:nvPr/>
        </p:nvSpPr>
        <p:spPr>
          <a:xfrm>
            <a:off x="2971800" y="5020056"/>
            <a:ext cx="85039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“Wife and children also unwell”: epidemiologically key to suspected gastroenteritis - absent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RQ3 - Metrics Don’t See Safety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502920" y="502920"/>
            <a:ext cx="11183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pooled correlation was a domain artefact (Simpson’s paradox)</a:t>
            </a:r>
            <a:endParaRPr lang="en-US" sz="1300" dirty="0"/>
          </a:p>
        </p:txBody>
      </p:sp>
      <p:sp>
        <p:nvSpPr>
          <p:cNvPr id="5" name="Text 3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13</a:t>
            </a:r>
            <a:endParaRPr lang="en-US" sz="900" dirty="0"/>
          </a:p>
        </p:txBody>
      </p:sp>
      <p:graphicFrame>
        <p:nvGraphicFramePr>
          <p:cNvPr id="6" name="Chart 0"/>
          <p:cNvGraphicFramePr/>
          <p:nvPr/>
        </p:nvGraphicFramePr>
        <p:xfrm>
          <a:off x="640080" y="1234440"/>
          <a:ext cx="6949440" cy="4297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 4"/>
          <p:cNvSpPr txBox="1"/>
          <p:nvPr/>
        </p:nvSpPr>
        <p:spPr>
          <a:xfrm>
            <a:off x="7772400" y="1371600"/>
            <a:ext cx="397764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Pooled ρ = −0.76: metrics seem to track safety</a:t>
            </a:r>
            <a:endParaRPr lang="en-US" sz="16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Within datasets it vanishes (0.00 / −0.08)</a:t>
            </a:r>
            <a:endParaRPr lang="en-US" sz="16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Out-of-domain: no safety signal at all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b="1" dirty="0">
                <a:solidFill>
                  <a:srgbClr val="2E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H2 supported - a domain artefact (Simpson’s paradox)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Findings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14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502920" y="1188720"/>
            <a:ext cx="868680" cy="1417320"/>
          </a:xfrm>
          <a:prstGeom prst="roundRect">
            <a:avLst>
              <a:gd name="adj" fmla="val 8421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 txBox="1"/>
          <p:nvPr/>
        </p:nvSpPr>
        <p:spPr>
          <a:xfrm>
            <a:off x="502920" y="1188720"/>
            <a:ext cx="86868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3000" dirty="0"/>
          </a:p>
        </p:txBody>
      </p:sp>
      <p:sp>
        <p:nvSpPr>
          <p:cNvPr id="7" name="Text 5"/>
          <p:cNvSpPr txBox="1"/>
          <p:nvPr/>
        </p:nvSpPr>
        <p:spPr>
          <a:xfrm>
            <a:off x="1600200" y="1188720"/>
            <a:ext cx="10058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400"/>
              </a:spcAft>
              <a:buNone/>
            </a:pPr>
            <a:r>
              <a:rPr lang="en-US" sz="1800" b="1" dirty="0">
                <a:solidFill>
                  <a:srgbClr val="2E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Fine-tuning wins at home, loses away</a:t>
            </a:r>
            <a:endParaRPr lang="en-US" sz="1800" dirty="0"/>
          </a:p>
          <a:p>
            <a:pPr marL="0" indent="0">
              <a:buNone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Nearly 2× in-domain metrics after 3 minutes training; worst out-of-domain, where zero-shot is most robust. Deployment decisions cannot rest on single-domain benchmarks.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502920" y="2880360"/>
            <a:ext cx="868680" cy="1417320"/>
          </a:xfrm>
          <a:prstGeom prst="roundRect">
            <a:avLst>
              <a:gd name="adj" fmla="val 8421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502920" y="2880360"/>
            <a:ext cx="86868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3000" dirty="0"/>
          </a:p>
        </p:txBody>
      </p:sp>
      <p:sp>
        <p:nvSpPr>
          <p:cNvPr id="10" name="Text 8"/>
          <p:cNvSpPr txBox="1"/>
          <p:nvPr/>
        </p:nvSpPr>
        <p:spPr>
          <a:xfrm>
            <a:off x="1600200" y="2880360"/>
            <a:ext cx="10058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400"/>
              </a:spcAft>
              <a:buNone/>
            </a:pPr>
            <a:r>
              <a:rPr lang="en-US" sz="1800" b="1" dirty="0">
                <a:solidFill>
                  <a:srgbClr val="2E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Approaches trade error types</a:t>
            </a:r>
            <a:endParaRPr lang="en-US" sz="1800" dirty="0"/>
          </a:p>
          <a:p>
            <a:pPr marL="0" indent="0">
              <a:buNone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Fine-tuning: minimal fabrication, maximal omission. Prompting: the reverse, plus contamination risk. The choice is clinical risk management, not a leaderboard.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502920" y="4572000"/>
            <a:ext cx="868680" cy="1417320"/>
          </a:xfrm>
          <a:prstGeom prst="roundRect">
            <a:avLst>
              <a:gd name="adj" fmla="val 8421"/>
            </a:avLst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 txBox="1"/>
          <p:nvPr/>
        </p:nvSpPr>
        <p:spPr>
          <a:xfrm>
            <a:off x="502920" y="4572000"/>
            <a:ext cx="86868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3000" dirty="0"/>
          </a:p>
        </p:txBody>
      </p:sp>
      <p:sp>
        <p:nvSpPr>
          <p:cNvPr id="13" name="Text 11"/>
          <p:cNvSpPr txBox="1"/>
          <p:nvPr/>
        </p:nvSpPr>
        <p:spPr>
          <a:xfrm>
            <a:off x="1600200" y="4572000"/>
            <a:ext cx="10058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400"/>
              </a:spcAft>
              <a:buNone/>
            </a:pPr>
            <a:r>
              <a:rPr lang="en-US" sz="1800" b="1" dirty="0">
                <a:solidFill>
                  <a:srgbClr val="2E4A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Automatic metrics carry no reliable safety signal</a:t>
            </a:r>
            <a:endParaRPr lang="en-US" sz="1800" dirty="0"/>
          </a:p>
          <a:p>
            <a:pPr marL="0" indent="0">
              <a:buNone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Apparent metric-safety correlation was a domain artefact; out-of-domain it is absent. Human-in-the-loop review is a structural requirement, and it should be section aware.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and Future Work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15</a:t>
            </a:r>
            <a:endParaRPr lang="en-US" sz="900" dirty="0"/>
          </a:p>
        </p:txBody>
      </p:sp>
      <p:sp>
        <p:nvSpPr>
          <p:cNvPr id="5" name="Text 3"/>
          <p:cNvSpPr txBox="1"/>
          <p:nvPr/>
        </p:nvSpPr>
        <p:spPr>
          <a:xfrm>
            <a:off x="502920" y="1097280"/>
            <a:ext cx="5394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900" dirty="0"/>
          </a:p>
        </p:txBody>
      </p:sp>
      <p:sp>
        <p:nvSpPr>
          <p:cNvPr id="6" name="Text 4"/>
          <p:cNvSpPr txBox="1"/>
          <p:nvPr/>
        </p:nvSpPr>
        <p:spPr>
          <a:xfrm>
            <a:off x="502920" y="1600200"/>
            <a:ext cx="539496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 annotator; 60 notes, pattern-level</a:t>
            </a:r>
            <a:endParaRPr lang="en-US" sz="15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paired significance tests on metrics</a:t>
            </a:r>
            <a:endParaRPr lang="en-US" sz="15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model per tradition; acted data; own splits</a:t>
            </a:r>
            <a:endParaRPr lang="en-US" sz="15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Text-only; native English; no live deployment</a:t>
            </a:r>
          </a:p>
        </p:txBody>
      </p:sp>
      <p:sp>
        <p:nvSpPr>
          <p:cNvPr id="7" name="Text 5"/>
          <p:cNvSpPr txBox="1"/>
          <p:nvPr/>
        </p:nvSpPr>
        <p:spPr>
          <a:xfrm>
            <a:off x="6309360" y="1097280"/>
            <a:ext cx="5394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work</a:t>
            </a:r>
            <a:endParaRPr lang="en-US" sz="1900" dirty="0"/>
          </a:p>
        </p:txBody>
      </p:sp>
      <p:sp>
        <p:nvSpPr>
          <p:cNvPr id="8" name="Text 6"/>
          <p:cNvSpPr txBox="1"/>
          <p:nvPr/>
        </p:nvSpPr>
        <p:spPr>
          <a:xfrm>
            <a:off x="6309360" y="1600200"/>
            <a:ext cx="539496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Long-context / RAG to close the omission gap</a:t>
            </a:r>
            <a:endParaRPr lang="en-US" sz="15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Contamination as a reported safety metric</a:t>
            </a:r>
            <a:endParaRPr lang="en-US" sz="15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 annotator; larger samples</a:t>
            </a:r>
            <a:endParaRPr lang="en-US" sz="15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Larger models; ASR; EAL speakers; review trials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841248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02920" y="54864"/>
            <a:ext cx="11183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502920" y="502920"/>
            <a:ext cx="111831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 cited in this presentation · full list in the dissertation</a:t>
            </a:r>
            <a:endParaRPr lang="en-US" sz="1300" dirty="0"/>
          </a:p>
        </p:txBody>
      </p:sp>
      <p:sp>
        <p:nvSpPr>
          <p:cNvPr id="5" name="Text 3"/>
          <p:cNvSpPr txBox="1"/>
          <p:nvPr/>
        </p:nvSpPr>
        <p:spPr>
          <a:xfrm>
            <a:off x="8897112" y="651052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MSc Data &amp; AI · 16</a:t>
            </a:r>
            <a:endParaRPr lang="en-US" sz="900" dirty="0"/>
          </a:p>
        </p:txBody>
      </p:sp>
      <p:sp>
        <p:nvSpPr>
          <p:cNvPr id="6" name="Text 4"/>
          <p:cNvSpPr txBox="1"/>
          <p:nvPr/>
        </p:nvSpPr>
        <p:spPr>
          <a:xfrm>
            <a:off x="640080" y="1234440"/>
            <a:ext cx="10908792" cy="4937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1000"/>
              </a:spcAft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A. Ben Abacha et al., “</a:t>
            </a:r>
            <a:r>
              <a:rPr lang="en-US" sz="1300" i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empirical study of clinical note generation from doctor-patient encounters</a:t>
            </a: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,” EACL, 2023, pp. 2291–2302.</a:t>
            </a:r>
            <a:endParaRPr lang="en-US" sz="13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B. G. Arndt et al., “</a:t>
            </a:r>
            <a:r>
              <a:rPr lang="en-US" sz="1300" i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Tethered to the EHR: primary care physician workload assessment</a:t>
            </a: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…,” Ann. Fam. Med., 15(5), pp. 419–426, 2017.</a:t>
            </a:r>
            <a:endParaRPr lang="en-US" sz="13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D. Van Veen et al., “</a:t>
            </a:r>
            <a:r>
              <a:rPr lang="en-US" sz="1300" i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Adapted large language models can outperform medical experts in clinical text summarization</a:t>
            </a: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,” Nat. Med., 30, pp. 1134–1142, 2024.</a:t>
            </a:r>
            <a:endParaRPr lang="en-US" sz="13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K. D. Olson et al., “</a:t>
            </a:r>
            <a:r>
              <a:rPr lang="en-US" sz="1300" i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of ambient AI scribes to reduce administrative burden and professional burnout</a:t>
            </a: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,” JAMA Netw. Open, 8(10), e2534976, 2025.</a:t>
            </a:r>
            <a:endParaRPr lang="en-US" sz="13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Z. Ji et al., “</a:t>
            </a:r>
            <a:r>
              <a:rPr lang="en-US" sz="1300" i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 of hallucination in natural language generation</a:t>
            </a: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,” ACM Comput. Surv., 55(12), pp. 1–38, 2023.</a:t>
            </a:r>
            <a:endParaRPr lang="en-US" sz="13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C. Y. K. Williams et al., “</a:t>
            </a:r>
            <a:r>
              <a:rPr lang="en-US" sz="1300" i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Evaluating large language models for drafting emergency department encounter summaries,</a:t>
            </a: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” PLOS Digit. Health, 4(6), e0000899, 2025.</a:t>
            </a:r>
            <a:endParaRPr lang="en-US" sz="13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A. Papadopoulos Korfiatis et al., “</a:t>
            </a:r>
            <a:r>
              <a:rPr lang="en-US" sz="1300" i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PriMock57: a dataset of primary care mock consultations</a:t>
            </a: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,” ACL, 2022, pp. 588–598.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F386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731520" y="2286000"/>
            <a:ext cx="1072591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4400" dirty="0"/>
          </a:p>
        </p:txBody>
      </p:sp>
      <p:sp>
        <p:nvSpPr>
          <p:cNvPr id="4" name="Text 2"/>
          <p:cNvSpPr txBox="1"/>
          <p:nvPr/>
        </p:nvSpPr>
        <p:spPr>
          <a:xfrm>
            <a:off x="731520" y="3291840"/>
            <a:ext cx="1072591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D9E2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welcome</a:t>
            </a:r>
            <a:endParaRPr lang="en-US" sz="2000" dirty="0"/>
          </a:p>
        </p:txBody>
      </p:sp>
      <p:sp>
        <p:nvSpPr>
          <p:cNvPr id="5" name="Text 3"/>
          <p:cNvSpPr txBox="1"/>
          <p:nvPr/>
        </p:nvSpPr>
        <p:spPr>
          <a:xfrm>
            <a:off x="731520" y="5120640"/>
            <a:ext cx="1072591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9FB0C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Jure Jurcevic · 2212275 · Supervisor: Muhammad Azeem Abbas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2553</Words>
  <Application>Microsoft Office PowerPoint</Application>
  <PresentationFormat>Widescreen</PresentationFormat>
  <Paragraphs>191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Jure Jurcevic (2212275)</cp:lastModifiedBy>
  <cp:revision>2</cp:revision>
  <dcterms:created xsi:type="dcterms:W3CDTF">2026-08-28T08:19:49Z</dcterms:created>
  <dcterms:modified xsi:type="dcterms:W3CDTF">2026-08-28T08:44:12Z</dcterms:modified>
</cp:coreProperties>
</file>