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4" r:id="rId3"/>
    <p:sldId id="276" r:id="rId4"/>
    <p:sldId id="275" r:id="rId5"/>
    <p:sldId id="277" r:id="rId6"/>
    <p:sldId id="285" r:id="rId7"/>
    <p:sldId id="278" r:id="rId8"/>
    <p:sldId id="280" r:id="rId9"/>
    <p:sldId id="281" r:id="rId10"/>
    <p:sldId id="282" r:id="rId11"/>
    <p:sldId id="283" r:id="rId12"/>
    <p:sldId id="286" r:id="rId13"/>
    <p:sldId id="284" r:id="rId14"/>
    <p:sldId id="287" r:id="rId15"/>
    <p:sldId id="289" r:id="rId16"/>
    <p:sldId id="29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B19B2-3BBE-4559-9889-C8186DAC5726}" type="datetimeFigureOut">
              <a:rPr lang="en-GB" smtClean="0"/>
              <a:pPr/>
              <a:t>09/12/2020</a:t>
            </a:fld>
            <a:endParaRPr lang="en-GB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353F-83FD-4DF4-9975-D25DCBEE2C8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B19B2-3BBE-4559-9889-C8186DAC5726}" type="datetimeFigureOut">
              <a:rPr lang="en-GB" smtClean="0"/>
              <a:pPr/>
              <a:t>09/12/2020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353F-83FD-4DF4-9975-D25DCBEE2C8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B19B2-3BBE-4559-9889-C8186DAC5726}" type="datetimeFigureOut">
              <a:rPr lang="en-GB" smtClean="0"/>
              <a:pPr/>
              <a:t>09/12/2020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353F-83FD-4DF4-9975-D25DCBEE2C8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B19B2-3BBE-4559-9889-C8186DAC5726}" type="datetimeFigureOut">
              <a:rPr lang="en-GB" smtClean="0"/>
              <a:pPr/>
              <a:t>09/12/2020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353F-83FD-4DF4-9975-D25DCBEE2C8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B19B2-3BBE-4559-9889-C8186DAC5726}" type="datetimeFigureOut">
              <a:rPr lang="en-GB" smtClean="0"/>
              <a:pPr/>
              <a:t>09/12/2020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353F-83FD-4DF4-9975-D25DCBEE2C8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B19B2-3BBE-4559-9889-C8186DAC5726}" type="datetimeFigureOut">
              <a:rPr lang="en-GB" smtClean="0"/>
              <a:pPr/>
              <a:t>09/12/2020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353F-83FD-4DF4-9975-D25DCBEE2C8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B19B2-3BBE-4559-9889-C8186DAC5726}" type="datetimeFigureOut">
              <a:rPr lang="en-GB" smtClean="0"/>
              <a:pPr/>
              <a:t>09/12/2020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353F-83FD-4DF4-9975-D25DCBEE2C8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B19B2-3BBE-4559-9889-C8186DAC5726}" type="datetimeFigureOut">
              <a:rPr lang="en-GB" smtClean="0"/>
              <a:pPr/>
              <a:t>09/12/2020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353F-83FD-4DF4-9975-D25DCBEE2C8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B19B2-3BBE-4559-9889-C8186DAC5726}" type="datetimeFigureOut">
              <a:rPr lang="en-GB" smtClean="0"/>
              <a:pPr/>
              <a:t>09/12/2020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2C8353F-83FD-4DF4-9975-D25DCBEE2C8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B19B2-3BBE-4559-9889-C8186DAC5726}" type="datetimeFigureOut">
              <a:rPr lang="en-GB" smtClean="0"/>
              <a:pPr/>
              <a:t>09/12/2020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353F-83FD-4DF4-9975-D25DCBEE2C8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B19B2-3BBE-4559-9889-C8186DAC5726}" type="datetimeFigureOut">
              <a:rPr lang="en-GB" smtClean="0"/>
              <a:pPr/>
              <a:t>09/12/2020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353F-83FD-4DF4-9975-D25DCBEE2C8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72B19B2-3BBE-4559-9889-C8186DAC5726}" type="datetimeFigureOut">
              <a:rPr lang="en-GB" smtClean="0"/>
              <a:pPr/>
              <a:t>09/12/2020</a:t>
            </a:fld>
            <a:endParaRPr lang="en-GB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2C8353F-83FD-4DF4-9975-D25DCBEE2C87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UK TOURISM &amp; LEISURE IND </a:t>
            </a:r>
            <a:br>
              <a:rPr lang="en-GB" dirty="0"/>
            </a:br>
            <a:r>
              <a:rPr lang="en-GB" dirty="0"/>
              <a:t> Lecture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MEDIA.</a:t>
            </a:r>
          </a:p>
        </p:txBody>
      </p:sp>
      <p:pic>
        <p:nvPicPr>
          <p:cNvPr id="4" name="Picture 6" descr="http://ts2.mm.bing.net/th?id=HN.608001746899698375&amp;w=190&amp;h=69&amp;c=7&amp;rs=1&amp;pid=1.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0775"/>
            <a:ext cx="180975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MEDIA – Tutorial Q&amp;A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What is the Media?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Provide Examples...........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Press</a:t>
            </a:r>
          </a:p>
          <a:p>
            <a:endParaRPr lang="en-GB" dirty="0"/>
          </a:p>
          <a:p>
            <a:r>
              <a:rPr lang="en-GB" dirty="0"/>
              <a:t>1) When was the ‘Press’ first developed?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2) What are the two main types of press?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3) Provide two examples for the above press types.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Radio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1) When was radio first developed?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2) For what purpose was radio first developed?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3) Which major company first implemented radio within the UK?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Television</a:t>
            </a:r>
          </a:p>
          <a:p>
            <a:endParaRPr lang="en-GB" dirty="0"/>
          </a:p>
          <a:p>
            <a:r>
              <a:rPr lang="en-GB" dirty="0"/>
              <a:t>1) When was TV first developed?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2) When did TV (approximately) begin to have a mass </a:t>
            </a:r>
          </a:p>
          <a:p>
            <a:pPr>
              <a:buNone/>
            </a:pPr>
            <a:r>
              <a:rPr lang="en-GB" dirty="0"/>
              <a:t>        following?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3) Name two of the leading governing bodies linked to  </a:t>
            </a:r>
          </a:p>
          <a:p>
            <a:pPr>
              <a:buNone/>
            </a:pPr>
            <a:r>
              <a:rPr lang="en-GB" dirty="0"/>
              <a:t>        TV.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Internet</a:t>
            </a:r>
          </a:p>
          <a:p>
            <a:endParaRPr lang="en-GB" dirty="0"/>
          </a:p>
          <a:p>
            <a:r>
              <a:rPr lang="en-GB" dirty="0"/>
              <a:t>When was the Internet first developed?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For what purpose was the internet developed?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Press</a:t>
            </a:r>
          </a:p>
          <a:p>
            <a:endParaRPr lang="en-GB" dirty="0"/>
          </a:p>
          <a:p>
            <a:r>
              <a:rPr lang="en-GB" dirty="0"/>
              <a:t>First developed in the 1800’s  - 1</a:t>
            </a:r>
            <a:r>
              <a:rPr lang="en-GB" baseline="30000" dirty="0"/>
              <a:t>st</a:t>
            </a:r>
            <a:r>
              <a:rPr lang="en-GB" dirty="0"/>
              <a:t> means of media / communication</a:t>
            </a:r>
          </a:p>
          <a:p>
            <a:endParaRPr lang="en-GB" dirty="0"/>
          </a:p>
          <a:p>
            <a:r>
              <a:rPr lang="en-GB" dirty="0"/>
              <a:t>Two main types of press 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	(Newspapers)</a:t>
            </a:r>
          </a:p>
          <a:p>
            <a:endParaRPr lang="en-GB" dirty="0"/>
          </a:p>
          <a:p>
            <a:pPr>
              <a:buNone/>
            </a:pPr>
            <a:r>
              <a:rPr lang="en-GB" dirty="0"/>
              <a:t>	</a:t>
            </a:r>
            <a:r>
              <a:rPr lang="en-GB" dirty="0" err="1"/>
              <a:t>i</a:t>
            </a:r>
            <a:r>
              <a:rPr lang="en-GB" dirty="0"/>
              <a:t>)  Quality Broadsheets = EG: Times / Telegraph......</a:t>
            </a:r>
          </a:p>
          <a:p>
            <a:pPr>
              <a:buNone/>
            </a:pPr>
            <a:r>
              <a:rPr lang="en-GB" dirty="0"/>
              <a:t>	ii) Tabloids = EG: Mirror / Sun / Daily Star.....</a:t>
            </a:r>
          </a:p>
        </p:txBody>
      </p:sp>
      <p:sp>
        <p:nvSpPr>
          <p:cNvPr id="4" name="Down Arrow 3"/>
          <p:cNvSpPr/>
          <p:nvPr/>
        </p:nvSpPr>
        <p:spPr>
          <a:xfrm>
            <a:off x="2771800" y="5013176"/>
            <a:ext cx="432048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722344"/>
          </a:xfrm>
        </p:spPr>
        <p:txBody>
          <a:bodyPr>
            <a:normAutofit fontScale="90000"/>
          </a:bodyPr>
          <a:lstStyle/>
          <a:p>
            <a:r>
              <a:rPr lang="en-GB" dirty="0"/>
              <a:t>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Radio </a:t>
            </a:r>
          </a:p>
          <a:p>
            <a:endParaRPr lang="en-GB" dirty="0"/>
          </a:p>
          <a:p>
            <a:r>
              <a:rPr lang="en-GB" dirty="0"/>
              <a:t>Marconi 1894 – Use of Radio Waves.</a:t>
            </a:r>
          </a:p>
          <a:p>
            <a:endParaRPr lang="en-GB" dirty="0"/>
          </a:p>
          <a:p>
            <a:r>
              <a:rPr lang="en-GB" dirty="0"/>
              <a:t>First developed during WW1 (Military Purposes)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Soon developed for public use in the UK (influenced by the USA)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British Broadcasting Company  - Implemented 1922. Provided a public radio service.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Governing Bodies – The Radio Authority  = Granted Licences, Assigned Frequencies to, and Regulated ALL Commercial Radio in the UK.....  Now OFCOM carries out such regulations.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en-GB" dirty="0"/>
              <a:t>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5256584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Television: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Developed  = 1930’s. BBC first started experimenting with TV.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In 1936, the world’s first public TV service began operating  (short periods of broadcasting  - suspended during war time ------resumed in 1946).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By 1950, a mass TV audience had been created - - - - coinciding with the Queen Elizabeth II Coronation.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TV is now a VERY important part of Leisure! Developed greatly in recent years – EG: Smart TVs which ‘bridge’ the gap between TV and Internet.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794352"/>
          </a:xfrm>
        </p:spPr>
        <p:txBody>
          <a:bodyPr>
            <a:normAutofit fontScale="90000"/>
          </a:bodyPr>
          <a:lstStyle/>
          <a:p>
            <a:r>
              <a:rPr lang="en-GB" dirty="0"/>
              <a:t>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95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Television: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Most popular leisure pursuit!!!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TV facilitates many forms of Leisure – Sports on TV, Arts on TV, Tourism on TV.......</a:t>
            </a:r>
          </a:p>
          <a:p>
            <a:endParaRPr lang="en-GB" dirty="0"/>
          </a:p>
          <a:p>
            <a:r>
              <a:rPr lang="en-GB" dirty="0"/>
              <a:t>Can follow progress of many leisure activities.</a:t>
            </a:r>
          </a:p>
          <a:p>
            <a:endParaRPr lang="en-GB" dirty="0"/>
          </a:p>
          <a:p>
            <a:r>
              <a:rPr lang="en-GB" dirty="0"/>
              <a:t>In less than 50 years, TV has become a ‘massive’ cultural institution and is used and abused in many ways by different organisations and individuals.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4" name="Down Arrow 3"/>
          <p:cNvSpPr/>
          <p:nvPr/>
        </p:nvSpPr>
        <p:spPr>
          <a:xfrm>
            <a:off x="4355976" y="3789040"/>
            <a:ext cx="64807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en-GB" dirty="0"/>
              <a:t>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/>
          <a:lstStyle/>
          <a:p>
            <a:r>
              <a:rPr lang="en-GB" dirty="0"/>
              <a:t>Television (Cultural Institution)??????</a:t>
            </a:r>
          </a:p>
          <a:p>
            <a:endParaRPr lang="en-GB" sz="900" dirty="0"/>
          </a:p>
          <a:p>
            <a:endParaRPr lang="en-GB" sz="900" dirty="0"/>
          </a:p>
          <a:p>
            <a:pPr>
              <a:buFont typeface="Wingdings" pitchFamily="2" charset="2"/>
              <a:buChar char="Ø"/>
            </a:pPr>
            <a:r>
              <a:rPr lang="en-GB" dirty="0"/>
              <a:t>Powerful Economic Ventures.</a:t>
            </a:r>
          </a:p>
          <a:p>
            <a:pPr>
              <a:buFont typeface="Wingdings" pitchFamily="2" charset="2"/>
              <a:buChar char="Ø"/>
            </a:pPr>
            <a:r>
              <a:rPr lang="en-GB" dirty="0"/>
              <a:t>A Symbol of Cultural Decline (Everything becomes the same – McDonalds / Adidas)</a:t>
            </a:r>
          </a:p>
          <a:p>
            <a:pPr>
              <a:buFont typeface="Wingdings" pitchFamily="2" charset="2"/>
              <a:buChar char="Ø"/>
            </a:pPr>
            <a:r>
              <a:rPr lang="en-GB" dirty="0"/>
              <a:t>News and Information</a:t>
            </a:r>
          </a:p>
          <a:p>
            <a:pPr>
              <a:buFont typeface="Wingdings" pitchFamily="2" charset="2"/>
              <a:buChar char="Ø"/>
            </a:pPr>
            <a:r>
              <a:rPr lang="en-GB" dirty="0"/>
              <a:t>Control and Censorship (Used by Government)</a:t>
            </a:r>
          </a:p>
          <a:p>
            <a:pPr>
              <a:buFont typeface="Wingdings" pitchFamily="2" charset="2"/>
              <a:buChar char="Ø"/>
            </a:pPr>
            <a:r>
              <a:rPr lang="en-GB" dirty="0"/>
              <a:t>Reinforcement of Values (Soaps)</a:t>
            </a:r>
          </a:p>
          <a:p>
            <a:pPr>
              <a:buFont typeface="Wingdings" pitchFamily="2" charset="2"/>
              <a:buChar char="Ø"/>
            </a:pPr>
            <a:r>
              <a:rPr lang="en-GB" dirty="0"/>
              <a:t>Entertainment</a:t>
            </a:r>
          </a:p>
          <a:p>
            <a:pPr>
              <a:buFont typeface="Wingdings" pitchFamily="2" charset="2"/>
              <a:buChar char="Ø"/>
            </a:pPr>
            <a:r>
              <a:rPr lang="en-GB" dirty="0"/>
              <a:t>Political Propaganda (Party Political Broadcasts)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5508104" y="2204864"/>
            <a:ext cx="1152128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506320"/>
          </a:xfrm>
        </p:spPr>
        <p:txBody>
          <a:bodyPr>
            <a:normAutofit fontScale="90000"/>
          </a:bodyPr>
          <a:lstStyle/>
          <a:p>
            <a:r>
              <a:rPr lang="en-GB" dirty="0"/>
              <a:t>Media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832648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Internet:</a:t>
            </a:r>
          </a:p>
          <a:p>
            <a:endParaRPr lang="en-GB" dirty="0"/>
          </a:p>
          <a:p>
            <a:r>
              <a:rPr lang="en-GB" dirty="0"/>
              <a:t>Originally developed by the US Defence Dept. (Military Usage – Early 1960’s) - Initial Network = ARPANET </a:t>
            </a:r>
            <a:r>
              <a:rPr lang="en-GB" sz="1800" i="1" dirty="0"/>
              <a:t>(Advanced Research Projects Agency Network).</a:t>
            </a:r>
          </a:p>
          <a:p>
            <a:pPr>
              <a:buNone/>
            </a:pPr>
            <a:endParaRPr lang="en-GB" sz="1800" i="1" dirty="0"/>
          </a:p>
          <a:p>
            <a:r>
              <a:rPr lang="en-GB" dirty="0"/>
              <a:t>World Wide Web (WWW) – commercial usage - Invented by an English Physicist  : Sir Tim Berners-Lee in 1989.</a:t>
            </a:r>
          </a:p>
          <a:p>
            <a:endParaRPr lang="en-GB" dirty="0"/>
          </a:p>
          <a:p>
            <a:r>
              <a:rPr lang="en-GB" dirty="0"/>
              <a:t>Web has grown at an exponential rate in recent years. </a:t>
            </a:r>
          </a:p>
          <a:p>
            <a:endParaRPr lang="en-GB" dirty="0"/>
          </a:p>
          <a:p>
            <a:pPr>
              <a:buNone/>
            </a:pPr>
            <a:endParaRPr lang="en-GB" dirty="0"/>
          </a:p>
          <a:p>
            <a:r>
              <a:rPr lang="en-GB" dirty="0"/>
              <a:t>Global Internet Users  = Asia 45% / Europe 21% / North America 11% (internetworldstats.com). Influenced by SMART PHONES.</a:t>
            </a:r>
          </a:p>
          <a:p>
            <a:endParaRPr lang="en-GB" dirty="0"/>
          </a:p>
          <a:p>
            <a:pPr>
              <a:buNone/>
            </a:pPr>
            <a:endParaRPr lang="en-GB" sz="1900" dirty="0"/>
          </a:p>
          <a:p>
            <a:r>
              <a:rPr lang="en-GB" dirty="0"/>
              <a:t>Social Media has had a significant impact on LETS  = Marketing  / Advertising capabilities.....</a:t>
            </a:r>
          </a:p>
        </p:txBody>
      </p:sp>
      <p:sp>
        <p:nvSpPr>
          <p:cNvPr id="4" name="Down Arrow 3"/>
          <p:cNvSpPr/>
          <p:nvPr/>
        </p:nvSpPr>
        <p:spPr>
          <a:xfrm>
            <a:off x="3491880" y="3789040"/>
            <a:ext cx="936104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492664"/>
          </a:xfrm>
        </p:spPr>
        <p:txBody>
          <a:bodyPr>
            <a:normAutofit fontScale="90000"/>
          </a:bodyPr>
          <a:lstStyle/>
          <a:p>
            <a:r>
              <a:rPr lang="en-GB" dirty="0"/>
              <a:t>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604867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en-GB" dirty="0"/>
          </a:p>
          <a:p>
            <a:r>
              <a:rPr lang="en-GB" b="1" u="sng" dirty="0"/>
              <a:t>Regulatory Bodies</a:t>
            </a:r>
          </a:p>
          <a:p>
            <a:r>
              <a:rPr lang="en-GB" dirty="0"/>
              <a:t>IWF = Internet Watch Foundation</a:t>
            </a:r>
          </a:p>
          <a:p>
            <a:r>
              <a:rPr lang="en-GB" dirty="0"/>
              <a:t>BBC = British Broadcasting Corporation (Public Licences)</a:t>
            </a:r>
          </a:p>
          <a:p>
            <a:r>
              <a:rPr lang="en-GB" dirty="0" err="1"/>
              <a:t>Ofcom</a:t>
            </a:r>
            <a:r>
              <a:rPr lang="en-GB" dirty="0"/>
              <a:t> = Independent Regulator and Competition Authority for the UK Communications Industries.</a:t>
            </a:r>
          </a:p>
          <a:p>
            <a:endParaRPr lang="en-GB" dirty="0"/>
          </a:p>
          <a:p>
            <a:r>
              <a:rPr lang="en-GB" dirty="0"/>
              <a:t>OFCOM – Established by the Office of Communications Act 2002 – Received full authority from the Communications Act  2003.</a:t>
            </a:r>
          </a:p>
          <a:p>
            <a:pPr>
              <a:buNone/>
            </a:pPr>
            <a:endParaRPr lang="en-GB" dirty="0"/>
          </a:p>
          <a:p>
            <a:r>
              <a:rPr lang="en-GB" dirty="0"/>
              <a:t>Inherited duties that were previously under the remit of the: Broadcasting Standards Commission, Independent Television Commission, Office of Telecommunications (OFTEL), Radio Authority........</a:t>
            </a:r>
          </a:p>
        </p:txBody>
      </p:sp>
      <p:sp>
        <p:nvSpPr>
          <p:cNvPr id="4" name="Down Arrow 3"/>
          <p:cNvSpPr/>
          <p:nvPr/>
        </p:nvSpPr>
        <p:spPr>
          <a:xfrm>
            <a:off x="4644008" y="4869160"/>
            <a:ext cx="36004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MEDIA – Tutorial Q&amp;A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Q1  </a:t>
            </a:r>
          </a:p>
          <a:p>
            <a:pPr>
              <a:buNone/>
            </a:pPr>
            <a:r>
              <a:rPr lang="en-GB" dirty="0"/>
              <a:t>	Consider both the positive and negative aspects of the MEDIA – (Formulate a Debate)</a:t>
            </a:r>
          </a:p>
          <a:p>
            <a:endParaRPr lang="en-GB" dirty="0"/>
          </a:p>
          <a:p>
            <a:r>
              <a:rPr lang="en-GB" dirty="0"/>
              <a:t>Q2</a:t>
            </a:r>
          </a:p>
          <a:p>
            <a:pPr>
              <a:buNone/>
            </a:pPr>
            <a:r>
              <a:rPr lang="en-GB" dirty="0"/>
              <a:t>	With reference to the most </a:t>
            </a:r>
            <a:r>
              <a:rPr lang="en-GB" b="1" u="sng" dirty="0"/>
              <a:t>popular</a:t>
            </a:r>
            <a:r>
              <a:rPr lang="en-GB" dirty="0"/>
              <a:t> media form namely: TELEVISION, consider its benefits and disbenefits.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Advantages and Disadvantages of the Media.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/>
          </a:p>
          <a:p>
            <a:pPr>
              <a:buNone/>
            </a:pPr>
            <a:r>
              <a:rPr lang="en-GB" b="1" u="sng" dirty="0"/>
              <a:t>Advantages:</a:t>
            </a:r>
          </a:p>
          <a:p>
            <a:r>
              <a:rPr lang="en-GB" dirty="0"/>
              <a:t>Education</a:t>
            </a:r>
          </a:p>
          <a:p>
            <a:r>
              <a:rPr lang="en-GB" dirty="0"/>
              <a:t>Instant News Source.</a:t>
            </a:r>
          </a:p>
          <a:p>
            <a:r>
              <a:rPr lang="en-GB" dirty="0"/>
              <a:t>Entertainment.</a:t>
            </a:r>
          </a:p>
          <a:p>
            <a:r>
              <a:rPr lang="en-GB" dirty="0"/>
              <a:t>Social Benefits – Family Viewing.</a:t>
            </a:r>
          </a:p>
          <a:p>
            <a:r>
              <a:rPr lang="en-GB" dirty="0"/>
              <a:t>Advertising / Promotions.</a:t>
            </a:r>
          </a:p>
          <a:p>
            <a:r>
              <a:rPr lang="en-GB" dirty="0"/>
              <a:t>Leisure / Relaxation ( TV most popular form of leisure pursuit!)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/>
          </a:p>
          <a:p>
            <a:pPr>
              <a:buNone/>
            </a:pPr>
            <a:r>
              <a:rPr lang="en-GB" b="1" u="sng" dirty="0"/>
              <a:t>Disadvantages:</a:t>
            </a:r>
          </a:p>
          <a:p>
            <a:r>
              <a:rPr lang="en-GB" dirty="0"/>
              <a:t>Promoting Sedentary Lifestyles.</a:t>
            </a:r>
          </a:p>
          <a:p>
            <a:r>
              <a:rPr lang="en-GB" dirty="0"/>
              <a:t>Advertising.</a:t>
            </a:r>
          </a:p>
          <a:p>
            <a:r>
              <a:rPr lang="en-GB" dirty="0"/>
              <a:t>Propaganda – Political Bias.</a:t>
            </a:r>
          </a:p>
          <a:p>
            <a:r>
              <a:rPr lang="en-GB" dirty="0"/>
              <a:t>News Bias.</a:t>
            </a:r>
          </a:p>
          <a:p>
            <a:r>
              <a:rPr lang="en-GB" dirty="0"/>
              <a:t>Inappropriate Content.</a:t>
            </a:r>
          </a:p>
          <a:p>
            <a:r>
              <a:rPr lang="en-GB" dirty="0"/>
              <a:t>Reality Vrs Fiction.</a:t>
            </a:r>
          </a:p>
          <a:p>
            <a:r>
              <a:rPr lang="en-GB" dirty="0"/>
              <a:t>Restricts Social Interaction</a:t>
            </a:r>
          </a:p>
          <a:p>
            <a:endParaRPr lang="en-GB" b="1" u="sng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77885-3A3C-496D-8F3C-8CA4C5956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Q&amp;A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F946A9B-EB09-46E2-A0CF-1280E0A57C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Consider the context of the MEDIA, with regards to the impacts and issues associated with </a:t>
            </a:r>
            <a:r>
              <a:rPr lang="en-GB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MEDIA</a:t>
            </a:r>
          </a:p>
          <a:p>
            <a:endParaRPr lang="en-GB" dirty="0"/>
          </a:p>
          <a:p>
            <a:r>
              <a:rPr lang="en-GB" dirty="0"/>
              <a:t>DEBATE TOPIC!</a:t>
            </a:r>
          </a:p>
        </p:txBody>
      </p:sp>
    </p:spTree>
    <p:extLst>
      <p:ext uri="{BB962C8B-B14F-4D97-AF65-F5344CB8AC3E}">
        <p14:creationId xmlns:p14="http://schemas.microsoft.com/office/powerpoint/2010/main" val="14576834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831</TotalTime>
  <Words>793</Words>
  <Application>Microsoft Office PowerPoint</Application>
  <PresentationFormat>On-screen Show (4:3)</PresentationFormat>
  <Paragraphs>150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Calibri</vt:lpstr>
      <vt:lpstr>Constantia</vt:lpstr>
      <vt:lpstr>Wingdings</vt:lpstr>
      <vt:lpstr>Wingdings 2</vt:lpstr>
      <vt:lpstr>Flow</vt:lpstr>
      <vt:lpstr>UK TOURISM &amp; LEISURE IND   Lecture</vt:lpstr>
      <vt:lpstr>MEDIA – Tutorial Q&amp;A</vt:lpstr>
      <vt:lpstr>Media</vt:lpstr>
      <vt:lpstr>Media</vt:lpstr>
      <vt:lpstr>Media</vt:lpstr>
      <vt:lpstr>Media</vt:lpstr>
      <vt:lpstr>Media</vt:lpstr>
      <vt:lpstr>Media</vt:lpstr>
      <vt:lpstr>Media</vt:lpstr>
      <vt:lpstr>Media</vt:lpstr>
      <vt:lpstr>Media</vt:lpstr>
      <vt:lpstr>Media </vt:lpstr>
      <vt:lpstr>Media</vt:lpstr>
      <vt:lpstr>MEDIA – Tutorial Q&amp;A</vt:lpstr>
      <vt:lpstr>Advantages and Disadvantages of the Media.</vt:lpstr>
      <vt:lpstr>Q&amp;A</vt:lpstr>
    </vt:vector>
  </TitlesOfParts>
  <Company>St Modwen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ILETS Lecture</dc:title>
  <dc:creator>John Home</dc:creator>
  <cp:lastModifiedBy>Kathryn PC</cp:lastModifiedBy>
  <cp:revision>38</cp:revision>
  <dcterms:created xsi:type="dcterms:W3CDTF">2014-10-27T17:20:06Z</dcterms:created>
  <dcterms:modified xsi:type="dcterms:W3CDTF">2020-12-09T16:46:20Z</dcterms:modified>
</cp:coreProperties>
</file>