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F0CA2-8ACC-AB80-4F7D-024154585D4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04455E-98A8-AE6A-9CC6-142A40F56F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86E3CDD-D176-0522-AD3B-C7FB625A7E7D}"/>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5" name="Footer Placeholder 4">
            <a:extLst>
              <a:ext uri="{FF2B5EF4-FFF2-40B4-BE49-F238E27FC236}">
                <a16:creationId xmlns:a16="http://schemas.microsoft.com/office/drawing/2014/main" id="{F0EF6D9E-8887-EFB9-D38B-5810985FB0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9E6738-815E-6F77-880E-CDEF2C2FDFA9}"/>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665963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7DB54-599A-C758-FAD5-4E27DA15DD0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22E041-B364-795F-CA5F-47BA399CE73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269B12-D3C5-4955-1FE5-FEDC1F578121}"/>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5" name="Footer Placeholder 4">
            <a:extLst>
              <a:ext uri="{FF2B5EF4-FFF2-40B4-BE49-F238E27FC236}">
                <a16:creationId xmlns:a16="http://schemas.microsoft.com/office/drawing/2014/main" id="{F6FD7B7A-1683-2553-EB6C-5DDC99E84C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59FEFD-C4EE-0651-F2B3-18F33AB322EE}"/>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2742020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E548A-CAEB-3F13-C07D-A1B68C08F23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557E7F7-DD83-099B-8841-D187616E1A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BF137BE-5C8A-DA82-E0FD-AD477D87810A}"/>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5" name="Footer Placeholder 4">
            <a:extLst>
              <a:ext uri="{FF2B5EF4-FFF2-40B4-BE49-F238E27FC236}">
                <a16:creationId xmlns:a16="http://schemas.microsoft.com/office/drawing/2014/main" id="{0F94AF58-E9E2-11B1-43B0-1AA302F9AA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755EF4-A264-3B14-BDE7-3B7D3E86C39A}"/>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1807254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FC796-E3B0-6398-39EC-BEF47A51B6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6272B0-CCA8-CF7F-C887-05DCA8799CB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D2FF36-7373-A3C4-AD93-4C9C0D6791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66FD41B-205F-A876-E15E-B655BE79FF18}"/>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6" name="Footer Placeholder 5">
            <a:extLst>
              <a:ext uri="{FF2B5EF4-FFF2-40B4-BE49-F238E27FC236}">
                <a16:creationId xmlns:a16="http://schemas.microsoft.com/office/drawing/2014/main" id="{0CD2E2AB-72A1-9267-1ACE-49D81790DB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497255-1646-3EEF-DB74-F8E7616ED943}"/>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2458288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78B03-DCCD-5133-A697-E6D27EB75B7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190D54-963D-6B0D-9ACB-DAF077EF21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1A636E6-BE2C-238E-4FCC-259307DF85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9198141-7ECE-A181-ED1E-D2991CB9B1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FF8C280-FF4C-6477-D97E-F78B7EF4A92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7022D24-BD6B-32ED-1015-D829B46C740A}"/>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8" name="Footer Placeholder 7">
            <a:extLst>
              <a:ext uri="{FF2B5EF4-FFF2-40B4-BE49-F238E27FC236}">
                <a16:creationId xmlns:a16="http://schemas.microsoft.com/office/drawing/2014/main" id="{66F3A7C6-0917-8944-26B6-BD54FBD4A11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5349937-1FA6-CD15-CCAE-9F0DE017C058}"/>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990003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577DF-4E75-B0A9-F0EF-DE54F373429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C52F51C-0A90-962F-081E-F3DD484A0DE4}"/>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4" name="Footer Placeholder 3">
            <a:extLst>
              <a:ext uri="{FF2B5EF4-FFF2-40B4-BE49-F238E27FC236}">
                <a16:creationId xmlns:a16="http://schemas.microsoft.com/office/drawing/2014/main" id="{C8A0D1F6-C61E-FDDA-7A37-7D560B0FDD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F54FDB-BDB5-6BDC-0B41-C19D4B324CFA}"/>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4016245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51FDD2-5A29-B853-16A1-648E9D02688F}"/>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3" name="Footer Placeholder 2">
            <a:extLst>
              <a:ext uri="{FF2B5EF4-FFF2-40B4-BE49-F238E27FC236}">
                <a16:creationId xmlns:a16="http://schemas.microsoft.com/office/drawing/2014/main" id="{CDB77970-AC56-2F3D-EF93-5EF53942921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5A31EC-0D75-AA06-3C7E-137B217319DA}"/>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1579381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8588E-BA19-6782-3150-C11E1D05FA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F4FF63A-7772-3932-81C9-2F03D281A0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E013AA-98F8-BA67-65C8-FD644E8473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17FBF5-48F3-2B4F-7E65-79BBCDE26A29}"/>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6" name="Footer Placeholder 5">
            <a:extLst>
              <a:ext uri="{FF2B5EF4-FFF2-40B4-BE49-F238E27FC236}">
                <a16:creationId xmlns:a16="http://schemas.microsoft.com/office/drawing/2014/main" id="{5BD20FB9-6AC6-906F-8B35-B9062BEF61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01B0E4-DE04-5B0F-3973-AB9A755E4568}"/>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4057848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F80CB-989B-69A9-41A3-30D3D40EEFD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5F531B7-982A-AE9A-E113-938E88176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EA76477-1E26-ACC0-C5B3-74A1139578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540199-6D07-824A-32BF-CCB1E6AFFE3C}"/>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6" name="Footer Placeholder 5">
            <a:extLst>
              <a:ext uri="{FF2B5EF4-FFF2-40B4-BE49-F238E27FC236}">
                <a16:creationId xmlns:a16="http://schemas.microsoft.com/office/drawing/2014/main" id="{D90534A4-5746-57E0-F699-41D578FC38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16FF51-0BEF-2713-6DBF-57666742010F}"/>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1215955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C56A8-3B3B-D6BB-1292-0F0BD57B22A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E435B6-9E9F-C9BA-6DD2-DEB3873FDA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BB5908-F1E0-DD78-FFCD-F238AD0DFF70}"/>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5" name="Footer Placeholder 4">
            <a:extLst>
              <a:ext uri="{FF2B5EF4-FFF2-40B4-BE49-F238E27FC236}">
                <a16:creationId xmlns:a16="http://schemas.microsoft.com/office/drawing/2014/main" id="{64FAB337-4214-ACFD-D259-13E8157594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4D529-9638-B924-DB59-CBCA2A6A00C4}"/>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1649058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4BB14A-281B-2FC2-D74B-37C5160660E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20A5980-A3E8-4C64-DAD7-F0D6395018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08CB89-89F5-4EBD-25E7-A623F91343CB}"/>
              </a:ext>
            </a:extLst>
          </p:cNvPr>
          <p:cNvSpPr>
            <a:spLocks noGrp="1"/>
          </p:cNvSpPr>
          <p:nvPr>
            <p:ph type="dt" sz="half" idx="10"/>
          </p:nvPr>
        </p:nvSpPr>
        <p:spPr/>
        <p:txBody>
          <a:bodyPr/>
          <a:lstStyle/>
          <a:p>
            <a:fld id="{5989E38A-1B93-844B-A56E-3DC04AAC1AF8}" type="datetimeFigureOut">
              <a:rPr lang="en-US" smtClean="0"/>
              <a:t>8/19/26</a:t>
            </a:fld>
            <a:endParaRPr lang="en-US"/>
          </a:p>
        </p:txBody>
      </p:sp>
      <p:sp>
        <p:nvSpPr>
          <p:cNvPr id="5" name="Footer Placeholder 4">
            <a:extLst>
              <a:ext uri="{FF2B5EF4-FFF2-40B4-BE49-F238E27FC236}">
                <a16:creationId xmlns:a16="http://schemas.microsoft.com/office/drawing/2014/main" id="{37F715B0-562F-BA50-7EF5-2C42F22871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43DD7E-FF3A-5B1F-63C2-9EB55036C841}"/>
              </a:ext>
            </a:extLst>
          </p:cNvPr>
          <p:cNvSpPr>
            <a:spLocks noGrp="1"/>
          </p:cNvSpPr>
          <p:nvPr>
            <p:ph type="sldNum" sz="quarter" idx="12"/>
          </p:nvPr>
        </p:nvSpPr>
        <p:spPr/>
        <p:txBody>
          <a:bodyPr/>
          <a:lstStyle/>
          <a:p>
            <a:fld id="{8F2BF763-FE7D-C242-A30C-097E543C9495}" type="slidenum">
              <a:rPr lang="en-US" smtClean="0"/>
              <a:t>‹#›</a:t>
            </a:fld>
            <a:endParaRPr lang="en-US"/>
          </a:p>
        </p:txBody>
      </p:sp>
    </p:spTree>
    <p:extLst>
      <p:ext uri="{BB962C8B-B14F-4D97-AF65-F5344CB8AC3E}">
        <p14:creationId xmlns:p14="http://schemas.microsoft.com/office/powerpoint/2010/main" val="1652354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A011FC-6273-377F-099A-6794C9ED9D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735A72-7EA9-8B88-1A9F-8FC45CD763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92A81D-5522-D231-016D-E06E801882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89E38A-1B93-844B-A56E-3DC04AAC1AF8}" type="datetimeFigureOut">
              <a:rPr lang="en-US" smtClean="0"/>
              <a:t>8/19/26</a:t>
            </a:fld>
            <a:endParaRPr lang="en-US"/>
          </a:p>
        </p:txBody>
      </p:sp>
      <p:sp>
        <p:nvSpPr>
          <p:cNvPr id="5" name="Footer Placeholder 4">
            <a:extLst>
              <a:ext uri="{FF2B5EF4-FFF2-40B4-BE49-F238E27FC236}">
                <a16:creationId xmlns:a16="http://schemas.microsoft.com/office/drawing/2014/main" id="{800C7DAC-3695-ECAF-25F7-8FA1DB583E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6307AFA-6CA7-E204-EFDC-120CFCDDE1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F2BF763-FE7D-C242-A30C-097E543C9495}" type="slidenum">
              <a:rPr lang="en-US" smtClean="0"/>
              <a:t>‹#›</a:t>
            </a:fld>
            <a:endParaRPr lang="en-US"/>
          </a:p>
        </p:txBody>
      </p:sp>
    </p:spTree>
    <p:extLst>
      <p:ext uri="{BB962C8B-B14F-4D97-AF65-F5344CB8AC3E}">
        <p14:creationId xmlns:p14="http://schemas.microsoft.com/office/powerpoint/2010/main" val="36176356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29B73-D71A-56D5-D359-B3C175815733}"/>
              </a:ext>
            </a:extLst>
          </p:cNvPr>
          <p:cNvSpPr>
            <a:spLocks noGrp="1"/>
          </p:cNvSpPr>
          <p:nvPr>
            <p:ph type="ctrTitle"/>
          </p:nvPr>
        </p:nvSpPr>
        <p:spPr>
          <a:xfrm>
            <a:off x="1012976" y="-514047"/>
            <a:ext cx="9267976" cy="6857999"/>
          </a:xfrm>
        </p:spPr>
        <p:txBody>
          <a:bodyPr>
            <a:noAutofit/>
          </a:bodyPr>
          <a:lstStyle/>
          <a:p>
            <a:pPr algn="l"/>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br>
              <a:rPr lang="en-GB" sz="1600" dirty="0">
                <a:solidFill>
                  <a:srgbClr val="000000"/>
                </a:solidFill>
                <a:latin typeface="-webkit-standard"/>
              </a:rPr>
            </a:br>
            <a:r>
              <a:rPr lang="en-GB" sz="1900" b="1" i="0" dirty="0">
                <a:solidFill>
                  <a:srgbClr val="000000"/>
                </a:solidFill>
                <a:effectLst/>
                <a:latin typeface="Arial" panose="020B0604020202020204" pitchFamily="34" charset="0"/>
              </a:rPr>
              <a:t>Name and student ID</a:t>
            </a:r>
            <a:r>
              <a:rPr lang="en-GB" sz="1900" b="0" i="0" dirty="0">
                <a:solidFill>
                  <a:srgbClr val="000000"/>
                </a:solidFill>
                <a:effectLst/>
                <a:latin typeface="Arial" panose="020B0604020202020204" pitchFamily="34" charset="0"/>
              </a:rPr>
              <a:t>: Antonio2542715</a:t>
            </a:r>
            <a:br>
              <a:rPr lang="en-GB" sz="1900" dirty="0">
                <a:solidFill>
                  <a:srgbClr val="000000"/>
                </a:solidFill>
                <a:latin typeface="-webkit-standard"/>
              </a:rPr>
            </a:br>
            <a:r>
              <a:rPr lang="en-GB" sz="1900" b="1" i="0" dirty="0">
                <a:solidFill>
                  <a:srgbClr val="000000"/>
                </a:solidFill>
                <a:effectLst/>
                <a:latin typeface="Arial" panose="020B0604020202020204" pitchFamily="34" charset="0"/>
              </a:rPr>
              <a:t>Topic chosen</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How Gymshark used social media to grow it’s business.</a:t>
            </a:r>
            <a:br>
              <a:rPr lang="en-GB" sz="1900" b="0" i="0" dirty="0">
                <a:solidFill>
                  <a:srgbClr val="000000"/>
                </a:solidFill>
                <a:effectLst/>
                <a:latin typeface="-webkit-standard"/>
              </a:rPr>
            </a:br>
            <a:r>
              <a:rPr lang="en-GB" sz="1900" b="1" i="0" dirty="0">
                <a:solidFill>
                  <a:srgbClr val="000000"/>
                </a:solidFill>
                <a:effectLst/>
                <a:latin typeface="Arial" panose="020B0604020202020204" pitchFamily="34" charset="0"/>
              </a:rPr>
              <a:t>Title of source: </a:t>
            </a:r>
            <a:r>
              <a:rPr lang="en-GB" sz="1900" b="0" i="0" dirty="0">
                <a:solidFill>
                  <a:srgbClr val="000000"/>
                </a:solidFill>
                <a:effectLst/>
                <a:latin typeface="Arial" panose="020B0604020202020204" pitchFamily="34" charset="0"/>
              </a:rPr>
              <a:t>Marketing with influencers on instagram - The case of gymshark.</a:t>
            </a:r>
            <a:br>
              <a:rPr lang="en-GB" sz="1900" b="0" i="0" dirty="0">
                <a:solidFill>
                  <a:srgbClr val="000000"/>
                </a:solidFill>
                <a:effectLst/>
                <a:latin typeface="-webkit-standard"/>
              </a:rPr>
            </a:br>
            <a:r>
              <a:rPr lang="en-GB" sz="1900" b="1" i="0" dirty="0">
                <a:solidFill>
                  <a:srgbClr val="000000"/>
                </a:solidFill>
                <a:effectLst/>
                <a:latin typeface="Arial" panose="020B0604020202020204" pitchFamily="34" charset="0"/>
              </a:rPr>
              <a:t>Author(s)</a:t>
            </a:r>
            <a:r>
              <a:rPr lang="en-GB" sz="1900" b="0" i="0" dirty="0">
                <a:solidFill>
                  <a:srgbClr val="000000"/>
                </a:solidFill>
                <a:effectLst/>
                <a:latin typeface="Arial" panose="020B0604020202020204" pitchFamily="34" charset="0"/>
              </a:rPr>
              <a:t>: Thomas Arsenis</a:t>
            </a:r>
            <a:br>
              <a:rPr lang="en-GB" sz="1900" b="0" i="0" dirty="0">
                <a:solidFill>
                  <a:srgbClr val="000000"/>
                </a:solidFill>
                <a:effectLst/>
                <a:latin typeface="-webkit-standard"/>
              </a:rPr>
            </a:br>
            <a:r>
              <a:rPr lang="en-GB" sz="1900" b="1" i="0" dirty="0">
                <a:solidFill>
                  <a:srgbClr val="000000"/>
                </a:solidFill>
                <a:effectLst/>
                <a:latin typeface="Arial" panose="020B0604020202020204" pitchFamily="34" charset="0"/>
              </a:rPr>
              <a:t>Year published</a:t>
            </a:r>
            <a:r>
              <a:rPr lang="en-GB" sz="1900" b="0" i="0" dirty="0">
                <a:solidFill>
                  <a:srgbClr val="000000"/>
                </a:solidFill>
                <a:effectLst/>
                <a:latin typeface="Arial" panose="020B0604020202020204" pitchFamily="34" charset="0"/>
              </a:rPr>
              <a:t>: 2020</a:t>
            </a:r>
            <a:br>
              <a:rPr lang="en-GB" sz="1900" b="0" i="0" dirty="0">
                <a:solidFill>
                  <a:srgbClr val="000000"/>
                </a:solidFill>
                <a:effectLst/>
                <a:latin typeface="-webkit-standard"/>
              </a:rPr>
            </a:br>
            <a:br>
              <a:rPr lang="en-GB" sz="1900" b="0" i="0" dirty="0">
                <a:solidFill>
                  <a:srgbClr val="000000"/>
                </a:solidFill>
                <a:effectLst/>
                <a:latin typeface="-webkit-standard"/>
              </a:rPr>
            </a:br>
            <a:r>
              <a:rPr lang="en-GB" sz="1900" b="1" i="0" dirty="0">
                <a:solidFill>
                  <a:srgbClr val="000000"/>
                </a:solidFill>
                <a:effectLst/>
                <a:latin typeface="Arial" panose="020B0604020202020204" pitchFamily="34" charset="0"/>
              </a:rPr>
              <a:t>How did you find this source?</a:t>
            </a:r>
            <a:br>
              <a:rPr lang="en-GB" sz="1900" b="0" i="0" dirty="0">
                <a:solidFill>
                  <a:srgbClr val="000000"/>
                </a:solidFill>
                <a:effectLst/>
                <a:latin typeface="-webkit-standard"/>
              </a:rPr>
            </a:br>
            <a:r>
              <a:rPr lang="en-GB" sz="1900" b="0" i="0" dirty="0">
                <a:solidFill>
                  <a:srgbClr val="000000"/>
                </a:solidFill>
                <a:effectLst/>
                <a:latin typeface="Arial" panose="020B0604020202020204" pitchFamily="34" charset="0"/>
              </a:rPr>
              <a:t>(google)</a:t>
            </a:r>
            <a:br>
              <a:rPr lang="en-GB" sz="1900" b="0" i="0" dirty="0">
                <a:solidFill>
                  <a:srgbClr val="000000"/>
                </a:solidFill>
                <a:effectLst/>
                <a:latin typeface="-webkit-standard"/>
              </a:rPr>
            </a:br>
            <a:r>
              <a:rPr lang="en-GB" sz="1900" b="0" i="0" dirty="0">
                <a:solidFill>
                  <a:srgbClr val="000000"/>
                </a:solidFill>
                <a:effectLst/>
                <a:latin typeface="Arial" panose="020B0604020202020204" pitchFamily="34" charset="0"/>
              </a:rPr>
              <a:t> </a:t>
            </a:r>
            <a:br>
              <a:rPr lang="en-GB" sz="1900" b="0" i="0" dirty="0">
                <a:solidFill>
                  <a:srgbClr val="000000"/>
                </a:solidFill>
                <a:effectLst/>
                <a:latin typeface="-webkit-standard"/>
              </a:rPr>
            </a:br>
            <a:r>
              <a:rPr lang="en-GB" sz="1900" b="1" i="0" dirty="0">
                <a:solidFill>
                  <a:srgbClr val="000000"/>
                </a:solidFill>
                <a:effectLst/>
                <a:latin typeface="Arial" panose="020B0604020202020204" pitchFamily="34" charset="0"/>
              </a:rPr>
              <a:t>Why did you choose this source?</a:t>
            </a:r>
            <a:br>
              <a:rPr lang="en-GB" sz="1900" dirty="0">
                <a:solidFill>
                  <a:srgbClr val="000000"/>
                </a:solidFill>
                <a:latin typeface="-webkit-standard"/>
              </a:rPr>
            </a:br>
            <a:r>
              <a:rPr lang="en-GB" sz="1900" dirty="0">
                <a:solidFill>
                  <a:srgbClr val="000000"/>
                </a:solidFill>
                <a:latin typeface="-webkit-standard"/>
              </a:rPr>
              <a:t>I chose this source because it is directly related to my topic. It looks at how gymshark used instagram and influencers to promote it’s brand.</a:t>
            </a:r>
            <a:br>
              <a:rPr lang="en-GB" sz="1900" b="0" i="0" dirty="0">
                <a:solidFill>
                  <a:srgbClr val="000000"/>
                </a:solidFill>
                <a:effectLst/>
                <a:latin typeface="-webkit-standard"/>
              </a:rPr>
            </a:br>
            <a:br>
              <a:rPr lang="en-GB" sz="1900" b="0" i="0" dirty="0">
                <a:solidFill>
                  <a:srgbClr val="000000"/>
                </a:solidFill>
                <a:effectLst/>
                <a:latin typeface="-webkit-standard"/>
              </a:rPr>
            </a:br>
            <a:r>
              <a:rPr lang="en-GB" sz="1900" b="1" i="0" dirty="0">
                <a:solidFill>
                  <a:srgbClr val="000000"/>
                </a:solidFill>
                <a:effectLst/>
                <a:latin typeface="Arial" panose="020B0604020202020204" pitchFamily="34" charset="0"/>
              </a:rPr>
              <a:t>Is it relevant to the topic?</a:t>
            </a:r>
            <a:r>
              <a:rPr lang="en-GB" sz="1900" b="0" i="0" dirty="0">
                <a:solidFill>
                  <a:srgbClr val="000000"/>
                </a:solidFill>
                <a:effectLst/>
                <a:latin typeface="Arial" panose="020B0604020202020204" pitchFamily="34" charset="0"/>
              </a:rPr>
              <a:t> </a:t>
            </a:r>
            <a:br>
              <a:rPr lang="en-GB" sz="1900" b="0" i="0" dirty="0">
                <a:solidFill>
                  <a:srgbClr val="000000"/>
                </a:solidFill>
                <a:effectLst/>
                <a:latin typeface="Arial" panose="020B0604020202020204" pitchFamily="34" charset="0"/>
              </a:rPr>
            </a:br>
            <a:r>
              <a:rPr lang="en-GB" sz="1900" b="0" i="0" dirty="0">
                <a:solidFill>
                  <a:srgbClr val="000000"/>
                </a:solidFill>
                <a:effectLst/>
                <a:latin typeface="Arial" panose="020B0604020202020204" pitchFamily="34" charset="0"/>
              </a:rPr>
              <a:t>It is relevant because it specifically looks at how gymshark used social media marketing to promote it’s brand and grow the business.</a:t>
            </a:r>
            <a:br>
              <a:rPr lang="en-GB" sz="1900" b="0" i="0" dirty="0">
                <a:solidFill>
                  <a:srgbClr val="000000"/>
                </a:solidFill>
                <a:effectLst/>
                <a:latin typeface="-webkit-standard"/>
              </a:rPr>
            </a:br>
            <a:br>
              <a:rPr lang="en-GB" sz="1900" b="0" i="0" dirty="0">
                <a:solidFill>
                  <a:srgbClr val="000000"/>
                </a:solidFill>
                <a:effectLst/>
                <a:latin typeface="-webkit-standard"/>
              </a:rPr>
            </a:br>
            <a:r>
              <a:rPr lang="en-GB" sz="1900" b="1" i="0" dirty="0">
                <a:solidFill>
                  <a:srgbClr val="000000"/>
                </a:solidFill>
                <a:effectLst/>
                <a:latin typeface="Arial" panose="020B0604020202020204" pitchFamily="34" charset="0"/>
              </a:rPr>
              <a:t>Is this a useful article?</a:t>
            </a:r>
            <a:r>
              <a:rPr lang="en-GB" sz="1900" b="0" i="0" dirty="0">
                <a:solidFill>
                  <a:srgbClr val="000000"/>
                </a:solidFill>
                <a:effectLst/>
                <a:latin typeface="Arial" panose="020B0604020202020204" pitchFamily="34" charset="0"/>
              </a:rPr>
              <a:t> </a:t>
            </a:r>
            <a:br>
              <a:rPr lang="en-GB" sz="1900" b="0" i="0" dirty="0">
                <a:solidFill>
                  <a:srgbClr val="000000"/>
                </a:solidFill>
                <a:effectLst/>
                <a:latin typeface="Arial" panose="020B0604020202020204" pitchFamily="34" charset="0"/>
              </a:rPr>
            </a:br>
            <a:r>
              <a:rPr lang="en-GB" sz="1900" b="0" i="0" dirty="0">
                <a:solidFill>
                  <a:srgbClr val="000000"/>
                </a:solidFill>
                <a:effectLst/>
                <a:latin typeface="Arial" panose="020B0604020202020204" pitchFamily="34" charset="0"/>
              </a:rPr>
              <a:t>Yes, this is a useful article because it gives specific information about how gymshark used instagram and influencers as part of its marketing strategy. This helps me understand how social media contributed to the growth of the business.</a:t>
            </a:r>
            <a:br>
              <a:rPr lang="en-GB" sz="1900" b="0" i="0" dirty="0">
                <a:solidFill>
                  <a:srgbClr val="000000"/>
                </a:solidFill>
                <a:effectLst/>
                <a:latin typeface="-webkit-standard"/>
              </a:rPr>
            </a:br>
            <a:br>
              <a:rPr lang="en-GB" sz="1900" b="0" i="0" dirty="0">
                <a:solidFill>
                  <a:srgbClr val="000000"/>
                </a:solidFill>
                <a:effectLst/>
                <a:latin typeface="-webkit-standard"/>
              </a:rPr>
            </a:br>
            <a:endParaRPr lang="en-GB" sz="1900" b="0" i="0" dirty="0">
              <a:solidFill>
                <a:srgbClr val="000000"/>
              </a:solidFill>
              <a:effectLst/>
              <a:latin typeface="-webkit-standard"/>
            </a:endParaRPr>
          </a:p>
        </p:txBody>
      </p:sp>
    </p:spTree>
    <p:extLst>
      <p:ext uri="{BB962C8B-B14F-4D97-AF65-F5344CB8AC3E}">
        <p14:creationId xmlns:p14="http://schemas.microsoft.com/office/powerpoint/2010/main" val="368719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352681-92DF-0B28-C7D1-AD595E0297B8}"/>
              </a:ext>
            </a:extLst>
          </p:cNvPr>
          <p:cNvSpPr txBox="1"/>
          <p:nvPr/>
        </p:nvSpPr>
        <p:spPr>
          <a:xfrm>
            <a:off x="0" y="0"/>
            <a:ext cx="11526762" cy="6524863"/>
          </a:xfrm>
          <a:prstGeom prst="rect">
            <a:avLst/>
          </a:prstGeom>
          <a:noFill/>
        </p:spPr>
        <p:txBody>
          <a:bodyPr wrap="square">
            <a:spAutoFit/>
          </a:bodyPr>
          <a:lstStyle/>
          <a:p>
            <a:r>
              <a:rPr lang="en-GB" sz="2200" b="1" i="0" dirty="0">
                <a:solidFill>
                  <a:srgbClr val="000000"/>
                </a:solidFill>
                <a:effectLst/>
                <a:latin typeface="Arial" panose="020B0604020202020204" pitchFamily="34" charset="0"/>
              </a:rPr>
              <a:t>Is this an academic source?</a:t>
            </a:r>
            <a:br>
              <a:rPr lang="en-GB" sz="2200" b="1" i="0" dirty="0">
                <a:solidFill>
                  <a:srgbClr val="000000"/>
                </a:solidFill>
                <a:effectLst/>
                <a:latin typeface="-webkit-standard"/>
              </a:rPr>
            </a:br>
            <a:r>
              <a:rPr lang="en-GB" sz="2200" b="1" i="0" dirty="0">
                <a:solidFill>
                  <a:srgbClr val="000000"/>
                </a:solidFill>
                <a:effectLst/>
                <a:latin typeface="Arial" panose="020B0604020202020204" pitchFamily="34" charset="0"/>
              </a:rPr>
              <a:t> </a:t>
            </a:r>
            <a:r>
              <a:rPr lang="en-GB" sz="2200" i="0" dirty="0">
                <a:solidFill>
                  <a:srgbClr val="000000"/>
                </a:solidFill>
                <a:effectLst/>
                <a:latin typeface="Arial" panose="020B0604020202020204" pitchFamily="34" charset="0"/>
              </a:rPr>
              <a:t>Yes, this is an academic source because it is a journal article published in the international journal of academic management science research. The author is also affiliated with the university of Thessaly.</a:t>
            </a:r>
            <a:br>
              <a:rPr lang="en-GB" sz="2200" b="0" i="0" dirty="0">
                <a:solidFill>
                  <a:srgbClr val="000000"/>
                </a:solidFill>
                <a:effectLst/>
                <a:latin typeface="-webkit-standard"/>
              </a:rPr>
            </a:br>
            <a:r>
              <a:rPr lang="en-GB" sz="2200" b="0" i="0" dirty="0">
                <a:solidFill>
                  <a:srgbClr val="000000"/>
                </a:solidFill>
                <a:effectLst/>
                <a:latin typeface="Arial" panose="020B0604020202020204" pitchFamily="34" charset="0"/>
              </a:rPr>
              <a:t> </a:t>
            </a:r>
            <a:r>
              <a:rPr lang="en-GB" sz="2200" b="1" i="0" dirty="0">
                <a:solidFill>
                  <a:srgbClr val="000000"/>
                </a:solidFill>
                <a:effectLst/>
                <a:latin typeface="Arial" panose="020B0604020202020204" pitchFamily="34" charset="0"/>
              </a:rPr>
              <a:t>When was it published? Is it recent enough? Why?</a:t>
            </a:r>
          </a:p>
          <a:p>
            <a:r>
              <a:rPr lang="en-GB" sz="2200" dirty="0">
                <a:solidFill>
                  <a:srgbClr val="000000"/>
                </a:solidFill>
                <a:latin typeface="Arial" panose="020B0604020202020204" pitchFamily="34" charset="0"/>
              </a:rPr>
              <a:t>The article was published in 2020. It is not very recent, but I think it is still relevant because it focuses on how gymshark used social media to grow it’s brand.</a:t>
            </a:r>
            <a:endParaRPr lang="en-GB" sz="2200" dirty="0">
              <a:solidFill>
                <a:srgbClr val="000000"/>
              </a:solidFill>
              <a:latin typeface="-webkit-standard"/>
            </a:endParaRPr>
          </a:p>
          <a:p>
            <a:endParaRPr lang="en-GB" sz="2200" b="1" i="0" dirty="0">
              <a:solidFill>
                <a:srgbClr val="000000"/>
              </a:solidFill>
              <a:effectLst/>
              <a:latin typeface="-webkit-standard"/>
            </a:endParaRPr>
          </a:p>
          <a:p>
            <a:r>
              <a:rPr lang="en-GB" sz="2200" b="1" i="0" dirty="0">
                <a:solidFill>
                  <a:srgbClr val="000000"/>
                </a:solidFill>
                <a:effectLst/>
                <a:latin typeface="Arial" panose="020B0604020202020204" pitchFamily="34" charset="0"/>
              </a:rPr>
              <a:t>Author Credibility</a:t>
            </a:r>
          </a:p>
          <a:p>
            <a:r>
              <a:rPr lang="en-GB" sz="2200" i="0" dirty="0">
                <a:solidFill>
                  <a:srgbClr val="000000"/>
                </a:solidFill>
                <a:effectLst/>
                <a:latin typeface="Arial" panose="020B0604020202020204" pitchFamily="34" charset="0"/>
              </a:rPr>
              <a:t>The author is Thomas Arsenis. He is affiliated with the university of Thessaly and has a background in business administration. </a:t>
            </a:r>
            <a:r>
              <a:rPr lang="en-GB" sz="2200" dirty="0">
                <a:solidFill>
                  <a:srgbClr val="000000"/>
                </a:solidFill>
                <a:latin typeface="Arial" panose="020B0604020202020204" pitchFamily="34" charset="0"/>
              </a:rPr>
              <a:t>This makes it relevant to the topic because he has business and marketing knowledge.</a:t>
            </a:r>
            <a:br>
              <a:rPr lang="en-GB" sz="2200" b="0" i="0" dirty="0">
                <a:solidFill>
                  <a:srgbClr val="000000"/>
                </a:solidFill>
                <a:effectLst/>
                <a:latin typeface="-webkit-standard"/>
              </a:rPr>
            </a:br>
            <a:endParaRPr lang="en-GB" sz="2200" b="0" i="0" dirty="0">
              <a:solidFill>
                <a:srgbClr val="000000"/>
              </a:solidFill>
              <a:effectLst/>
              <a:latin typeface="-webkit-standard"/>
            </a:endParaRPr>
          </a:p>
          <a:p>
            <a:r>
              <a:rPr lang="en-GB" sz="2200" b="1" i="0" dirty="0">
                <a:solidFill>
                  <a:srgbClr val="000000"/>
                </a:solidFill>
                <a:effectLst/>
                <a:latin typeface="Arial" panose="020B0604020202020204" pitchFamily="34" charset="0"/>
              </a:rPr>
              <a:t>Who is the author? What are their qualifications or expertise?</a:t>
            </a:r>
            <a:br>
              <a:rPr lang="en-GB" sz="2200" b="0" i="0" dirty="0">
                <a:solidFill>
                  <a:srgbClr val="000000"/>
                </a:solidFill>
                <a:effectLst/>
                <a:latin typeface="-webkit-standard"/>
              </a:rPr>
            </a:br>
            <a:r>
              <a:rPr lang="en-GB" sz="2200" b="0" i="0" dirty="0">
                <a:solidFill>
                  <a:srgbClr val="000000"/>
                </a:solidFill>
                <a:effectLst/>
                <a:latin typeface="Arial" panose="020B0604020202020204" pitchFamily="34" charset="0"/>
              </a:rPr>
              <a:t> </a:t>
            </a:r>
            <a:br>
              <a:rPr lang="en-GB" sz="2200" b="0" i="0" dirty="0">
                <a:solidFill>
                  <a:srgbClr val="000000"/>
                </a:solidFill>
                <a:effectLst/>
                <a:latin typeface="-webkit-standard"/>
              </a:rPr>
            </a:br>
            <a:r>
              <a:rPr lang="en-GB" sz="2200" b="1" i="0" dirty="0">
                <a:solidFill>
                  <a:srgbClr val="000000"/>
                </a:solidFill>
                <a:effectLst/>
                <a:latin typeface="Arial" panose="020B0604020202020204" pitchFamily="34" charset="0"/>
              </a:rPr>
              <a:t>Reliability</a:t>
            </a:r>
            <a:br>
              <a:rPr lang="en-GB" sz="2200" b="0" i="0" dirty="0">
                <a:solidFill>
                  <a:srgbClr val="000000"/>
                </a:solidFill>
                <a:effectLst/>
                <a:latin typeface="-webkit-standard"/>
              </a:rPr>
            </a:br>
            <a:r>
              <a:rPr lang="en-GB" sz="2200" b="1" i="0" dirty="0">
                <a:solidFill>
                  <a:srgbClr val="000000"/>
                </a:solidFill>
                <a:effectLst/>
                <a:latin typeface="Arial" panose="020B0604020202020204" pitchFamily="34" charset="0"/>
              </a:rPr>
              <a:t>Is the source reliable? Why?</a:t>
            </a:r>
            <a:br>
              <a:rPr lang="en-GB" sz="2200" b="0" i="0" dirty="0">
                <a:solidFill>
                  <a:srgbClr val="000000"/>
                </a:solidFill>
                <a:effectLst/>
                <a:latin typeface="-webkit-standard"/>
              </a:rPr>
            </a:br>
            <a:r>
              <a:rPr lang="en-GB" sz="2200" dirty="0">
                <a:solidFill>
                  <a:srgbClr val="000000"/>
                </a:solidFill>
                <a:latin typeface="Arial" panose="020B0604020202020204" pitchFamily="34" charset="0"/>
              </a:rPr>
              <a:t>I think the source is reliable because it is published as a journal article and includes references to other sources.</a:t>
            </a:r>
            <a:endParaRPr lang="en-US" sz="2200" dirty="0"/>
          </a:p>
        </p:txBody>
      </p:sp>
    </p:spTree>
    <p:extLst>
      <p:ext uri="{BB962C8B-B14F-4D97-AF65-F5344CB8AC3E}">
        <p14:creationId xmlns:p14="http://schemas.microsoft.com/office/powerpoint/2010/main" val="1402719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62521-B89A-DBF3-3B6A-C84B256BD25F}"/>
              </a:ext>
            </a:extLst>
          </p:cNvPr>
          <p:cNvSpPr>
            <a:spLocks noGrp="1"/>
          </p:cNvSpPr>
          <p:nvPr>
            <p:ph type="title"/>
          </p:nvPr>
        </p:nvSpPr>
        <p:spPr>
          <a:xfrm>
            <a:off x="0" y="0"/>
            <a:ext cx="10515600" cy="753685"/>
          </a:xfrm>
        </p:spPr>
        <p:txBody>
          <a:bodyPr/>
          <a:lstStyle/>
          <a:p>
            <a:r>
              <a:rPr lang="en-GB" b="1" i="1" u="sng" dirty="0"/>
              <a:t>Short reflection</a:t>
            </a:r>
            <a:endParaRPr lang="en-US" b="1" i="1" u="sng" dirty="0"/>
          </a:p>
        </p:txBody>
      </p:sp>
      <p:sp>
        <p:nvSpPr>
          <p:cNvPr id="4" name="TextBox 3">
            <a:extLst>
              <a:ext uri="{FF2B5EF4-FFF2-40B4-BE49-F238E27FC236}">
                <a16:creationId xmlns:a16="http://schemas.microsoft.com/office/drawing/2014/main" id="{73C1C27A-EA6F-09F3-669E-C81FDBF4D3D9}"/>
              </a:ext>
            </a:extLst>
          </p:cNvPr>
          <p:cNvSpPr txBox="1"/>
          <p:nvPr/>
        </p:nvSpPr>
        <p:spPr>
          <a:xfrm flipH="1">
            <a:off x="0" y="753685"/>
            <a:ext cx="3893456" cy="2308324"/>
          </a:xfrm>
          <a:prstGeom prst="rect">
            <a:avLst/>
          </a:prstGeom>
          <a:noFill/>
        </p:spPr>
        <p:txBody>
          <a:bodyPr wrap="square" rtlCol="0">
            <a:spAutoFit/>
          </a:bodyPr>
          <a:lstStyle/>
          <a:p>
            <a:pPr algn="l"/>
            <a:r>
              <a:rPr lang="en-GB" b="1" dirty="0"/>
              <a:t>What did you find difficult about the task?</a:t>
            </a:r>
          </a:p>
          <a:p>
            <a:pPr algn="l"/>
            <a:r>
              <a:rPr lang="en-GB" dirty="0"/>
              <a:t>I found it difficult to record and upload the 5-minute video. I had some problems with getting the video ready and uploading it correctly , which made the task more difficult for me.</a:t>
            </a:r>
            <a:endParaRPr lang="en-US" dirty="0"/>
          </a:p>
        </p:txBody>
      </p:sp>
      <p:sp>
        <p:nvSpPr>
          <p:cNvPr id="5" name="TextBox 4">
            <a:extLst>
              <a:ext uri="{FF2B5EF4-FFF2-40B4-BE49-F238E27FC236}">
                <a16:creationId xmlns:a16="http://schemas.microsoft.com/office/drawing/2014/main" id="{D9F43709-8BCC-0E46-2097-8E869D843E69}"/>
              </a:ext>
            </a:extLst>
          </p:cNvPr>
          <p:cNvSpPr txBox="1"/>
          <p:nvPr/>
        </p:nvSpPr>
        <p:spPr>
          <a:xfrm>
            <a:off x="0" y="3013628"/>
            <a:ext cx="5684762" cy="1477328"/>
          </a:xfrm>
          <a:prstGeom prst="rect">
            <a:avLst/>
          </a:prstGeom>
          <a:noFill/>
        </p:spPr>
        <p:txBody>
          <a:bodyPr wrap="square" rtlCol="0">
            <a:spAutoFit/>
          </a:bodyPr>
          <a:lstStyle/>
          <a:p>
            <a:pPr algn="l"/>
            <a:r>
              <a:rPr lang="en-GB" b="1" i="1" dirty="0"/>
              <a:t>What did you learn from it?</a:t>
            </a:r>
          </a:p>
          <a:p>
            <a:pPr algn="l"/>
            <a:r>
              <a:rPr lang="en-GB" dirty="0"/>
              <a:t>I learned how to evaluate a source by looking at the author, publication date, relevance and reliability. I also learned that I need to give myself enough time to prepare and upload my work before the deadline </a:t>
            </a:r>
            <a:endParaRPr lang="en-US" dirty="0"/>
          </a:p>
        </p:txBody>
      </p:sp>
    </p:spTree>
    <p:extLst>
      <p:ext uri="{BB962C8B-B14F-4D97-AF65-F5344CB8AC3E}">
        <p14:creationId xmlns:p14="http://schemas.microsoft.com/office/powerpoint/2010/main" val="37828055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               Name and student ID: Antonio2542715 Topic chosen: How Gymshark used social media to grow it’s business. Title of source: Marketing with influencers on instagram - The case of gymshark. Author(s): Thomas Arsenis Year published: 2020  How did you find this source? (google)   Why did you choose this source? I chose this source because it is directly related to my topic. It looks at how gymshark used instagram and influencers to promote it’s brand.  Is it relevant to the topic?  It is relevant because it specifically looks at how gymshark used social media marketing to promote it’s brand and grow the business.  Is this a useful article?  Yes, this is a useful article because it gives specific information about how gymshark used instagram and influencers as part of its marketing strategy. This helps me understand how social media contributed to the growth of the business.  </vt:lpstr>
      <vt:lpstr>PowerPoint Presentation</vt:lpstr>
      <vt:lpstr>Short 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Details Name and student ID:  Topic chosen:  Title of source:  Author(s):  Year published:  How did you find this source? (e.g. Google Scholar, library database, google)   Why did you choose this source? (Think about relevance, credibility, usefulness) Is it relevant to the topic?  Is this a useful article?  Is this an academic source?     When was it published? Is it recent enough? Why?     Author Credibility Who is the author? What are their qualifications or expertise?   Reliability Is the source reliable? Why? (Consider journal, publisher, peer review, citations)</dc:title>
  <dc:creator>Antonio Rhoden</dc:creator>
  <cp:lastModifiedBy>Antonio Rhoden</cp:lastModifiedBy>
  <cp:revision>5</cp:revision>
  <dcterms:created xsi:type="dcterms:W3CDTF">2026-08-18T16:59:39Z</dcterms:created>
  <dcterms:modified xsi:type="dcterms:W3CDTF">2026-08-19T07:54:48Z</dcterms:modified>
</cp:coreProperties>
</file>