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6" r:id="rId2"/>
    <p:sldId id="257" r:id="rId3"/>
    <p:sldId id="258"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7" d="100"/>
          <a:sy n="67" d="100"/>
        </p:scale>
        <p:origin x="64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31F20-B05A-433D-BF52-CAB3E8DAF01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9ADA41-DBE2-4538-84C9-CB276EE71A1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F7F9D6-2CA9-4B4F-8BF2-DB463397DFD0}"/>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5" name="Footer Placeholder 4">
            <a:extLst>
              <a:ext uri="{FF2B5EF4-FFF2-40B4-BE49-F238E27FC236}">
                <a16:creationId xmlns:a16="http://schemas.microsoft.com/office/drawing/2014/main" id="{1CAEA05B-8BFD-41DC-9786-42372AB8F6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6D3741-9D47-4C32-9DC4-7ED093171FEB}"/>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830923609"/>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0DCF-171F-4A0F-BDFA-596FE8FBE7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82C88E-A2D1-4696-89E4-13D2B94D32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6D6F9-D381-46C9-9494-622323A59580}"/>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5" name="Footer Placeholder 4">
            <a:extLst>
              <a:ext uri="{FF2B5EF4-FFF2-40B4-BE49-F238E27FC236}">
                <a16:creationId xmlns:a16="http://schemas.microsoft.com/office/drawing/2014/main" id="{CDBC5B22-81B2-4B29-A001-C90CCFB5D8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5289D1-8386-4F93-AFDC-260886934D2A}"/>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33793237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AB69B-59D7-464D-8979-30C6E736DDE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7C21D3-591F-4ACE-ABC9-2AE15D1FBB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8925BA-50D5-42EB-AA20-C47A5B4B2F28}"/>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5" name="Footer Placeholder 4">
            <a:extLst>
              <a:ext uri="{FF2B5EF4-FFF2-40B4-BE49-F238E27FC236}">
                <a16:creationId xmlns:a16="http://schemas.microsoft.com/office/drawing/2014/main" id="{F269140F-F733-4AAE-82DF-0CCD716FF8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502530-12EC-445F-AD50-C6B86915A433}"/>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3338525728"/>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2360F-2E1A-44E2-A105-64E233A4428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F4264CD-A6A4-4C4E-938B-A65FCF35A53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314707-209E-4A0D-8AAB-ECF68FD4DA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3741E54-441B-4ED3-9C04-9D92BBE1542A}"/>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6" name="Footer Placeholder 5">
            <a:extLst>
              <a:ext uri="{FF2B5EF4-FFF2-40B4-BE49-F238E27FC236}">
                <a16:creationId xmlns:a16="http://schemas.microsoft.com/office/drawing/2014/main" id="{76F3F823-4A92-451C-A138-FD03B4BF20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8B55AB-66E6-44EE-94BA-7047C621800B}"/>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3431546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74C06-DAE2-43B6-AB0B-72330E5A731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C0267B8-493D-42E9-A239-3369F3DA2B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87871F-D0DC-4765-8D80-5C8A5E1B8FA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C10658A-7AE4-4EC7-9F3F-2CAA86764AB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3A777C9-E0F9-4026-899D-8529EADA11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271962B-DD77-4B95-8675-3F091671D954}"/>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8" name="Footer Placeholder 7">
            <a:extLst>
              <a:ext uri="{FF2B5EF4-FFF2-40B4-BE49-F238E27FC236}">
                <a16:creationId xmlns:a16="http://schemas.microsoft.com/office/drawing/2014/main" id="{99FA243C-8714-4877-ADF9-211F6FD087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00FD1E-AC9A-4494-A58F-8BB02C203054}"/>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718310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5AA987-BF53-48ED-95F8-594266E67C0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11BBB1C-B3A0-4A44-924B-B6AA137882FF}"/>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4" name="Footer Placeholder 3">
            <a:extLst>
              <a:ext uri="{FF2B5EF4-FFF2-40B4-BE49-F238E27FC236}">
                <a16:creationId xmlns:a16="http://schemas.microsoft.com/office/drawing/2014/main" id="{884D5044-FBB0-4ADE-822B-6D8CDEE25CE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BAE803E-416D-477A-AF2D-7BA716099D52}"/>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3624838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061E6F-9ABC-4C33-8144-356147E8F8A2}"/>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3" name="Footer Placeholder 2">
            <a:extLst>
              <a:ext uri="{FF2B5EF4-FFF2-40B4-BE49-F238E27FC236}">
                <a16:creationId xmlns:a16="http://schemas.microsoft.com/office/drawing/2014/main" id="{CC73FC93-C94E-46EA-8D96-B37998AC25E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9F00D09-B8C0-4D39-A72E-4121C1F4F6D1}"/>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1496664034"/>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A1F63-0DBE-49D2-B147-7BA76B909D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4401D19-78BF-4456-905E-E1D2955141B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29550E-6753-4F29-BFAA-359C84A2A33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1768E3-2235-43F1-9F9B-24FDE778BCD0}"/>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6" name="Footer Placeholder 5">
            <a:extLst>
              <a:ext uri="{FF2B5EF4-FFF2-40B4-BE49-F238E27FC236}">
                <a16:creationId xmlns:a16="http://schemas.microsoft.com/office/drawing/2014/main" id="{CACCD1E0-31D4-4658-AF71-A8FAC07316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127C69E-B7CC-494A-9984-38181DAF44B3}"/>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34744988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3A561-290B-4AEB-84BC-928A1C9E104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D0FFC5F-4D4C-468F-BE46-D7E725452AF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61457B8-BD33-40F3-9B80-D1F9455031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EDB49F-333B-412C-BBDF-514E33DF910B}"/>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6" name="Footer Placeholder 5">
            <a:extLst>
              <a:ext uri="{FF2B5EF4-FFF2-40B4-BE49-F238E27FC236}">
                <a16:creationId xmlns:a16="http://schemas.microsoft.com/office/drawing/2014/main" id="{684DAAA3-AEA7-4DB9-8AC4-C7A9D95E52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B6D28D-B8C0-4B22-9821-461F9F8DAB3B}"/>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4282102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50B66-B69C-42B7-836A-91147BE579F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0EB5986-3C35-4BD0-9168-0C3E13118C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8CA79C-69B6-49FF-A75C-E1A9418B4B7B}"/>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5" name="Footer Placeholder 4">
            <a:extLst>
              <a:ext uri="{FF2B5EF4-FFF2-40B4-BE49-F238E27FC236}">
                <a16:creationId xmlns:a16="http://schemas.microsoft.com/office/drawing/2014/main" id="{46664A4F-F136-4201-9A2D-CFC5A0042D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36F163-42C2-4361-AAEE-652E3745D627}"/>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30469938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85E273-BC79-48A7-ADBF-55644FE13EC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A9E7E41-3616-4496-8F37-BB954221702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9EA556-094B-414C-8ED0-06A43B40C2CC}"/>
              </a:ext>
            </a:extLst>
          </p:cNvPr>
          <p:cNvSpPr>
            <a:spLocks noGrp="1"/>
          </p:cNvSpPr>
          <p:nvPr>
            <p:ph type="dt" sz="half" idx="10"/>
          </p:nvPr>
        </p:nvSpPr>
        <p:spPr/>
        <p:txBody>
          <a:bodyPr/>
          <a:lstStyle/>
          <a:p>
            <a:fld id="{B63D1192-373D-444C-8393-5A703F2CB4E6}" type="datetimeFigureOut">
              <a:rPr lang="en-GB" smtClean="0"/>
              <a:t>19/03/2019</a:t>
            </a:fld>
            <a:endParaRPr lang="en-GB"/>
          </a:p>
        </p:txBody>
      </p:sp>
      <p:sp>
        <p:nvSpPr>
          <p:cNvPr id="5" name="Footer Placeholder 4">
            <a:extLst>
              <a:ext uri="{FF2B5EF4-FFF2-40B4-BE49-F238E27FC236}">
                <a16:creationId xmlns:a16="http://schemas.microsoft.com/office/drawing/2014/main" id="{BAA7373C-5458-4E82-9C7B-93AA36E6E7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695B10-84FA-4350-91BA-41C069560EEA}"/>
              </a:ext>
            </a:extLst>
          </p:cNvPr>
          <p:cNvSpPr>
            <a:spLocks noGrp="1"/>
          </p:cNvSpPr>
          <p:nvPr>
            <p:ph type="sldNum" sz="quarter" idx="12"/>
          </p:nvPr>
        </p:nvSpPr>
        <p:spPr/>
        <p:txBody>
          <a:bodyPr/>
          <a:lstStyle/>
          <a:p>
            <a:fld id="{7C65CCE2-2D09-4335-AE06-69C729B32A2E}" type="slidenum">
              <a:rPr lang="en-GB" smtClean="0"/>
              <a:t>‹#›</a:t>
            </a:fld>
            <a:endParaRPr lang="en-GB"/>
          </a:p>
        </p:txBody>
      </p:sp>
    </p:spTree>
    <p:extLst>
      <p:ext uri="{BB962C8B-B14F-4D97-AF65-F5344CB8AC3E}">
        <p14:creationId xmlns:p14="http://schemas.microsoft.com/office/powerpoint/2010/main" val="3781464897"/>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000"/>
                <a:lumOff val="95000"/>
              </a:schemeClr>
            </a:gs>
            <a:gs pos="60000">
              <a:schemeClr val="accent1">
                <a:lumMod val="75000"/>
              </a:schemeClr>
            </a:gs>
            <a:gs pos="0">
              <a:schemeClr val="accent1">
                <a:lumMod val="75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05E14A-C557-4EAD-AA8B-E262DEB4998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7E9A731-30D1-4C13-9EEA-4586699CB50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5BC7B2-4404-4BE4-8EE1-A329FAF93A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63D1192-373D-444C-8393-5A703F2CB4E6}" type="datetimeFigureOut">
              <a:rPr lang="en-GB" smtClean="0"/>
              <a:t>19/03/2019</a:t>
            </a:fld>
            <a:endParaRPr lang="en-GB"/>
          </a:p>
        </p:txBody>
      </p:sp>
      <p:sp>
        <p:nvSpPr>
          <p:cNvPr id="5" name="Footer Placeholder 4">
            <a:extLst>
              <a:ext uri="{FF2B5EF4-FFF2-40B4-BE49-F238E27FC236}">
                <a16:creationId xmlns:a16="http://schemas.microsoft.com/office/drawing/2014/main" id="{E684871D-E403-46A5-9D8D-04C6FBF7916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753D29-3A02-48D7-A44C-EB3742228D8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65CCE2-2D09-4335-AE06-69C729B32A2E}" type="slidenum">
              <a:rPr lang="en-GB" smtClean="0"/>
              <a:t>‹#›</a:t>
            </a:fld>
            <a:endParaRPr lang="en-GB"/>
          </a:p>
        </p:txBody>
      </p:sp>
    </p:spTree>
    <p:extLst>
      <p:ext uri="{BB962C8B-B14F-4D97-AF65-F5344CB8AC3E}">
        <p14:creationId xmlns:p14="http://schemas.microsoft.com/office/powerpoint/2010/main" val="3347641079"/>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18DA0-A479-4C67-9A08-3433BC008D8F}"/>
              </a:ext>
            </a:extLst>
          </p:cNvPr>
          <p:cNvSpPr>
            <a:spLocks noGrp="1"/>
          </p:cNvSpPr>
          <p:nvPr>
            <p:ph type="ctrTitle"/>
          </p:nvPr>
        </p:nvSpPr>
        <p:spPr>
          <a:xfrm>
            <a:off x="1524000" y="1723942"/>
            <a:ext cx="9144000" cy="2387600"/>
          </a:xfrm>
        </p:spPr>
        <p:txBody>
          <a:bodyPr>
            <a:normAutofit fontScale="90000"/>
          </a:bodyPr>
          <a:lstStyle/>
          <a:p>
            <a:r>
              <a:rPr lang="en-GB" dirty="0"/>
              <a:t>Outdoor Learning, Adventurous activity and their links to physical literacy  </a:t>
            </a:r>
          </a:p>
        </p:txBody>
      </p:sp>
      <p:sp>
        <p:nvSpPr>
          <p:cNvPr id="3" name="Subtitle 2">
            <a:extLst>
              <a:ext uri="{FF2B5EF4-FFF2-40B4-BE49-F238E27FC236}">
                <a16:creationId xmlns:a16="http://schemas.microsoft.com/office/drawing/2014/main" id="{3C16196C-4437-450D-AC99-50E585C038C7}"/>
              </a:ext>
            </a:extLst>
          </p:cNvPr>
          <p:cNvSpPr>
            <a:spLocks noGrp="1"/>
          </p:cNvSpPr>
          <p:nvPr>
            <p:ph type="subTitle" idx="1"/>
          </p:nvPr>
        </p:nvSpPr>
        <p:spPr>
          <a:xfrm>
            <a:off x="1371600" y="4111542"/>
            <a:ext cx="9448800" cy="685800"/>
          </a:xfrm>
        </p:spPr>
        <p:txBody>
          <a:bodyPr/>
          <a:lstStyle/>
          <a:p>
            <a:r>
              <a:rPr lang="en-GB" dirty="0"/>
              <a:t>Aidan Fraser </a:t>
            </a:r>
          </a:p>
        </p:txBody>
      </p:sp>
    </p:spTree>
    <p:extLst>
      <p:ext uri="{BB962C8B-B14F-4D97-AF65-F5344CB8AC3E}">
        <p14:creationId xmlns:p14="http://schemas.microsoft.com/office/powerpoint/2010/main" val="2153709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climber silhouette">
            <a:extLst>
              <a:ext uri="{FF2B5EF4-FFF2-40B4-BE49-F238E27FC236}">
                <a16:creationId xmlns:a16="http://schemas.microsoft.com/office/drawing/2014/main" id="{488C218D-331A-4547-B4FB-74E5950FBB2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6250" y="552450"/>
            <a:ext cx="2790825" cy="189983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Image result for mountain biker silhouette">
            <a:extLst>
              <a:ext uri="{FF2B5EF4-FFF2-40B4-BE49-F238E27FC236}">
                <a16:creationId xmlns:a16="http://schemas.microsoft.com/office/drawing/2014/main" id="{FE1CF767-A045-4C5B-ABB5-647401E909F7}"/>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backgroundRemoval t="4792" b="83354" l="8800" r="96800">
                        <a14:foregroundMark x1="28700" y1="44388" x2="25300" y2="60151"/>
                        <a14:foregroundMark x1="40600" y1="5296" x2="32700" y2="20681"/>
                        <a14:foregroundMark x1="70800" y1="23329" x2="85200" y2="23707"/>
                        <a14:foregroundMark x1="69600" y1="45145" x2="91200" y2="44767"/>
                        <a14:foregroundMark x1="83700" y1="27364" x2="96800" y2="25977"/>
                        <a14:foregroundMark x1="9500" y1="34048" x2="17100" y2="57251"/>
                        <a14:foregroundMark x1="57300" y1="72888" x2="70500" y2="80832"/>
                        <a14:foregroundMark x1="58900" y1="55612" x2="58600" y2="72005"/>
                        <a14:foregroundMark x1="50800" y1="19042" x2="41200" y2="40731"/>
                        <a14:foregroundMark x1="41200" y1="40731" x2="40600" y2="48298"/>
                        <a14:foregroundMark x1="55400" y1="19294" x2="40100" y2="61412"/>
                        <a14:foregroundMark x1="28700" y1="38840" x2="29100" y2="68600"/>
                        <a14:foregroundMark x1="29100" y1="68600" x2="31600" y2="77175"/>
                        <a14:foregroundMark x1="9700" y1="47793" x2="18700" y2="53468"/>
                        <a14:foregroundMark x1="36200" y1="31148" x2="24300" y2="25599"/>
                        <a14:foregroundMark x1="27900" y1="23834" x2="15900" y2="20177"/>
                        <a14:foregroundMark x1="26400" y1="32030" x2="16700" y2="27112"/>
                        <a14:foregroundMark x1="60000" y1="61412" x2="70100" y2="43632"/>
                        <a14:foregroundMark x1="65000" y1="59899" x2="78900" y2="75284"/>
                        <a14:foregroundMark x1="79000" y1="73644" x2="70200" y2="51198"/>
                        <a14:foregroundMark x1="70200" y1="51198" x2="68600" y2="50567"/>
                        <a14:foregroundMark x1="73200" y1="55485" x2="92300" y2="49054"/>
                        <a14:foregroundMark x1="60600" y1="79697" x2="82300" y2="79193"/>
                        <a14:foregroundMark x1="63900" y1="82219" x2="77900" y2="82976"/>
                        <a14:foregroundMark x1="52000" y1="83480" x2="74200" y2="83480"/>
                        <a14:foregroundMark x1="86600" y1="31400" x2="86600" y2="31400"/>
                        <a14:foregroundMark x1="8800" y1="18789" x2="8800" y2="18789"/>
                      </a14:backgroundRemoval>
                    </a14:imgEffect>
                  </a14:imgLayer>
                </a14:imgProps>
              </a:ext>
              <a:ext uri="{28A0092B-C50C-407E-A947-70E740481C1C}">
                <a14:useLocalDpi xmlns:a14="http://schemas.microsoft.com/office/drawing/2010/main" val="0"/>
              </a:ext>
            </a:extLst>
          </a:blip>
          <a:srcRect r="1062" b="10717"/>
          <a:stretch/>
        </p:blipFill>
        <p:spPr bwMode="auto">
          <a:xfrm>
            <a:off x="2481159" y="5143841"/>
            <a:ext cx="2395537" cy="171415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BDED5638-4E1F-45E5-AE5A-CAB87C4B69F3}"/>
              </a:ext>
            </a:extLst>
          </p:cNvPr>
          <p:cNvSpPr/>
          <p:nvPr/>
        </p:nvSpPr>
        <p:spPr>
          <a:xfrm>
            <a:off x="42963" y="90785"/>
            <a:ext cx="7129260"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OAA &amp; Physical Literacy </a:t>
            </a:r>
          </a:p>
        </p:txBody>
      </p:sp>
      <p:sp>
        <p:nvSpPr>
          <p:cNvPr id="9" name="Rectangle 8">
            <a:extLst>
              <a:ext uri="{FF2B5EF4-FFF2-40B4-BE49-F238E27FC236}">
                <a16:creationId xmlns:a16="http://schemas.microsoft.com/office/drawing/2014/main" id="{2765535D-9C74-4150-BA40-D4119C5B96C4}"/>
              </a:ext>
            </a:extLst>
          </p:cNvPr>
          <p:cNvSpPr/>
          <p:nvPr/>
        </p:nvSpPr>
        <p:spPr>
          <a:xfrm>
            <a:off x="42963" y="3441680"/>
            <a:ext cx="2528887" cy="3416320"/>
          </a:xfrm>
          <a:prstGeom prst="rect">
            <a:avLst/>
          </a:prstGeom>
          <a:ln>
            <a:solidFill>
              <a:schemeClr val="tx1"/>
            </a:solidFill>
          </a:ln>
        </p:spPr>
        <p:txBody>
          <a:bodyPr wrap="square">
            <a:spAutoFit/>
          </a:bodyPr>
          <a:lstStyle/>
          <a:p>
            <a:r>
              <a:rPr lang="en-GB" dirty="0"/>
              <a:t>This subjective overestimation of physical risk provides the opportunity to build in success at the introductory level that should result in increased pupil confidence, self-esteem and personal growth (Wainwright and Williams 2012). </a:t>
            </a:r>
          </a:p>
        </p:txBody>
      </p:sp>
      <p:sp>
        <p:nvSpPr>
          <p:cNvPr id="10" name="TextBox 9">
            <a:extLst>
              <a:ext uri="{FF2B5EF4-FFF2-40B4-BE49-F238E27FC236}">
                <a16:creationId xmlns:a16="http://schemas.microsoft.com/office/drawing/2014/main" id="{9C5E575F-7981-41A5-A019-170A0DC4693B}"/>
              </a:ext>
            </a:extLst>
          </p:cNvPr>
          <p:cNvSpPr txBox="1"/>
          <p:nvPr/>
        </p:nvSpPr>
        <p:spPr>
          <a:xfrm>
            <a:off x="114299" y="970852"/>
            <a:ext cx="7129259" cy="1200329"/>
          </a:xfrm>
          <a:prstGeom prst="rect">
            <a:avLst/>
          </a:prstGeom>
          <a:noFill/>
          <a:ln>
            <a:solidFill>
              <a:schemeClr val="tx1"/>
            </a:solidFill>
          </a:ln>
        </p:spPr>
        <p:txBody>
          <a:bodyPr wrap="square" rtlCol="0">
            <a:spAutoFit/>
          </a:bodyPr>
          <a:lstStyle/>
          <a:p>
            <a:r>
              <a:rPr lang="en-GB" dirty="0"/>
              <a:t>Physical literacy is defined as </a:t>
            </a:r>
            <a:r>
              <a:rPr lang="en-GB" i="1" dirty="0"/>
              <a:t>“Physical literacy can be described as the motivation, confidence, physical competence, knowledge and understanding to value and take responsibility for engagement in physical activities for life</a:t>
            </a:r>
            <a:r>
              <a:rPr lang="en-GB" i="1"/>
              <a:t>,” </a:t>
            </a:r>
            <a:r>
              <a:rPr lang="en-GB"/>
              <a:t>Whitehead</a:t>
            </a:r>
            <a:r>
              <a:rPr lang="en-GB" dirty="0"/>
              <a:t> (2001)</a:t>
            </a:r>
            <a:r>
              <a:rPr lang="en-GB"/>
              <a:t> </a:t>
            </a:r>
            <a:endParaRPr lang="en-GB" dirty="0"/>
          </a:p>
        </p:txBody>
      </p:sp>
      <p:sp>
        <p:nvSpPr>
          <p:cNvPr id="11" name="TextBox 10">
            <a:extLst>
              <a:ext uri="{FF2B5EF4-FFF2-40B4-BE49-F238E27FC236}">
                <a16:creationId xmlns:a16="http://schemas.microsoft.com/office/drawing/2014/main" id="{3958DFE3-11A5-4F4A-9875-B48EE73CE4A0}"/>
              </a:ext>
            </a:extLst>
          </p:cNvPr>
          <p:cNvSpPr txBox="1"/>
          <p:nvPr/>
        </p:nvSpPr>
        <p:spPr>
          <a:xfrm>
            <a:off x="42963" y="2483265"/>
            <a:ext cx="10363201" cy="923330"/>
          </a:xfrm>
          <a:prstGeom prst="rect">
            <a:avLst/>
          </a:prstGeom>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Through young people having a wide range of physical activity they will acquire a depth of physical attributes which they would not get from playing or taking part in the usual physical activities like football or rugby. This is supported by an idea of a pedagogical model devised by Wainwright and Williams. </a:t>
            </a:r>
          </a:p>
        </p:txBody>
      </p:sp>
      <p:sp>
        <p:nvSpPr>
          <p:cNvPr id="12" name="TextBox 11">
            <a:extLst>
              <a:ext uri="{FF2B5EF4-FFF2-40B4-BE49-F238E27FC236}">
                <a16:creationId xmlns:a16="http://schemas.microsoft.com/office/drawing/2014/main" id="{55ECBF7D-99F9-4157-94C8-1C921A08F71B}"/>
              </a:ext>
            </a:extLst>
          </p:cNvPr>
          <p:cNvSpPr txBox="1"/>
          <p:nvPr/>
        </p:nvSpPr>
        <p:spPr>
          <a:xfrm>
            <a:off x="5134075" y="5123757"/>
            <a:ext cx="7057925" cy="1754326"/>
          </a:xfrm>
          <a:prstGeom prst="rect">
            <a:avLst/>
          </a:prstGeom>
          <a:noFill/>
        </p:spPr>
        <p:txBody>
          <a:bodyPr wrap="square" rtlCol="0">
            <a:spAutoFit/>
          </a:bodyPr>
          <a:lstStyle/>
          <a:p>
            <a:r>
              <a:rPr lang="en-GB" dirty="0"/>
              <a:t>Although the term "risk-taking" often has negative connotations, the reality is that the willingness to engage in some risky activities provides opportunities to learn new skills, try new behaviours and ultimately reach our potential. Challenge and risk, in particular during outdoor play, allows children to test the limits of their physical, intellectual and social development. (Little and </a:t>
            </a:r>
            <a:r>
              <a:rPr lang="en-GB" dirty="0" err="1"/>
              <a:t>Wyver</a:t>
            </a:r>
            <a:r>
              <a:rPr lang="en-GB" dirty="0"/>
              <a:t>, 2008)</a:t>
            </a:r>
          </a:p>
        </p:txBody>
      </p:sp>
      <p:cxnSp>
        <p:nvCxnSpPr>
          <p:cNvPr id="14" name="Connector: Curved 13">
            <a:extLst>
              <a:ext uri="{FF2B5EF4-FFF2-40B4-BE49-F238E27FC236}">
                <a16:creationId xmlns:a16="http://schemas.microsoft.com/office/drawing/2014/main" id="{6B188F3D-E7A4-4798-9543-412A3339BF33}"/>
              </a:ext>
            </a:extLst>
          </p:cNvPr>
          <p:cNvCxnSpPr>
            <a:cxnSpLocks/>
            <a:endCxn id="9" idx="3"/>
          </p:cNvCxnSpPr>
          <p:nvPr/>
        </p:nvCxnSpPr>
        <p:spPr>
          <a:xfrm rot="5400000">
            <a:off x="2309156" y="3669291"/>
            <a:ext cx="1743243" cy="1217854"/>
          </a:xfrm>
          <a:prstGeom prst="curvedConnector2">
            <a:avLst/>
          </a:prstGeom>
          <a:ln>
            <a:tailEnd type="triangle"/>
          </a:ln>
        </p:spPr>
        <p:style>
          <a:lnRef idx="1">
            <a:schemeClr val="accent2"/>
          </a:lnRef>
          <a:fillRef idx="0">
            <a:schemeClr val="accent2"/>
          </a:fillRef>
          <a:effectRef idx="0">
            <a:schemeClr val="accent2"/>
          </a:effectRef>
          <a:fontRef idx="minor">
            <a:schemeClr val="tx1"/>
          </a:fontRef>
        </p:style>
      </p:cxnSp>
      <p:sp>
        <p:nvSpPr>
          <p:cNvPr id="18" name="TextBox 17">
            <a:extLst>
              <a:ext uri="{FF2B5EF4-FFF2-40B4-BE49-F238E27FC236}">
                <a16:creationId xmlns:a16="http://schemas.microsoft.com/office/drawing/2014/main" id="{50605070-9449-407B-9502-4648D5AAC7A5}"/>
              </a:ext>
            </a:extLst>
          </p:cNvPr>
          <p:cNvSpPr txBox="1"/>
          <p:nvPr/>
        </p:nvSpPr>
        <p:spPr>
          <a:xfrm>
            <a:off x="4503101" y="3429000"/>
            <a:ext cx="7798392" cy="1754326"/>
          </a:xfrm>
          <a:prstGeom prst="rect">
            <a:avLst/>
          </a:prstGeom>
          <a:noFill/>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GB" dirty="0"/>
              <a:t>The common misconception over the inclusion of OAA in the child curriculum at an early age is the perception of its risks and dangers. Whilst this is true, the supposed benefits spoken about in Helen Little and Shirley </a:t>
            </a:r>
            <a:r>
              <a:rPr lang="en-GB" dirty="0" err="1"/>
              <a:t>Wyver’s</a:t>
            </a:r>
            <a:r>
              <a:rPr lang="en-GB" dirty="0"/>
              <a:t> article on outdoor education and how reducing the risk could reduce the benefits gained from physical activity could convince the most anti OAA parent into letting their child climb a tree. </a:t>
            </a:r>
          </a:p>
        </p:txBody>
      </p:sp>
    </p:spTree>
    <p:extLst>
      <p:ext uri="{BB962C8B-B14F-4D97-AF65-F5344CB8AC3E}">
        <p14:creationId xmlns:p14="http://schemas.microsoft.com/office/powerpoint/2010/main" val="970004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7CF29-EB7A-45B9-BB18-5D42761B2189}"/>
              </a:ext>
            </a:extLst>
          </p:cNvPr>
          <p:cNvSpPr>
            <a:spLocks noGrp="1"/>
          </p:cNvSpPr>
          <p:nvPr>
            <p:ph type="title"/>
          </p:nvPr>
        </p:nvSpPr>
        <p:spPr/>
        <p:txBody>
          <a:bodyPr/>
          <a:lstStyle/>
          <a:p>
            <a:r>
              <a:rPr lang="en-GB" dirty="0"/>
              <a:t>References </a:t>
            </a:r>
          </a:p>
        </p:txBody>
      </p:sp>
      <p:sp>
        <p:nvSpPr>
          <p:cNvPr id="5" name="Content Placeholder 4">
            <a:extLst>
              <a:ext uri="{FF2B5EF4-FFF2-40B4-BE49-F238E27FC236}">
                <a16:creationId xmlns:a16="http://schemas.microsoft.com/office/drawing/2014/main" id="{EDA3E8EC-C60B-41EE-A11D-3A02A9E9333D}"/>
              </a:ext>
            </a:extLst>
          </p:cNvPr>
          <p:cNvSpPr>
            <a:spLocks noGrp="1"/>
          </p:cNvSpPr>
          <p:nvPr>
            <p:ph idx="1"/>
          </p:nvPr>
        </p:nvSpPr>
        <p:spPr/>
        <p:txBody>
          <a:bodyPr/>
          <a:lstStyle/>
          <a:p>
            <a:pPr marL="0" indent="0">
              <a:buNone/>
            </a:pPr>
            <a:r>
              <a:rPr lang="en-GB" dirty="0"/>
              <a:t>Little, H. and </a:t>
            </a:r>
            <a:r>
              <a:rPr lang="en-GB" dirty="0" err="1"/>
              <a:t>Wyver</a:t>
            </a:r>
            <a:r>
              <a:rPr lang="en-GB" dirty="0"/>
              <a:t>, S. (2008). </a:t>
            </a:r>
            <a:r>
              <a:rPr lang="en-GB" i="1" dirty="0"/>
              <a:t>Outdoor play: Does avoiding the risks reduce the benefits?</a:t>
            </a:r>
            <a:r>
              <a:rPr lang="en-GB" dirty="0"/>
              <a:t>. Institute of Early Childhood, Macquarie University.</a:t>
            </a:r>
          </a:p>
          <a:p>
            <a:pPr marL="0" indent="0">
              <a:buNone/>
            </a:pPr>
            <a:r>
              <a:rPr lang="en-GB" dirty="0"/>
              <a:t>Williams, A. and Wainwright, N. (2014). </a:t>
            </a:r>
            <a:r>
              <a:rPr lang="en-GB" i="1" dirty="0"/>
              <a:t>A new pedagogical model for adventure in the curriculum: part two – outlining the model, </a:t>
            </a:r>
            <a:r>
              <a:rPr lang="en-GB" dirty="0"/>
              <a:t>School of Sport and Outdoor Education, University of Wales Trinity Saint David </a:t>
            </a:r>
          </a:p>
          <a:p>
            <a:pPr marL="0" indent="0">
              <a:buNone/>
            </a:pPr>
            <a:r>
              <a:rPr lang="en-GB" dirty="0"/>
              <a:t>Margaret Whitehead 1 (2001) The Concept of Physical Literacy, European Journal of Physical Education.</a:t>
            </a:r>
          </a:p>
        </p:txBody>
      </p:sp>
    </p:spTree>
    <p:extLst>
      <p:ext uri="{BB962C8B-B14F-4D97-AF65-F5344CB8AC3E}">
        <p14:creationId xmlns:p14="http://schemas.microsoft.com/office/powerpoint/2010/main" val="9608078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7E573-4746-4A4F-89D0-EDAB55328A8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26F67FE-4B04-43F4-985D-A13048BC28FA}"/>
              </a:ext>
            </a:extLst>
          </p:cNvPr>
          <p:cNvSpPr>
            <a:spLocks noGrp="1"/>
          </p:cNvSpPr>
          <p:nvPr>
            <p:ph idx="1"/>
          </p:nvPr>
        </p:nvSpPr>
        <p:spPr/>
        <p:txBody>
          <a:bodyPr>
            <a:normAutofit fontScale="92500" lnSpcReduction="20000"/>
          </a:bodyPr>
          <a:lstStyle/>
          <a:p>
            <a:r>
              <a:rPr lang="en-GB" dirty="0"/>
              <a:t>At the same time active participation allows pupils to appreciate different movement forms not accessible in other areas of physical education. In so doing, it makes meaningful connections between what is learnt in physical education and what can be done as a recreational activity in the local community as part of a physical literacy journey throughout life (Whitehead 2013). Equally important to the method of </a:t>
            </a:r>
            <a:r>
              <a:rPr lang="en-GB" dirty="0" err="1"/>
              <a:t>experi</a:t>
            </a:r>
            <a:endParaRPr lang="en-GB" dirty="0"/>
          </a:p>
          <a:p>
            <a:endParaRPr lang="en-GB" dirty="0"/>
          </a:p>
          <a:p>
            <a:r>
              <a:rPr lang="en-GB" dirty="0"/>
              <a:t>This subjective overestimation of physical risk provides the opportunity to build in success at the introductory level that should result in increased pupil confidence, self-esteem and personal growth (Wainwright and Williams 2012), which in turn will foster pupils’ motivation to continue to make personal choices to challenge themselves in more demanding OAE experiences in subsequent years.</a:t>
            </a:r>
          </a:p>
        </p:txBody>
      </p:sp>
    </p:spTree>
    <p:extLst>
      <p:ext uri="{BB962C8B-B14F-4D97-AF65-F5344CB8AC3E}">
        <p14:creationId xmlns:p14="http://schemas.microsoft.com/office/powerpoint/2010/main" val="19729981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1436</TotalTime>
  <Words>431</Words>
  <Application>Microsoft Office PowerPoint</Application>
  <PresentationFormat>Widescreen</PresentationFormat>
  <Paragraphs>15</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Outdoor Learning, Adventurous activity and their links to physical literacy  </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Aidan Fraser</dc:creator>
  <cp:lastModifiedBy>Aidan Fraser</cp:lastModifiedBy>
  <cp:revision>14</cp:revision>
  <dcterms:created xsi:type="dcterms:W3CDTF">2019-03-19T22:54:22Z</dcterms:created>
  <dcterms:modified xsi:type="dcterms:W3CDTF">2019-03-20T22:50:29Z</dcterms:modified>
</cp:coreProperties>
</file>