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7562850" cy="10688638"/>
  <p:notesSz cx="10688638" cy="756285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90" d="100"/>
          <a:sy n="90" d="100"/>
        </p:scale>
        <p:origin x="1685" y="-1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974657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hyperlink" Target="https://niemagazine.com/protein-collagen-supplements-step-up-to-consumers-daily-lifestyle-expectations/" TargetMode="External"/><Relationship Id="rId3" Type="http://schemas.openxmlformats.org/officeDocument/2006/relationships/image" Target="../media/image2.png"/><Relationship Id="rId21" Type="http://schemas.openxmlformats.org/officeDocument/2006/relationships/hyperlink" Target="https://www.lek.com/insights/health-wellness/fueling-future-why-active-nutrition-next-big-bet" TargetMode="External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hyperlink" Target="https://www.morrama.com/latest/are-refills-sustainable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www.grandviewresearch.com/industry-analysis/high-protein-ready-to-drink-rtd-shakes-market-report" TargetMode="External"/><Relationship Id="rId20" Type="http://schemas.openxmlformats.org/officeDocument/2006/relationships/hyperlink" Target="https://doi.org/10.1111/ele.70112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microsoft.com/office/2007/relationships/hdphoto" Target="../media/hdphoto1.wdp"/><Relationship Id="rId10" Type="http://schemas.openxmlformats.org/officeDocument/2006/relationships/image" Target="../media/image9.png"/><Relationship Id="rId19" Type="http://schemas.openxmlformats.org/officeDocument/2006/relationships/hyperlink" Target="https://finance.yahoo.com/news/sports-nutrition-market-rally-usd-123800500.html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hyperlink" Target="https://doi.org/10.13140/RG.2.2.29758.8096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2AD6899D-4B48-1511-2914-4E6F4FB74F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7562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gu-IN"/>
          </a:p>
        </p:txBody>
      </p:sp>
      <p:pic>
        <p:nvPicPr>
          <p:cNvPr id="1025" name="Picture 1" descr="University of Wales Trinity Saint David launches new digital healthcare  course - Digital Health and Care Wales">
            <a:extLst>
              <a:ext uri="{FF2B5EF4-FFF2-40B4-BE49-F238E27FC236}">
                <a16:creationId xmlns:a16="http://schemas.microsoft.com/office/drawing/2014/main" id="{28C6EFC4-412A-953A-A841-0731710E10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516" y="657495"/>
            <a:ext cx="3406775" cy="142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C49AECD5-5A9B-928F-337D-B64FAEC5DE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529" y="2312594"/>
            <a:ext cx="7358809" cy="5536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gu-IN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Programme Name: Master of Business Administration</a:t>
            </a:r>
            <a:endParaRPr kumimoji="0" lang="en-US" altLang="gu-IN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gu-IN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 Name: </a:t>
            </a:r>
            <a:r>
              <a:rPr lang="en-US" altLang="gu-IN" sz="2000" b="1" dirty="0">
                <a:latin typeface="Arial" panose="020B0604020202020204" pitchFamily="34" charset="0"/>
                <a:ea typeface="Arial" panose="020B0604020202020204" pitchFamily="34" charset="0"/>
              </a:rPr>
              <a:t>Marketing Management </a:t>
            </a:r>
            <a:endParaRPr kumimoji="0" lang="en-US" altLang="gu-IN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gu-IN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 Code: LCMB7024</a:t>
            </a:r>
            <a:endParaRPr kumimoji="0" lang="en-US" altLang="gu-IN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gu-IN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Title: Assessment component 2: POSTER </a:t>
            </a:r>
            <a:r>
              <a:rPr kumimoji="0" lang="en-IN" altLang="gu-IN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PRESENTATION </a:t>
            </a:r>
            <a:endParaRPr kumimoji="0" lang="en-US" altLang="gu-IN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gu-IN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Lecturer’s Name:  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Haoran Liu </a:t>
            </a:r>
            <a:endParaRPr kumimoji="0" lang="en-GB" altLang="gu-IN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ctr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gu-IN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Name: PATEL MEETKUMAR KANTILAL</a:t>
            </a:r>
            <a:endParaRPr kumimoji="0" lang="en-US" altLang="gu-IN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gu-IN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ID: 2536671</a:t>
            </a:r>
            <a:endParaRPr kumimoji="0" lang="en-US" altLang="gu-IN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gu-IN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Word Count: 230</a:t>
            </a:r>
            <a:endParaRPr kumimoji="0" lang="en-US" altLang="gu-IN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gu-IN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Submission Date: 02 </a:t>
            </a:r>
            <a:r>
              <a:rPr kumimoji="0" lang="en-IN" altLang="gu-IN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August 2026</a:t>
            </a:r>
            <a:endParaRPr kumimoji="0" lang="en-GB" altLang="gu-IN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5887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9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7562088" cy="1051560"/>
          </a:xfrm>
          <a:prstGeom prst="rect">
            <a:avLst/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228600" y="137160"/>
            <a:ext cx="228600" cy="228600"/>
          </a:xfrm>
          <a:prstGeom prst="ellipse">
            <a:avLst/>
          </a:prstGeom>
          <a:solidFill>
            <a:srgbClr val="FCBF49"/>
          </a:solidFill>
          <a:ln w="12700">
            <a:solidFill>
              <a:srgbClr val="FCBF49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48640" y="68580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104888" y="182880"/>
            <a:ext cx="201168" cy="201168"/>
          </a:xfrm>
          <a:prstGeom prst="ellipse">
            <a:avLst/>
          </a:prstGeom>
          <a:solidFill>
            <a:srgbClr val="FCBF49"/>
          </a:solidFill>
          <a:ln w="12700">
            <a:solidFill>
              <a:srgbClr val="FCBF49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6739128" y="685800"/>
            <a:ext cx="146304" cy="146304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320040"/>
            <a:ext cx="502920" cy="502920"/>
          </a:xfrm>
          <a:prstGeom prst="rect">
            <a:avLst/>
          </a:prstGeom>
        </p:spPr>
      </p:pic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9128" y="320040"/>
            <a:ext cx="502920" cy="50292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822960" y="137160"/>
            <a:ext cx="591616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kern="0" spc="400" dirty="0">
                <a:solidFill>
                  <a:srgbClr val="FFFFFF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GYMSHARK FUEL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6"/>
          <p:cNvSpPr/>
          <p:nvPr/>
        </p:nvSpPr>
        <p:spPr>
          <a:xfrm>
            <a:off x="822960" y="621792"/>
            <a:ext cx="591616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i="1" kern="0" spc="300" dirty="0">
                <a:solidFill>
                  <a:srgbClr val="FCBF49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TRAIN HARDER. FUEL SMARTER.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hape 7"/>
          <p:cNvSpPr/>
          <p:nvPr/>
        </p:nvSpPr>
        <p:spPr>
          <a:xfrm>
            <a:off x="182880" y="1188720"/>
            <a:ext cx="3543300" cy="1600200"/>
          </a:xfrm>
          <a:prstGeom prst="roundRect">
            <a:avLst>
              <a:gd name="adj" fmla="val 8571"/>
            </a:avLst>
          </a:prstGeom>
          <a:solidFill>
            <a:srgbClr val="FFF6C7"/>
          </a:solidFill>
          <a:ln w="25400">
            <a:solidFill>
              <a:srgbClr val="FCBF49"/>
            </a:solidFill>
            <a:prstDash val="solid"/>
          </a:ln>
          <a:effectLst>
            <a:outerShdw blurRad="63500" dist="254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2" name="Shape 8"/>
          <p:cNvSpPr/>
          <p:nvPr/>
        </p:nvSpPr>
        <p:spPr>
          <a:xfrm>
            <a:off x="320040" y="1307592"/>
            <a:ext cx="384048" cy="384048"/>
          </a:xfrm>
          <a:prstGeom prst="ellipse">
            <a:avLst/>
          </a:prstGeom>
          <a:solidFill>
            <a:srgbClr val="F77F00"/>
          </a:solidFill>
          <a:ln w="12700">
            <a:solidFill>
              <a:srgbClr val="F77F00"/>
            </a:solidFill>
            <a:prstDash val="solid"/>
          </a:ln>
        </p:spPr>
      </p:sp>
      <p:sp>
        <p:nvSpPr>
          <p:cNvPr id="13" name="Text 9"/>
          <p:cNvSpPr/>
          <p:nvPr/>
        </p:nvSpPr>
        <p:spPr>
          <a:xfrm>
            <a:off x="320040" y="1307592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1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0"/>
          <p:cNvSpPr/>
          <p:nvPr/>
        </p:nvSpPr>
        <p:spPr>
          <a:xfrm>
            <a:off x="749808" y="1307592"/>
            <a:ext cx="24917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kern="0" spc="100" dirty="0">
                <a:solidFill>
                  <a:srgbClr val="F77F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INTRODUCTION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3260" y="1325880"/>
            <a:ext cx="365760" cy="365760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365760" y="1755648"/>
            <a:ext cx="32232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In GYMSHARK the Influencer marketing was used to develop the UK-based fitness apparel brand (</a:t>
            </a:r>
            <a:r>
              <a:rPr lang="en-US" sz="950" dirty="0" err="1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Zwayyed</a:t>
            </a: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, 2025)</a:t>
            </a:r>
          </a:p>
          <a:p>
            <a:pPr marL="342900" indent="-342900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Worth more than 1 billion with young gym lovers as the target.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Performance design and aspirational gym culture.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12"/>
          <p:cNvSpPr/>
          <p:nvPr/>
        </p:nvSpPr>
        <p:spPr>
          <a:xfrm>
            <a:off x="3835908" y="1188720"/>
            <a:ext cx="3543300" cy="1600200"/>
          </a:xfrm>
          <a:prstGeom prst="roundRect">
            <a:avLst>
              <a:gd name="adj" fmla="val 8571"/>
            </a:avLst>
          </a:prstGeom>
          <a:solidFill>
            <a:srgbClr val="FFD6E0"/>
          </a:solidFill>
          <a:ln w="25400">
            <a:solidFill>
              <a:srgbClr val="D81E5B"/>
            </a:solidFill>
            <a:prstDash val="solid"/>
          </a:ln>
          <a:effectLst>
            <a:outerShdw blurRad="63500" dist="254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8" name="Shape 13"/>
          <p:cNvSpPr/>
          <p:nvPr/>
        </p:nvSpPr>
        <p:spPr>
          <a:xfrm>
            <a:off x="3973068" y="1307592"/>
            <a:ext cx="384048" cy="384048"/>
          </a:xfrm>
          <a:prstGeom prst="ellipse">
            <a:avLst/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19" name="Text 14"/>
          <p:cNvSpPr/>
          <p:nvPr/>
        </p:nvSpPr>
        <p:spPr>
          <a:xfrm>
            <a:off x="3973068" y="1307592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2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5"/>
          <p:cNvSpPr/>
          <p:nvPr/>
        </p:nvSpPr>
        <p:spPr>
          <a:xfrm>
            <a:off x="4402836" y="1307592"/>
            <a:ext cx="24917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kern="0" spc="100" dirty="0">
                <a:solidFill>
                  <a:srgbClr val="E6394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RATIONALE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76288" y="1325880"/>
            <a:ext cx="365760" cy="365760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4018788" y="1755648"/>
            <a:ext cx="32232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Billion-pound brand with loyal gym community</a:t>
            </a: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Proven influencer-driven direct-to-consumer marketing model</a:t>
            </a: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Natural fit from apparel into nutrition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17"/>
          <p:cNvSpPr/>
          <p:nvPr/>
        </p:nvSpPr>
        <p:spPr>
          <a:xfrm>
            <a:off x="182880" y="2898648"/>
            <a:ext cx="3543300" cy="1399032"/>
          </a:xfrm>
          <a:prstGeom prst="roundRect">
            <a:avLst>
              <a:gd name="adj" fmla="val 8571"/>
            </a:avLst>
          </a:prstGeom>
          <a:solidFill>
            <a:srgbClr val="CDE7F0"/>
          </a:solidFill>
          <a:ln w="25400">
            <a:solidFill>
              <a:srgbClr val="005F73"/>
            </a:solidFill>
            <a:prstDash val="solid"/>
          </a:ln>
          <a:effectLst>
            <a:outerShdw blurRad="63500" dist="254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24" name="Shape 18"/>
          <p:cNvSpPr/>
          <p:nvPr/>
        </p:nvSpPr>
        <p:spPr>
          <a:xfrm>
            <a:off x="320040" y="3017520"/>
            <a:ext cx="384048" cy="384048"/>
          </a:xfrm>
          <a:prstGeom prst="ellipse">
            <a:avLst/>
          </a:prstGeom>
          <a:solidFill>
            <a:srgbClr val="005F73"/>
          </a:solidFill>
          <a:ln w="12700">
            <a:solidFill>
              <a:srgbClr val="005F73"/>
            </a:solidFill>
            <a:prstDash val="solid"/>
          </a:ln>
        </p:spPr>
      </p:sp>
      <p:sp>
        <p:nvSpPr>
          <p:cNvPr id="25" name="Text 19"/>
          <p:cNvSpPr/>
          <p:nvPr/>
        </p:nvSpPr>
        <p:spPr>
          <a:xfrm>
            <a:off x="320040" y="3017520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3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20"/>
          <p:cNvSpPr/>
          <p:nvPr/>
        </p:nvSpPr>
        <p:spPr>
          <a:xfrm>
            <a:off x="749808" y="3017520"/>
            <a:ext cx="24917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kern="0" spc="100" dirty="0">
                <a:solidFill>
                  <a:srgbClr val="005F73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BRAND EXTENSION</a:t>
            </a:r>
          </a:p>
        </p:txBody>
      </p:sp>
      <p:pic>
        <p:nvPicPr>
          <p:cNvPr id="27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3260" y="3035808"/>
            <a:ext cx="365760" cy="365760"/>
          </a:xfrm>
          <a:prstGeom prst="rect">
            <a:avLst/>
          </a:prstGeom>
        </p:spPr>
      </p:pic>
      <p:sp>
        <p:nvSpPr>
          <p:cNvPr id="28" name="Text 21"/>
          <p:cNvSpPr/>
          <p:nvPr/>
        </p:nvSpPr>
        <p:spPr>
          <a:xfrm>
            <a:off x="365760" y="3465576"/>
            <a:ext cx="333298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Fitness products such as protein supplements and pre-workouts.</a:t>
            </a: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Grows brand out of training apparel to nutrition (Vanessa, 2024).</a:t>
            </a: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New substitute to old supplement brands.</a:t>
            </a:r>
          </a:p>
        </p:txBody>
      </p:sp>
      <p:sp>
        <p:nvSpPr>
          <p:cNvPr id="29" name="Shape 22"/>
          <p:cNvSpPr/>
          <p:nvPr/>
        </p:nvSpPr>
        <p:spPr>
          <a:xfrm>
            <a:off x="3835908" y="2898648"/>
            <a:ext cx="3543300" cy="1399032"/>
          </a:xfrm>
          <a:prstGeom prst="roundRect">
            <a:avLst>
              <a:gd name="adj" fmla="val 8571"/>
            </a:avLst>
          </a:prstGeom>
          <a:solidFill>
            <a:srgbClr val="D8F3DC"/>
          </a:solidFill>
          <a:ln w="25400">
            <a:solidFill>
              <a:srgbClr val="06A77D"/>
            </a:solidFill>
            <a:prstDash val="solid"/>
          </a:ln>
          <a:effectLst>
            <a:outerShdw blurRad="63500" dist="254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30" name="Shape 23"/>
          <p:cNvSpPr/>
          <p:nvPr/>
        </p:nvSpPr>
        <p:spPr>
          <a:xfrm>
            <a:off x="3973068" y="3017520"/>
            <a:ext cx="384048" cy="384048"/>
          </a:xfrm>
          <a:prstGeom prst="ellipse">
            <a:avLst/>
          </a:prstGeom>
          <a:solidFill>
            <a:srgbClr val="06A77D"/>
          </a:solidFill>
          <a:ln w="12700">
            <a:solidFill>
              <a:srgbClr val="06A77D"/>
            </a:solidFill>
            <a:prstDash val="solid"/>
          </a:ln>
        </p:spPr>
      </p:sp>
      <p:sp>
        <p:nvSpPr>
          <p:cNvPr id="31" name="Text 24"/>
          <p:cNvSpPr/>
          <p:nvPr/>
        </p:nvSpPr>
        <p:spPr>
          <a:xfrm>
            <a:off x="3973068" y="3017520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4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 25"/>
          <p:cNvSpPr/>
          <p:nvPr/>
        </p:nvSpPr>
        <p:spPr>
          <a:xfrm>
            <a:off x="4402836" y="3017520"/>
            <a:ext cx="24917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kern="0" spc="100" dirty="0">
                <a:solidFill>
                  <a:srgbClr val="06A77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SUSTAINABILITY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3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6288" y="3035808"/>
            <a:ext cx="365760" cy="365760"/>
          </a:xfrm>
          <a:prstGeom prst="rect">
            <a:avLst/>
          </a:prstGeom>
        </p:spPr>
      </p:pic>
      <p:sp>
        <p:nvSpPr>
          <p:cNvPr id="34" name="Text 26"/>
          <p:cNvSpPr/>
          <p:nvPr/>
        </p:nvSpPr>
        <p:spPr>
          <a:xfrm>
            <a:off x="4018788" y="3465576"/>
            <a:ext cx="32232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Plastic tubs will be substituted with recyclable packaging.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Lower carbon footprint plant-based protein.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The waste is reduced by 70% through refill subscriptions (Lacey, 2026).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Shape 27"/>
          <p:cNvSpPr/>
          <p:nvPr/>
        </p:nvSpPr>
        <p:spPr>
          <a:xfrm>
            <a:off x="182880" y="4398264"/>
            <a:ext cx="3543300" cy="1271016"/>
          </a:xfrm>
          <a:prstGeom prst="roundRect">
            <a:avLst>
              <a:gd name="adj" fmla="val 8571"/>
            </a:avLst>
          </a:prstGeom>
          <a:solidFill>
            <a:srgbClr val="E5D4FF"/>
          </a:solidFill>
          <a:ln w="25400">
            <a:solidFill>
              <a:srgbClr val="6A0572"/>
            </a:solidFill>
            <a:prstDash val="solid"/>
          </a:ln>
          <a:effectLst>
            <a:outerShdw blurRad="63500" dist="254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36" name="Shape 28"/>
          <p:cNvSpPr/>
          <p:nvPr/>
        </p:nvSpPr>
        <p:spPr>
          <a:xfrm>
            <a:off x="320040" y="4517136"/>
            <a:ext cx="384048" cy="384048"/>
          </a:xfrm>
          <a:prstGeom prst="ellipse">
            <a:avLst/>
          </a:prstGeom>
          <a:solidFill>
            <a:srgbClr val="6A0572"/>
          </a:solidFill>
          <a:ln w="12700">
            <a:solidFill>
              <a:srgbClr val="6A0572"/>
            </a:solidFill>
            <a:prstDash val="solid"/>
          </a:ln>
        </p:spPr>
      </p:sp>
      <p:sp>
        <p:nvSpPr>
          <p:cNvPr id="37" name="Text 29"/>
          <p:cNvSpPr/>
          <p:nvPr/>
        </p:nvSpPr>
        <p:spPr>
          <a:xfrm>
            <a:off x="320040" y="451713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5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8" name="Text 30"/>
          <p:cNvSpPr/>
          <p:nvPr/>
        </p:nvSpPr>
        <p:spPr>
          <a:xfrm>
            <a:off x="749808" y="4517136"/>
            <a:ext cx="24917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kern="0" spc="100" dirty="0">
                <a:solidFill>
                  <a:srgbClr val="6A0572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TARGET MARKET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9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23260" y="4535424"/>
            <a:ext cx="365760" cy="365760"/>
          </a:xfrm>
          <a:prstGeom prst="rect">
            <a:avLst/>
          </a:prstGeom>
        </p:spPr>
      </p:pic>
      <p:sp>
        <p:nvSpPr>
          <p:cNvPr id="40" name="Text 31"/>
          <p:cNvSpPr/>
          <p:nvPr/>
        </p:nvSpPr>
        <p:spPr>
          <a:xfrm>
            <a:off x="365760" y="4910175"/>
            <a:ext cx="3223260" cy="6768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New generation Z and Millennials within the age range of 18-30 (Poveromo, 2026).</a:t>
            </a: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UK North America and Asia-Pacific target.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Consumers of social media, which are digital natives.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Shape 32"/>
          <p:cNvSpPr/>
          <p:nvPr/>
        </p:nvSpPr>
        <p:spPr>
          <a:xfrm>
            <a:off x="3835908" y="4398264"/>
            <a:ext cx="3543300" cy="1271016"/>
          </a:xfrm>
          <a:prstGeom prst="roundRect">
            <a:avLst>
              <a:gd name="adj" fmla="val 8571"/>
            </a:avLst>
          </a:prstGeom>
          <a:solidFill>
            <a:srgbClr val="FFE0B5"/>
          </a:solidFill>
          <a:ln w="25400">
            <a:solidFill>
              <a:srgbClr val="F77F00"/>
            </a:solidFill>
            <a:prstDash val="solid"/>
          </a:ln>
          <a:effectLst>
            <a:outerShdw blurRad="63500" dist="254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42" name="Shape 33"/>
          <p:cNvSpPr/>
          <p:nvPr/>
        </p:nvSpPr>
        <p:spPr>
          <a:xfrm>
            <a:off x="3973068" y="4517136"/>
            <a:ext cx="384048" cy="384048"/>
          </a:xfrm>
          <a:prstGeom prst="ellipse">
            <a:avLst/>
          </a:prstGeom>
          <a:solidFill>
            <a:srgbClr val="F77F00"/>
          </a:solidFill>
          <a:ln w="12700">
            <a:solidFill>
              <a:srgbClr val="F77F00"/>
            </a:solidFill>
            <a:prstDash val="solid"/>
          </a:ln>
        </p:spPr>
      </p:sp>
      <p:sp>
        <p:nvSpPr>
          <p:cNvPr id="43" name="Text 34"/>
          <p:cNvSpPr/>
          <p:nvPr/>
        </p:nvSpPr>
        <p:spPr>
          <a:xfrm>
            <a:off x="3973068" y="451713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6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" name="Text 35"/>
          <p:cNvSpPr/>
          <p:nvPr/>
        </p:nvSpPr>
        <p:spPr>
          <a:xfrm>
            <a:off x="4402836" y="4517136"/>
            <a:ext cx="24917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kern="0" spc="100" dirty="0">
                <a:solidFill>
                  <a:srgbClr val="F77F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SMART FEATURES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5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76288" y="4535424"/>
            <a:ext cx="365760" cy="365760"/>
          </a:xfrm>
          <a:prstGeom prst="rect">
            <a:avLst/>
          </a:prstGeom>
        </p:spPr>
      </p:pic>
      <p:sp>
        <p:nvSpPr>
          <p:cNvPr id="46" name="Text 36"/>
          <p:cNvSpPr/>
          <p:nvPr/>
        </p:nvSpPr>
        <p:spPr>
          <a:xfrm>
            <a:off x="4018788" y="4965192"/>
            <a:ext cx="32232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Monitoring macro, supplement timing.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Individualised plans according to training objectives.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QR package with workouts and recipes.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Shape 37"/>
          <p:cNvSpPr/>
          <p:nvPr/>
        </p:nvSpPr>
        <p:spPr>
          <a:xfrm>
            <a:off x="182880" y="5788152"/>
            <a:ext cx="3543300" cy="1380744"/>
          </a:xfrm>
          <a:prstGeom prst="roundRect">
            <a:avLst>
              <a:gd name="adj" fmla="val 8571"/>
            </a:avLst>
          </a:prstGeom>
          <a:solidFill>
            <a:srgbClr val="FFCFC9"/>
          </a:solidFill>
          <a:ln w="25400">
            <a:solidFill>
              <a:srgbClr val="E63946"/>
            </a:solidFill>
            <a:prstDash val="solid"/>
          </a:ln>
          <a:effectLst>
            <a:outerShdw blurRad="63500" dist="254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48" name="Shape 38"/>
          <p:cNvSpPr/>
          <p:nvPr/>
        </p:nvSpPr>
        <p:spPr>
          <a:xfrm>
            <a:off x="320040" y="5907024"/>
            <a:ext cx="384048" cy="384048"/>
          </a:xfrm>
          <a:prstGeom prst="ellipse">
            <a:avLst/>
          </a:prstGeom>
          <a:solidFill>
            <a:srgbClr val="D81E5B"/>
          </a:solidFill>
          <a:ln w="12700">
            <a:solidFill>
              <a:srgbClr val="D81E5B"/>
            </a:solidFill>
            <a:prstDash val="solid"/>
          </a:ln>
        </p:spPr>
      </p:sp>
      <p:sp>
        <p:nvSpPr>
          <p:cNvPr id="49" name="Text 39"/>
          <p:cNvSpPr/>
          <p:nvPr/>
        </p:nvSpPr>
        <p:spPr>
          <a:xfrm>
            <a:off x="320040" y="5907024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7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" name="Text 40"/>
          <p:cNvSpPr/>
          <p:nvPr/>
        </p:nvSpPr>
        <p:spPr>
          <a:xfrm>
            <a:off x="749808" y="5907024"/>
            <a:ext cx="24917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kern="0" spc="100" dirty="0">
                <a:solidFill>
                  <a:srgbClr val="D81E5B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BUSINESS BENEFITS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23260" y="5925312"/>
            <a:ext cx="365760" cy="365760"/>
          </a:xfrm>
          <a:prstGeom prst="rect">
            <a:avLst/>
          </a:prstGeom>
        </p:spPr>
      </p:pic>
      <p:sp>
        <p:nvSpPr>
          <p:cNvPr id="52" name="Text 41"/>
          <p:cNvSpPr/>
          <p:nvPr/>
        </p:nvSpPr>
        <p:spPr>
          <a:xfrm>
            <a:off x="365760" y="6355080"/>
            <a:ext cx="32232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New FMCG income upto 15% and basic clothing.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Increased lifetime value by lock-in of ecological synchrony (Reuman et al., 2025).</a:t>
            </a: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Greater commitment as part of routine.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3" name="Shape 42"/>
          <p:cNvSpPr/>
          <p:nvPr/>
        </p:nvSpPr>
        <p:spPr>
          <a:xfrm>
            <a:off x="3835908" y="5788152"/>
            <a:ext cx="3543300" cy="1380744"/>
          </a:xfrm>
          <a:prstGeom prst="roundRect">
            <a:avLst>
              <a:gd name="adj" fmla="val 8571"/>
            </a:avLst>
          </a:prstGeom>
          <a:solidFill>
            <a:srgbClr val="FFF6C7"/>
          </a:solidFill>
          <a:ln w="25400">
            <a:solidFill>
              <a:srgbClr val="FCBF49"/>
            </a:solidFill>
            <a:prstDash val="solid"/>
          </a:ln>
          <a:effectLst>
            <a:outerShdw blurRad="63500" dist="254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54" name="Shape 43"/>
          <p:cNvSpPr/>
          <p:nvPr/>
        </p:nvSpPr>
        <p:spPr>
          <a:xfrm>
            <a:off x="3973068" y="5907024"/>
            <a:ext cx="384048" cy="384048"/>
          </a:xfrm>
          <a:prstGeom prst="ellipse">
            <a:avLst/>
          </a:prstGeom>
          <a:solidFill>
            <a:srgbClr val="F77F00"/>
          </a:solidFill>
          <a:ln w="12700">
            <a:solidFill>
              <a:srgbClr val="F77F00"/>
            </a:solidFill>
            <a:prstDash val="solid"/>
          </a:ln>
        </p:spPr>
      </p:sp>
      <p:sp>
        <p:nvSpPr>
          <p:cNvPr id="55" name="Text 44"/>
          <p:cNvSpPr/>
          <p:nvPr/>
        </p:nvSpPr>
        <p:spPr>
          <a:xfrm>
            <a:off x="3973068" y="5907024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8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6" name="Text 45"/>
          <p:cNvSpPr/>
          <p:nvPr/>
        </p:nvSpPr>
        <p:spPr>
          <a:xfrm>
            <a:off x="4402836" y="5907024"/>
            <a:ext cx="24917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kern="0" spc="100" dirty="0">
                <a:solidFill>
                  <a:srgbClr val="F77F00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MARKET TRENDS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7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76288" y="5925312"/>
            <a:ext cx="365760" cy="365760"/>
          </a:xfrm>
          <a:prstGeom prst="rect">
            <a:avLst/>
          </a:prstGeom>
        </p:spPr>
      </p:pic>
      <p:sp>
        <p:nvSpPr>
          <p:cNvPr id="58" name="Text 46"/>
          <p:cNvSpPr/>
          <p:nvPr/>
        </p:nvSpPr>
        <p:spPr>
          <a:xfrm>
            <a:off x="4018788" y="6291072"/>
            <a:ext cx="3223260" cy="9784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The emerging clean-labels.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Fastest growing segment of RTD protein (10.1% Growth) (Grand View Research, 2025).</a:t>
            </a: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95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The brands that outperform legacy competitors are the types of influencer brands.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9" name="Shape 47"/>
          <p:cNvSpPr/>
          <p:nvPr/>
        </p:nvSpPr>
        <p:spPr>
          <a:xfrm>
            <a:off x="182880" y="7274052"/>
            <a:ext cx="7196328" cy="941679"/>
          </a:xfrm>
          <a:prstGeom prst="roundRect">
            <a:avLst>
              <a:gd name="adj" fmla="val 7075"/>
            </a:avLst>
          </a:prstGeom>
          <a:solidFill>
            <a:srgbClr val="D8F3DC"/>
          </a:solidFill>
          <a:ln w="25400">
            <a:solidFill>
              <a:srgbClr val="06A77D"/>
            </a:solidFill>
            <a:prstDash val="solid"/>
          </a:ln>
          <a:effectLst>
            <a:outerShdw blurRad="63500" dist="254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60" name="Shape 48"/>
          <p:cNvSpPr/>
          <p:nvPr/>
        </p:nvSpPr>
        <p:spPr>
          <a:xfrm>
            <a:off x="320040" y="7392924"/>
            <a:ext cx="384048" cy="384048"/>
          </a:xfrm>
          <a:prstGeom prst="ellipse">
            <a:avLst/>
          </a:prstGeom>
          <a:solidFill>
            <a:srgbClr val="06A77D"/>
          </a:solidFill>
          <a:ln w="12700">
            <a:solidFill>
              <a:srgbClr val="06A77D"/>
            </a:solidFill>
            <a:prstDash val="solid"/>
          </a:ln>
        </p:spPr>
      </p:sp>
      <p:sp>
        <p:nvSpPr>
          <p:cNvPr id="61" name="Text 49"/>
          <p:cNvSpPr/>
          <p:nvPr/>
        </p:nvSpPr>
        <p:spPr>
          <a:xfrm>
            <a:off x="320040" y="7392924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9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2" name="Text 50"/>
          <p:cNvSpPr/>
          <p:nvPr/>
        </p:nvSpPr>
        <p:spPr>
          <a:xfrm>
            <a:off x="749808" y="7392924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kern="0" spc="100" dirty="0">
                <a:solidFill>
                  <a:srgbClr val="06A77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CONCLUSION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3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76288" y="7411212"/>
            <a:ext cx="365760" cy="365760"/>
          </a:xfrm>
          <a:prstGeom prst="rect">
            <a:avLst/>
          </a:prstGeom>
        </p:spPr>
      </p:pic>
      <p:sp>
        <p:nvSpPr>
          <p:cNvPr id="64" name="Text 51"/>
          <p:cNvSpPr/>
          <p:nvPr/>
        </p:nvSpPr>
        <p:spPr>
          <a:xfrm>
            <a:off x="411480" y="7822692"/>
            <a:ext cx="6830568" cy="489204"/>
          </a:xfrm>
          <a:prstGeom prst="rect">
            <a:avLst/>
          </a:prstGeom>
          <a:noFill/>
          <a:ln/>
        </p:spPr>
        <p:txBody>
          <a:bodyPr wrap="square" lIns="0" tIns="0" rIns="0" bIns="0" numCol="2" rtlCol="0" anchor="t"/>
          <a:lstStyle/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100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Acquires adjacent markets with high growth.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100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The difference is created by the sustainability-first approach.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spcAft>
                <a:spcPts val="300"/>
              </a:spcAft>
              <a:buSzPct val="100000"/>
              <a:buChar char="●"/>
            </a:pPr>
            <a:r>
              <a:rPr lang="en-US" sz="1000" dirty="0">
                <a:solidFill>
                  <a:srgbClr val="1D1D1D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The entire ecosystem including clothes and food.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2" name="Shape 47">
            <a:extLst>
              <a:ext uri="{FF2B5EF4-FFF2-40B4-BE49-F238E27FC236}">
                <a16:creationId xmlns:a16="http://schemas.microsoft.com/office/drawing/2014/main" id="{62046A57-E60F-9F7B-0D81-5678E9FE0666}"/>
              </a:ext>
            </a:extLst>
          </p:cNvPr>
          <p:cNvSpPr/>
          <p:nvPr/>
        </p:nvSpPr>
        <p:spPr>
          <a:xfrm>
            <a:off x="182880" y="8257032"/>
            <a:ext cx="7196328" cy="2345436"/>
          </a:xfrm>
          <a:prstGeom prst="roundRect">
            <a:avLst>
              <a:gd name="adj" fmla="val 7075"/>
            </a:avLst>
          </a:prstGeom>
          <a:solidFill>
            <a:schemeClr val="accent3">
              <a:lumMod val="20000"/>
              <a:lumOff val="80000"/>
            </a:schemeClr>
          </a:solidFill>
          <a:ln w="25400">
            <a:solidFill>
              <a:schemeClr val="tx1">
                <a:lumMod val="95000"/>
                <a:lumOff val="5000"/>
              </a:schemeClr>
            </a:solidFill>
            <a:prstDash val="solid"/>
          </a:ln>
          <a:effectLst>
            <a:outerShdw blurRad="63500" dist="254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74" name="Shape 48">
            <a:extLst>
              <a:ext uri="{FF2B5EF4-FFF2-40B4-BE49-F238E27FC236}">
                <a16:creationId xmlns:a16="http://schemas.microsoft.com/office/drawing/2014/main" id="{8B325C67-1FEB-759B-F918-FDD5FE054626}"/>
              </a:ext>
            </a:extLst>
          </p:cNvPr>
          <p:cNvSpPr/>
          <p:nvPr/>
        </p:nvSpPr>
        <p:spPr>
          <a:xfrm>
            <a:off x="320040" y="8320887"/>
            <a:ext cx="384048" cy="384048"/>
          </a:xfrm>
          <a:prstGeom prst="ellipse">
            <a:avLst/>
          </a:prstGeom>
          <a:solidFill>
            <a:schemeClr val="accent3">
              <a:lumMod val="75000"/>
            </a:schemeClr>
          </a:solidFill>
          <a:ln w="12700">
            <a:solidFill>
              <a:srgbClr val="06A77D"/>
            </a:solidFill>
            <a:prstDash val="solid"/>
          </a:ln>
        </p:spPr>
      </p:sp>
      <p:sp>
        <p:nvSpPr>
          <p:cNvPr id="76" name="Text 49">
            <a:extLst>
              <a:ext uri="{FF2B5EF4-FFF2-40B4-BE49-F238E27FC236}">
                <a16:creationId xmlns:a16="http://schemas.microsoft.com/office/drawing/2014/main" id="{910F20FC-C471-2FB9-0034-196315A8EDA1}"/>
              </a:ext>
            </a:extLst>
          </p:cNvPr>
          <p:cNvSpPr/>
          <p:nvPr/>
        </p:nvSpPr>
        <p:spPr>
          <a:xfrm>
            <a:off x="320040" y="8320887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8" name="Text 50">
            <a:extLst>
              <a:ext uri="{FF2B5EF4-FFF2-40B4-BE49-F238E27FC236}">
                <a16:creationId xmlns:a16="http://schemas.microsoft.com/office/drawing/2014/main" id="{58918D82-8BFD-B3C3-5779-1750CF9C4A3B}"/>
              </a:ext>
            </a:extLst>
          </p:cNvPr>
          <p:cNvSpPr/>
          <p:nvPr/>
        </p:nvSpPr>
        <p:spPr>
          <a:xfrm>
            <a:off x="749808" y="8320887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kern="0" spc="100" dirty="0">
                <a:solidFill>
                  <a:srgbClr val="06A77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0" name="Image 10" descr="preencoded.png">
            <a:extLst>
              <a:ext uri="{FF2B5EF4-FFF2-40B4-BE49-F238E27FC236}">
                <a16:creationId xmlns:a16="http://schemas.microsoft.com/office/drawing/2014/main" id="{74890816-AFF5-E2F5-0C90-5184B3974EA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876288" y="8339175"/>
            <a:ext cx="365760" cy="365760"/>
          </a:xfrm>
          <a:prstGeom prst="rect">
            <a:avLst/>
          </a:prstGeom>
        </p:spPr>
      </p:pic>
      <p:sp>
        <p:nvSpPr>
          <p:cNvPr id="82" name="Text 51">
            <a:extLst>
              <a:ext uri="{FF2B5EF4-FFF2-40B4-BE49-F238E27FC236}">
                <a16:creationId xmlns:a16="http://schemas.microsoft.com/office/drawing/2014/main" id="{49730634-2ECE-C798-15C8-73ACEA4EE155}"/>
              </a:ext>
            </a:extLst>
          </p:cNvPr>
          <p:cNvSpPr/>
          <p:nvPr/>
        </p:nvSpPr>
        <p:spPr>
          <a:xfrm>
            <a:off x="411480" y="8732214"/>
            <a:ext cx="6830568" cy="1773544"/>
          </a:xfrm>
          <a:prstGeom prst="rect">
            <a:avLst/>
          </a:prstGeom>
          <a:noFill/>
          <a:ln/>
        </p:spPr>
        <p:txBody>
          <a:bodyPr wrap="square" lIns="0" tIns="0" rIns="0" bIns="0" numCol="2" spcCol="72000" rtlCol="0" anchor="t"/>
          <a:lstStyle/>
          <a:p>
            <a:pPr algn="just"/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Grand View Research (2025) </a:t>
            </a:r>
            <a:r>
              <a:rPr lang="en-I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Protein RTD Shakes Market Size | Industry Report, 2033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9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Grandviewresearch.com</a:t>
            </a:r>
            <a:r>
              <a:rPr lang="en-I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IN" sz="900" u="sng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</a:t>
            </a:r>
            <a:r>
              <a:rPr lang="en-IN" sz="9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://www.grandviewresearch.com/industry-analysis/high-protein-ready-to-drink-rtd-shakes-market-report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just"/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Lacey, E. (2026) </a:t>
            </a:r>
            <a:r>
              <a:rPr lang="en-I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refills sustainable?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Morrama.com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I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Morrama.</a:t>
            </a:r>
            <a:r>
              <a:rPr lang="en-IN" sz="900" u="sng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</a:t>
            </a:r>
            <a:r>
              <a:rPr lang="en-IN" sz="9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://www.morrama.com/latest/are-refills-sustainable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just"/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Poveromo, J. (2026) </a:t>
            </a:r>
            <a:r>
              <a:rPr lang="en-I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Protein &amp; Collagen Supplements Step Up to Consumers’ Daily Lifestyle Expectations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Nutrition Industry Executive </a:t>
            </a:r>
            <a:r>
              <a:rPr lang="en-IN" sz="9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Magazine</a:t>
            </a:r>
            <a:r>
              <a:rPr lang="en-I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IN" sz="900" u="sng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</a:t>
            </a:r>
            <a:r>
              <a:rPr lang="en-IN" sz="9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://niemagazine.com/protein-collagen-supplements-step-up-to-consumers-daily-lifestyle-expectations/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just"/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and Markets (2025) </a:t>
            </a:r>
            <a:r>
              <a:rPr lang="en-I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Sports Nutrition Market to Rally to USD 80.71 Billion by 2028, Driven by Increased Global Fitness Awareness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Yahoo Finance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Yahoo! </a:t>
            </a:r>
            <a:r>
              <a:rPr lang="en-I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Finance.</a:t>
            </a:r>
            <a:r>
              <a:rPr lang="en-IN" sz="900" u="sng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</a:t>
            </a:r>
            <a:r>
              <a:rPr lang="en-IN" sz="9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://finance.yahoo.com/news/sports-nutrition-market-rally-usd-123800500.html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just"/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Reuman, D.C., Walter, J.A., Sheppard, L.W., </a:t>
            </a:r>
            <a:r>
              <a:rPr lang="en-I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Karatayev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V.A., Kadiyala, E.S., Lohmann, A.C., Anderson, T.L., Coombs, N.J., Haynes, K.J., Hallett, L.M. and </a:t>
            </a:r>
            <a:r>
              <a:rPr lang="en-I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Castorani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M.C.N. (2025) “Insights Into Spatial Synchrony Enabled by Long‐Term Data,” </a:t>
            </a:r>
            <a:r>
              <a:rPr lang="en-I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Ecology Letters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28(4).</a:t>
            </a:r>
            <a:r>
              <a:rPr lang="en-IN" sz="9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0"/>
              </a:rPr>
              <a:t>https://doi.org/10.1111/ele.70112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</a:p>
          <a:p>
            <a:pPr algn="just"/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Vanessa (2024) </a:t>
            </a:r>
            <a:r>
              <a:rPr lang="en-IN" sz="9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Fueling</a:t>
            </a:r>
            <a:r>
              <a:rPr lang="en-I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Future: Why Active Nutrition Is the Next Big Bet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L.E.K. </a:t>
            </a:r>
            <a:r>
              <a:rPr lang="en-IN" sz="9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Consulting</a:t>
            </a:r>
            <a:r>
              <a:rPr lang="en-I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IN" sz="900" u="sng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21"/>
              </a:rPr>
              <a:t>https</a:t>
            </a:r>
            <a:r>
              <a:rPr lang="en-IN" sz="9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1"/>
              </a:rPr>
              <a:t>://www.lek.com/insights/health-wellness/fueling-future-why-active-nutrition-next-big-bet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just"/>
            <a:r>
              <a:rPr lang="en-I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Zwayyed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Z. (2025) </a:t>
            </a:r>
            <a:r>
              <a:rPr lang="en-I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Case Study in Digital Innovation and Community Building </a:t>
            </a:r>
            <a:r>
              <a:rPr lang="en-IN" sz="9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Gymshark’s</a:t>
            </a:r>
            <a:r>
              <a:rPr lang="en-IN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Marketing Strategy: A Case Study in Digital Innovation and Community Building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9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ResearchGate</a:t>
            </a:r>
            <a:r>
              <a:rPr lang="en-I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IN" sz="900" u="sng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22"/>
              </a:rPr>
              <a:t>https</a:t>
            </a:r>
            <a:r>
              <a:rPr lang="en-IN" sz="9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2"/>
              </a:rPr>
              <a:t>://doi.org/10.13140/RG.2.2.29758.80962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665</Words>
  <Application>Microsoft Office PowerPoint</Application>
  <PresentationFormat>Custom</PresentationFormat>
  <Paragraphs>66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Times New Roman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meet patel</dc:creator>
  <cp:lastModifiedBy>meet patel</cp:lastModifiedBy>
  <cp:revision>6</cp:revision>
  <dcterms:created xsi:type="dcterms:W3CDTF">2026-07-08T09:43:13Z</dcterms:created>
  <dcterms:modified xsi:type="dcterms:W3CDTF">2026-08-02T12:17:55Z</dcterms:modified>
</cp:coreProperties>
</file>