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9"/>
  </p:notesMasterIdLst>
  <p:sldIdLst>
    <p:sldId id="256" r:id="rId2"/>
    <p:sldId id="257" r:id="rId3"/>
    <p:sldId id="258"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Lst>
  <p:sldSz cx="18288000" cy="10287000"/>
  <p:notesSz cx="6858000" cy="9144000"/>
  <p:embeddedFontLst>
    <p:embeddedFont>
      <p:font typeface="Canva Sans Bold" panose="020B0604020202020204" charset="0"/>
      <p:regular r:id="rId40"/>
    </p:embeddedFont>
    <p:embeddedFont>
      <p:font typeface="Glacial Indifference" panose="020B0604020202020204" charset="0"/>
      <p:regular r:id="rId41"/>
    </p:embeddedFont>
    <p:embeddedFont>
      <p:font typeface="Glacial Indifference Bold" panose="020B0604020202020204" charset="0"/>
      <p:regular r:id="rId42"/>
    </p:embeddedFont>
    <p:embeddedFont>
      <p:font typeface="Glacial Indifference Bold Italics" panose="020B0604020202020204" charset="0"/>
      <p:regular r:id="rId43"/>
    </p:embeddedFont>
    <p:embeddedFont>
      <p:font typeface="Glacial Indifference Italics" panose="020B0604020202020204" charset="0"/>
      <p:regular r:id="rId4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p:scale>
          <a:sx n="57" d="100"/>
          <a:sy n="57" d="100"/>
        </p:scale>
        <p:origin x="135" y="3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3.fntdata"/><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font" Target="fonts/font1.fntdata"/><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4.fntdata"/><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196CDB09-D528-4188-8254-6056082A4E1E}"/>
    <pc:docChg chg="undo custSel delSld modSld">
      <pc:chgData name="Cerys Davies" userId="61e71dc1-9594-4277-b52b-4420989f68ee" providerId="ADAL" clId="{196CDB09-D528-4188-8254-6056082A4E1E}" dt="2025-09-04T21:22:32.071" v="17" actId="1076"/>
      <pc:docMkLst>
        <pc:docMk/>
      </pc:docMkLst>
      <pc:sldChg chg="addSp delSp mod">
        <pc:chgData name="Cerys Davies" userId="61e71dc1-9594-4277-b52b-4420989f68ee" providerId="ADAL" clId="{196CDB09-D528-4188-8254-6056082A4E1E}" dt="2025-09-04T21:00:13.486" v="2" actId="478"/>
        <pc:sldMkLst>
          <pc:docMk/>
          <pc:sldMk cId="0" sldId="256"/>
        </pc:sldMkLst>
      </pc:sldChg>
      <pc:sldChg chg="modSp del mod">
        <pc:chgData name="Cerys Davies" userId="61e71dc1-9594-4277-b52b-4420989f68ee" providerId="ADAL" clId="{196CDB09-D528-4188-8254-6056082A4E1E}" dt="2025-09-04T21:03:51.087" v="4" actId="47"/>
        <pc:sldMkLst>
          <pc:docMk/>
          <pc:sldMk cId="0" sldId="259"/>
        </pc:sldMkLst>
      </pc:sldChg>
      <pc:sldChg chg="del">
        <pc:chgData name="Cerys Davies" userId="61e71dc1-9594-4277-b52b-4420989f68ee" providerId="ADAL" clId="{196CDB09-D528-4188-8254-6056082A4E1E}" dt="2025-09-04T21:03:53.482" v="5" actId="47"/>
        <pc:sldMkLst>
          <pc:docMk/>
          <pc:sldMk cId="0" sldId="260"/>
        </pc:sldMkLst>
      </pc:sldChg>
      <pc:sldChg chg="delSp modSp mod">
        <pc:chgData name="Cerys Davies" userId="61e71dc1-9594-4277-b52b-4420989f68ee" providerId="ADAL" clId="{196CDB09-D528-4188-8254-6056082A4E1E}" dt="2025-09-04T21:04:51.815" v="8" actId="478"/>
        <pc:sldMkLst>
          <pc:docMk/>
          <pc:sldMk cId="0" sldId="263"/>
        </pc:sldMkLst>
      </pc:sldChg>
      <pc:sldChg chg="delSp modSp mod">
        <pc:chgData name="Cerys Davies" userId="61e71dc1-9594-4277-b52b-4420989f68ee" providerId="ADAL" clId="{196CDB09-D528-4188-8254-6056082A4E1E}" dt="2025-09-04T21:05:23.244" v="11" actId="478"/>
        <pc:sldMkLst>
          <pc:docMk/>
          <pc:sldMk cId="0" sldId="265"/>
        </pc:sldMkLst>
      </pc:sldChg>
      <pc:sldChg chg="modSp mod">
        <pc:chgData name="Cerys Davies" userId="61e71dc1-9594-4277-b52b-4420989f68ee" providerId="ADAL" clId="{196CDB09-D528-4188-8254-6056082A4E1E}" dt="2025-09-04T21:05:33.013" v="13" actId="20577"/>
        <pc:sldMkLst>
          <pc:docMk/>
          <pc:sldMk cId="0" sldId="266"/>
        </pc:sldMkLst>
      </pc:sldChg>
      <pc:sldChg chg="modSp mod">
        <pc:chgData name="Cerys Davies" userId="61e71dc1-9594-4277-b52b-4420989f68ee" providerId="ADAL" clId="{196CDB09-D528-4188-8254-6056082A4E1E}" dt="2025-09-04T21:12:05.275" v="15" actId="20577"/>
        <pc:sldMkLst>
          <pc:docMk/>
          <pc:sldMk cId="0" sldId="281"/>
        </pc:sldMkLst>
      </pc:sldChg>
      <pc:sldChg chg="modSp mod">
        <pc:chgData name="Cerys Davies" userId="61e71dc1-9594-4277-b52b-4420989f68ee" providerId="ADAL" clId="{196CDB09-D528-4188-8254-6056082A4E1E}" dt="2025-09-04T21:22:32.071" v="17" actId="1076"/>
        <pc:sldMkLst>
          <pc:docMk/>
          <pc:sldMk cId="0" sldId="291"/>
        </pc:sldMkLst>
      </pc:sldChg>
    </pc:docChg>
  </pc:docChgLst>
  <pc:docChgLst>
    <pc:chgData name="Cerys Davies" userId="61e71dc1-9594-4277-b52b-4420989f68ee" providerId="ADAL" clId="{3B485C7C-45D8-4EB3-8C2D-69DA50537EB2}"/>
    <pc:docChg chg="modSld">
      <pc:chgData name="Cerys Davies" userId="61e71dc1-9594-4277-b52b-4420989f68ee" providerId="ADAL" clId="{3B485C7C-45D8-4EB3-8C2D-69DA50537EB2}" dt="2025-10-12T12:40:41.801" v="23" actId="6549"/>
      <pc:docMkLst>
        <pc:docMk/>
      </pc:docMkLst>
      <pc:sldChg chg="modNotesTx">
        <pc:chgData name="Cerys Davies" userId="61e71dc1-9594-4277-b52b-4420989f68ee" providerId="ADAL" clId="{3B485C7C-45D8-4EB3-8C2D-69DA50537EB2}" dt="2025-10-12T12:40:41.801" v="23" actId="6549"/>
        <pc:sldMkLst>
          <pc:docMk/>
          <pc:sldMk cId="0" sldId="261"/>
        </pc:sldMkLst>
      </pc:sldChg>
      <pc:sldChg chg="modNotesTx">
        <pc:chgData name="Cerys Davies" userId="61e71dc1-9594-4277-b52b-4420989f68ee" providerId="ADAL" clId="{3B485C7C-45D8-4EB3-8C2D-69DA50537EB2}" dt="2025-10-12T12:40:33.185" v="22" actId="6549"/>
        <pc:sldMkLst>
          <pc:docMk/>
          <pc:sldMk cId="0" sldId="262"/>
        </pc:sldMkLst>
      </pc:sldChg>
      <pc:sldChg chg="modNotesTx">
        <pc:chgData name="Cerys Davies" userId="61e71dc1-9594-4277-b52b-4420989f68ee" providerId="ADAL" clId="{3B485C7C-45D8-4EB3-8C2D-69DA50537EB2}" dt="2025-10-12T12:40:27.108" v="21" actId="6549"/>
        <pc:sldMkLst>
          <pc:docMk/>
          <pc:sldMk cId="0" sldId="263"/>
        </pc:sldMkLst>
      </pc:sldChg>
      <pc:sldChg chg="modNotesTx">
        <pc:chgData name="Cerys Davies" userId="61e71dc1-9594-4277-b52b-4420989f68ee" providerId="ADAL" clId="{3B485C7C-45D8-4EB3-8C2D-69DA50537EB2}" dt="2025-10-12T12:40:21.259" v="20" actId="6549"/>
        <pc:sldMkLst>
          <pc:docMk/>
          <pc:sldMk cId="0" sldId="264"/>
        </pc:sldMkLst>
      </pc:sldChg>
      <pc:sldChg chg="modNotesTx">
        <pc:chgData name="Cerys Davies" userId="61e71dc1-9594-4277-b52b-4420989f68ee" providerId="ADAL" clId="{3B485C7C-45D8-4EB3-8C2D-69DA50537EB2}" dt="2025-10-12T12:40:12.495" v="19" actId="6549"/>
        <pc:sldMkLst>
          <pc:docMk/>
          <pc:sldMk cId="0" sldId="265"/>
        </pc:sldMkLst>
      </pc:sldChg>
      <pc:sldChg chg="modNotesTx">
        <pc:chgData name="Cerys Davies" userId="61e71dc1-9594-4277-b52b-4420989f68ee" providerId="ADAL" clId="{3B485C7C-45D8-4EB3-8C2D-69DA50537EB2}" dt="2025-10-12T12:40:05.963" v="18" actId="6549"/>
        <pc:sldMkLst>
          <pc:docMk/>
          <pc:sldMk cId="0" sldId="266"/>
        </pc:sldMkLst>
      </pc:sldChg>
      <pc:sldChg chg="modNotesTx">
        <pc:chgData name="Cerys Davies" userId="61e71dc1-9594-4277-b52b-4420989f68ee" providerId="ADAL" clId="{3B485C7C-45D8-4EB3-8C2D-69DA50537EB2}" dt="2025-10-12T12:39:58.522" v="17" actId="6549"/>
        <pc:sldMkLst>
          <pc:docMk/>
          <pc:sldMk cId="0" sldId="267"/>
        </pc:sldMkLst>
      </pc:sldChg>
      <pc:sldChg chg="modNotesTx">
        <pc:chgData name="Cerys Davies" userId="61e71dc1-9594-4277-b52b-4420989f68ee" providerId="ADAL" clId="{3B485C7C-45D8-4EB3-8C2D-69DA50537EB2}" dt="2025-10-12T12:39:51.783" v="16" actId="6549"/>
        <pc:sldMkLst>
          <pc:docMk/>
          <pc:sldMk cId="0" sldId="268"/>
        </pc:sldMkLst>
      </pc:sldChg>
      <pc:sldChg chg="modNotesTx">
        <pc:chgData name="Cerys Davies" userId="61e71dc1-9594-4277-b52b-4420989f68ee" providerId="ADAL" clId="{3B485C7C-45D8-4EB3-8C2D-69DA50537EB2}" dt="2025-10-12T12:39:41.746" v="15" actId="6549"/>
        <pc:sldMkLst>
          <pc:docMk/>
          <pc:sldMk cId="0" sldId="269"/>
        </pc:sldMkLst>
      </pc:sldChg>
      <pc:sldChg chg="modNotesTx">
        <pc:chgData name="Cerys Davies" userId="61e71dc1-9594-4277-b52b-4420989f68ee" providerId="ADAL" clId="{3B485C7C-45D8-4EB3-8C2D-69DA50537EB2}" dt="2025-10-12T12:39:17.165" v="14" actId="6549"/>
        <pc:sldMkLst>
          <pc:docMk/>
          <pc:sldMk cId="0" sldId="270"/>
        </pc:sldMkLst>
      </pc:sldChg>
      <pc:sldChg chg="modNotesTx">
        <pc:chgData name="Cerys Davies" userId="61e71dc1-9594-4277-b52b-4420989f68ee" providerId="ADAL" clId="{3B485C7C-45D8-4EB3-8C2D-69DA50537EB2}" dt="2025-10-12T12:38:47.193" v="13" actId="6549"/>
        <pc:sldMkLst>
          <pc:docMk/>
          <pc:sldMk cId="0" sldId="279"/>
        </pc:sldMkLst>
      </pc:sldChg>
      <pc:sldChg chg="modNotesTx">
        <pc:chgData name="Cerys Davies" userId="61e71dc1-9594-4277-b52b-4420989f68ee" providerId="ADAL" clId="{3B485C7C-45D8-4EB3-8C2D-69DA50537EB2}" dt="2025-10-12T12:38:37.780" v="12" actId="6549"/>
        <pc:sldMkLst>
          <pc:docMk/>
          <pc:sldMk cId="0" sldId="281"/>
        </pc:sldMkLst>
      </pc:sldChg>
      <pc:sldChg chg="modNotesTx">
        <pc:chgData name="Cerys Davies" userId="61e71dc1-9594-4277-b52b-4420989f68ee" providerId="ADAL" clId="{3B485C7C-45D8-4EB3-8C2D-69DA50537EB2}" dt="2025-10-12T12:38:32.002" v="11" actId="6549"/>
        <pc:sldMkLst>
          <pc:docMk/>
          <pc:sldMk cId="0" sldId="282"/>
        </pc:sldMkLst>
      </pc:sldChg>
      <pc:sldChg chg="modNotesTx">
        <pc:chgData name="Cerys Davies" userId="61e71dc1-9594-4277-b52b-4420989f68ee" providerId="ADAL" clId="{3B485C7C-45D8-4EB3-8C2D-69DA50537EB2}" dt="2025-10-12T12:38:13.233" v="10" actId="6549"/>
        <pc:sldMkLst>
          <pc:docMk/>
          <pc:sldMk cId="0" sldId="283"/>
        </pc:sldMkLst>
      </pc:sldChg>
      <pc:sldChg chg="modNotesTx">
        <pc:chgData name="Cerys Davies" userId="61e71dc1-9594-4277-b52b-4420989f68ee" providerId="ADAL" clId="{3B485C7C-45D8-4EB3-8C2D-69DA50537EB2}" dt="2025-10-12T12:38:04.378" v="9" actId="6549"/>
        <pc:sldMkLst>
          <pc:docMk/>
          <pc:sldMk cId="0" sldId="284"/>
        </pc:sldMkLst>
      </pc:sldChg>
      <pc:sldChg chg="modNotesTx">
        <pc:chgData name="Cerys Davies" userId="61e71dc1-9594-4277-b52b-4420989f68ee" providerId="ADAL" clId="{3B485C7C-45D8-4EB3-8C2D-69DA50537EB2}" dt="2025-10-12T12:36:30.083" v="8" actId="6549"/>
        <pc:sldMkLst>
          <pc:docMk/>
          <pc:sldMk cId="0" sldId="286"/>
        </pc:sldMkLst>
      </pc:sldChg>
      <pc:sldChg chg="modNotesTx">
        <pc:chgData name="Cerys Davies" userId="61e71dc1-9594-4277-b52b-4420989f68ee" providerId="ADAL" clId="{3B485C7C-45D8-4EB3-8C2D-69DA50537EB2}" dt="2025-10-12T12:36:20.107" v="6" actId="6549"/>
        <pc:sldMkLst>
          <pc:docMk/>
          <pc:sldMk cId="0" sldId="287"/>
        </pc:sldMkLst>
      </pc:sldChg>
      <pc:sldChg chg="modNotesTx">
        <pc:chgData name="Cerys Davies" userId="61e71dc1-9594-4277-b52b-4420989f68ee" providerId="ADAL" clId="{3B485C7C-45D8-4EB3-8C2D-69DA50537EB2}" dt="2025-10-12T12:36:07.293" v="4" actId="6549"/>
        <pc:sldMkLst>
          <pc:docMk/>
          <pc:sldMk cId="0" sldId="288"/>
        </pc:sldMkLst>
      </pc:sldChg>
      <pc:sldChg chg="modNotesTx">
        <pc:chgData name="Cerys Davies" userId="61e71dc1-9594-4277-b52b-4420989f68ee" providerId="ADAL" clId="{3B485C7C-45D8-4EB3-8C2D-69DA50537EB2}" dt="2025-10-12T12:35:50.732" v="3" actId="6549"/>
        <pc:sldMkLst>
          <pc:docMk/>
          <pc:sldMk cId="0" sldId="289"/>
        </pc:sldMkLst>
      </pc:sldChg>
      <pc:sldChg chg="modNotesTx">
        <pc:chgData name="Cerys Davies" userId="61e71dc1-9594-4277-b52b-4420989f68ee" providerId="ADAL" clId="{3B485C7C-45D8-4EB3-8C2D-69DA50537EB2}" dt="2025-10-12T12:35:20.234" v="2" actId="6549"/>
        <pc:sldMkLst>
          <pc:docMk/>
          <pc:sldMk cId="0" sldId="290"/>
        </pc:sldMkLst>
      </pc:sldChg>
      <pc:sldChg chg="modNotesTx">
        <pc:chgData name="Cerys Davies" userId="61e71dc1-9594-4277-b52b-4420989f68ee" providerId="ADAL" clId="{3B485C7C-45D8-4EB3-8C2D-69DA50537EB2}" dt="2025-10-12T12:34:58.986" v="1" actId="6549"/>
        <pc:sldMkLst>
          <pc:docMk/>
          <pc:sldMk cId="0" sldId="291"/>
        </pc:sldMkLst>
      </pc:sldChg>
      <pc:sldChg chg="modNotesTx">
        <pc:chgData name="Cerys Davies" userId="61e71dc1-9594-4277-b52b-4420989f68ee" providerId="ADAL" clId="{3B485C7C-45D8-4EB3-8C2D-69DA50537EB2}" dt="2025-10-12T12:34:36.332" v="0" actId="6549"/>
        <pc:sldMkLst>
          <pc:docMk/>
          <pc:sldMk cId="0" sldId="29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12.10.2025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gov.uk/government/organisations/land-registry"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hyperlink" Target="https://landregistry-deeds.co.uk/2016/09/16/read-title-register/"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hyperlink" Target="https://www.gov.uk/government/publications/how-to-read-a-title-register-and-title-plan/how-to-read-a-title-plan"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landregistry-deeds.co.uk/wp-content/uploads/2016/09/How-to-read-your-Title-Register.pdf"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hyperlink" Target="https://www.gov.uk/government/publications/how-to-read-a-title-register-and-title-plan/how-to-read-a-title-plan"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6608" t="-9111" b="-16924"/>
            </a:stretch>
          </a:blipFill>
        </p:spPr>
        <p:txBody>
          <a:bodyPr/>
          <a:lstStyle/>
          <a:p>
            <a:endParaRPr lang="en-GB"/>
          </a:p>
        </p:txBody>
      </p:sp>
      <p:sp>
        <p:nvSpPr>
          <p:cNvPr id="3" name="AutoShape 3"/>
          <p:cNvSpPr/>
          <p:nvPr/>
        </p:nvSpPr>
        <p:spPr>
          <a:xfrm rot="-6759992">
            <a:off x="541494" y="4932028"/>
            <a:ext cx="11361835" cy="410553"/>
          </a:xfrm>
          <a:prstGeom prst="rect">
            <a:avLst/>
          </a:prstGeom>
          <a:solidFill>
            <a:srgbClr val="B6CF61"/>
          </a:solidFill>
        </p:spPr>
        <p:txBody>
          <a:bodyPr/>
          <a:lstStyle/>
          <a:p>
            <a:endParaRPr lang="en-GB"/>
          </a:p>
        </p:txBody>
      </p:sp>
      <p:sp>
        <p:nvSpPr>
          <p:cNvPr id="4" name="AutoShape 4"/>
          <p:cNvSpPr/>
          <p:nvPr/>
        </p:nvSpPr>
        <p:spPr>
          <a:xfrm rot="-6759992">
            <a:off x="-4090136" y="2118027"/>
            <a:ext cx="12732713" cy="7678446"/>
          </a:xfrm>
          <a:prstGeom prst="rect">
            <a:avLst/>
          </a:prstGeom>
          <a:solidFill>
            <a:srgbClr val="292A5A"/>
          </a:solidFill>
        </p:spPr>
        <p:txBody>
          <a:bodyPr/>
          <a:lstStyle/>
          <a:p>
            <a:endParaRPr lang="en-GB"/>
          </a:p>
        </p:txBody>
      </p:sp>
      <p:sp>
        <p:nvSpPr>
          <p:cNvPr id="5" name="AutoShape 5"/>
          <p:cNvSpPr/>
          <p:nvPr/>
        </p:nvSpPr>
        <p:spPr>
          <a:xfrm>
            <a:off x="-2197656" y="8277037"/>
            <a:ext cx="9005773" cy="0"/>
          </a:xfrm>
          <a:prstGeom prst="line">
            <a:avLst/>
          </a:prstGeom>
          <a:ln w="19050" cap="rnd">
            <a:solidFill>
              <a:srgbClr val="FFFFFF"/>
            </a:solidFill>
            <a:prstDash val="solid"/>
            <a:headEnd type="none" w="sm" len="sm"/>
            <a:tailEnd type="none" w="sm" len="sm"/>
          </a:ln>
        </p:spPr>
        <p:txBody>
          <a:bodyPr/>
          <a:lstStyle/>
          <a:p>
            <a:endParaRPr lang="en-GB"/>
          </a:p>
        </p:txBody>
      </p:sp>
      <p:sp>
        <p:nvSpPr>
          <p:cNvPr id="6" name="Freeform 6"/>
          <p:cNvSpPr/>
          <p:nvPr/>
        </p:nvSpPr>
        <p:spPr>
          <a:xfrm>
            <a:off x="237326" y="172901"/>
            <a:ext cx="3484344" cy="1232050"/>
          </a:xfrm>
          <a:custGeom>
            <a:avLst/>
            <a:gdLst/>
            <a:ahLst/>
            <a:cxnLst/>
            <a:rect l="l" t="t" r="r" b="b"/>
            <a:pathLst>
              <a:path w="3484344" h="1232050">
                <a:moveTo>
                  <a:pt x="0" y="0"/>
                </a:moveTo>
                <a:lnTo>
                  <a:pt x="3484344" y="0"/>
                </a:lnTo>
                <a:lnTo>
                  <a:pt x="3484344" y="1232050"/>
                </a:lnTo>
                <a:lnTo>
                  <a:pt x="0" y="1232050"/>
                </a:lnTo>
                <a:lnTo>
                  <a:pt x="0" y="0"/>
                </a:lnTo>
                <a:close/>
              </a:path>
            </a:pathLst>
          </a:custGeom>
          <a:blipFill>
            <a:blip r:embed="rId4"/>
            <a:stretch>
              <a:fillRect t="-90044" r="-755" b="-94900"/>
            </a:stretch>
          </a:blipFill>
        </p:spPr>
        <p:txBody>
          <a:bodyPr/>
          <a:lstStyle/>
          <a:p>
            <a:endParaRPr lang="en-GB"/>
          </a:p>
        </p:txBody>
      </p:sp>
      <p:sp>
        <p:nvSpPr>
          <p:cNvPr id="7" name="AutoShape 7"/>
          <p:cNvSpPr/>
          <p:nvPr/>
        </p:nvSpPr>
        <p:spPr>
          <a:xfrm>
            <a:off x="-3719859" y="5647640"/>
            <a:ext cx="9005773" cy="0"/>
          </a:xfrm>
          <a:prstGeom prst="line">
            <a:avLst/>
          </a:prstGeom>
          <a:ln w="19050" cap="rnd">
            <a:solidFill>
              <a:srgbClr val="FFFFFF"/>
            </a:solidFill>
            <a:prstDash val="solid"/>
            <a:headEnd type="none" w="sm" len="sm"/>
            <a:tailEnd type="none" w="sm" len="sm"/>
          </a:ln>
        </p:spPr>
        <p:txBody>
          <a:bodyPr/>
          <a:lstStyle/>
          <a:p>
            <a:endParaRPr lang="en-GB"/>
          </a:p>
        </p:txBody>
      </p:sp>
      <p:sp>
        <p:nvSpPr>
          <p:cNvPr id="8" name="TextBox 8"/>
          <p:cNvSpPr txBox="1"/>
          <p:nvPr/>
        </p:nvSpPr>
        <p:spPr>
          <a:xfrm>
            <a:off x="318140" y="6892713"/>
            <a:ext cx="5492434" cy="1384324"/>
          </a:xfrm>
          <a:prstGeom prst="rect">
            <a:avLst/>
          </a:prstGeom>
        </p:spPr>
        <p:txBody>
          <a:bodyPr lIns="0" tIns="0" rIns="0" bIns="0" rtlCol="0" anchor="t">
            <a:spAutoFit/>
          </a:bodyPr>
          <a:lstStyle/>
          <a:p>
            <a:pPr algn="l">
              <a:lnSpc>
                <a:spcPts val="5240"/>
              </a:lnSpc>
            </a:pPr>
            <a:r>
              <a:rPr lang="en-US" sz="5888" b="1">
                <a:solidFill>
                  <a:srgbClr val="FFFFFF"/>
                </a:solidFill>
                <a:latin typeface="Glacial Indifference Bold"/>
                <a:ea typeface="Glacial Indifference Bold"/>
                <a:cs typeface="Glacial Indifference Bold"/>
                <a:sym typeface="Glacial Indifference Bold"/>
              </a:rPr>
              <a:t>INVESTIGATION OF TITLE</a:t>
            </a:r>
          </a:p>
        </p:txBody>
      </p:sp>
      <p:sp>
        <p:nvSpPr>
          <p:cNvPr id="9" name="TextBox 9"/>
          <p:cNvSpPr txBox="1"/>
          <p:nvPr/>
        </p:nvSpPr>
        <p:spPr>
          <a:xfrm>
            <a:off x="318140" y="5742890"/>
            <a:ext cx="6239699" cy="481863"/>
          </a:xfrm>
          <a:prstGeom prst="rect">
            <a:avLst/>
          </a:prstGeom>
        </p:spPr>
        <p:txBody>
          <a:bodyPr lIns="0" tIns="0" rIns="0" bIns="0" rtlCol="0" anchor="t">
            <a:spAutoFit/>
          </a:bodyPr>
          <a:lstStyle/>
          <a:p>
            <a:pPr algn="l">
              <a:lnSpc>
                <a:spcPts val="3510"/>
              </a:lnSpc>
            </a:pPr>
            <a:r>
              <a:rPr lang="en-US" sz="3774" b="1">
                <a:solidFill>
                  <a:srgbClr val="FFFFFF"/>
                </a:solidFill>
                <a:latin typeface="Glacial Indifference Bold"/>
                <a:ea typeface="Glacial Indifference Bold"/>
                <a:cs typeface="Glacial Indifference Bold"/>
                <a:sym typeface="Glacial Indifference Bold"/>
              </a:rPr>
              <a:t>CONVEYANCING</a:t>
            </a:r>
          </a:p>
        </p:txBody>
      </p:sp>
      <p:sp>
        <p:nvSpPr>
          <p:cNvPr id="11" name="TextBox 11"/>
          <p:cNvSpPr txBox="1"/>
          <p:nvPr/>
        </p:nvSpPr>
        <p:spPr>
          <a:xfrm>
            <a:off x="318140" y="6266546"/>
            <a:ext cx="5492434" cy="770947"/>
          </a:xfrm>
          <a:prstGeom prst="rect">
            <a:avLst/>
          </a:prstGeom>
        </p:spPr>
        <p:txBody>
          <a:bodyPr lIns="0" tIns="0" rIns="0" bIns="0" rtlCol="0" anchor="t">
            <a:spAutoFit/>
          </a:bodyPr>
          <a:lstStyle/>
          <a:p>
            <a:pPr algn="l">
              <a:lnSpc>
                <a:spcPts val="5582"/>
              </a:lnSpc>
            </a:pPr>
            <a:r>
              <a:rPr lang="en-US" sz="6272" b="1">
                <a:solidFill>
                  <a:srgbClr val="FED307"/>
                </a:solidFill>
                <a:latin typeface="Glacial Indifference Bold"/>
                <a:ea typeface="Glacial Indifference Bold"/>
                <a:cs typeface="Glacial Indifference Bold"/>
                <a:sym typeface="Glacial Indifference Bold"/>
              </a:rPr>
              <a:t>UNIT 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a:stretch>
              <a:fillRect t="-15703" r="-14697" b="-777"/>
            </a:stretch>
          </a:blipFill>
        </p:spPr>
        <p:txBody>
          <a:bodyPr/>
          <a:lstStyle/>
          <a:p>
            <a:endParaRPr lang="en-GB"/>
          </a:p>
        </p:txBody>
      </p:sp>
      <p:sp>
        <p:nvSpPr>
          <p:cNvPr id="3" name="Freeform 3"/>
          <p:cNvSpPr/>
          <p:nvPr/>
        </p:nvSpPr>
        <p:spPr>
          <a:xfrm rot="-1753206">
            <a:off x="-1113304" y="4354356"/>
            <a:ext cx="25783492" cy="9586163"/>
          </a:xfrm>
          <a:custGeom>
            <a:avLst/>
            <a:gdLst/>
            <a:ahLst/>
            <a:cxnLst/>
            <a:rect l="l" t="t" r="r" b="b"/>
            <a:pathLst>
              <a:path w="25783492" h="9586163">
                <a:moveTo>
                  <a:pt x="0" y="0"/>
                </a:moveTo>
                <a:lnTo>
                  <a:pt x="25783493" y="0"/>
                </a:lnTo>
                <a:lnTo>
                  <a:pt x="25783493" y="9586162"/>
                </a:lnTo>
                <a:lnTo>
                  <a:pt x="0" y="9586162"/>
                </a:lnTo>
                <a:lnTo>
                  <a:pt x="0" y="0"/>
                </a:lnTo>
                <a:close/>
              </a:path>
            </a:pathLst>
          </a:custGeom>
          <a:blipFill>
            <a:blip r:embed="rId3">
              <a:alphaModFix amt="5000"/>
            </a:blip>
            <a:stretch>
              <a:fillRect t="-39492" b="-39492"/>
            </a:stretch>
          </a:blipFill>
        </p:spPr>
        <p:txBody>
          <a:bodyPr/>
          <a:lstStyle/>
          <a:p>
            <a:endParaRPr lang="en-GB"/>
          </a:p>
        </p:txBody>
      </p:sp>
      <p:sp>
        <p:nvSpPr>
          <p:cNvPr id="4" name="Freeform 4"/>
          <p:cNvSpPr/>
          <p:nvPr/>
        </p:nvSpPr>
        <p:spPr>
          <a:xfrm flipH="1">
            <a:off x="6009980" y="-995510"/>
            <a:ext cx="12278020" cy="12278020"/>
          </a:xfrm>
          <a:custGeom>
            <a:avLst/>
            <a:gdLst/>
            <a:ahLst/>
            <a:cxnLst/>
            <a:rect l="l" t="t" r="r" b="b"/>
            <a:pathLst>
              <a:path w="12278020" h="12278020">
                <a:moveTo>
                  <a:pt x="12278020" y="0"/>
                </a:moveTo>
                <a:lnTo>
                  <a:pt x="0" y="0"/>
                </a:lnTo>
                <a:lnTo>
                  <a:pt x="0" y="12278020"/>
                </a:lnTo>
                <a:lnTo>
                  <a:pt x="12278020" y="12278020"/>
                </a:lnTo>
                <a:lnTo>
                  <a:pt x="12278020" y="0"/>
                </a:lnTo>
                <a:close/>
              </a:path>
            </a:pathLst>
          </a:custGeom>
          <a:blipFill>
            <a:blip r:embed="rId4">
              <a:alphaModFix amt="19999"/>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AutoShape 5"/>
          <p:cNvSpPr/>
          <p:nvPr/>
        </p:nvSpPr>
        <p:spPr>
          <a:xfrm>
            <a:off x="7913202" y="3113984"/>
            <a:ext cx="14608661" cy="4059032"/>
          </a:xfrm>
          <a:prstGeom prst="rect">
            <a:avLst/>
          </a:prstGeom>
          <a:solidFill>
            <a:srgbClr val="292A5A"/>
          </a:solidFill>
        </p:spPr>
        <p:txBody>
          <a:bodyPr/>
          <a:lstStyle/>
          <a:p>
            <a:endParaRPr lang="en-GB"/>
          </a:p>
        </p:txBody>
      </p:sp>
      <p:grpSp>
        <p:nvGrpSpPr>
          <p:cNvPr id="6" name="Group 6"/>
          <p:cNvGrpSpPr/>
          <p:nvPr/>
        </p:nvGrpSpPr>
        <p:grpSpPr>
          <a:xfrm>
            <a:off x="-191081" y="-135528"/>
            <a:ext cx="13958449" cy="1485076"/>
            <a:chOff x="0" y="0"/>
            <a:chExt cx="3676299" cy="391131"/>
          </a:xfrm>
        </p:grpSpPr>
        <p:sp>
          <p:nvSpPr>
            <p:cNvPr id="7" name="Freeform 7"/>
            <p:cNvSpPr/>
            <p:nvPr/>
          </p:nvSpPr>
          <p:spPr>
            <a:xfrm>
              <a:off x="0" y="0"/>
              <a:ext cx="3676299" cy="391131"/>
            </a:xfrm>
            <a:custGeom>
              <a:avLst/>
              <a:gdLst/>
              <a:ahLst/>
              <a:cxnLst/>
              <a:rect l="l" t="t" r="r" b="b"/>
              <a:pathLst>
                <a:path w="3676299" h="391131">
                  <a:moveTo>
                    <a:pt x="28287" y="0"/>
                  </a:moveTo>
                  <a:lnTo>
                    <a:pt x="3648013" y="0"/>
                  </a:lnTo>
                  <a:cubicBezTo>
                    <a:pt x="3655515" y="0"/>
                    <a:pt x="3662709" y="2980"/>
                    <a:pt x="3668014" y="8285"/>
                  </a:cubicBezTo>
                  <a:cubicBezTo>
                    <a:pt x="3673319" y="13590"/>
                    <a:pt x="3676299" y="20785"/>
                    <a:pt x="3676299" y="28287"/>
                  </a:cubicBezTo>
                  <a:lnTo>
                    <a:pt x="3676299" y="362844"/>
                  </a:lnTo>
                  <a:cubicBezTo>
                    <a:pt x="3676299" y="370347"/>
                    <a:pt x="3673319" y="377541"/>
                    <a:pt x="3668014" y="382846"/>
                  </a:cubicBezTo>
                  <a:cubicBezTo>
                    <a:pt x="3662709" y="388151"/>
                    <a:pt x="3655515" y="391131"/>
                    <a:pt x="3648013" y="391131"/>
                  </a:cubicBezTo>
                  <a:lnTo>
                    <a:pt x="28287" y="391131"/>
                  </a:lnTo>
                  <a:cubicBezTo>
                    <a:pt x="20785" y="391131"/>
                    <a:pt x="13590" y="388151"/>
                    <a:pt x="8285" y="382846"/>
                  </a:cubicBezTo>
                  <a:cubicBezTo>
                    <a:pt x="2980" y="377541"/>
                    <a:pt x="0" y="370347"/>
                    <a:pt x="0" y="362844"/>
                  </a:cubicBezTo>
                  <a:lnTo>
                    <a:pt x="0" y="28287"/>
                  </a:lnTo>
                  <a:cubicBezTo>
                    <a:pt x="0" y="20785"/>
                    <a:pt x="2980" y="13590"/>
                    <a:pt x="8285" y="8285"/>
                  </a:cubicBezTo>
                  <a:cubicBezTo>
                    <a:pt x="13590" y="2980"/>
                    <a:pt x="20785" y="0"/>
                    <a:pt x="28287" y="0"/>
                  </a:cubicBezTo>
                  <a:close/>
                </a:path>
              </a:pathLst>
            </a:custGeom>
            <a:solidFill>
              <a:srgbClr val="FED307">
                <a:alpha val="69804"/>
              </a:srgbClr>
            </a:solidFill>
          </p:spPr>
          <p:txBody>
            <a:bodyPr/>
            <a:lstStyle/>
            <a:p>
              <a:endParaRPr lang="en-GB"/>
            </a:p>
          </p:txBody>
        </p:sp>
        <p:sp>
          <p:nvSpPr>
            <p:cNvPr id="8" name="TextBox 8"/>
            <p:cNvSpPr txBox="1"/>
            <p:nvPr/>
          </p:nvSpPr>
          <p:spPr>
            <a:xfrm>
              <a:off x="0" y="-85725"/>
              <a:ext cx="3676299" cy="476856"/>
            </a:xfrm>
            <a:prstGeom prst="rect">
              <a:avLst/>
            </a:prstGeom>
          </p:spPr>
          <p:txBody>
            <a:bodyPr lIns="50800" tIns="50800" rIns="50800" bIns="50800" rtlCol="0" anchor="ctr"/>
            <a:lstStyle/>
            <a:p>
              <a:pPr algn="ctr">
                <a:lnSpc>
                  <a:spcPts val="3952"/>
                </a:lnSpc>
              </a:pPr>
              <a:endParaRPr/>
            </a:p>
          </p:txBody>
        </p:sp>
      </p:grpSp>
      <p:sp>
        <p:nvSpPr>
          <p:cNvPr id="9" name="TextBox 9"/>
          <p:cNvSpPr txBox="1"/>
          <p:nvPr/>
        </p:nvSpPr>
        <p:spPr>
          <a:xfrm>
            <a:off x="8271704" y="3283609"/>
            <a:ext cx="9681009" cy="3609813"/>
          </a:xfrm>
          <a:prstGeom prst="rect">
            <a:avLst/>
          </a:prstGeom>
        </p:spPr>
        <p:txBody>
          <a:bodyPr lIns="0" tIns="0" rIns="0" bIns="0" rtlCol="0" anchor="t">
            <a:spAutoFit/>
          </a:bodyPr>
          <a:lstStyle/>
          <a:p>
            <a:pPr algn="l">
              <a:lnSpc>
                <a:spcPts val="4799"/>
              </a:lnSpc>
            </a:pPr>
            <a:r>
              <a:rPr lang="en-US" sz="3999" b="1" spc="3">
                <a:solidFill>
                  <a:srgbClr val="FED307"/>
                </a:solidFill>
                <a:latin typeface="Glacial Indifference Bold"/>
                <a:ea typeface="Glacial Indifference Bold"/>
                <a:cs typeface="Glacial Indifference Bold"/>
                <a:sym typeface="Glacial Indifference Bold"/>
              </a:rPr>
              <a:t>Contents</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Investigation of title</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Registered v unregistered process</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Reviewing documentation</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Undertaking searches</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Issues that might arise</a:t>
            </a:r>
          </a:p>
        </p:txBody>
      </p:sp>
      <p:sp>
        <p:nvSpPr>
          <p:cNvPr id="10" name="TextBox 10"/>
          <p:cNvSpPr txBox="1"/>
          <p:nvPr/>
        </p:nvSpPr>
        <p:spPr>
          <a:xfrm>
            <a:off x="66168" y="168861"/>
            <a:ext cx="13443950" cy="742948"/>
          </a:xfrm>
          <a:prstGeom prst="rect">
            <a:avLst/>
          </a:prstGeom>
        </p:spPr>
        <p:txBody>
          <a:bodyPr lIns="0" tIns="0" rIns="0" bIns="0" rtlCol="0" anchor="t">
            <a:spAutoFit/>
          </a:bodyPr>
          <a:lstStyle/>
          <a:p>
            <a:pPr algn="just">
              <a:lnSpc>
                <a:spcPts val="6000"/>
              </a:lnSpc>
            </a:pPr>
            <a:r>
              <a:rPr lang="en-US" sz="4000" b="1">
                <a:solidFill>
                  <a:srgbClr val="292A5A"/>
                </a:solidFill>
                <a:latin typeface="Glacial Indifference Bold"/>
                <a:ea typeface="Glacial Indifference Bold"/>
                <a:cs typeface="Glacial Indifference Bold"/>
                <a:sym typeface="Glacial Indifference Bold"/>
              </a:rPr>
              <a:t>UNIT 3: INVESTIGATION OF TITLE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FED307"/>
          </a:solidFill>
        </p:spPr>
        <p:txBody>
          <a:bodyPr/>
          <a:lstStyle/>
          <a:p>
            <a:endParaRPr lang="en-GB"/>
          </a:p>
        </p:txBody>
      </p:sp>
      <p:sp>
        <p:nvSpPr>
          <p:cNvPr id="3" name="AutoShape 3"/>
          <p:cNvSpPr/>
          <p:nvPr/>
        </p:nvSpPr>
        <p:spPr>
          <a:xfrm>
            <a:off x="0" y="0"/>
            <a:ext cx="14417942" cy="771525"/>
          </a:xfrm>
          <a:prstGeom prst="rect">
            <a:avLst/>
          </a:prstGeom>
          <a:solidFill>
            <a:srgbClr val="E65485"/>
          </a:solidFill>
        </p:spPr>
        <p:txBody>
          <a:bodyPr/>
          <a:lstStyle/>
          <a:p>
            <a:endParaRPr lang="en-GB"/>
          </a:p>
        </p:txBody>
      </p:sp>
      <p:sp>
        <p:nvSpPr>
          <p:cNvPr id="4" name="TextBox 4"/>
          <p:cNvSpPr txBox="1"/>
          <p:nvPr/>
        </p:nvSpPr>
        <p:spPr>
          <a:xfrm>
            <a:off x="1028700" y="447675"/>
            <a:ext cx="15734201" cy="1724025"/>
          </a:xfrm>
          <a:prstGeom prst="rect">
            <a:avLst/>
          </a:prstGeom>
        </p:spPr>
        <p:txBody>
          <a:bodyPr lIns="0" tIns="0" rIns="0" bIns="0" rtlCol="0" anchor="t">
            <a:spAutoFit/>
          </a:bodyPr>
          <a:lstStyle/>
          <a:p>
            <a:pPr algn="just">
              <a:lnSpc>
                <a:spcPts val="15000"/>
              </a:lnSpc>
            </a:pPr>
            <a:r>
              <a:rPr lang="en-US" sz="7500" b="1">
                <a:solidFill>
                  <a:srgbClr val="FED307"/>
                </a:solidFill>
                <a:latin typeface="Glacial Indifference Bold"/>
                <a:ea typeface="Glacial Indifference Bold"/>
                <a:cs typeface="Glacial Indifference Bold"/>
                <a:sym typeface="Glacial Indifference Bold"/>
              </a:rPr>
              <a:t>UNIT 3:</a:t>
            </a:r>
            <a:r>
              <a:rPr lang="en-US" sz="7500" b="1">
                <a:solidFill>
                  <a:srgbClr val="FFFFFF"/>
                </a:solidFill>
                <a:latin typeface="Glacial Indifference Bold"/>
                <a:ea typeface="Glacial Indifference Bold"/>
                <a:cs typeface="Glacial Indifference Bold"/>
                <a:sym typeface="Glacial Indifference Bold"/>
              </a:rPr>
              <a:t> LEARNING OUTCOMES</a:t>
            </a:r>
          </a:p>
        </p:txBody>
      </p:sp>
      <p:sp>
        <p:nvSpPr>
          <p:cNvPr id="5" name="TextBox 5"/>
          <p:cNvSpPr txBox="1"/>
          <p:nvPr/>
        </p:nvSpPr>
        <p:spPr>
          <a:xfrm>
            <a:off x="1028700" y="2203694"/>
            <a:ext cx="15734201" cy="5943493"/>
          </a:xfrm>
          <a:prstGeom prst="rect">
            <a:avLst/>
          </a:prstGeom>
        </p:spPr>
        <p:txBody>
          <a:bodyPr lIns="0" tIns="0" rIns="0" bIns="0" rtlCol="0" anchor="t">
            <a:spAutoFit/>
          </a:bodyPr>
          <a:lstStyle/>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Differentiate between registered and unregistered land </a:t>
            </a:r>
          </a:p>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Differentiate beween how the seller deduces title to the buyer in registered and unregistered land</a:t>
            </a:r>
          </a:p>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Outline how official copies are set out in registered land</a:t>
            </a:r>
          </a:p>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Explain the requirements of a good root of title for unregistered land</a:t>
            </a:r>
          </a:p>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Explain how to analyse the title deeds listed in an epitome of title</a:t>
            </a:r>
          </a:p>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Summarise issues that might be revealed in the investigation of title and the further action required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1634457" y="2127712"/>
            <a:ext cx="6653543" cy="7608468"/>
          </a:xfrm>
          <a:custGeom>
            <a:avLst/>
            <a:gdLst/>
            <a:ahLst/>
            <a:cxnLst/>
            <a:rect l="l" t="t" r="r" b="b"/>
            <a:pathLst>
              <a:path w="6653543" h="7608468">
                <a:moveTo>
                  <a:pt x="0" y="0"/>
                </a:moveTo>
                <a:lnTo>
                  <a:pt x="6653543" y="0"/>
                </a:lnTo>
                <a:lnTo>
                  <a:pt x="6653543" y="7608468"/>
                </a:lnTo>
                <a:lnTo>
                  <a:pt x="0" y="7608468"/>
                </a:lnTo>
                <a:lnTo>
                  <a:pt x="0" y="0"/>
                </a:lnTo>
                <a:close/>
              </a:path>
            </a:pathLst>
          </a:custGeom>
          <a:blipFill>
            <a:blip r:embed="rId3"/>
            <a:stretch>
              <a:fillRect l="-73260"/>
            </a:stretch>
          </a:blipFill>
        </p:spPr>
        <p:txBody>
          <a:bodyPr/>
          <a:lstStyle/>
          <a:p>
            <a:endParaRPr lang="en-GB"/>
          </a:p>
        </p:txBody>
      </p:sp>
      <p:sp>
        <p:nvSpPr>
          <p:cNvPr id="5" name="TextBox 5"/>
          <p:cNvSpPr txBox="1"/>
          <p:nvPr/>
        </p:nvSpPr>
        <p:spPr>
          <a:xfrm>
            <a:off x="609784" y="1895835"/>
            <a:ext cx="10980053" cy="8121421"/>
          </a:xfrm>
          <a:prstGeom prst="rect">
            <a:avLst/>
          </a:prstGeom>
        </p:spPr>
        <p:txBody>
          <a:bodyPr lIns="0" tIns="0" rIns="0" bIns="0" rtlCol="0" anchor="t">
            <a:spAutoFit/>
          </a:bodyPr>
          <a:lstStyle/>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The process of establishing who owns the property and whether there are any rights or rules which could affect the owner’s use and enjoyment of it. </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Why is this necessary for buyer/lender?</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solicitor acting for the buyer will need to check:</a:t>
            </a:r>
          </a:p>
          <a:p>
            <a:pPr marL="1748790" lvl="3" indent="-437197"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that the seller owns the property, so is in a position to sell it to the buyer</a:t>
            </a:r>
          </a:p>
          <a:p>
            <a:pPr marL="1748790" lvl="3" indent="-437197"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whether there is anything that burdens the seller’s title which would deter a buyer, such as restrictive covenants against the intended use or rights of way in favour of a neighbour. </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a bank or building society considering lending money and taking security over a property will have similar concerns</a:t>
            </a:r>
          </a:p>
          <a:p>
            <a:pPr marL="1748790" lvl="3" indent="-437197"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lender will want to ensure that if the borrower defaults on the loan, the property can be sold on the open market for at least as much as is outstanding on the loan. </a:t>
            </a:r>
          </a:p>
        </p:txBody>
      </p:sp>
      <p:sp>
        <p:nvSpPr>
          <p:cNvPr id="6" name="TextBox 6"/>
          <p:cNvSpPr txBox="1"/>
          <p:nvPr/>
        </p:nvSpPr>
        <p:spPr>
          <a:xfrm>
            <a:off x="609784" y="335756"/>
            <a:ext cx="17678216" cy="1668131"/>
          </a:xfrm>
          <a:prstGeom prst="rect">
            <a:avLst/>
          </a:prstGeom>
        </p:spPr>
        <p:txBody>
          <a:bodyPr lIns="0" tIns="0" rIns="0" bIns="0" rtlCol="0" anchor="t">
            <a:spAutoFit/>
          </a:bodyPr>
          <a:lstStyle/>
          <a:p>
            <a:pPr algn="just">
              <a:lnSpc>
                <a:spcPts val="14600"/>
              </a:lnSpc>
            </a:pPr>
            <a:r>
              <a:rPr lang="en-US" sz="7300" b="1" spc="7">
                <a:solidFill>
                  <a:srgbClr val="E65485"/>
                </a:solidFill>
                <a:latin typeface="Glacial Indifference Bold"/>
                <a:ea typeface="Glacial Indifference Bold"/>
                <a:cs typeface="Glacial Indifference Bold"/>
                <a:sym typeface="Glacial Indifference Bold"/>
              </a:rPr>
              <a:t>INVESTIGATION OF TITLE:</a:t>
            </a:r>
            <a:r>
              <a:rPr lang="en-US" sz="7300" b="1" spc="7">
                <a:solidFill>
                  <a:srgbClr val="292A5A"/>
                </a:solidFill>
                <a:latin typeface="Glacial Indifference Bold"/>
                <a:ea typeface="Glacial Indifference Bold"/>
                <a:cs typeface="Glacial Indifference Bold"/>
                <a:sym typeface="Glacial Indifference Bold"/>
              </a:rPr>
              <a:t> BUYER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1895835"/>
            <a:ext cx="10980053" cy="7762523"/>
          </a:xfrm>
          <a:prstGeom prst="rect">
            <a:avLst/>
          </a:prstGeom>
        </p:spPr>
        <p:txBody>
          <a:bodyPr lIns="0" tIns="0" rIns="0" bIns="0" rtlCol="0" anchor="t">
            <a:spAutoFit/>
          </a:bodyPr>
          <a:lstStyle/>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Why necessary for seller?</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Seller’s solicitor will also need to investigate their client’s title: </a:t>
            </a:r>
          </a:p>
          <a:p>
            <a:pPr marL="1943095" lvl="3" indent="-485774"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they will be keen to anticipate any problems with the title and deal with them in advance. </a:t>
            </a:r>
          </a:p>
          <a:p>
            <a:pPr marL="1943095" lvl="3" indent="-485774"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to produce the first draft of the contract of sale. </a:t>
            </a:r>
          </a:p>
          <a:p>
            <a:pPr marL="2590794" lvl="4" indent="-51815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Under a typical sale contract the seller promises to sell the property ‘free from incumbrances’ (ie third party rights that bind the property and may be a problem for the buyer and/or the lender) unless the seller states otherwise, so any incumbrances need to be identified and specified in the contract at the earliest possible stage.</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2127712"/>
            <a:ext cx="6698163" cy="7608468"/>
          </a:xfrm>
          <a:custGeom>
            <a:avLst/>
            <a:gdLst/>
            <a:ahLst/>
            <a:cxnLst/>
            <a:rect l="l" t="t" r="r" b="b"/>
            <a:pathLst>
              <a:path w="6698163" h="7608468">
                <a:moveTo>
                  <a:pt x="0" y="0"/>
                </a:moveTo>
                <a:lnTo>
                  <a:pt x="6698163" y="0"/>
                </a:lnTo>
                <a:lnTo>
                  <a:pt x="6698163" y="7608468"/>
                </a:lnTo>
                <a:lnTo>
                  <a:pt x="0" y="7608468"/>
                </a:lnTo>
                <a:lnTo>
                  <a:pt x="0" y="0"/>
                </a:lnTo>
                <a:close/>
              </a:path>
            </a:pathLst>
          </a:custGeom>
          <a:blipFill>
            <a:blip r:embed="rId3"/>
            <a:stretch>
              <a:fillRect l="-3763" t="-35081"/>
            </a:stretch>
          </a:blipFill>
        </p:spPr>
        <p:txBody>
          <a:bodyPr/>
          <a:lstStyle/>
          <a:p>
            <a:endParaRPr lang="en-GB"/>
          </a:p>
        </p:txBody>
      </p:sp>
      <p:sp>
        <p:nvSpPr>
          <p:cNvPr id="6" name="TextBox 6"/>
          <p:cNvSpPr txBox="1"/>
          <p:nvPr/>
        </p:nvSpPr>
        <p:spPr>
          <a:xfrm>
            <a:off x="609784" y="335756"/>
            <a:ext cx="17678216" cy="1668131"/>
          </a:xfrm>
          <a:prstGeom prst="rect">
            <a:avLst/>
          </a:prstGeom>
        </p:spPr>
        <p:txBody>
          <a:bodyPr lIns="0" tIns="0" rIns="0" bIns="0" rtlCol="0" anchor="t">
            <a:spAutoFit/>
          </a:bodyPr>
          <a:lstStyle/>
          <a:p>
            <a:pPr algn="just">
              <a:lnSpc>
                <a:spcPts val="14600"/>
              </a:lnSpc>
            </a:pPr>
            <a:r>
              <a:rPr lang="en-US" sz="7300" b="1" spc="7">
                <a:solidFill>
                  <a:srgbClr val="E65485"/>
                </a:solidFill>
                <a:latin typeface="Glacial Indifference Bold"/>
                <a:ea typeface="Glacial Indifference Bold"/>
                <a:cs typeface="Glacial Indifference Bold"/>
                <a:sym typeface="Glacial Indifference Bold"/>
              </a:rPr>
              <a:t>INVESTIGATION OF TITLE:</a:t>
            </a:r>
            <a:r>
              <a:rPr lang="en-US" sz="7300" b="1" spc="7">
                <a:solidFill>
                  <a:srgbClr val="292A5A"/>
                </a:solidFill>
                <a:latin typeface="Glacial Indifference Bold"/>
                <a:ea typeface="Glacial Indifference Bold"/>
                <a:cs typeface="Glacial Indifference Bold"/>
                <a:sym typeface="Glacial Indifference Bold"/>
              </a:rPr>
              <a:t> SELLER</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1967942"/>
            <a:ext cx="10561137" cy="8107869"/>
          </a:xfrm>
          <a:prstGeom prst="rect">
            <a:avLst/>
          </a:prstGeom>
        </p:spPr>
        <p:txBody>
          <a:bodyPr lIns="0" tIns="0" rIns="0" bIns="0" rtlCol="0" anchor="t">
            <a:spAutoFit/>
          </a:bodyPr>
          <a:lstStyle/>
          <a:p>
            <a:pPr marL="604519" lvl="1" indent="-302260"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Historically, all title to land was proved by paper title deeds. </a:t>
            </a:r>
          </a:p>
          <a:p>
            <a:pPr marL="604519" lvl="1" indent="-302260"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The </a:t>
            </a:r>
            <a:r>
              <a:rPr lang="en-US" sz="2799" b="1">
                <a:solidFill>
                  <a:srgbClr val="292A5A"/>
                </a:solidFill>
                <a:latin typeface="Glacial Indifference Bold"/>
                <a:ea typeface="Glacial Indifference Bold"/>
                <a:cs typeface="Glacial Indifference Bold"/>
                <a:sym typeface="Glacial Indifference Bold"/>
              </a:rPr>
              <a:t>Land Registration Act of 1925</a:t>
            </a:r>
            <a:r>
              <a:rPr lang="en-US" sz="2799">
                <a:solidFill>
                  <a:srgbClr val="292A5A"/>
                </a:solidFill>
                <a:latin typeface="Glacial Indifference"/>
                <a:ea typeface="Glacial Indifference"/>
                <a:cs typeface="Glacial Indifference"/>
                <a:sym typeface="Glacial Indifference"/>
              </a:rPr>
              <a:t> introduced a system in England and Wales which was designed to ensure that ownership of land was registered in a central database: </a:t>
            </a:r>
            <a:r>
              <a:rPr lang="en-US" sz="2799" b="1" u="sng">
                <a:solidFill>
                  <a:srgbClr val="292A5A"/>
                </a:solidFill>
                <a:latin typeface="Glacial Indifference Bold"/>
                <a:ea typeface="Glacial Indifference Bold"/>
                <a:cs typeface="Glacial Indifference Bold"/>
                <a:sym typeface="Glacial Indifference Bold"/>
                <a:hlinkClick r:id="rId3" tooltip="https://www.gov.uk/government/organisations/land-registry"/>
              </a:rPr>
              <a:t>HM Land Registry</a:t>
            </a:r>
            <a:r>
              <a:rPr lang="en-US" sz="2799">
                <a:solidFill>
                  <a:srgbClr val="292A5A"/>
                </a:solidFill>
                <a:latin typeface="Glacial Indifference"/>
                <a:ea typeface="Glacial Indifference"/>
                <a:cs typeface="Glacial Indifference"/>
                <a:sym typeface="Glacial Indifference"/>
              </a:rPr>
              <a:t>. </a:t>
            </a:r>
          </a:p>
          <a:p>
            <a:pPr marL="604519" lvl="1" indent="-302260"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Now compulsory in every part of England and Wales to register an unregistered title when triggered (including change of owner): about 85% of land and property is now registered. </a:t>
            </a:r>
          </a:p>
          <a:p>
            <a:pPr marL="604519" lvl="1" indent="-302260"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Much of land owned by the Crown,  aristocracy and  Church has not been registered because it has never been sold and historically few landowners have voluntarily registered their land.</a:t>
            </a:r>
          </a:p>
          <a:p>
            <a:pPr marL="604519" lvl="1" indent="-302260"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Gov aims to have the whole of E&amp;W registered by 2030</a:t>
            </a:r>
          </a:p>
          <a:p>
            <a:pPr marL="604519" lvl="1" indent="-302260"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Still need to be aware of process to investigate title for registered and unregistered title</a:t>
            </a:r>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3182600" y="2198411"/>
            <a:ext cx="4648200" cy="5050338"/>
          </a:xfrm>
          <a:custGeom>
            <a:avLst/>
            <a:gdLst/>
            <a:ahLst/>
            <a:cxnLst/>
            <a:rect l="l" t="t" r="r" b="b"/>
            <a:pathLst>
              <a:path w="6698163" h="6698163">
                <a:moveTo>
                  <a:pt x="0" y="0"/>
                </a:moveTo>
                <a:lnTo>
                  <a:pt x="6698163" y="0"/>
                </a:lnTo>
                <a:lnTo>
                  <a:pt x="6698163" y="6698163"/>
                </a:lnTo>
                <a:lnTo>
                  <a:pt x="0" y="6698163"/>
                </a:lnTo>
                <a:lnTo>
                  <a:pt x="0" y="0"/>
                </a:lnTo>
                <a:close/>
              </a:path>
            </a:pathLst>
          </a:custGeom>
          <a:blipFill>
            <a:blip r:embed="rId4"/>
            <a:stretch>
              <a:fillRect/>
            </a:stretch>
          </a:blipFill>
        </p:spPr>
        <p:txBody>
          <a:bodyPr/>
          <a:lstStyle/>
          <a:p>
            <a:endParaRPr lang="en-GB"/>
          </a:p>
        </p:txBody>
      </p:sp>
      <p:sp>
        <p:nvSpPr>
          <p:cNvPr id="6" name="TextBox 6"/>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REGISTERED V </a:t>
            </a:r>
            <a:r>
              <a:rPr lang="en-US" sz="7500" b="1" spc="7">
                <a:solidFill>
                  <a:srgbClr val="292A5A"/>
                </a:solidFill>
                <a:latin typeface="Glacial Indifference Bold"/>
                <a:ea typeface="Glacial Indifference Bold"/>
                <a:cs typeface="Glacial Indifference Bold"/>
                <a:sym typeface="Glacial Indifference Bold"/>
              </a:rPr>
              <a:t>UNREGISTERED LAND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2286000"/>
            <a:ext cx="10561137" cy="7294245"/>
          </a:xfrm>
          <a:prstGeom prst="rect">
            <a:avLst/>
          </a:prstGeom>
        </p:spPr>
        <p:txBody>
          <a:bodyPr lIns="0" tIns="0" rIns="0" bIns="0" rtlCol="0" anchor="t">
            <a:spAutoFit/>
          </a:bodyPr>
          <a:lstStyle/>
          <a:p>
            <a:pPr marL="690879"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Seller’s solicitor needs to obtain copies of the r</a:t>
            </a:r>
            <a:r>
              <a:rPr lang="en-US" sz="3199" b="1">
                <a:solidFill>
                  <a:srgbClr val="292A5A"/>
                </a:solidFill>
                <a:latin typeface="Glacial Indifference Bold"/>
                <a:ea typeface="Glacial Indifference Bold"/>
                <a:cs typeface="Glacial Indifference Bold"/>
                <a:sym typeface="Glacial Indifference Bold"/>
              </a:rPr>
              <a:t>egister of title</a:t>
            </a:r>
            <a:r>
              <a:rPr lang="en-US" sz="3199">
                <a:solidFill>
                  <a:srgbClr val="292A5A"/>
                </a:solidFill>
                <a:latin typeface="Glacial Indifference"/>
                <a:ea typeface="Glacial Indifference"/>
                <a:cs typeface="Glacial Indifference"/>
                <a:sym typeface="Glacial Indifference"/>
              </a:rPr>
              <a:t> for the property, which are called ‘official copies’. </a:t>
            </a:r>
          </a:p>
          <a:p>
            <a:pPr marL="690879"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They will also need to get a copy of the </a:t>
            </a:r>
            <a:r>
              <a:rPr lang="en-US" sz="3199" b="1">
                <a:solidFill>
                  <a:srgbClr val="292A5A"/>
                </a:solidFill>
                <a:latin typeface="Glacial Indifference Bold"/>
                <a:ea typeface="Glacial Indifference Bold"/>
                <a:cs typeface="Glacial Indifference Bold"/>
                <a:sym typeface="Glacial Indifference Bold"/>
              </a:rPr>
              <a:t>Land Registry plan</a:t>
            </a:r>
            <a:r>
              <a:rPr lang="en-US" sz="3199">
                <a:solidFill>
                  <a:srgbClr val="292A5A"/>
                </a:solidFill>
                <a:latin typeface="Glacial Indifference"/>
                <a:ea typeface="Glacial Indifference"/>
                <a:cs typeface="Glacial Indifference"/>
                <a:sym typeface="Glacial Indifference"/>
              </a:rPr>
              <a:t> for the property, which is known as the ‘title plan’. </a:t>
            </a:r>
          </a:p>
          <a:p>
            <a:pPr marL="690879"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The firm is likely to have an account with the Land Registry:</a:t>
            </a:r>
          </a:p>
          <a:p>
            <a:pPr marL="1381758" lvl="2" indent="-460586"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 allows them to order these documents by telephone or online and receive them the following day. </a:t>
            </a:r>
          </a:p>
          <a:p>
            <a:pPr marL="690879" lvl="1" indent="-345439" algn="l">
              <a:lnSpc>
                <a:spcPts val="5279"/>
              </a:lnSpc>
              <a:buFont typeface="Arial"/>
              <a:buChar char="•"/>
            </a:pPr>
            <a:r>
              <a:rPr lang="en-US" sz="3199" u="sng">
                <a:solidFill>
                  <a:srgbClr val="292A5A"/>
                </a:solidFill>
                <a:latin typeface="Glacial Indifference"/>
                <a:ea typeface="Glacial Indifference"/>
                <a:cs typeface="Glacial Indifference"/>
                <a:sym typeface="Glacial Indifference"/>
                <a:hlinkClick r:id="rId3" tooltip="https://landregistry-deeds.co.uk/2016/09/16/read-title-register/"/>
              </a:rPr>
              <a:t>Example title register</a:t>
            </a:r>
          </a:p>
          <a:p>
            <a:pPr marL="690879" lvl="1" indent="-345439" algn="l">
              <a:lnSpc>
                <a:spcPts val="5279"/>
              </a:lnSpc>
              <a:buFont typeface="Arial"/>
              <a:buChar char="•"/>
            </a:pPr>
            <a:r>
              <a:rPr lang="en-US" sz="3199" u="sng">
                <a:solidFill>
                  <a:srgbClr val="292A5A"/>
                </a:solidFill>
                <a:latin typeface="Glacial Indifference"/>
                <a:ea typeface="Glacial Indifference"/>
                <a:cs typeface="Glacial Indifference"/>
                <a:sym typeface="Glacial Indifference"/>
                <a:hlinkClick r:id="rId4" tooltip="https://www.gov.uk/government/publications/how-to-read-a-title-register-and-title-plan/how-to-read-a-title-plan"/>
              </a:rPr>
              <a:t>How to read the title plan</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2171700"/>
            <a:ext cx="6698163" cy="7564480"/>
          </a:xfrm>
          <a:custGeom>
            <a:avLst/>
            <a:gdLst/>
            <a:ahLst/>
            <a:cxnLst/>
            <a:rect l="l" t="t" r="r" b="b"/>
            <a:pathLst>
              <a:path w="6698163" h="7564480">
                <a:moveTo>
                  <a:pt x="0" y="0"/>
                </a:moveTo>
                <a:lnTo>
                  <a:pt x="6698163" y="0"/>
                </a:lnTo>
                <a:lnTo>
                  <a:pt x="6698163" y="7564480"/>
                </a:lnTo>
                <a:lnTo>
                  <a:pt x="0" y="7564480"/>
                </a:lnTo>
                <a:lnTo>
                  <a:pt x="0" y="0"/>
                </a:lnTo>
                <a:close/>
              </a:path>
            </a:pathLst>
          </a:custGeom>
          <a:blipFill>
            <a:blip r:embed="rId5"/>
            <a:stretch>
              <a:fillRect t="-1381" b="-22119"/>
            </a:stretch>
          </a:blipFill>
        </p:spPr>
        <p:txBody>
          <a:bodyPr/>
          <a:lstStyle/>
          <a:p>
            <a:endParaRPr lang="en-GB"/>
          </a:p>
        </p:txBody>
      </p:sp>
      <p:sp>
        <p:nvSpPr>
          <p:cNvPr id="6" name="TextBox 6"/>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FREEHOLD </a:t>
            </a:r>
            <a:r>
              <a:rPr lang="en-US" sz="7500" b="1" spc="7">
                <a:solidFill>
                  <a:srgbClr val="292A5A"/>
                </a:solidFill>
                <a:latin typeface="Glacial Indifference Bold"/>
                <a:ea typeface="Glacial Indifference Bold"/>
                <a:cs typeface="Glacial Indifference Bold"/>
                <a:sym typeface="Glacial Indifference Bold"/>
              </a:rPr>
              <a:t>REGISTERED LAND</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3182600" y="797268"/>
            <a:ext cx="4876800" cy="7335880"/>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47739" r="-53142"/>
            </a:stretch>
          </a:blipFill>
        </p:spPr>
        <p:txBody>
          <a:bodyPr/>
          <a:lstStyle/>
          <a:p>
            <a:endParaRPr lang="en-GB"/>
          </a:p>
        </p:txBody>
      </p:sp>
      <p:sp>
        <p:nvSpPr>
          <p:cNvPr id="5" name="TextBox 5"/>
          <p:cNvSpPr txBox="1"/>
          <p:nvPr/>
        </p:nvSpPr>
        <p:spPr>
          <a:xfrm>
            <a:off x="609784" y="2031206"/>
            <a:ext cx="10980053" cy="7742866"/>
          </a:xfrm>
          <a:prstGeom prst="rect">
            <a:avLst/>
          </a:prstGeom>
        </p:spPr>
        <p:txBody>
          <a:bodyPr lIns="0" tIns="0" rIns="0" bIns="0" rtlCol="0" anchor="t">
            <a:spAutoFit/>
          </a:bodyPr>
          <a:lstStyle/>
          <a:p>
            <a:pPr marL="690877" lvl="1" indent="-345439"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‘Deduction of title’ is the expression used for the seller’s obligation to prove to the buyer their ownership of the property they are trying to sell. </a:t>
            </a:r>
          </a:p>
          <a:p>
            <a:pPr marL="690877" lvl="1" indent="-345439"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This ownership is proved by producing documentary evidence of title to the buyer. </a:t>
            </a:r>
          </a:p>
          <a:p>
            <a:pPr marL="690877" lvl="1" indent="-345439"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Modern practice is for title to be deduced before exchange of contracts and for the buyer to be prevented from raising any objections to that title after exchange of contracts. </a:t>
            </a:r>
          </a:p>
          <a:p>
            <a:pPr marL="690877" lvl="1" indent="-345439"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With registered land, the seller should supply to the buyer, at their own expense, official copies that are less than six months old.</a:t>
            </a:r>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DEDUCTION </a:t>
            </a:r>
            <a:r>
              <a:rPr lang="en-US" sz="7500" b="1" spc="7">
                <a:solidFill>
                  <a:srgbClr val="292A5A"/>
                </a:solidFill>
                <a:latin typeface="Glacial Indifference Bold"/>
                <a:ea typeface="Glacial Indifference Bold"/>
                <a:cs typeface="Glacial Indifference Bold"/>
                <a:sym typeface="Glacial Indifference Bold"/>
              </a:rPr>
              <a:t>OF</a:t>
            </a:r>
            <a:r>
              <a:rPr lang="en-US" sz="7500" b="1" spc="7">
                <a:solidFill>
                  <a:srgbClr val="E65485"/>
                </a:solidFill>
                <a:latin typeface="Glacial Indifference Bold"/>
                <a:ea typeface="Glacial Indifference Bold"/>
                <a:cs typeface="Glacial Indifference Bold"/>
                <a:sym typeface="Glacial Indifference Bold"/>
              </a:rPr>
              <a:t> </a:t>
            </a:r>
            <a:r>
              <a:rPr lang="en-US" sz="7500" b="1" spc="7">
                <a:solidFill>
                  <a:srgbClr val="292A5A"/>
                </a:solidFill>
                <a:latin typeface="Glacial Indifference Bold"/>
                <a:ea typeface="Glacial Indifference Bold"/>
                <a:cs typeface="Glacial Indifference Bold"/>
                <a:sym typeface="Glacial Indifference Bold"/>
              </a:rPr>
              <a:t>TITLE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83429"/>
            <a:ext cx="13910219" cy="3808094"/>
          </a:xfrm>
          <a:prstGeom prst="rect">
            <a:avLst/>
          </a:prstGeom>
        </p:spPr>
        <p:txBody>
          <a:bodyPr lIns="0" tIns="0" rIns="0" bIns="0" rtlCol="0" anchor="t">
            <a:spAutoFit/>
          </a:bodyPr>
          <a:lstStyle/>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Access the specimen </a:t>
            </a:r>
            <a:r>
              <a:rPr lang="en-US" sz="3700" u="sng">
                <a:solidFill>
                  <a:srgbClr val="292A5A"/>
                </a:solidFill>
                <a:latin typeface="Glacial Indifference"/>
                <a:ea typeface="Glacial Indifference"/>
                <a:cs typeface="Glacial Indifference"/>
                <a:sym typeface="Glacial Indifference"/>
                <a:hlinkClick r:id="rId3" tooltip="https://landregistry-deeds.co.uk/wp-content/uploads/2016/09/How-to-read-your-Title-Register.pdf"/>
              </a:rPr>
              <a:t>title register</a:t>
            </a:r>
            <a:r>
              <a:rPr lang="en-US" sz="3700">
                <a:solidFill>
                  <a:srgbClr val="292A5A"/>
                </a:solidFill>
                <a:latin typeface="Glacial Indifference"/>
                <a:ea typeface="Glacial Indifference"/>
                <a:cs typeface="Glacial Indifference"/>
                <a:sym typeface="Glacial Indifference"/>
              </a:rPr>
              <a:t> and the specimen</a:t>
            </a:r>
            <a:r>
              <a:rPr lang="en-US" sz="3700" u="sng">
                <a:solidFill>
                  <a:srgbClr val="292A5A"/>
                </a:solidFill>
                <a:latin typeface="Glacial Indifference"/>
                <a:ea typeface="Glacial Indifference"/>
                <a:cs typeface="Glacial Indifference"/>
                <a:sym typeface="Glacial Indifference"/>
                <a:hlinkClick r:id="rId4" tooltip="https://www.gov.uk/government/publications/how-to-read-a-title-register-and-title-plan/how-to-read-a-title-plan"/>
              </a:rPr>
              <a:t> title plan</a:t>
            </a:r>
            <a:r>
              <a:rPr lang="en-US" sz="3700">
                <a:solidFill>
                  <a:srgbClr val="292A5A"/>
                </a:solidFill>
                <a:latin typeface="Glacial Indifference"/>
                <a:ea typeface="Glacial Indifference"/>
                <a:cs typeface="Glacial Indifference"/>
                <a:sym typeface="Glacial Indifference"/>
              </a:rPr>
              <a:t> from Land Registry website.</a:t>
            </a:r>
          </a:p>
          <a:p>
            <a:pPr marL="798833" lvl="1" indent="-399416" algn="l">
              <a:lnSpc>
                <a:spcPts val="6105"/>
              </a:lnSpc>
              <a:buFont typeface="Arial"/>
              <a:buChar char="•"/>
            </a:pPr>
            <a:r>
              <a:rPr lang="en-US" sz="3700" b="1">
                <a:solidFill>
                  <a:srgbClr val="292A5A"/>
                </a:solidFill>
                <a:latin typeface="Glacial Indifference Bold"/>
                <a:ea typeface="Glacial Indifference Bold"/>
                <a:cs typeface="Glacial Indifference Bold"/>
                <a:sym typeface="Glacial Indifference Bold"/>
              </a:rPr>
              <a:t>Summarise what these documents show/contain </a:t>
            </a:r>
          </a:p>
          <a:p>
            <a:pPr marL="1597665" lvl="2" indent="-532555"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Tip: follow the guidance indicated by Land registry on the documents </a:t>
            </a: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dirty="0">
                <a:solidFill>
                  <a:srgbClr val="E65485"/>
                </a:solidFill>
                <a:latin typeface="Glacial Indifference Bold"/>
                <a:ea typeface="Glacial Indifference Bold"/>
                <a:cs typeface="Glacial Indifference Bold"/>
                <a:sym typeface="Glacial Indifference Bold"/>
              </a:rPr>
              <a:t>ACTIVITY 1:</a:t>
            </a:r>
            <a:r>
              <a:rPr lang="en-US" sz="6500" b="1" spc="6" dirty="0">
                <a:solidFill>
                  <a:srgbClr val="292A5A"/>
                </a:solidFill>
                <a:latin typeface="Glacial Indifference Bold"/>
                <a:ea typeface="Glacial Indifference Bold"/>
                <a:cs typeface="Glacial Indifference Bold"/>
                <a:sym typeface="Glacial Indifference Bold"/>
              </a:rPr>
              <a:t> REVIEWING HMLR DOCS</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1928239"/>
            <a:ext cx="10561137" cy="7758713"/>
          </a:xfrm>
          <a:prstGeom prst="rect">
            <a:avLst/>
          </a:prstGeom>
        </p:spPr>
        <p:txBody>
          <a:bodyPr lIns="0" tIns="0" rIns="0" bIns="0" rtlCol="0" anchor="t">
            <a:spAutoFit/>
          </a:bodyPr>
          <a:lstStyle/>
          <a:p>
            <a:pPr marL="626111" lvl="1" indent="-313055" algn="l">
              <a:lnSpc>
                <a:spcPts val="4785"/>
              </a:lnSpc>
              <a:buFont typeface="Arial"/>
              <a:buChar char="•"/>
            </a:pPr>
            <a:r>
              <a:rPr lang="en-US" sz="2900">
                <a:solidFill>
                  <a:srgbClr val="292A5A"/>
                </a:solidFill>
                <a:latin typeface="Glacial Indifference"/>
                <a:ea typeface="Glacial Indifference"/>
                <a:cs typeface="Glacial Indifference"/>
                <a:sym typeface="Glacial Indifference"/>
              </a:rPr>
              <a:t>Check whether the land is already registered or is the subject of a pending application for first registration. </a:t>
            </a:r>
          </a:p>
          <a:p>
            <a:pPr marL="626111" lvl="1" indent="-313055" algn="l">
              <a:lnSpc>
                <a:spcPts val="4785"/>
              </a:lnSpc>
              <a:buFont typeface="Arial"/>
              <a:buChar char="•"/>
            </a:pPr>
            <a:r>
              <a:rPr lang="en-US" sz="2900">
                <a:solidFill>
                  <a:srgbClr val="292A5A"/>
                </a:solidFill>
                <a:latin typeface="Glacial Indifference"/>
                <a:ea typeface="Glacial Indifference"/>
                <a:cs typeface="Glacial Indifference"/>
                <a:sym typeface="Glacial Indifference"/>
              </a:rPr>
              <a:t>Possible that a third party has lodged a </a:t>
            </a:r>
            <a:r>
              <a:rPr lang="en-US" sz="2900" b="1">
                <a:solidFill>
                  <a:srgbClr val="292A5A"/>
                </a:solidFill>
                <a:latin typeface="Glacial Indifference Bold"/>
                <a:ea typeface="Glacial Indifference Bold"/>
                <a:cs typeface="Glacial Indifference Bold"/>
                <a:sym typeface="Glacial Indifference Bold"/>
              </a:rPr>
              <a:t>caution</a:t>
            </a:r>
            <a:r>
              <a:rPr lang="en-US" sz="2900">
                <a:solidFill>
                  <a:srgbClr val="292A5A"/>
                </a:solidFill>
                <a:latin typeface="Glacial Indifference"/>
                <a:ea typeface="Glacial Indifference"/>
                <a:cs typeface="Glacial Indifference"/>
                <a:sym typeface="Glacial Indifference"/>
              </a:rPr>
              <a:t> against first registration, warning that they have an interest in the land, such as an easement. </a:t>
            </a:r>
          </a:p>
          <a:p>
            <a:pPr marL="626111" lvl="1" indent="-313055" algn="l">
              <a:lnSpc>
                <a:spcPts val="4785"/>
              </a:lnSpc>
              <a:buFont typeface="Arial"/>
              <a:buChar char="•"/>
            </a:pPr>
            <a:r>
              <a:rPr lang="en-US" sz="2900">
                <a:solidFill>
                  <a:srgbClr val="292A5A"/>
                </a:solidFill>
                <a:latin typeface="Glacial Indifference"/>
                <a:ea typeface="Glacial Indifference"/>
                <a:cs typeface="Glacial Indifference"/>
                <a:sym typeface="Glacial Indifference"/>
              </a:rPr>
              <a:t>When first registration is lodged:</a:t>
            </a:r>
          </a:p>
          <a:p>
            <a:pPr marL="1252221" lvl="2" indent="-417407" algn="l">
              <a:lnSpc>
                <a:spcPts val="4785"/>
              </a:lnSpc>
              <a:buFont typeface="Arial"/>
              <a:buChar char="⚬"/>
            </a:pPr>
            <a:r>
              <a:rPr lang="en-US" sz="2900">
                <a:solidFill>
                  <a:srgbClr val="292A5A"/>
                </a:solidFill>
                <a:latin typeface="Glacial Indifference"/>
                <a:ea typeface="Glacial Indifference"/>
                <a:cs typeface="Glacial Indifference"/>
                <a:sym typeface="Glacial Indifference"/>
              </a:rPr>
              <a:t>HMLR will ‘warn off’ the cautioner</a:t>
            </a:r>
          </a:p>
          <a:p>
            <a:pPr marL="1878332" lvl="3" indent="-469583" algn="l">
              <a:lnSpc>
                <a:spcPts val="4785"/>
              </a:lnSpc>
              <a:buFont typeface="Arial"/>
              <a:buChar char="￭"/>
            </a:pPr>
            <a:r>
              <a:rPr lang="en-US" sz="2900">
                <a:solidFill>
                  <a:srgbClr val="292A5A"/>
                </a:solidFill>
                <a:latin typeface="Glacial Indifference"/>
                <a:ea typeface="Glacial Indifference"/>
                <a:cs typeface="Glacial Indifference"/>
                <a:sym typeface="Glacial Indifference"/>
              </a:rPr>
              <a:t>give them a limited period to establish their rights over the landA</a:t>
            </a:r>
          </a:p>
          <a:p>
            <a:pPr marL="1878332" lvl="3" indent="-469583" algn="l">
              <a:lnSpc>
                <a:spcPts val="4785"/>
              </a:lnSpc>
              <a:buFont typeface="Arial"/>
              <a:buChar char="￭"/>
            </a:pPr>
            <a:r>
              <a:rPr lang="en-US" sz="2900">
                <a:solidFill>
                  <a:srgbClr val="292A5A"/>
                </a:solidFill>
                <a:latin typeface="Glacial Indifference"/>
                <a:ea typeface="Glacial Indifference"/>
                <a:cs typeface="Glacial Indifference"/>
                <a:sym typeface="Glacial Indifference"/>
              </a:rPr>
              <a:t>if they cannot do so, the registration will proceed and the cautioner will lose their rights. </a:t>
            </a:r>
          </a:p>
          <a:p>
            <a:pPr marL="626111" lvl="1" indent="-313055" algn="l">
              <a:lnSpc>
                <a:spcPts val="4785"/>
              </a:lnSpc>
              <a:buFont typeface="Arial"/>
              <a:buChar char="•"/>
            </a:pPr>
            <a:r>
              <a:rPr lang="en-US" sz="2900">
                <a:solidFill>
                  <a:srgbClr val="292A5A"/>
                </a:solidFill>
                <a:latin typeface="Glacial Indifference"/>
                <a:ea typeface="Glacial Indifference"/>
                <a:cs typeface="Glacial Indifference"/>
                <a:sym typeface="Glacial Indifference"/>
              </a:rPr>
              <a:t>These checks can be done by an</a:t>
            </a:r>
            <a:r>
              <a:rPr lang="en-US" sz="2900" b="1">
                <a:solidFill>
                  <a:srgbClr val="292A5A"/>
                </a:solidFill>
                <a:latin typeface="Glacial Indifference Bold"/>
                <a:ea typeface="Glacial Indifference Bold"/>
                <a:cs typeface="Glacial Indifference Bold"/>
                <a:sym typeface="Glacial Indifference Bold"/>
              </a:rPr>
              <a:t> Index Map search (SIM) </a:t>
            </a:r>
            <a:r>
              <a:rPr lang="en-US" sz="2900">
                <a:solidFill>
                  <a:srgbClr val="292A5A"/>
                </a:solidFill>
                <a:latin typeface="Glacial Indifference"/>
                <a:ea typeface="Glacial Indifference"/>
                <a:cs typeface="Glacial Indifference"/>
                <a:sym typeface="Glacial Indifference"/>
              </a:rPr>
              <a:t>at HMLR, accompanied by a plan of the property</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3403413"/>
            <a:ext cx="6698163" cy="4479396"/>
          </a:xfrm>
          <a:custGeom>
            <a:avLst/>
            <a:gdLst/>
            <a:ahLst/>
            <a:cxnLst/>
            <a:rect l="l" t="t" r="r" b="b"/>
            <a:pathLst>
              <a:path w="6698163" h="4479396">
                <a:moveTo>
                  <a:pt x="0" y="0"/>
                </a:moveTo>
                <a:lnTo>
                  <a:pt x="6698163" y="0"/>
                </a:lnTo>
                <a:lnTo>
                  <a:pt x="6698163" y="4479396"/>
                </a:lnTo>
                <a:lnTo>
                  <a:pt x="0" y="4479396"/>
                </a:lnTo>
                <a:lnTo>
                  <a:pt x="0" y="0"/>
                </a:lnTo>
                <a:close/>
              </a:path>
            </a:pathLst>
          </a:custGeom>
          <a:blipFill>
            <a:blip r:embed="rId3"/>
            <a:stretch>
              <a:fillRect/>
            </a:stretch>
          </a:blipFill>
        </p:spPr>
        <p:txBody>
          <a:bodyPr/>
          <a:lstStyle/>
          <a:p>
            <a:endParaRPr lang="en-GB"/>
          </a:p>
        </p:txBody>
      </p:sp>
      <p:sp>
        <p:nvSpPr>
          <p:cNvPr id="6" name="TextBox 6"/>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FREEHOLD </a:t>
            </a:r>
            <a:r>
              <a:rPr lang="en-US" sz="7500" b="1" spc="7">
                <a:solidFill>
                  <a:srgbClr val="292A5A"/>
                </a:solidFill>
                <a:latin typeface="Glacial Indifference Bold"/>
                <a:ea typeface="Glacial Indifference Bold"/>
                <a:cs typeface="Glacial Indifference Bold"/>
                <a:sym typeface="Glacial Indifference Bold"/>
              </a:rPr>
              <a:t>UNREGISTERED LAND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31206"/>
            <a:ext cx="10980053" cy="8390538"/>
          </a:xfrm>
          <a:prstGeom prst="rect">
            <a:avLst/>
          </a:prstGeom>
        </p:spPr>
        <p:txBody>
          <a:bodyPr lIns="0" tIns="0" rIns="0" bIns="0" rtlCol="0" anchor="t">
            <a:spAutoFit/>
          </a:bodyPr>
          <a:lstStyle/>
          <a:p>
            <a:pPr marL="690877" lvl="1" indent="-345439"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If title unregistered: title is proved by the title </a:t>
            </a:r>
            <a:r>
              <a:rPr lang="en-US" sz="3199" b="1">
                <a:solidFill>
                  <a:srgbClr val="292A5A"/>
                </a:solidFill>
                <a:latin typeface="Glacial Indifference Bold"/>
                <a:ea typeface="Glacial Indifference Bold"/>
                <a:cs typeface="Glacial Indifference Bold"/>
                <a:sym typeface="Glacial Indifference Bold"/>
              </a:rPr>
              <a:t>deeds</a:t>
            </a:r>
            <a:r>
              <a:rPr lang="en-US" sz="3199">
                <a:solidFill>
                  <a:srgbClr val="292A5A"/>
                </a:solidFill>
                <a:latin typeface="Glacial Indifference"/>
                <a:ea typeface="Glacial Indifference"/>
                <a:cs typeface="Glacial Indifference"/>
                <a:sym typeface="Glacial Indifference"/>
              </a:rPr>
              <a:t>. </a:t>
            </a:r>
          </a:p>
          <a:p>
            <a:pPr marL="690877" lvl="1" indent="-345439"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Seller provides the buyer with copies of the title deeds and, if the sale is a sale of the whole of the property, hands over the originals to the buyer on completion. </a:t>
            </a:r>
          </a:p>
          <a:p>
            <a:pPr marL="690877" lvl="1" indent="-345439"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If the sale is of part, seller will keep the original title deeds and hand over certified copies to the buyer on completion. </a:t>
            </a:r>
          </a:p>
          <a:p>
            <a:pPr marL="690877" lvl="1" indent="-345439"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At completion, buyer’s solicitor examines the original title deeds against the copies that they received prior to exchange of contracts to check they are the same</a:t>
            </a:r>
          </a:p>
          <a:p>
            <a:pPr marL="1381755" lvl="2" indent="-460585"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this process is referred to as </a:t>
            </a:r>
            <a:r>
              <a:rPr lang="en-US" sz="3199" b="1">
                <a:solidFill>
                  <a:srgbClr val="292A5A"/>
                </a:solidFill>
                <a:latin typeface="Glacial Indifference Bold"/>
                <a:ea typeface="Glacial Indifference Bold"/>
                <a:cs typeface="Glacial Indifference Bold"/>
                <a:sym typeface="Glacial Indifference Bold"/>
              </a:rPr>
              <a:t>‘verification of title’.</a:t>
            </a:r>
            <a:r>
              <a:rPr lang="en-US" sz="3199">
                <a:solidFill>
                  <a:srgbClr val="292A5A"/>
                </a:solidFill>
                <a:latin typeface="Glacial Indifference"/>
                <a:ea typeface="Glacial Indifference"/>
                <a:cs typeface="Glacial Indifference"/>
                <a:sym typeface="Glacial Indifference"/>
              </a:rPr>
              <a:t> </a:t>
            </a:r>
          </a:p>
          <a:p>
            <a:pPr marL="1381755" lvl="2" indent="-460585"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a </a:t>
            </a:r>
            <a:r>
              <a:rPr lang="en-US" sz="3199" b="1">
                <a:solidFill>
                  <a:srgbClr val="292A5A"/>
                </a:solidFill>
                <a:latin typeface="Glacial Indifference Bold"/>
                <a:ea typeface="Glacial Indifference Bold"/>
                <a:cs typeface="Glacial Indifference Bold"/>
                <a:sym typeface="Glacial Indifference Bold"/>
              </a:rPr>
              <a:t>memorandum of the sale of part </a:t>
            </a:r>
            <a:r>
              <a:rPr lang="en-US" sz="3199">
                <a:solidFill>
                  <a:srgbClr val="292A5A"/>
                </a:solidFill>
                <a:latin typeface="Glacial Indifference"/>
                <a:ea typeface="Glacial Indifference"/>
                <a:cs typeface="Glacial Indifference"/>
                <a:sym typeface="Glacial Indifference"/>
              </a:rPr>
              <a:t>is marked on the original deed.</a:t>
            </a:r>
          </a:p>
          <a:p>
            <a:pPr algn="l">
              <a:lnSpc>
                <a:spcPts val="5119"/>
              </a:lnSpc>
            </a:pPr>
            <a:endParaRPr lang="en-US" sz="3199">
              <a:solidFill>
                <a:srgbClr val="292A5A"/>
              </a:solidFill>
              <a:latin typeface="Glacial Indifference"/>
              <a:ea typeface="Glacial Indifference"/>
              <a:cs typeface="Glacial Indifference"/>
              <a:sym typeface="Glacial Indifference"/>
            </a:endParaRP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2825475"/>
            <a:ext cx="6698163" cy="4474267"/>
          </a:xfrm>
          <a:custGeom>
            <a:avLst/>
            <a:gdLst/>
            <a:ahLst/>
            <a:cxnLst/>
            <a:rect l="l" t="t" r="r" b="b"/>
            <a:pathLst>
              <a:path w="6698163" h="4474267">
                <a:moveTo>
                  <a:pt x="0" y="0"/>
                </a:moveTo>
                <a:lnTo>
                  <a:pt x="6698163" y="0"/>
                </a:lnTo>
                <a:lnTo>
                  <a:pt x="6698163" y="4474267"/>
                </a:lnTo>
                <a:lnTo>
                  <a:pt x="0" y="4474267"/>
                </a:lnTo>
                <a:lnTo>
                  <a:pt x="0" y="0"/>
                </a:lnTo>
                <a:close/>
              </a:path>
            </a:pathLst>
          </a:custGeom>
          <a:blipFill>
            <a:blip r:embed="rId3"/>
            <a:stretch>
              <a:fillRect/>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DEEDS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31206"/>
            <a:ext cx="10980053" cy="4504501"/>
          </a:xfrm>
          <a:prstGeom prst="rect">
            <a:avLst/>
          </a:prstGeom>
        </p:spPr>
        <p:txBody>
          <a:bodyPr lIns="0" tIns="0" rIns="0" bIns="0" rtlCol="0" anchor="t">
            <a:spAutoFit/>
          </a:bodyPr>
          <a:lstStyle/>
          <a:p>
            <a:pPr marL="690877" lvl="1" indent="-345439"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Involves examining the paper deeds which have been used to transfer ownership of the property in the past. </a:t>
            </a:r>
          </a:p>
          <a:p>
            <a:pPr marL="690877" lvl="1" indent="-345439"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These typically include conveyances, mortgages, assents (between personal representatives and a beneficiary under a will), deeds of gift and land charges searches. </a:t>
            </a:r>
          </a:p>
          <a:p>
            <a:pPr marL="690877" lvl="1" indent="-345439"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 Seller’s solicitor will usually be able to obtain the title deeds from the client or from their mortgage lender</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771525"/>
            <a:ext cx="6698163" cy="9240065"/>
          </a:xfrm>
          <a:custGeom>
            <a:avLst/>
            <a:gdLst/>
            <a:ahLst/>
            <a:cxnLst/>
            <a:rect l="l" t="t" r="r" b="b"/>
            <a:pathLst>
              <a:path w="6698163" h="9240065">
                <a:moveTo>
                  <a:pt x="0" y="0"/>
                </a:moveTo>
                <a:lnTo>
                  <a:pt x="6698163" y="0"/>
                </a:lnTo>
                <a:lnTo>
                  <a:pt x="6698163" y="9240065"/>
                </a:lnTo>
                <a:lnTo>
                  <a:pt x="0" y="9240065"/>
                </a:lnTo>
                <a:lnTo>
                  <a:pt x="0" y="0"/>
                </a:lnTo>
                <a:close/>
              </a:path>
            </a:pathLst>
          </a:custGeom>
          <a:blipFill>
            <a:blip r:embed="rId3"/>
            <a:stretch>
              <a:fillRect l="-47078" r="-38980"/>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DEDUCTION </a:t>
            </a:r>
            <a:r>
              <a:rPr lang="en-US" sz="7500" b="1" spc="7">
                <a:solidFill>
                  <a:srgbClr val="292A5A"/>
                </a:solidFill>
                <a:latin typeface="Glacial Indifference Bold"/>
                <a:ea typeface="Glacial Indifference Bold"/>
                <a:cs typeface="Glacial Indifference Bold"/>
                <a:sym typeface="Glacial Indifference Bold"/>
              </a:rPr>
              <a:t>OF</a:t>
            </a:r>
            <a:r>
              <a:rPr lang="en-US" sz="7500" b="1" spc="7">
                <a:solidFill>
                  <a:srgbClr val="E65485"/>
                </a:solidFill>
                <a:latin typeface="Glacial Indifference Bold"/>
                <a:ea typeface="Glacial Indifference Bold"/>
                <a:cs typeface="Glacial Indifference Bold"/>
                <a:sym typeface="Glacial Indifference Bold"/>
              </a:rPr>
              <a:t> </a:t>
            </a:r>
            <a:r>
              <a:rPr lang="en-US" sz="7500" b="1" spc="7">
                <a:solidFill>
                  <a:srgbClr val="292A5A"/>
                </a:solidFill>
                <a:latin typeface="Glacial Indifference Bold"/>
                <a:ea typeface="Glacial Indifference Bold"/>
                <a:cs typeface="Glacial Indifference Bold"/>
                <a:sym typeface="Glacial Indifference Bold"/>
              </a:rPr>
              <a:t>TITLE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2548516" y="1706980"/>
            <a:ext cx="5739484" cy="7093744"/>
          </a:xfrm>
          <a:custGeom>
            <a:avLst/>
            <a:gdLst/>
            <a:ahLst/>
            <a:cxnLst/>
            <a:rect l="l" t="t" r="r" b="b"/>
            <a:pathLst>
              <a:path w="5739484" h="7093744">
                <a:moveTo>
                  <a:pt x="0" y="0"/>
                </a:moveTo>
                <a:lnTo>
                  <a:pt x="5739484" y="0"/>
                </a:lnTo>
                <a:lnTo>
                  <a:pt x="5739484" y="7093744"/>
                </a:lnTo>
                <a:lnTo>
                  <a:pt x="0" y="7093744"/>
                </a:lnTo>
                <a:lnTo>
                  <a:pt x="0" y="0"/>
                </a:lnTo>
                <a:close/>
              </a:path>
            </a:pathLst>
          </a:custGeom>
          <a:blipFill>
            <a:blip r:embed="rId3"/>
            <a:stretch>
              <a:fillRect/>
            </a:stretch>
          </a:blipFill>
        </p:spPr>
        <p:txBody>
          <a:bodyPr/>
          <a:lstStyle/>
          <a:p>
            <a:endParaRPr lang="en-GB"/>
          </a:p>
        </p:txBody>
      </p:sp>
      <p:sp>
        <p:nvSpPr>
          <p:cNvPr id="5" name="TextBox 5"/>
          <p:cNvSpPr txBox="1"/>
          <p:nvPr/>
        </p:nvSpPr>
        <p:spPr>
          <a:xfrm>
            <a:off x="609784" y="2078831"/>
            <a:ext cx="10980053" cy="7837170"/>
          </a:xfrm>
          <a:prstGeom prst="rect">
            <a:avLst/>
          </a:prstGeom>
        </p:spPr>
        <p:txBody>
          <a:bodyPr lIns="0" tIns="0" rIns="0" bIns="0" rtlCol="0" anchor="t">
            <a:spAutoFit/>
          </a:bodyPr>
          <a:lstStyle/>
          <a:p>
            <a:pPr marL="604519" lvl="1" indent="-302260"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After obtaining title deeds, next task is to review them and find the document that will be the ‘</a:t>
            </a:r>
            <a:r>
              <a:rPr lang="en-US" sz="2799" b="1">
                <a:solidFill>
                  <a:srgbClr val="292A5A"/>
                </a:solidFill>
                <a:latin typeface="Glacial Indifference Bold"/>
                <a:ea typeface="Glacial Indifference Bold"/>
                <a:cs typeface="Glacial Indifference Bold"/>
                <a:sym typeface="Glacial Indifference Bold"/>
              </a:rPr>
              <a:t>root of title</a:t>
            </a:r>
            <a:r>
              <a:rPr lang="en-US" sz="2799">
                <a:solidFill>
                  <a:srgbClr val="292A5A"/>
                </a:solidFill>
                <a:latin typeface="Glacial Indifference"/>
                <a:ea typeface="Glacial Indifference"/>
                <a:cs typeface="Glacial Indifference"/>
                <a:sym typeface="Glacial Indifference"/>
              </a:rPr>
              <a:t>’, the document from which to begin the title investigation. </a:t>
            </a:r>
          </a:p>
          <a:p>
            <a:pPr marL="604519" lvl="1" indent="-302260"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While several documents in a set of title deeds might be capable of being a good root of title, the seller’s solicitor must pick the </a:t>
            </a:r>
            <a:r>
              <a:rPr lang="en-US" sz="2799" b="1">
                <a:solidFill>
                  <a:srgbClr val="292A5A"/>
                </a:solidFill>
                <a:latin typeface="Glacial Indifference Bold"/>
                <a:ea typeface="Glacial Indifference Bold"/>
                <a:cs typeface="Glacial Indifference Bold"/>
                <a:sym typeface="Glacial Indifference Bold"/>
              </a:rPr>
              <a:t>single document that will be the root of title</a:t>
            </a:r>
            <a:r>
              <a:rPr lang="en-US" sz="2799">
                <a:solidFill>
                  <a:srgbClr val="292A5A"/>
                </a:solidFill>
                <a:latin typeface="Glacial Indifference"/>
                <a:ea typeface="Glacial Indifference"/>
                <a:cs typeface="Glacial Indifference"/>
                <a:sym typeface="Glacial Indifference"/>
              </a:rPr>
              <a:t> for that particular sale. </a:t>
            </a:r>
          </a:p>
          <a:p>
            <a:pPr marL="1209039" lvl="2" indent="-403013"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This will usually be the most recent document that satisfies all of the requirements of a good root of title</a:t>
            </a:r>
          </a:p>
          <a:p>
            <a:pPr marL="604519" lvl="1" indent="-302260"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Once the root of title is identified, subject to some exceptions, any older documents that predate the root can be ignored. </a:t>
            </a:r>
          </a:p>
          <a:p>
            <a:pPr marL="604519" lvl="1" indent="-302260"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One exception is where the root document refers back to a third party right created in an earlier conveyance. </a:t>
            </a:r>
          </a:p>
          <a:p>
            <a:pPr marL="604519" lvl="1" indent="-302260"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The buyer is entitled to call for the earlier conveyance as the third party right will probably be binding on them and they will need details of it. </a:t>
            </a:r>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FIND THE </a:t>
            </a:r>
            <a:r>
              <a:rPr lang="en-US" sz="7500" b="1" spc="7">
                <a:solidFill>
                  <a:srgbClr val="292A5A"/>
                </a:solidFill>
                <a:latin typeface="Glacial Indifference Bold"/>
                <a:ea typeface="Glacial Indifference Bold"/>
                <a:cs typeface="Glacial Indifference Bold"/>
                <a:sym typeface="Glacial Indifference Bold"/>
              </a:rPr>
              <a:t>ROOT OF TITLE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3067932" y="1162803"/>
            <a:ext cx="4497548" cy="6356958"/>
          </a:xfrm>
          <a:custGeom>
            <a:avLst/>
            <a:gdLst/>
            <a:ahLst/>
            <a:cxnLst/>
            <a:rect l="l" t="t" r="r" b="b"/>
            <a:pathLst>
              <a:path w="4497548" h="6356958">
                <a:moveTo>
                  <a:pt x="0" y="0"/>
                </a:moveTo>
                <a:lnTo>
                  <a:pt x="4497548" y="0"/>
                </a:lnTo>
                <a:lnTo>
                  <a:pt x="4497548" y="6356958"/>
                </a:lnTo>
                <a:lnTo>
                  <a:pt x="0" y="6356958"/>
                </a:lnTo>
                <a:lnTo>
                  <a:pt x="0" y="0"/>
                </a:lnTo>
                <a:close/>
              </a:path>
            </a:pathLst>
          </a:custGeom>
          <a:blipFill>
            <a:blip r:embed="rId3"/>
            <a:stretch>
              <a:fillRect/>
            </a:stretch>
          </a:blipFill>
        </p:spPr>
        <p:txBody>
          <a:bodyPr/>
          <a:lstStyle/>
          <a:p>
            <a:endParaRPr lang="en-GB"/>
          </a:p>
        </p:txBody>
      </p:sp>
      <p:sp>
        <p:nvSpPr>
          <p:cNvPr id="5" name="Freeform 5"/>
          <p:cNvSpPr/>
          <p:nvPr/>
        </p:nvSpPr>
        <p:spPr>
          <a:xfrm>
            <a:off x="1286164" y="5394085"/>
            <a:ext cx="10095142" cy="4617505"/>
          </a:xfrm>
          <a:custGeom>
            <a:avLst/>
            <a:gdLst/>
            <a:ahLst/>
            <a:cxnLst/>
            <a:rect l="l" t="t" r="r" b="b"/>
            <a:pathLst>
              <a:path w="10095142" h="4617505">
                <a:moveTo>
                  <a:pt x="0" y="0"/>
                </a:moveTo>
                <a:lnTo>
                  <a:pt x="10095142" y="0"/>
                </a:lnTo>
                <a:lnTo>
                  <a:pt x="10095142" y="4617505"/>
                </a:lnTo>
                <a:lnTo>
                  <a:pt x="0" y="4617505"/>
                </a:lnTo>
                <a:lnTo>
                  <a:pt x="0" y="0"/>
                </a:lnTo>
                <a:close/>
              </a:path>
            </a:pathLst>
          </a:custGeom>
          <a:blipFill>
            <a:blip r:embed="rId4"/>
            <a:stretch>
              <a:fillRect l="-11265" r="-8707" b="-14098"/>
            </a:stretch>
          </a:blipFill>
        </p:spPr>
        <p:txBody>
          <a:bodyPr/>
          <a:lstStyle/>
          <a:p>
            <a:endParaRPr lang="en-GB"/>
          </a:p>
        </p:txBody>
      </p:sp>
      <p:sp>
        <p:nvSpPr>
          <p:cNvPr id="6" name="TextBox 6"/>
          <p:cNvSpPr txBox="1"/>
          <p:nvPr/>
        </p:nvSpPr>
        <p:spPr>
          <a:xfrm>
            <a:off x="609784" y="2050256"/>
            <a:ext cx="11240270" cy="3343829"/>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 seller’s solicitor will then prepare what is known as an</a:t>
            </a:r>
            <a:r>
              <a:rPr lang="en-US" sz="2799" b="1">
                <a:solidFill>
                  <a:srgbClr val="292A5A"/>
                </a:solidFill>
                <a:latin typeface="Glacial Indifference Bold"/>
                <a:ea typeface="Glacial Indifference Bold"/>
                <a:cs typeface="Glacial Indifference Bold"/>
                <a:sym typeface="Glacial Indifference Bold"/>
              </a:rPr>
              <a:t> ‘epitome of title’</a:t>
            </a:r>
            <a:r>
              <a:rPr lang="en-US" sz="2799">
                <a:solidFill>
                  <a:srgbClr val="292A5A"/>
                </a:solidFill>
                <a:latin typeface="Glacial Indifference"/>
                <a:ea typeface="Glacial Indifference"/>
                <a:cs typeface="Glacial Indifference"/>
                <a:sym typeface="Glacial Indifference"/>
              </a:rPr>
              <a:t>, a schedule of all the documents from and including the root up until the present day.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 documents should be numbered and listed in chronological order.</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Attached to the epitome are copies (rather than originals) of each of these documents.</a:t>
            </a:r>
          </a:p>
        </p:txBody>
      </p:sp>
      <p:sp>
        <p:nvSpPr>
          <p:cNvPr id="7" name="TextBox 7"/>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EPITOME </a:t>
            </a:r>
            <a:r>
              <a:rPr lang="en-US" sz="7500" b="1" spc="7">
                <a:solidFill>
                  <a:srgbClr val="292A5A"/>
                </a:solidFill>
                <a:latin typeface="Glacial Indifference Bold"/>
                <a:ea typeface="Glacial Indifference Bold"/>
                <a:cs typeface="Glacial Indifference Bold"/>
                <a:sym typeface="Glacial Indifference Bold"/>
              </a:rPr>
              <a:t>OF TITLE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181859"/>
            <a:ext cx="17229297" cy="7578468"/>
          </a:xfrm>
          <a:prstGeom prst="rect">
            <a:avLst/>
          </a:prstGeom>
        </p:spPr>
        <p:txBody>
          <a:bodyPr lIns="0" tIns="0" rIns="0" bIns="0" rtlCol="0" anchor="t">
            <a:spAutoFit/>
          </a:bodyPr>
          <a:lstStyle/>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Under s 44 of the Law of Property Act (LPA) 1925, a root of title must: </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deal with or show who owns the entire interest (legal and equitable) that is being sold by the current owner </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contain a recognisable description of the relevant land </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do nothing to cast doubt on the seller’s title </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be at least 15 years old.</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Once the root of title has been identified, that root and all subsequent title deeds must be checked in a systematic and thorough manner. </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Many solicitors start by reading through all the title deeds a number of times, focusing on: </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the chain of ownership </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description of the land </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stamp duties </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incumbrances </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execution </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land charges searches</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64331"/>
            <a:ext cx="17678216" cy="1584945"/>
          </a:xfrm>
          <a:prstGeom prst="rect">
            <a:avLst/>
          </a:prstGeom>
        </p:spPr>
        <p:txBody>
          <a:bodyPr lIns="0" tIns="0" rIns="0" bIns="0" rtlCol="0" anchor="t">
            <a:spAutoFit/>
          </a:bodyPr>
          <a:lstStyle/>
          <a:p>
            <a:pPr algn="just">
              <a:lnSpc>
                <a:spcPts val="13800"/>
              </a:lnSpc>
            </a:pPr>
            <a:r>
              <a:rPr lang="en-US" sz="6900" b="1" spc="6">
                <a:solidFill>
                  <a:srgbClr val="E65485"/>
                </a:solidFill>
                <a:latin typeface="Glacial Indifference Bold"/>
                <a:ea typeface="Glacial Indifference Bold"/>
                <a:cs typeface="Glacial Indifference Bold"/>
                <a:sym typeface="Glacial Indifference Bold"/>
              </a:rPr>
              <a:t>REQUIREMENTS OF A </a:t>
            </a:r>
            <a:r>
              <a:rPr lang="en-US" sz="6900" b="1" spc="6">
                <a:solidFill>
                  <a:srgbClr val="292A5A"/>
                </a:solidFill>
                <a:latin typeface="Glacial Indifference Bold"/>
                <a:ea typeface="Glacial Indifference Bold"/>
                <a:cs typeface="Glacial Indifference Bold"/>
                <a:sym typeface="Glacial Indifference Bold"/>
              </a:rPr>
              <a:t>GOOD ROOT OF TITLE</a:t>
            </a:r>
          </a:p>
        </p:txBody>
      </p:sp>
      <p:grpSp>
        <p:nvGrpSpPr>
          <p:cNvPr id="6" name="Group 6"/>
          <p:cNvGrpSpPr/>
          <p:nvPr/>
        </p:nvGrpSpPr>
        <p:grpSpPr>
          <a:xfrm>
            <a:off x="11589837" y="7561806"/>
            <a:ext cx="6698163" cy="2328161"/>
            <a:chOff x="0" y="0"/>
            <a:chExt cx="8930884" cy="3104214"/>
          </a:xfrm>
        </p:grpSpPr>
        <p:grpSp>
          <p:nvGrpSpPr>
            <p:cNvPr id="7" name="Group 7"/>
            <p:cNvGrpSpPr/>
            <p:nvPr/>
          </p:nvGrpSpPr>
          <p:grpSpPr>
            <a:xfrm rot="-10800000">
              <a:off x="0" y="0"/>
              <a:ext cx="8930884" cy="2981985"/>
              <a:chOff x="0" y="0"/>
              <a:chExt cx="1764125" cy="589034"/>
            </a:xfrm>
          </p:grpSpPr>
          <p:sp>
            <p:nvSpPr>
              <p:cNvPr id="8" name="Freeform 8"/>
              <p:cNvSpPr/>
              <p:nvPr/>
            </p:nvSpPr>
            <p:spPr>
              <a:xfrm>
                <a:off x="0" y="0"/>
                <a:ext cx="1764125" cy="589034"/>
              </a:xfrm>
              <a:custGeom>
                <a:avLst/>
                <a:gdLst/>
                <a:ahLst/>
                <a:cxnLst/>
                <a:rect l="l" t="t" r="r" b="b"/>
                <a:pathLst>
                  <a:path w="1764125" h="589034">
                    <a:moveTo>
                      <a:pt x="1764125" y="0"/>
                    </a:moveTo>
                    <a:lnTo>
                      <a:pt x="1764125" y="474734"/>
                    </a:lnTo>
                    <a:lnTo>
                      <a:pt x="882063" y="589034"/>
                    </a:lnTo>
                    <a:lnTo>
                      <a:pt x="0" y="474734"/>
                    </a:lnTo>
                    <a:lnTo>
                      <a:pt x="0" y="0"/>
                    </a:lnTo>
                    <a:lnTo>
                      <a:pt x="1764125" y="0"/>
                    </a:lnTo>
                    <a:close/>
                  </a:path>
                </a:pathLst>
              </a:custGeom>
              <a:solidFill>
                <a:srgbClr val="00B3AF"/>
              </a:solidFill>
              <a:ln w="85725" cap="sq">
                <a:solidFill>
                  <a:srgbClr val="FED307"/>
                </a:solidFill>
                <a:prstDash val="solid"/>
                <a:miter/>
              </a:ln>
            </p:spPr>
            <p:txBody>
              <a:bodyPr/>
              <a:lstStyle/>
              <a:p>
                <a:endParaRPr lang="en-GB"/>
              </a:p>
            </p:txBody>
          </p:sp>
          <p:sp>
            <p:nvSpPr>
              <p:cNvPr id="9" name="TextBox 9"/>
              <p:cNvSpPr txBox="1"/>
              <p:nvPr/>
            </p:nvSpPr>
            <p:spPr>
              <a:xfrm>
                <a:off x="0" y="-209550"/>
                <a:ext cx="1764125" cy="684284"/>
              </a:xfrm>
              <a:prstGeom prst="rect">
                <a:avLst/>
              </a:prstGeom>
            </p:spPr>
            <p:txBody>
              <a:bodyPr lIns="50800" tIns="50800" rIns="50800" bIns="50800" rtlCol="0" anchor="ctr"/>
              <a:lstStyle/>
              <a:p>
                <a:pPr algn="ctr">
                  <a:lnSpc>
                    <a:spcPts val="5200"/>
                  </a:lnSpc>
                </a:pPr>
                <a:endParaRPr/>
              </a:p>
            </p:txBody>
          </p:sp>
        </p:grpSp>
        <p:grpSp>
          <p:nvGrpSpPr>
            <p:cNvPr id="10" name="Group 10"/>
            <p:cNvGrpSpPr/>
            <p:nvPr/>
          </p:nvGrpSpPr>
          <p:grpSpPr>
            <a:xfrm>
              <a:off x="361429" y="196649"/>
              <a:ext cx="8208026" cy="2907565"/>
              <a:chOff x="0" y="0"/>
              <a:chExt cx="1621339" cy="574334"/>
            </a:xfrm>
          </p:grpSpPr>
          <p:sp>
            <p:nvSpPr>
              <p:cNvPr id="11" name="Freeform 11"/>
              <p:cNvSpPr/>
              <p:nvPr/>
            </p:nvSpPr>
            <p:spPr>
              <a:xfrm>
                <a:off x="0" y="0"/>
                <a:ext cx="1621339" cy="574334"/>
              </a:xfrm>
              <a:custGeom>
                <a:avLst/>
                <a:gdLst/>
                <a:ahLst/>
                <a:cxnLst/>
                <a:rect l="l" t="t" r="r" b="b"/>
                <a:pathLst>
                  <a:path w="1621339" h="574334">
                    <a:moveTo>
                      <a:pt x="64139" y="0"/>
                    </a:moveTo>
                    <a:lnTo>
                      <a:pt x="1557200" y="0"/>
                    </a:lnTo>
                    <a:cubicBezTo>
                      <a:pt x="1574211" y="0"/>
                      <a:pt x="1590525" y="6757"/>
                      <a:pt x="1602553" y="18786"/>
                    </a:cubicBezTo>
                    <a:cubicBezTo>
                      <a:pt x="1614581" y="30814"/>
                      <a:pt x="1621339" y="47128"/>
                      <a:pt x="1621339" y="64139"/>
                    </a:cubicBezTo>
                    <a:lnTo>
                      <a:pt x="1621339" y="510195"/>
                    </a:lnTo>
                    <a:cubicBezTo>
                      <a:pt x="1621339" y="527206"/>
                      <a:pt x="1614581" y="543520"/>
                      <a:pt x="1602553" y="555548"/>
                    </a:cubicBezTo>
                    <a:cubicBezTo>
                      <a:pt x="1590525" y="567576"/>
                      <a:pt x="1574211" y="574334"/>
                      <a:pt x="1557200" y="574334"/>
                    </a:cubicBezTo>
                    <a:lnTo>
                      <a:pt x="64139" y="574334"/>
                    </a:lnTo>
                    <a:cubicBezTo>
                      <a:pt x="28716" y="574334"/>
                      <a:pt x="0" y="545618"/>
                      <a:pt x="0" y="510195"/>
                    </a:cubicBezTo>
                    <a:lnTo>
                      <a:pt x="0" y="64139"/>
                    </a:lnTo>
                    <a:cubicBezTo>
                      <a:pt x="0" y="47128"/>
                      <a:pt x="6757" y="30814"/>
                      <a:pt x="18786" y="18786"/>
                    </a:cubicBezTo>
                    <a:cubicBezTo>
                      <a:pt x="30814" y="6757"/>
                      <a:pt x="47128" y="0"/>
                      <a:pt x="64139" y="0"/>
                    </a:cubicBezTo>
                    <a:close/>
                  </a:path>
                </a:pathLst>
              </a:custGeom>
              <a:solidFill>
                <a:srgbClr val="000000">
                  <a:alpha val="0"/>
                </a:srgbClr>
              </a:solidFill>
            </p:spPr>
            <p:txBody>
              <a:bodyPr/>
              <a:lstStyle/>
              <a:p>
                <a:endParaRPr lang="en-GB"/>
              </a:p>
            </p:txBody>
          </p:sp>
          <p:sp>
            <p:nvSpPr>
              <p:cNvPr id="12" name="TextBox 12"/>
              <p:cNvSpPr txBox="1"/>
              <p:nvPr/>
            </p:nvSpPr>
            <p:spPr>
              <a:xfrm>
                <a:off x="0" y="-9525"/>
                <a:ext cx="1621339" cy="583859"/>
              </a:xfrm>
              <a:prstGeom prst="rect">
                <a:avLst/>
              </a:prstGeom>
            </p:spPr>
            <p:txBody>
              <a:bodyPr lIns="50800" tIns="50800" rIns="50800" bIns="50800" rtlCol="0" anchor="ctr"/>
              <a:lstStyle/>
              <a:p>
                <a:pPr algn="ctr">
                  <a:lnSpc>
                    <a:spcPts val="4147"/>
                  </a:lnSpc>
                </a:pPr>
                <a:r>
                  <a:rPr lang="en-US" sz="3399" b="1" spc="3">
                    <a:solidFill>
                      <a:srgbClr val="FFFFFF"/>
                    </a:solidFill>
                    <a:latin typeface="Glacial Indifference Bold"/>
                    <a:ea typeface="Glacial Indifference Bold"/>
                    <a:cs typeface="Glacial Indifference Bold"/>
                    <a:sym typeface="Glacial Indifference Bold"/>
                  </a:rPr>
                  <a:t>Key sources:</a:t>
                </a:r>
                <a:r>
                  <a:rPr lang="en-US" sz="3399" spc="3">
                    <a:solidFill>
                      <a:srgbClr val="FFFFFF"/>
                    </a:solidFill>
                    <a:latin typeface="Glacial Indifference"/>
                    <a:ea typeface="Glacial Indifference"/>
                    <a:cs typeface="Glacial Indifference"/>
                    <a:sym typeface="Glacial Indifference"/>
                  </a:rPr>
                  <a:t> </a:t>
                </a:r>
              </a:p>
              <a:p>
                <a:pPr algn="ctr">
                  <a:lnSpc>
                    <a:spcPts val="4147"/>
                  </a:lnSpc>
                </a:pPr>
                <a:r>
                  <a:rPr lang="en-US" sz="3399" spc="3">
                    <a:solidFill>
                      <a:srgbClr val="FFFFFF"/>
                    </a:solidFill>
                    <a:latin typeface="Glacial Indifference"/>
                    <a:ea typeface="Glacial Indifference"/>
                    <a:cs typeface="Glacial Indifference"/>
                    <a:sym typeface="Glacial Indifference"/>
                  </a:rPr>
                  <a:t>Law of Property Act 1925, s44</a:t>
                </a:r>
              </a:p>
            </p:txBody>
          </p:sp>
        </p:gr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181859"/>
            <a:ext cx="10980053" cy="7762523"/>
          </a:xfrm>
          <a:prstGeom prst="rect">
            <a:avLst/>
          </a:prstGeom>
        </p:spPr>
        <p:txBody>
          <a:bodyPr lIns="0" tIns="0" rIns="0" bIns="0" rtlCol="0" anchor="t">
            <a:spAutoFit/>
          </a:bodyPr>
          <a:lstStyle/>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There should be an unbroken chain of ownership from the owner indicated in the root of title up to the present seller. </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Since legal estates can only be transferred by a deed, there should be documentary evidence of every change of ownership. </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So the person who acquired the property in the root of title should be the same person who is transferring title in the next document. </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Sometimes it is not the same person. If the owner has died, the property will vest in their Personal Representatives (PRs), in which case the grant of probate identifying the PRs must also be produced to check it was them who transferred title in the next document in the chain.</a:t>
            </a:r>
          </a:p>
        </p:txBody>
      </p:sp>
      <p:sp>
        <p:nvSpPr>
          <p:cNvPr id="3" name="TextBox 3"/>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CHAIN OF </a:t>
            </a:r>
            <a:r>
              <a:rPr lang="en-US" sz="7500" b="1" spc="7">
                <a:solidFill>
                  <a:srgbClr val="292A5A"/>
                </a:solidFill>
                <a:latin typeface="Glacial Indifference Bold"/>
                <a:ea typeface="Glacial Indifference Bold"/>
                <a:cs typeface="Glacial Indifference Bold"/>
                <a:sym typeface="Glacial Indifference Bold"/>
              </a:rPr>
              <a:t>OWNERSHIP</a:t>
            </a:r>
          </a:p>
        </p:txBody>
      </p:sp>
      <p:sp>
        <p:nvSpPr>
          <p:cNvPr id="4" name="AutoShape 4"/>
          <p:cNvSpPr/>
          <p:nvPr/>
        </p:nvSpPr>
        <p:spPr>
          <a:xfrm>
            <a:off x="11589837" y="9736180"/>
            <a:ext cx="6698163" cy="550820"/>
          </a:xfrm>
          <a:prstGeom prst="rect">
            <a:avLst/>
          </a:prstGeom>
          <a:solidFill>
            <a:srgbClr val="E65485"/>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
        <p:nvSpPr>
          <p:cNvPr id="6" name="Freeform 6"/>
          <p:cNvSpPr/>
          <p:nvPr/>
        </p:nvSpPr>
        <p:spPr>
          <a:xfrm>
            <a:off x="11589837" y="771525"/>
            <a:ext cx="6698163" cy="9002547"/>
          </a:xfrm>
          <a:custGeom>
            <a:avLst/>
            <a:gdLst/>
            <a:ahLst/>
            <a:cxnLst/>
            <a:rect l="l" t="t" r="r" b="b"/>
            <a:pathLst>
              <a:path w="6698163" h="9002547">
                <a:moveTo>
                  <a:pt x="0" y="0"/>
                </a:moveTo>
                <a:lnTo>
                  <a:pt x="6698163" y="0"/>
                </a:lnTo>
                <a:lnTo>
                  <a:pt x="6698163" y="9002547"/>
                </a:lnTo>
                <a:lnTo>
                  <a:pt x="0" y="9002547"/>
                </a:lnTo>
                <a:lnTo>
                  <a:pt x="0" y="0"/>
                </a:lnTo>
                <a:close/>
              </a:path>
            </a:pathLst>
          </a:custGeom>
          <a:blipFill>
            <a:blip r:embed="rId3"/>
            <a:stretch>
              <a:fillRect l="-125099" r="-13839"/>
            </a:stretch>
          </a:blipFill>
        </p:spPr>
        <p:txBody>
          <a:bodyPr/>
          <a:lstStyle/>
          <a:p>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181859"/>
            <a:ext cx="10980053" cy="4162236"/>
          </a:xfrm>
          <a:prstGeom prst="rect">
            <a:avLst/>
          </a:prstGeom>
        </p:spPr>
        <p:txBody>
          <a:bodyPr lIns="0" tIns="0" rIns="0" bIns="0" rtlCol="0" anchor="t">
            <a:spAutoFit/>
          </a:bodyPr>
          <a:lstStyle/>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The title deeds need to be checked to ensure the description of the property is consistent throughout. </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Frustratingly, plans in different title deeds do not always tally with each other. </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This is particularly likely where the deeds include one or more conveyances of part, indicating the land was once part of a larger estate</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771525"/>
            <a:ext cx="6698163" cy="8964655"/>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66268" t="-3022" b="-3022"/>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DESCRIPTION </a:t>
            </a:r>
            <a:r>
              <a:rPr lang="en-US" sz="7500" b="1" spc="7">
                <a:solidFill>
                  <a:srgbClr val="292A5A"/>
                </a:solidFill>
                <a:latin typeface="Glacial Indifference Bold"/>
                <a:ea typeface="Glacial Indifference Bold"/>
                <a:cs typeface="Glacial Indifference Bold"/>
                <a:sym typeface="Glacial Indifference Bold"/>
              </a:rPr>
              <a:t>OF LAND</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181859"/>
            <a:ext cx="10980053" cy="7839521"/>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Stamp duty was payable on many conveyancing documents prior to December 2003 and this was evidenced by embossed stamps being placed on the document, usually in the top margin.</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A conveyance on sale was liable to ‘ad valorem duty’, ie duty that varied according to the amount of the purchase price.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Some low-value transactions were exempt or liable to a reduced rate, but only if the conveyance included a ‘certificate of value’ stating that the transaction did not form part of a larger transaction or series of transactions in which the value exceeded the relevant threshold.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Ad valorem stamp duty was not payable on mortgages executed after 1971, or on deeds of gift and assents after 30 April 1987 provided the deed contained a certificate stating that the transaction fell within one of the categories of exempt documents. </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2383303" y="2489275"/>
            <a:ext cx="5111232" cy="5308450"/>
          </a:xfrm>
          <a:custGeom>
            <a:avLst/>
            <a:gdLst/>
            <a:ahLst/>
            <a:cxnLst/>
            <a:rect l="l" t="t" r="r" b="b"/>
            <a:pathLst>
              <a:path w="5111232" h="5308450">
                <a:moveTo>
                  <a:pt x="0" y="0"/>
                </a:moveTo>
                <a:lnTo>
                  <a:pt x="5111232" y="0"/>
                </a:lnTo>
                <a:lnTo>
                  <a:pt x="5111232" y="5308450"/>
                </a:lnTo>
                <a:lnTo>
                  <a:pt x="0" y="5308450"/>
                </a:lnTo>
                <a:lnTo>
                  <a:pt x="0" y="0"/>
                </a:lnTo>
                <a:close/>
              </a:path>
            </a:pathLst>
          </a:custGeom>
          <a:blipFill>
            <a:blip r:embed="rId3"/>
            <a:stretch>
              <a:fillRect/>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STAMP </a:t>
            </a:r>
            <a:r>
              <a:rPr lang="en-US" sz="7500" b="1" spc="7">
                <a:solidFill>
                  <a:srgbClr val="292A5A"/>
                </a:solidFill>
                <a:latin typeface="Glacial Indifference Bold"/>
                <a:ea typeface="Glacial Indifference Bold"/>
                <a:cs typeface="Glacial Indifference Bold"/>
                <a:sym typeface="Glacial Indifference Bold"/>
              </a:rPr>
              <a:t>DUTY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181859"/>
            <a:ext cx="10980053" cy="7162475"/>
          </a:xfrm>
          <a:prstGeom prst="rect">
            <a:avLst/>
          </a:prstGeom>
        </p:spPr>
        <p:txBody>
          <a:bodyPr lIns="0" tIns="0" rIns="0" bIns="0" rtlCol="0" anchor="t">
            <a:spAutoFit/>
          </a:bodyPr>
          <a:lstStyle/>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In addition to stamp duty, from 1931 Inland Revenue also required some documents, including conveyances on sale, to be sent to them, in which case they would get a ‘particulars delivered’ or ‘PD’ stamp on them. Without the PD stamp the conveyance was not properly executed and the original buyer could be fined. </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The rules and rates of stamping were very complicated, so a practitioner’s text should be consulted to establish whether the right amount of stamp duty was paid at the time of the transaction. </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Stamp duty on property transactions was largely replaced by SDLT on 3 December 2003</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STAMP </a:t>
            </a:r>
            <a:r>
              <a:rPr lang="en-US" sz="7500" b="1" spc="7">
                <a:solidFill>
                  <a:srgbClr val="292A5A"/>
                </a:solidFill>
                <a:latin typeface="Glacial Indifference Bold"/>
                <a:ea typeface="Glacial Indifference Bold"/>
                <a:cs typeface="Glacial Indifference Bold"/>
                <a:sym typeface="Glacial Indifference Bold"/>
              </a:rPr>
              <a:t>DUTY</a:t>
            </a:r>
          </a:p>
        </p:txBody>
      </p:sp>
      <p:sp>
        <p:nvSpPr>
          <p:cNvPr id="6" name="Freeform 6"/>
          <p:cNvSpPr/>
          <p:nvPr/>
        </p:nvSpPr>
        <p:spPr>
          <a:xfrm>
            <a:off x="12489040" y="2296159"/>
            <a:ext cx="5798960" cy="6022714"/>
          </a:xfrm>
          <a:custGeom>
            <a:avLst/>
            <a:gdLst/>
            <a:ahLst/>
            <a:cxnLst/>
            <a:rect l="l" t="t" r="r" b="b"/>
            <a:pathLst>
              <a:path w="5798960" h="6022714">
                <a:moveTo>
                  <a:pt x="0" y="0"/>
                </a:moveTo>
                <a:lnTo>
                  <a:pt x="5798960" y="0"/>
                </a:lnTo>
                <a:lnTo>
                  <a:pt x="5798960" y="6022714"/>
                </a:lnTo>
                <a:lnTo>
                  <a:pt x="0" y="6022714"/>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1589837" y="771525"/>
            <a:ext cx="6698163" cy="8964655"/>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53470" r="-47411"/>
            </a:stretch>
          </a:blipFill>
        </p:spPr>
        <p:txBody>
          <a:bodyPr/>
          <a:lstStyle/>
          <a:p>
            <a:endParaRPr lang="en-GB"/>
          </a:p>
        </p:txBody>
      </p:sp>
      <p:sp>
        <p:nvSpPr>
          <p:cNvPr id="5" name="TextBox 5"/>
          <p:cNvSpPr txBox="1"/>
          <p:nvPr/>
        </p:nvSpPr>
        <p:spPr>
          <a:xfrm>
            <a:off x="609784" y="2172334"/>
            <a:ext cx="10980053" cy="7957186"/>
          </a:xfrm>
          <a:prstGeom prst="rect">
            <a:avLst/>
          </a:prstGeom>
        </p:spPr>
        <p:txBody>
          <a:bodyPr lIns="0" tIns="0" rIns="0" bIns="0" rtlCol="0" anchor="t">
            <a:spAutoFit/>
          </a:bodyPr>
          <a:lstStyle/>
          <a:p>
            <a:pPr marL="712467" lvl="1" indent="-356233"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Each title deed should be checked for incumbrances such as </a:t>
            </a:r>
            <a:r>
              <a:rPr lang="en-US" sz="3299" b="1">
                <a:solidFill>
                  <a:srgbClr val="292A5A"/>
                </a:solidFill>
                <a:latin typeface="Glacial Indifference Bold"/>
                <a:ea typeface="Glacial Indifference Bold"/>
                <a:cs typeface="Glacial Indifference Bold"/>
                <a:sym typeface="Glacial Indifference Bold"/>
              </a:rPr>
              <a:t>easements</a:t>
            </a:r>
            <a:r>
              <a:rPr lang="en-US" sz="3299">
                <a:solidFill>
                  <a:srgbClr val="292A5A"/>
                </a:solidFill>
                <a:latin typeface="Glacial Indifference"/>
                <a:ea typeface="Glacial Indifference"/>
                <a:cs typeface="Glacial Indifference"/>
                <a:sym typeface="Glacial Indifference"/>
              </a:rPr>
              <a:t> and </a:t>
            </a:r>
            <a:r>
              <a:rPr lang="en-US" sz="3299" b="1">
                <a:solidFill>
                  <a:srgbClr val="292A5A"/>
                </a:solidFill>
                <a:latin typeface="Glacial Indifference Bold"/>
                <a:ea typeface="Glacial Indifference Bold"/>
                <a:cs typeface="Glacial Indifference Bold"/>
                <a:sym typeface="Glacial Indifference Bold"/>
              </a:rPr>
              <a:t>covenants</a:t>
            </a:r>
            <a:r>
              <a:rPr lang="en-US" sz="3299">
                <a:solidFill>
                  <a:srgbClr val="292A5A"/>
                </a:solidFill>
                <a:latin typeface="Glacial Indifference"/>
                <a:ea typeface="Glacial Indifference"/>
                <a:cs typeface="Glacial Indifference"/>
                <a:sym typeface="Glacial Indifference"/>
              </a:rPr>
              <a:t>. </a:t>
            </a:r>
          </a:p>
          <a:p>
            <a:pPr marL="712467" lvl="1" indent="-356233"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Easements will often appear in a conveyance beginning with the words ‘EXCEPTING AND RESERVING’. </a:t>
            </a:r>
          </a:p>
          <a:p>
            <a:pPr marL="712467" lvl="1" indent="-356233"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These words indicate that on an earlier sale, the seller was reserving an easement of some kind over the land being sold, such as a right of way. </a:t>
            </a:r>
          </a:p>
          <a:p>
            <a:pPr marL="712467" lvl="1" indent="-356233"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The words ‘SUBJECT TO’ also are used to introduce an incumbrance, such as an obligation to pay towards the maintenance of a road.</a:t>
            </a:r>
          </a:p>
          <a:p>
            <a:pPr marL="712467" lvl="1" indent="-356233"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There might also be restrictive and positive covenants the buyers entered into on previous sales</a:t>
            </a:r>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INCUMBRANCES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2181859"/>
            <a:ext cx="10980053" cy="7277559"/>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Each document should be checked to ensure that it was properly executed.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Most documents in a conveyancing transaction will need to be executed as a deed (s 52 Law of Property Act 1925), so the formalities for execution as a deed must have been complied with.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A deed is defined in s 1(2) </a:t>
            </a:r>
            <a:r>
              <a:rPr lang="en-US" sz="2799" b="1">
                <a:solidFill>
                  <a:srgbClr val="292A5A"/>
                </a:solidFill>
                <a:latin typeface="Glacial Indifference Bold"/>
                <a:ea typeface="Glacial Indifference Bold"/>
                <a:cs typeface="Glacial Indifference Bold"/>
                <a:sym typeface="Glacial Indifference Bold"/>
              </a:rPr>
              <a:t>Law of Property (Miscellaneous Provisions) Act 1925</a:t>
            </a:r>
            <a:r>
              <a:rPr lang="en-US" sz="2799">
                <a:solidFill>
                  <a:srgbClr val="292A5A"/>
                </a:solidFill>
                <a:latin typeface="Glacial Indifference"/>
                <a:ea typeface="Glacial Indifference"/>
                <a:cs typeface="Glacial Indifference"/>
                <a:sym typeface="Glacial Indifference"/>
              </a:rPr>
              <a:t> and must: </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(a) be in writing </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(b) make it clear on the face of it that it is a deed </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(c) be signed by the person granting the interest in the presence of a witness who ‘attests’ the signature (ie provides evidence of it) </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(d) be delivered as a deed.</a:t>
            </a:r>
          </a:p>
        </p:txBody>
      </p:sp>
      <p:sp>
        <p:nvSpPr>
          <p:cNvPr id="5" name="Freeform 5"/>
          <p:cNvSpPr/>
          <p:nvPr/>
        </p:nvSpPr>
        <p:spPr>
          <a:xfrm>
            <a:off x="11589837" y="771525"/>
            <a:ext cx="6698163" cy="8964655"/>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27697" r="-83070"/>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EXECUTION </a:t>
            </a:r>
            <a:r>
              <a:rPr lang="en-US" sz="7500" b="1" spc="7">
                <a:solidFill>
                  <a:srgbClr val="292A5A"/>
                </a:solidFill>
                <a:latin typeface="Glacial Indifference Bold"/>
                <a:ea typeface="Glacial Indifference Bold"/>
                <a:cs typeface="Glacial Indifference Bold"/>
                <a:sym typeface="Glacial Indifference Bold"/>
              </a:rPr>
              <a:t>AS A DEED</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203983" y="2050256"/>
            <a:ext cx="13240350" cy="7839521"/>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Some incumbrances, notably restrictive covenants, will only bind unregistered land if they are correctly registered as a land charge at the central Land Charges Department</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Immediately after such an incumbrance was created, the solicitor acting for the person who owned the land that benefited from the incumbrance should have registered the land charge.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 registration should have been against the name of the person (the ‘estate owner’) who owned the legal estate in the land bound by the incumbrance. </a:t>
            </a:r>
          </a:p>
          <a:p>
            <a:pPr marL="604519" lvl="1" indent="-302260" algn="l">
              <a:lnSpc>
                <a:spcPts val="4479"/>
              </a:lnSpc>
              <a:buFont typeface="Arial"/>
              <a:buChar char="•"/>
            </a:pPr>
            <a:r>
              <a:rPr lang="en-US" sz="2799" b="1">
                <a:solidFill>
                  <a:srgbClr val="292A5A"/>
                </a:solidFill>
                <a:latin typeface="Glacial Indifference Bold"/>
                <a:ea typeface="Glacial Indifference Bold"/>
                <a:cs typeface="Glacial Indifference Bold"/>
                <a:sym typeface="Glacial Indifference Bold"/>
              </a:rPr>
              <a:t>Example:</a:t>
            </a:r>
            <a:r>
              <a:rPr lang="en-US" sz="2799">
                <a:solidFill>
                  <a:srgbClr val="292A5A"/>
                </a:solidFill>
                <a:latin typeface="Glacial Indifference"/>
                <a:ea typeface="Glacial Indifference"/>
                <a:cs typeface="Glacial Indifference"/>
                <a:sym typeface="Glacial Indifference"/>
              </a:rPr>
              <a:t> Sahin owns Greatgables. He sold off the part of Greatgables called The Field to Tom. In the deed of conveyance Tom covenanted (promised) that he would not build more than one house on The Field. This is as a restrictive covenant.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Sahin should protect the benefit of the restrictive covenant by means of a D(ii) land charge on the land charges register so that anybody who buys the land from Tom is bound by the same covenant.</a:t>
            </a:r>
          </a:p>
        </p:txBody>
      </p:sp>
      <p:graphicFrame>
        <p:nvGraphicFramePr>
          <p:cNvPr id="5" name="Table 5"/>
          <p:cNvGraphicFramePr>
            <a:graphicFrameLocks noGrp="1"/>
          </p:cNvGraphicFramePr>
          <p:nvPr/>
        </p:nvGraphicFramePr>
        <p:xfrm>
          <a:off x="13444333" y="2040731"/>
          <a:ext cx="4843667" cy="6882688"/>
        </p:xfrm>
        <a:graphic>
          <a:graphicData uri="http://schemas.openxmlformats.org/drawingml/2006/table">
            <a:tbl>
              <a:tblPr/>
              <a:tblGrid>
                <a:gridCol w="2179099">
                  <a:extLst>
                    <a:ext uri="{9D8B030D-6E8A-4147-A177-3AD203B41FA5}">
                      <a16:colId xmlns:a16="http://schemas.microsoft.com/office/drawing/2014/main" val="20000"/>
                    </a:ext>
                  </a:extLst>
                </a:gridCol>
                <a:gridCol w="2664568">
                  <a:extLst>
                    <a:ext uri="{9D8B030D-6E8A-4147-A177-3AD203B41FA5}">
                      <a16:colId xmlns:a16="http://schemas.microsoft.com/office/drawing/2014/main" val="20001"/>
                    </a:ext>
                  </a:extLst>
                </a:gridCol>
              </a:tblGrid>
              <a:tr h="1774105">
                <a:tc>
                  <a:txBody>
                    <a:bodyPr/>
                    <a:lstStyle/>
                    <a:p>
                      <a:pPr algn="ctr">
                        <a:lnSpc>
                          <a:spcPts val="3639"/>
                        </a:lnSpc>
                        <a:defRPr/>
                      </a:pPr>
                      <a:r>
                        <a:rPr lang="en-US" sz="2599" b="1">
                          <a:solidFill>
                            <a:srgbClr val="FFFFFF"/>
                          </a:solidFill>
                          <a:latin typeface="Glacial Indifference Bold"/>
                          <a:ea typeface="Glacial Indifference Bold"/>
                          <a:cs typeface="Glacial Indifference Bold"/>
                          <a:sym typeface="Glacial Indifference Bold"/>
                        </a:rPr>
                        <a:t>Class of land charge</a:t>
                      </a:r>
                      <a:endParaRPr lang="en-US" sz="1100"/>
                    </a:p>
                  </a:txBody>
                  <a:tcPr marL="190500" marR="190500" marT="190500" marB="190500" anchor="ctr">
                    <a:lnL w="9525" cap="flat" cmpd="sng" algn="ctr">
                      <a:solidFill>
                        <a:srgbClr val="00B3AF"/>
                      </a:solidFill>
                      <a:prstDash val="solid"/>
                      <a:round/>
                      <a:headEnd type="none" w="med" len="med"/>
                      <a:tailEnd type="none" w="med" len="med"/>
                    </a:lnL>
                    <a:lnR w="9525" cap="flat" cmpd="sng" algn="ctr">
                      <a:solidFill>
                        <a:srgbClr val="00B3AF"/>
                      </a:solidFill>
                      <a:prstDash val="solid"/>
                      <a:round/>
                      <a:headEnd type="none" w="med" len="med"/>
                      <a:tailEnd type="none" w="med" len="med"/>
                    </a:lnR>
                    <a:lnT w="9525" cap="flat" cmpd="sng" algn="ctr">
                      <a:solidFill>
                        <a:srgbClr val="00B3AF"/>
                      </a:solidFill>
                      <a:prstDash val="solid"/>
                      <a:round/>
                      <a:headEnd type="none" w="med" len="med"/>
                      <a:tailEnd type="none" w="med" len="med"/>
                    </a:lnT>
                    <a:lnB w="9525" cap="flat" cmpd="sng" algn="ctr">
                      <a:solidFill>
                        <a:srgbClr val="00B3AF"/>
                      </a:solidFill>
                      <a:prstDash val="solid"/>
                      <a:round/>
                      <a:headEnd type="none" w="med" len="med"/>
                      <a:tailEnd type="none" w="med" len="med"/>
                    </a:lnB>
                    <a:solidFill>
                      <a:srgbClr val="00B3AF"/>
                    </a:solidFill>
                  </a:tcPr>
                </a:tc>
                <a:tc>
                  <a:txBody>
                    <a:bodyPr/>
                    <a:lstStyle/>
                    <a:p>
                      <a:pPr algn="ctr">
                        <a:lnSpc>
                          <a:spcPts val="3639"/>
                        </a:lnSpc>
                        <a:defRPr/>
                      </a:pPr>
                      <a:r>
                        <a:rPr lang="en-US" sz="2599" b="1">
                          <a:solidFill>
                            <a:srgbClr val="FFFFFF"/>
                          </a:solidFill>
                          <a:latin typeface="Glacial Indifference Bold"/>
                          <a:ea typeface="Glacial Indifference Bold"/>
                          <a:cs typeface="Glacial Indifference Bold"/>
                          <a:sym typeface="Glacial Indifference Bold"/>
                        </a:rPr>
                        <a:t>Interest portected</a:t>
                      </a:r>
                      <a:endParaRPr lang="en-US" sz="1100"/>
                    </a:p>
                  </a:txBody>
                  <a:tcPr marL="190500" marR="190500" marT="190500" marB="190500" anchor="ctr">
                    <a:lnL w="9525" cap="flat" cmpd="sng" algn="ctr">
                      <a:solidFill>
                        <a:srgbClr val="00B3AF"/>
                      </a:solidFill>
                      <a:prstDash val="solid"/>
                      <a:round/>
                      <a:headEnd type="none" w="med" len="med"/>
                      <a:tailEnd type="none" w="med" len="med"/>
                    </a:lnL>
                    <a:lnR w="9525" cap="flat" cmpd="sng" algn="ctr">
                      <a:solidFill>
                        <a:srgbClr val="00B3AF"/>
                      </a:solidFill>
                      <a:prstDash val="solid"/>
                      <a:round/>
                      <a:headEnd type="none" w="med" len="med"/>
                      <a:tailEnd type="none" w="med" len="med"/>
                    </a:lnR>
                    <a:lnT w="9525" cap="flat" cmpd="sng" algn="ctr">
                      <a:solidFill>
                        <a:srgbClr val="00B3AF"/>
                      </a:solidFill>
                      <a:prstDash val="solid"/>
                      <a:round/>
                      <a:headEnd type="none" w="med" len="med"/>
                      <a:tailEnd type="none" w="med" len="med"/>
                    </a:lnT>
                    <a:lnB w="9525" cap="flat" cmpd="sng" algn="ctr">
                      <a:solidFill>
                        <a:srgbClr val="00B3AF"/>
                      </a:solidFill>
                      <a:prstDash val="solid"/>
                      <a:round/>
                      <a:headEnd type="none" w="med" len="med"/>
                      <a:tailEnd type="none" w="med" len="med"/>
                    </a:lnB>
                    <a:solidFill>
                      <a:srgbClr val="00B3AF"/>
                    </a:solidFill>
                  </a:tcPr>
                </a:tc>
                <a:extLst>
                  <a:ext uri="{0D108BD9-81ED-4DB2-BD59-A6C34878D82A}">
                    <a16:rowId xmlns:a16="http://schemas.microsoft.com/office/drawing/2014/main" val="10000"/>
                  </a:ext>
                </a:extLst>
              </a:tr>
              <a:tr h="1316272">
                <a:tc>
                  <a:txBody>
                    <a:bodyPr/>
                    <a:lstStyle/>
                    <a:p>
                      <a:pPr algn="ctr">
                        <a:lnSpc>
                          <a:spcPts val="3639"/>
                        </a:lnSpc>
                        <a:defRPr/>
                      </a:pPr>
                      <a:r>
                        <a:rPr lang="en-US" sz="2599">
                          <a:solidFill>
                            <a:srgbClr val="292A5A"/>
                          </a:solidFill>
                          <a:latin typeface="Glacial Indifference"/>
                          <a:ea typeface="Glacial Indifference"/>
                          <a:cs typeface="Glacial Indifference"/>
                          <a:sym typeface="Glacial Indifference"/>
                        </a:rPr>
                        <a:t>C(iv)</a:t>
                      </a:r>
                      <a:endParaRPr lang="en-US" sz="1100"/>
                    </a:p>
                  </a:txBody>
                  <a:tcPr marL="190500" marR="190500" marT="190500" marB="190500" anchor="ctr">
                    <a:lnL w="9525" cap="flat" cmpd="sng" algn="ctr">
                      <a:solidFill>
                        <a:srgbClr val="00B3AF"/>
                      </a:solidFill>
                      <a:prstDash val="solid"/>
                      <a:round/>
                      <a:headEnd type="none" w="med" len="med"/>
                      <a:tailEnd type="none" w="med" len="med"/>
                    </a:lnL>
                    <a:lnR w="9525" cap="flat" cmpd="sng" algn="ctr">
                      <a:solidFill>
                        <a:srgbClr val="00B3AF"/>
                      </a:solidFill>
                      <a:prstDash val="solid"/>
                      <a:round/>
                      <a:headEnd type="none" w="med" len="med"/>
                      <a:tailEnd type="none" w="med" len="med"/>
                    </a:lnR>
                    <a:lnT w="9525" cap="flat" cmpd="sng" algn="ctr">
                      <a:solidFill>
                        <a:srgbClr val="00B3AF"/>
                      </a:solidFill>
                      <a:prstDash val="solid"/>
                      <a:round/>
                      <a:headEnd type="none" w="med" len="med"/>
                      <a:tailEnd type="none" w="med" len="med"/>
                    </a:lnT>
                    <a:lnB w="9525" cap="flat" cmpd="sng" algn="ctr">
                      <a:solidFill>
                        <a:srgbClr val="00B3AF"/>
                      </a:solidFill>
                      <a:prstDash val="solid"/>
                      <a:round/>
                      <a:headEnd type="none" w="med" len="med"/>
                      <a:tailEnd type="none" w="med" len="med"/>
                    </a:lnB>
                  </a:tcPr>
                </a:tc>
                <a:tc>
                  <a:txBody>
                    <a:bodyPr/>
                    <a:lstStyle/>
                    <a:p>
                      <a:pPr algn="ctr">
                        <a:lnSpc>
                          <a:spcPts val="3639"/>
                        </a:lnSpc>
                        <a:defRPr/>
                      </a:pPr>
                      <a:r>
                        <a:rPr lang="en-US" sz="2599">
                          <a:solidFill>
                            <a:srgbClr val="292A5A"/>
                          </a:solidFill>
                          <a:latin typeface="Glacial Indifference"/>
                          <a:ea typeface="Glacial Indifference"/>
                          <a:cs typeface="Glacial Indifference"/>
                          <a:sym typeface="Glacial Indifference"/>
                        </a:rPr>
                        <a:t>an estate contract</a:t>
                      </a:r>
                      <a:endParaRPr lang="en-US" sz="1100"/>
                    </a:p>
                  </a:txBody>
                  <a:tcPr marL="190500" marR="190500" marT="190500" marB="190500" anchor="ctr">
                    <a:lnL w="9525" cap="flat" cmpd="sng" algn="ctr">
                      <a:solidFill>
                        <a:srgbClr val="00B3AF"/>
                      </a:solidFill>
                      <a:prstDash val="solid"/>
                      <a:round/>
                      <a:headEnd type="none" w="med" len="med"/>
                      <a:tailEnd type="none" w="med" len="med"/>
                    </a:lnL>
                    <a:lnR w="9525" cap="flat" cmpd="sng" algn="ctr">
                      <a:solidFill>
                        <a:srgbClr val="00B3AF"/>
                      </a:solidFill>
                      <a:prstDash val="solid"/>
                      <a:round/>
                      <a:headEnd type="none" w="med" len="med"/>
                      <a:tailEnd type="none" w="med" len="med"/>
                    </a:lnR>
                    <a:lnT w="9525" cap="flat" cmpd="sng" algn="ctr">
                      <a:solidFill>
                        <a:srgbClr val="00B3AF"/>
                      </a:solidFill>
                      <a:prstDash val="solid"/>
                      <a:round/>
                      <a:headEnd type="none" w="med" len="med"/>
                      <a:tailEnd type="none" w="med" len="med"/>
                    </a:lnT>
                    <a:lnB w="9525" cap="flat" cmpd="sng" algn="ctr">
                      <a:solidFill>
                        <a:srgbClr val="00B3AF"/>
                      </a:solidFill>
                      <a:prstDash val="solid"/>
                      <a:round/>
                      <a:headEnd type="none" w="med" len="med"/>
                      <a:tailEnd type="none" w="med" len="med"/>
                    </a:lnB>
                  </a:tcPr>
                </a:tc>
                <a:extLst>
                  <a:ext uri="{0D108BD9-81ED-4DB2-BD59-A6C34878D82A}">
                    <a16:rowId xmlns:a16="http://schemas.microsoft.com/office/drawing/2014/main" val="10001"/>
                  </a:ext>
                </a:extLst>
              </a:tr>
              <a:tr h="1316272">
                <a:tc>
                  <a:txBody>
                    <a:bodyPr/>
                    <a:lstStyle/>
                    <a:p>
                      <a:pPr algn="ctr">
                        <a:lnSpc>
                          <a:spcPts val="3639"/>
                        </a:lnSpc>
                        <a:defRPr/>
                      </a:pPr>
                      <a:r>
                        <a:rPr lang="en-US" sz="2599">
                          <a:solidFill>
                            <a:srgbClr val="292A5A"/>
                          </a:solidFill>
                          <a:latin typeface="Glacial Indifference"/>
                          <a:ea typeface="Glacial Indifference"/>
                          <a:cs typeface="Glacial Indifference"/>
                          <a:sym typeface="Glacial Indifference"/>
                        </a:rPr>
                        <a:t>D(ii)</a:t>
                      </a:r>
                      <a:endParaRPr lang="en-US" sz="1100"/>
                    </a:p>
                  </a:txBody>
                  <a:tcPr marL="190500" marR="190500" marT="190500" marB="190500" anchor="ctr">
                    <a:lnL w="9525" cap="flat" cmpd="sng" algn="ctr">
                      <a:solidFill>
                        <a:srgbClr val="00B3AF"/>
                      </a:solidFill>
                      <a:prstDash val="solid"/>
                      <a:round/>
                      <a:headEnd type="none" w="med" len="med"/>
                      <a:tailEnd type="none" w="med" len="med"/>
                    </a:lnL>
                    <a:lnR w="9525" cap="flat" cmpd="sng" algn="ctr">
                      <a:solidFill>
                        <a:srgbClr val="00B3AF"/>
                      </a:solidFill>
                      <a:prstDash val="solid"/>
                      <a:round/>
                      <a:headEnd type="none" w="med" len="med"/>
                      <a:tailEnd type="none" w="med" len="med"/>
                    </a:lnR>
                    <a:lnT w="9525" cap="flat" cmpd="sng" algn="ctr">
                      <a:solidFill>
                        <a:srgbClr val="00B3AF"/>
                      </a:solidFill>
                      <a:prstDash val="solid"/>
                      <a:round/>
                      <a:headEnd type="none" w="med" len="med"/>
                      <a:tailEnd type="none" w="med" len="med"/>
                    </a:lnT>
                    <a:lnB w="9525" cap="flat" cmpd="sng" algn="ctr">
                      <a:solidFill>
                        <a:srgbClr val="00B3AF"/>
                      </a:solidFill>
                      <a:prstDash val="solid"/>
                      <a:round/>
                      <a:headEnd type="none" w="med" len="med"/>
                      <a:tailEnd type="none" w="med" len="med"/>
                    </a:lnB>
                  </a:tcPr>
                </a:tc>
                <a:tc>
                  <a:txBody>
                    <a:bodyPr/>
                    <a:lstStyle/>
                    <a:p>
                      <a:pPr algn="ctr">
                        <a:lnSpc>
                          <a:spcPts val="3639"/>
                        </a:lnSpc>
                        <a:defRPr/>
                      </a:pPr>
                      <a:r>
                        <a:rPr lang="en-US" sz="2599">
                          <a:solidFill>
                            <a:srgbClr val="292A5A"/>
                          </a:solidFill>
                          <a:latin typeface="Glacial Indifference"/>
                          <a:ea typeface="Glacial Indifference"/>
                          <a:cs typeface="Glacial Indifference"/>
                          <a:sym typeface="Glacial Indifference"/>
                        </a:rPr>
                        <a:t>a restrictive covenant</a:t>
                      </a:r>
                      <a:endParaRPr lang="en-US" sz="1100"/>
                    </a:p>
                  </a:txBody>
                  <a:tcPr marL="190500" marR="190500" marT="190500" marB="190500" anchor="ctr">
                    <a:lnL w="9525" cap="flat" cmpd="sng" algn="ctr">
                      <a:solidFill>
                        <a:srgbClr val="00B3AF"/>
                      </a:solidFill>
                      <a:prstDash val="solid"/>
                      <a:round/>
                      <a:headEnd type="none" w="med" len="med"/>
                      <a:tailEnd type="none" w="med" len="med"/>
                    </a:lnL>
                    <a:lnR w="9525" cap="flat" cmpd="sng" algn="ctr">
                      <a:solidFill>
                        <a:srgbClr val="00B3AF"/>
                      </a:solidFill>
                      <a:prstDash val="solid"/>
                      <a:round/>
                      <a:headEnd type="none" w="med" len="med"/>
                      <a:tailEnd type="none" w="med" len="med"/>
                    </a:lnR>
                    <a:lnT w="9525" cap="flat" cmpd="sng" algn="ctr">
                      <a:solidFill>
                        <a:srgbClr val="00B3AF"/>
                      </a:solidFill>
                      <a:prstDash val="solid"/>
                      <a:round/>
                      <a:headEnd type="none" w="med" len="med"/>
                      <a:tailEnd type="none" w="med" len="med"/>
                    </a:lnT>
                    <a:lnB w="9525" cap="flat" cmpd="sng" algn="ctr">
                      <a:solidFill>
                        <a:srgbClr val="00B3AF"/>
                      </a:solidFill>
                      <a:prstDash val="solid"/>
                      <a:round/>
                      <a:headEnd type="none" w="med" len="med"/>
                      <a:tailEnd type="none" w="med" len="med"/>
                    </a:lnB>
                  </a:tcPr>
                </a:tc>
                <a:extLst>
                  <a:ext uri="{0D108BD9-81ED-4DB2-BD59-A6C34878D82A}">
                    <a16:rowId xmlns:a16="http://schemas.microsoft.com/office/drawing/2014/main" val="10002"/>
                  </a:ext>
                </a:extLst>
              </a:tr>
              <a:tr h="1316272">
                <a:tc>
                  <a:txBody>
                    <a:bodyPr/>
                    <a:lstStyle/>
                    <a:p>
                      <a:pPr algn="ctr">
                        <a:lnSpc>
                          <a:spcPts val="3639"/>
                        </a:lnSpc>
                        <a:defRPr/>
                      </a:pPr>
                      <a:r>
                        <a:rPr lang="en-US" sz="2599">
                          <a:solidFill>
                            <a:srgbClr val="292A5A"/>
                          </a:solidFill>
                          <a:latin typeface="Glacial Indifference"/>
                          <a:ea typeface="Glacial Indifference"/>
                          <a:cs typeface="Glacial Indifference"/>
                          <a:sym typeface="Glacial Indifference"/>
                        </a:rPr>
                        <a:t>D(iii)</a:t>
                      </a:r>
                      <a:endParaRPr lang="en-US" sz="1100"/>
                    </a:p>
                  </a:txBody>
                  <a:tcPr marL="190500" marR="190500" marT="190500" marB="190500" anchor="ctr">
                    <a:lnL w="9525" cap="flat" cmpd="sng" algn="ctr">
                      <a:solidFill>
                        <a:srgbClr val="00B3AF"/>
                      </a:solidFill>
                      <a:prstDash val="solid"/>
                      <a:round/>
                      <a:headEnd type="none" w="med" len="med"/>
                      <a:tailEnd type="none" w="med" len="med"/>
                    </a:lnL>
                    <a:lnR w="9525" cap="flat" cmpd="sng" algn="ctr">
                      <a:solidFill>
                        <a:srgbClr val="00B3AF"/>
                      </a:solidFill>
                      <a:prstDash val="solid"/>
                      <a:round/>
                      <a:headEnd type="none" w="med" len="med"/>
                      <a:tailEnd type="none" w="med" len="med"/>
                    </a:lnR>
                    <a:lnT w="9525" cap="flat" cmpd="sng" algn="ctr">
                      <a:solidFill>
                        <a:srgbClr val="00B3AF"/>
                      </a:solidFill>
                      <a:prstDash val="solid"/>
                      <a:round/>
                      <a:headEnd type="none" w="med" len="med"/>
                      <a:tailEnd type="none" w="med" len="med"/>
                    </a:lnT>
                    <a:lnB w="9525" cap="flat" cmpd="sng" algn="ctr">
                      <a:solidFill>
                        <a:srgbClr val="00B3AF"/>
                      </a:solidFill>
                      <a:prstDash val="solid"/>
                      <a:round/>
                      <a:headEnd type="none" w="med" len="med"/>
                      <a:tailEnd type="none" w="med" len="med"/>
                    </a:lnB>
                  </a:tcPr>
                </a:tc>
                <a:tc>
                  <a:txBody>
                    <a:bodyPr/>
                    <a:lstStyle/>
                    <a:p>
                      <a:pPr algn="ctr">
                        <a:lnSpc>
                          <a:spcPts val="3639"/>
                        </a:lnSpc>
                        <a:defRPr/>
                      </a:pPr>
                      <a:r>
                        <a:rPr lang="en-US" sz="2599">
                          <a:solidFill>
                            <a:srgbClr val="292A5A"/>
                          </a:solidFill>
                          <a:latin typeface="Glacial Indifference"/>
                          <a:ea typeface="Glacial Indifference"/>
                          <a:cs typeface="Glacial Indifference"/>
                          <a:sym typeface="Glacial Indifference"/>
                        </a:rPr>
                        <a:t>an equitable easement</a:t>
                      </a:r>
                      <a:endParaRPr lang="en-US" sz="1100"/>
                    </a:p>
                  </a:txBody>
                  <a:tcPr marL="190500" marR="190500" marT="190500" marB="190500" anchor="ctr">
                    <a:lnL w="9525" cap="flat" cmpd="sng" algn="ctr">
                      <a:solidFill>
                        <a:srgbClr val="00B3AF"/>
                      </a:solidFill>
                      <a:prstDash val="solid"/>
                      <a:round/>
                      <a:headEnd type="none" w="med" len="med"/>
                      <a:tailEnd type="none" w="med" len="med"/>
                    </a:lnL>
                    <a:lnR w="9525" cap="flat" cmpd="sng" algn="ctr">
                      <a:solidFill>
                        <a:srgbClr val="00B3AF"/>
                      </a:solidFill>
                      <a:prstDash val="solid"/>
                      <a:round/>
                      <a:headEnd type="none" w="med" len="med"/>
                      <a:tailEnd type="none" w="med" len="med"/>
                    </a:lnR>
                    <a:lnT w="9525" cap="flat" cmpd="sng" algn="ctr">
                      <a:solidFill>
                        <a:srgbClr val="00B3AF"/>
                      </a:solidFill>
                      <a:prstDash val="solid"/>
                      <a:round/>
                      <a:headEnd type="none" w="med" len="med"/>
                      <a:tailEnd type="none" w="med" len="med"/>
                    </a:lnT>
                    <a:lnB w="9525" cap="flat" cmpd="sng" algn="ctr">
                      <a:solidFill>
                        <a:srgbClr val="00B3AF"/>
                      </a:solidFill>
                      <a:prstDash val="solid"/>
                      <a:round/>
                      <a:headEnd type="none" w="med" len="med"/>
                      <a:tailEnd type="none" w="med" len="med"/>
                    </a:lnB>
                  </a:tcPr>
                </a:tc>
                <a:extLst>
                  <a:ext uri="{0D108BD9-81ED-4DB2-BD59-A6C34878D82A}">
                    <a16:rowId xmlns:a16="http://schemas.microsoft.com/office/drawing/2014/main" val="10003"/>
                  </a:ext>
                </a:extLst>
              </a:tr>
              <a:tr h="1159767">
                <a:tc>
                  <a:txBody>
                    <a:bodyPr/>
                    <a:lstStyle/>
                    <a:p>
                      <a:pPr algn="ctr">
                        <a:lnSpc>
                          <a:spcPts val="3639"/>
                        </a:lnSpc>
                        <a:defRPr/>
                      </a:pPr>
                      <a:r>
                        <a:rPr lang="en-US" sz="2599">
                          <a:solidFill>
                            <a:srgbClr val="292A5A"/>
                          </a:solidFill>
                          <a:latin typeface="Glacial Indifference"/>
                          <a:ea typeface="Glacial Indifference"/>
                          <a:cs typeface="Glacial Indifference"/>
                          <a:sym typeface="Glacial Indifference"/>
                        </a:rPr>
                        <a:t>F</a:t>
                      </a:r>
                      <a:endParaRPr lang="en-US" sz="1100"/>
                    </a:p>
                  </a:txBody>
                  <a:tcPr marL="190500" marR="190500" marT="190500" marB="190500" anchor="ctr">
                    <a:lnL w="9525" cap="flat" cmpd="sng" algn="ctr">
                      <a:solidFill>
                        <a:srgbClr val="00B3AF"/>
                      </a:solidFill>
                      <a:prstDash val="solid"/>
                      <a:round/>
                      <a:headEnd type="none" w="med" len="med"/>
                      <a:tailEnd type="none" w="med" len="med"/>
                    </a:lnL>
                    <a:lnR w="9525" cap="flat" cmpd="sng" algn="ctr">
                      <a:solidFill>
                        <a:srgbClr val="00B3AF"/>
                      </a:solidFill>
                      <a:prstDash val="solid"/>
                      <a:round/>
                      <a:headEnd type="none" w="med" len="med"/>
                      <a:tailEnd type="none" w="med" len="med"/>
                    </a:lnR>
                    <a:lnT w="9525" cap="flat" cmpd="sng" algn="ctr">
                      <a:solidFill>
                        <a:srgbClr val="00B3AF"/>
                      </a:solidFill>
                      <a:prstDash val="solid"/>
                      <a:round/>
                      <a:headEnd type="none" w="med" len="med"/>
                      <a:tailEnd type="none" w="med" len="med"/>
                    </a:lnT>
                    <a:lnB w="9525" cap="flat" cmpd="sng" algn="ctr">
                      <a:solidFill>
                        <a:srgbClr val="00B3AF"/>
                      </a:solidFill>
                      <a:prstDash val="solid"/>
                      <a:round/>
                      <a:headEnd type="none" w="med" len="med"/>
                      <a:tailEnd type="none" w="med" len="med"/>
                    </a:lnB>
                  </a:tcPr>
                </a:tc>
                <a:tc>
                  <a:txBody>
                    <a:bodyPr/>
                    <a:lstStyle/>
                    <a:p>
                      <a:pPr algn="ctr">
                        <a:lnSpc>
                          <a:spcPts val="3639"/>
                        </a:lnSpc>
                        <a:defRPr/>
                      </a:pPr>
                      <a:r>
                        <a:rPr lang="en-US" sz="2599">
                          <a:solidFill>
                            <a:srgbClr val="292A5A"/>
                          </a:solidFill>
                          <a:latin typeface="Glacial Indifference"/>
                          <a:ea typeface="Glacial Indifference"/>
                          <a:cs typeface="Glacial Indifference"/>
                          <a:sym typeface="Glacial Indifference"/>
                        </a:rPr>
                        <a:t>a Home Right</a:t>
                      </a:r>
                      <a:endParaRPr lang="en-US" sz="1100"/>
                    </a:p>
                  </a:txBody>
                  <a:tcPr marL="190500" marR="190500" marT="190500" marB="190500" anchor="ctr">
                    <a:lnL w="9525" cap="flat" cmpd="sng" algn="ctr">
                      <a:solidFill>
                        <a:srgbClr val="00B3AF"/>
                      </a:solidFill>
                      <a:prstDash val="solid"/>
                      <a:round/>
                      <a:headEnd type="none" w="med" len="med"/>
                      <a:tailEnd type="none" w="med" len="med"/>
                    </a:lnL>
                    <a:lnR w="9525" cap="flat" cmpd="sng" algn="ctr">
                      <a:solidFill>
                        <a:srgbClr val="00B3AF"/>
                      </a:solidFill>
                      <a:prstDash val="solid"/>
                      <a:round/>
                      <a:headEnd type="none" w="med" len="med"/>
                      <a:tailEnd type="none" w="med" len="med"/>
                    </a:lnR>
                    <a:lnT w="9525" cap="flat" cmpd="sng" algn="ctr">
                      <a:solidFill>
                        <a:srgbClr val="00B3AF"/>
                      </a:solidFill>
                      <a:prstDash val="solid"/>
                      <a:round/>
                      <a:headEnd type="none" w="med" len="med"/>
                      <a:tailEnd type="none" w="med" len="med"/>
                    </a:lnT>
                    <a:lnB w="9525" cap="flat" cmpd="sng" algn="ctr">
                      <a:solidFill>
                        <a:srgbClr val="00B3AF"/>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LAND CHARGES </a:t>
            </a:r>
            <a:r>
              <a:rPr lang="en-US" sz="7500" b="1" spc="7">
                <a:solidFill>
                  <a:srgbClr val="292A5A"/>
                </a:solidFill>
                <a:latin typeface="Glacial Indifference Bold"/>
                <a:ea typeface="Glacial Indifference Bold"/>
                <a:cs typeface="Glacial Indifference Bold"/>
                <a:sym typeface="Glacial Indifference Bold"/>
              </a:rPr>
              <a:t>SEARCHES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LAND CHARGE: </a:t>
            </a:r>
            <a:r>
              <a:rPr lang="en-US" sz="7500" b="1" spc="7">
                <a:solidFill>
                  <a:srgbClr val="292A5A"/>
                </a:solidFill>
                <a:latin typeface="Glacial Indifference Bold"/>
                <a:ea typeface="Glacial Indifference Bold"/>
                <a:cs typeface="Glacial Indifference Bold"/>
                <a:sym typeface="Glacial Indifference Bold"/>
              </a:rPr>
              <a:t>WHAT TO DO? </a:t>
            </a:r>
          </a:p>
        </p:txBody>
      </p:sp>
      <p:sp>
        <p:nvSpPr>
          <p:cNvPr id="5" name="TextBox 5"/>
          <p:cNvSpPr txBox="1"/>
          <p:nvPr/>
        </p:nvSpPr>
        <p:spPr>
          <a:xfrm>
            <a:off x="203983" y="2050256"/>
            <a:ext cx="11385854" cy="7839521"/>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As part of an investigation of an unregistered title, a solicitor must ensure that valid searches have been made against the names of all the estate owners revealed in the epitome of title and the attached documents, even if their period of ownership pre-dates the root of title.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 search, on form K15, should be against each estate owner for the period that they owned the land.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Only the years need be entered onto the K15 form, not the precise dates.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If there is uncertainty about the exact years someone owned the land, then the search should be for any years that the individual might have done so. So, if in doubt, the solicitor should search back to 1926, when the land charges system was introduced. It is possible to rely on valid searches done by others in the past, on previous sales.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FED307"/>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9144000" y="2113756"/>
            <a:ext cx="9043452" cy="7268674"/>
          </a:xfrm>
          <a:custGeom>
            <a:avLst/>
            <a:gdLst/>
            <a:ahLst/>
            <a:cxnLst/>
            <a:rect l="l" t="t" r="r" b="b"/>
            <a:pathLst>
              <a:path w="9043452" h="7268674">
                <a:moveTo>
                  <a:pt x="0" y="0"/>
                </a:moveTo>
                <a:lnTo>
                  <a:pt x="9043452" y="0"/>
                </a:lnTo>
                <a:lnTo>
                  <a:pt x="9043452" y="7268675"/>
                </a:lnTo>
                <a:lnTo>
                  <a:pt x="0" y="7268675"/>
                </a:lnTo>
                <a:lnTo>
                  <a:pt x="0" y="0"/>
                </a:lnTo>
                <a:close/>
              </a:path>
            </a:pathLst>
          </a:custGeom>
          <a:blipFill>
            <a:blip r:embed="rId3"/>
            <a:stretch>
              <a:fillRect/>
            </a:stretch>
          </a:blipFill>
        </p:spPr>
        <p:txBody>
          <a:bodyPr/>
          <a:lstStyle/>
          <a:p>
            <a:endParaRPr lang="en-GB"/>
          </a:p>
        </p:txBody>
      </p:sp>
      <p:sp>
        <p:nvSpPr>
          <p:cNvPr id="5" name="TextBox 5"/>
          <p:cNvSpPr txBox="1"/>
          <p:nvPr/>
        </p:nvSpPr>
        <p:spPr>
          <a:xfrm>
            <a:off x="1028700" y="2002479"/>
            <a:ext cx="8115300" cy="7498376"/>
          </a:xfrm>
          <a:prstGeom prst="rect">
            <a:avLst/>
          </a:prstGeom>
        </p:spPr>
        <p:txBody>
          <a:bodyPr lIns="0" tIns="0" rIns="0" bIns="0" rtlCol="0" anchor="t">
            <a:spAutoFit/>
          </a:bodyPr>
          <a:lstStyle/>
          <a:p>
            <a:pPr marL="712475" lvl="1" indent="-356237" algn="l">
              <a:lnSpc>
                <a:spcPts val="5445"/>
              </a:lnSpc>
              <a:buFont typeface="Arial"/>
              <a:buChar char="•"/>
            </a:pPr>
            <a:r>
              <a:rPr lang="en-US" sz="3300">
                <a:solidFill>
                  <a:srgbClr val="292A5A"/>
                </a:solidFill>
                <a:latin typeface="Glacial Indifference"/>
                <a:ea typeface="Glacial Indifference"/>
                <a:cs typeface="Glacial Indifference"/>
                <a:sym typeface="Glacial Indifference"/>
              </a:rPr>
              <a:t>You act for the buyer of this unregistered property in Essex. The seller is Katie Chambers. You have established that the 1975 Conveyance is a good root of title, but you have been provided with the 1948 Conveyance as it grants a right of way that is referred to, but not reproduced in the 1975 Conveyance. </a:t>
            </a:r>
          </a:p>
          <a:p>
            <a:pPr marL="712475" lvl="1" indent="-356237" algn="l">
              <a:lnSpc>
                <a:spcPts val="5445"/>
              </a:lnSpc>
              <a:buFont typeface="Arial"/>
              <a:buChar char="•"/>
            </a:pPr>
            <a:r>
              <a:rPr lang="en-US" sz="3300" b="1">
                <a:solidFill>
                  <a:srgbClr val="292A5A"/>
                </a:solidFill>
                <a:latin typeface="Glacial Indifference Bold"/>
                <a:ea typeface="Glacial Indifference Bold"/>
                <a:cs typeface="Glacial Indifference Bold"/>
                <a:sym typeface="Glacial Indifference Bold"/>
              </a:rPr>
              <a:t>To determine potential charges, who’s title should you undertake searches against?</a:t>
            </a:r>
          </a:p>
        </p:txBody>
      </p:sp>
      <p:sp>
        <p:nvSpPr>
          <p:cNvPr id="6" name="TextBox 6"/>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dirty="0">
                <a:solidFill>
                  <a:srgbClr val="E65485"/>
                </a:solidFill>
                <a:latin typeface="Glacial Indifference Bold"/>
                <a:ea typeface="Glacial Indifference Bold"/>
                <a:cs typeface="Glacial Indifference Bold"/>
                <a:sym typeface="Glacial Indifference Bold"/>
              </a:rPr>
              <a:t>ACTIVITY 2:</a:t>
            </a:r>
            <a:r>
              <a:rPr lang="en-US" sz="6500" b="1" spc="6" dirty="0">
                <a:solidFill>
                  <a:srgbClr val="292A5A"/>
                </a:solidFill>
                <a:latin typeface="Glacial Indifference Bold"/>
                <a:ea typeface="Glacial Indifference Bold"/>
                <a:cs typeface="Glacial Indifference Bold"/>
                <a:sym typeface="Glacial Indifference Bold"/>
              </a:rPr>
              <a:t> UNDERTAKING SEARCHES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grpSp>
        <p:nvGrpSpPr>
          <p:cNvPr id="4" name="Group 4"/>
          <p:cNvGrpSpPr/>
          <p:nvPr/>
        </p:nvGrpSpPr>
        <p:grpSpPr>
          <a:xfrm>
            <a:off x="2005418" y="2391486"/>
            <a:ext cx="4014457" cy="2007228"/>
            <a:chOff x="0" y="0"/>
            <a:chExt cx="812800" cy="406400"/>
          </a:xfrm>
        </p:grpSpPr>
        <p:sp>
          <p:nvSpPr>
            <p:cNvPr id="5" name="Freeform 5"/>
            <p:cNvSpPr/>
            <p:nvPr/>
          </p:nvSpPr>
          <p:spPr>
            <a:xfrm>
              <a:off x="0" y="0"/>
              <a:ext cx="812800" cy="406400"/>
            </a:xfrm>
            <a:custGeom>
              <a:avLst/>
              <a:gdLst/>
              <a:ahLst/>
              <a:cxnLst/>
              <a:rect l="l" t="t" r="r" b="b"/>
              <a:pathLst>
                <a:path w="812800" h="406400">
                  <a:moveTo>
                    <a:pt x="98354" y="0"/>
                  </a:moveTo>
                  <a:lnTo>
                    <a:pt x="714446" y="0"/>
                  </a:lnTo>
                  <a:cubicBezTo>
                    <a:pt x="768765" y="0"/>
                    <a:pt x="812800" y="44035"/>
                    <a:pt x="812800" y="98354"/>
                  </a:cubicBezTo>
                  <a:lnTo>
                    <a:pt x="812800" y="308046"/>
                  </a:lnTo>
                  <a:cubicBezTo>
                    <a:pt x="812800" y="362365"/>
                    <a:pt x="768765" y="406400"/>
                    <a:pt x="714446" y="406400"/>
                  </a:cubicBezTo>
                  <a:lnTo>
                    <a:pt x="98354" y="406400"/>
                  </a:lnTo>
                  <a:cubicBezTo>
                    <a:pt x="44035" y="406400"/>
                    <a:pt x="0" y="362365"/>
                    <a:pt x="0" y="308046"/>
                  </a:cubicBezTo>
                  <a:lnTo>
                    <a:pt x="0" y="98354"/>
                  </a:lnTo>
                  <a:cubicBezTo>
                    <a:pt x="0" y="44035"/>
                    <a:pt x="44035" y="0"/>
                    <a:pt x="98354" y="0"/>
                  </a:cubicBezTo>
                  <a:close/>
                </a:path>
              </a:pathLst>
            </a:custGeom>
            <a:solidFill>
              <a:srgbClr val="00B3AF"/>
            </a:solidFill>
          </p:spPr>
          <p:txBody>
            <a:bodyPr/>
            <a:lstStyle/>
            <a:p>
              <a:endParaRPr lang="en-GB"/>
            </a:p>
          </p:txBody>
        </p:sp>
        <p:sp>
          <p:nvSpPr>
            <p:cNvPr id="6" name="TextBox 6"/>
            <p:cNvSpPr txBox="1"/>
            <p:nvPr/>
          </p:nvSpPr>
          <p:spPr>
            <a:xfrm>
              <a:off x="0" y="-57150"/>
              <a:ext cx="812800" cy="463550"/>
            </a:xfrm>
            <a:prstGeom prst="rect">
              <a:avLst/>
            </a:prstGeom>
          </p:spPr>
          <p:txBody>
            <a:bodyPr lIns="50800" tIns="50800" rIns="50800" bIns="50800" rtlCol="0" anchor="ctr"/>
            <a:lstStyle/>
            <a:p>
              <a:pPr algn="ctr">
                <a:lnSpc>
                  <a:spcPts val="4200"/>
                </a:lnSpc>
                <a:spcBef>
                  <a:spcPct val="0"/>
                </a:spcBef>
              </a:pPr>
              <a:r>
                <a:rPr lang="en-US" sz="3000" b="1">
                  <a:solidFill>
                    <a:srgbClr val="FFFFFF"/>
                  </a:solidFill>
                  <a:latin typeface="Canva Sans Bold"/>
                  <a:ea typeface="Canva Sans Bold"/>
                  <a:cs typeface="Canva Sans Bold"/>
                  <a:sym typeface="Canva Sans Bold"/>
                </a:rPr>
                <a:t>Easement </a:t>
              </a:r>
            </a:p>
          </p:txBody>
        </p:sp>
      </p:grpSp>
      <p:sp>
        <p:nvSpPr>
          <p:cNvPr id="7" name="TextBox 7"/>
          <p:cNvSpPr txBox="1"/>
          <p:nvPr/>
        </p:nvSpPr>
        <p:spPr>
          <a:xfrm>
            <a:off x="609784" y="459581"/>
            <a:ext cx="17678216" cy="1288397"/>
          </a:xfrm>
          <a:prstGeom prst="rect">
            <a:avLst/>
          </a:prstGeom>
        </p:spPr>
        <p:txBody>
          <a:bodyPr lIns="0" tIns="0" rIns="0" bIns="0" rtlCol="0" anchor="t">
            <a:spAutoFit/>
          </a:bodyPr>
          <a:lstStyle/>
          <a:p>
            <a:pPr algn="just">
              <a:lnSpc>
                <a:spcPts val="11200"/>
              </a:lnSpc>
            </a:pPr>
            <a:r>
              <a:rPr lang="en-US" sz="5600" b="1" spc="5">
                <a:solidFill>
                  <a:srgbClr val="E65485"/>
                </a:solidFill>
                <a:latin typeface="Glacial Indifference Bold"/>
                <a:ea typeface="Glacial Indifference Bold"/>
                <a:cs typeface="Glacial Indifference Bold"/>
                <a:sym typeface="Glacial Indifference Bold"/>
              </a:rPr>
              <a:t>ISSUES THAT MAY BE</a:t>
            </a:r>
            <a:r>
              <a:rPr lang="en-US" sz="5600" b="1" spc="5">
                <a:solidFill>
                  <a:srgbClr val="292A5A"/>
                </a:solidFill>
                <a:latin typeface="Glacial Indifference Bold"/>
                <a:ea typeface="Glacial Indifference Bold"/>
                <a:cs typeface="Glacial Indifference Bold"/>
                <a:sym typeface="Glacial Indifference Bold"/>
              </a:rPr>
              <a:t> UNCOVERED (REG AND UNREG)</a:t>
            </a:r>
          </a:p>
        </p:txBody>
      </p:sp>
      <p:grpSp>
        <p:nvGrpSpPr>
          <p:cNvPr id="8" name="Group 8"/>
          <p:cNvGrpSpPr/>
          <p:nvPr/>
        </p:nvGrpSpPr>
        <p:grpSpPr>
          <a:xfrm>
            <a:off x="7138005" y="2391486"/>
            <a:ext cx="4014457" cy="2007228"/>
            <a:chOff x="0" y="0"/>
            <a:chExt cx="812800" cy="406400"/>
          </a:xfrm>
        </p:grpSpPr>
        <p:sp>
          <p:nvSpPr>
            <p:cNvPr id="9" name="Freeform 9"/>
            <p:cNvSpPr/>
            <p:nvPr/>
          </p:nvSpPr>
          <p:spPr>
            <a:xfrm>
              <a:off x="0" y="0"/>
              <a:ext cx="812800" cy="406400"/>
            </a:xfrm>
            <a:custGeom>
              <a:avLst/>
              <a:gdLst/>
              <a:ahLst/>
              <a:cxnLst/>
              <a:rect l="l" t="t" r="r" b="b"/>
              <a:pathLst>
                <a:path w="812800" h="406400">
                  <a:moveTo>
                    <a:pt x="98354" y="0"/>
                  </a:moveTo>
                  <a:lnTo>
                    <a:pt x="714446" y="0"/>
                  </a:lnTo>
                  <a:cubicBezTo>
                    <a:pt x="768765" y="0"/>
                    <a:pt x="812800" y="44035"/>
                    <a:pt x="812800" y="98354"/>
                  </a:cubicBezTo>
                  <a:lnTo>
                    <a:pt x="812800" y="308046"/>
                  </a:lnTo>
                  <a:cubicBezTo>
                    <a:pt x="812800" y="362365"/>
                    <a:pt x="768765" y="406400"/>
                    <a:pt x="714446" y="406400"/>
                  </a:cubicBezTo>
                  <a:lnTo>
                    <a:pt x="98354" y="406400"/>
                  </a:lnTo>
                  <a:cubicBezTo>
                    <a:pt x="44035" y="406400"/>
                    <a:pt x="0" y="362365"/>
                    <a:pt x="0" y="308046"/>
                  </a:cubicBezTo>
                  <a:lnTo>
                    <a:pt x="0" y="98354"/>
                  </a:lnTo>
                  <a:cubicBezTo>
                    <a:pt x="0" y="44035"/>
                    <a:pt x="44035" y="0"/>
                    <a:pt x="98354" y="0"/>
                  </a:cubicBezTo>
                  <a:close/>
                </a:path>
              </a:pathLst>
            </a:custGeom>
            <a:solidFill>
              <a:srgbClr val="00B3AF"/>
            </a:solidFill>
          </p:spPr>
          <p:txBody>
            <a:bodyPr/>
            <a:lstStyle/>
            <a:p>
              <a:endParaRPr lang="en-GB"/>
            </a:p>
          </p:txBody>
        </p:sp>
        <p:sp>
          <p:nvSpPr>
            <p:cNvPr id="10" name="TextBox 10"/>
            <p:cNvSpPr txBox="1"/>
            <p:nvPr/>
          </p:nvSpPr>
          <p:spPr>
            <a:xfrm>
              <a:off x="0" y="-57150"/>
              <a:ext cx="812800" cy="463550"/>
            </a:xfrm>
            <a:prstGeom prst="rect">
              <a:avLst/>
            </a:prstGeom>
          </p:spPr>
          <p:txBody>
            <a:bodyPr lIns="50800" tIns="50800" rIns="50800" bIns="50800" rtlCol="0" anchor="ctr"/>
            <a:lstStyle/>
            <a:p>
              <a:pPr algn="ctr">
                <a:lnSpc>
                  <a:spcPts val="4200"/>
                </a:lnSpc>
                <a:spcBef>
                  <a:spcPct val="0"/>
                </a:spcBef>
              </a:pPr>
              <a:r>
                <a:rPr lang="en-US" sz="3000" b="1">
                  <a:solidFill>
                    <a:srgbClr val="FFFFFF"/>
                  </a:solidFill>
                  <a:latin typeface="Canva Sans Bold"/>
                  <a:ea typeface="Canva Sans Bold"/>
                  <a:cs typeface="Canva Sans Bold"/>
                  <a:sym typeface="Canva Sans Bold"/>
                </a:rPr>
                <a:t>Covenants</a:t>
              </a:r>
            </a:p>
          </p:txBody>
        </p:sp>
      </p:grpSp>
      <p:grpSp>
        <p:nvGrpSpPr>
          <p:cNvPr id="11" name="Group 11"/>
          <p:cNvGrpSpPr/>
          <p:nvPr/>
        </p:nvGrpSpPr>
        <p:grpSpPr>
          <a:xfrm>
            <a:off x="12410713" y="2392780"/>
            <a:ext cx="4014457" cy="2007228"/>
            <a:chOff x="0" y="0"/>
            <a:chExt cx="812800" cy="406400"/>
          </a:xfrm>
        </p:grpSpPr>
        <p:sp>
          <p:nvSpPr>
            <p:cNvPr id="12" name="Freeform 12"/>
            <p:cNvSpPr/>
            <p:nvPr/>
          </p:nvSpPr>
          <p:spPr>
            <a:xfrm>
              <a:off x="0" y="0"/>
              <a:ext cx="812800" cy="406400"/>
            </a:xfrm>
            <a:custGeom>
              <a:avLst/>
              <a:gdLst/>
              <a:ahLst/>
              <a:cxnLst/>
              <a:rect l="l" t="t" r="r" b="b"/>
              <a:pathLst>
                <a:path w="812800" h="406400">
                  <a:moveTo>
                    <a:pt x="98354" y="0"/>
                  </a:moveTo>
                  <a:lnTo>
                    <a:pt x="714446" y="0"/>
                  </a:lnTo>
                  <a:cubicBezTo>
                    <a:pt x="768765" y="0"/>
                    <a:pt x="812800" y="44035"/>
                    <a:pt x="812800" y="98354"/>
                  </a:cubicBezTo>
                  <a:lnTo>
                    <a:pt x="812800" y="308046"/>
                  </a:lnTo>
                  <a:cubicBezTo>
                    <a:pt x="812800" y="362365"/>
                    <a:pt x="768765" y="406400"/>
                    <a:pt x="714446" y="406400"/>
                  </a:cubicBezTo>
                  <a:lnTo>
                    <a:pt x="98354" y="406400"/>
                  </a:lnTo>
                  <a:cubicBezTo>
                    <a:pt x="44035" y="406400"/>
                    <a:pt x="0" y="362365"/>
                    <a:pt x="0" y="308046"/>
                  </a:cubicBezTo>
                  <a:lnTo>
                    <a:pt x="0" y="98354"/>
                  </a:lnTo>
                  <a:cubicBezTo>
                    <a:pt x="0" y="44035"/>
                    <a:pt x="44035" y="0"/>
                    <a:pt x="98354" y="0"/>
                  </a:cubicBezTo>
                  <a:close/>
                </a:path>
              </a:pathLst>
            </a:custGeom>
            <a:solidFill>
              <a:srgbClr val="00B3AF"/>
            </a:solidFill>
          </p:spPr>
          <p:txBody>
            <a:bodyPr/>
            <a:lstStyle/>
            <a:p>
              <a:endParaRPr lang="en-GB"/>
            </a:p>
          </p:txBody>
        </p:sp>
        <p:sp>
          <p:nvSpPr>
            <p:cNvPr id="13" name="TextBox 13"/>
            <p:cNvSpPr txBox="1"/>
            <p:nvPr/>
          </p:nvSpPr>
          <p:spPr>
            <a:xfrm>
              <a:off x="0" y="-57150"/>
              <a:ext cx="812800" cy="463550"/>
            </a:xfrm>
            <a:prstGeom prst="rect">
              <a:avLst/>
            </a:prstGeom>
          </p:spPr>
          <p:txBody>
            <a:bodyPr lIns="50800" tIns="50800" rIns="50800" bIns="50800" rtlCol="0" anchor="ctr"/>
            <a:lstStyle/>
            <a:p>
              <a:pPr algn="ctr">
                <a:lnSpc>
                  <a:spcPts val="4200"/>
                </a:lnSpc>
                <a:spcBef>
                  <a:spcPct val="0"/>
                </a:spcBef>
              </a:pPr>
              <a:r>
                <a:rPr lang="en-US" sz="3000" b="1">
                  <a:solidFill>
                    <a:srgbClr val="FFFFFF"/>
                  </a:solidFill>
                  <a:latin typeface="Canva Sans Bold"/>
                  <a:ea typeface="Canva Sans Bold"/>
                  <a:cs typeface="Canva Sans Bold"/>
                  <a:sym typeface="Canva Sans Bold"/>
                </a:rPr>
                <a:t>Mines and minerals</a:t>
              </a:r>
            </a:p>
          </p:txBody>
        </p:sp>
      </p:grpSp>
      <p:grpSp>
        <p:nvGrpSpPr>
          <p:cNvPr id="14" name="Group 14"/>
          <p:cNvGrpSpPr/>
          <p:nvPr/>
        </p:nvGrpSpPr>
        <p:grpSpPr>
          <a:xfrm>
            <a:off x="2007884" y="4822573"/>
            <a:ext cx="4014457" cy="2007228"/>
            <a:chOff x="0" y="0"/>
            <a:chExt cx="812800" cy="406400"/>
          </a:xfrm>
        </p:grpSpPr>
        <p:sp>
          <p:nvSpPr>
            <p:cNvPr id="15" name="Freeform 15"/>
            <p:cNvSpPr/>
            <p:nvPr/>
          </p:nvSpPr>
          <p:spPr>
            <a:xfrm>
              <a:off x="0" y="0"/>
              <a:ext cx="812800" cy="406400"/>
            </a:xfrm>
            <a:custGeom>
              <a:avLst/>
              <a:gdLst/>
              <a:ahLst/>
              <a:cxnLst/>
              <a:rect l="l" t="t" r="r" b="b"/>
              <a:pathLst>
                <a:path w="812800" h="406400">
                  <a:moveTo>
                    <a:pt x="98354" y="0"/>
                  </a:moveTo>
                  <a:lnTo>
                    <a:pt x="714446" y="0"/>
                  </a:lnTo>
                  <a:cubicBezTo>
                    <a:pt x="768765" y="0"/>
                    <a:pt x="812800" y="44035"/>
                    <a:pt x="812800" y="98354"/>
                  </a:cubicBezTo>
                  <a:lnTo>
                    <a:pt x="812800" y="308046"/>
                  </a:lnTo>
                  <a:cubicBezTo>
                    <a:pt x="812800" y="362365"/>
                    <a:pt x="768765" y="406400"/>
                    <a:pt x="714446" y="406400"/>
                  </a:cubicBezTo>
                  <a:lnTo>
                    <a:pt x="98354" y="406400"/>
                  </a:lnTo>
                  <a:cubicBezTo>
                    <a:pt x="44035" y="406400"/>
                    <a:pt x="0" y="362365"/>
                    <a:pt x="0" y="308046"/>
                  </a:cubicBezTo>
                  <a:lnTo>
                    <a:pt x="0" y="98354"/>
                  </a:lnTo>
                  <a:cubicBezTo>
                    <a:pt x="0" y="44035"/>
                    <a:pt x="44035" y="0"/>
                    <a:pt x="98354" y="0"/>
                  </a:cubicBezTo>
                  <a:close/>
                </a:path>
              </a:pathLst>
            </a:custGeom>
            <a:solidFill>
              <a:srgbClr val="00B3AF"/>
            </a:solidFill>
          </p:spPr>
          <p:txBody>
            <a:bodyPr/>
            <a:lstStyle/>
            <a:p>
              <a:endParaRPr lang="en-GB"/>
            </a:p>
          </p:txBody>
        </p:sp>
        <p:sp>
          <p:nvSpPr>
            <p:cNvPr id="16" name="TextBox 16"/>
            <p:cNvSpPr txBox="1"/>
            <p:nvPr/>
          </p:nvSpPr>
          <p:spPr>
            <a:xfrm>
              <a:off x="0" y="-57150"/>
              <a:ext cx="812800" cy="463550"/>
            </a:xfrm>
            <a:prstGeom prst="rect">
              <a:avLst/>
            </a:prstGeom>
          </p:spPr>
          <p:txBody>
            <a:bodyPr lIns="50800" tIns="50800" rIns="50800" bIns="50800" rtlCol="0" anchor="ctr"/>
            <a:lstStyle/>
            <a:p>
              <a:pPr algn="ctr">
                <a:lnSpc>
                  <a:spcPts val="4200"/>
                </a:lnSpc>
                <a:spcBef>
                  <a:spcPct val="0"/>
                </a:spcBef>
              </a:pPr>
              <a:r>
                <a:rPr lang="en-US" sz="3000" b="1">
                  <a:solidFill>
                    <a:srgbClr val="FFFFFF"/>
                  </a:solidFill>
                  <a:latin typeface="Canva Sans Bold"/>
                  <a:ea typeface="Canva Sans Bold"/>
                  <a:cs typeface="Canva Sans Bold"/>
                  <a:sym typeface="Canva Sans Bold"/>
                </a:rPr>
                <a:t>Co-ownership</a:t>
              </a:r>
            </a:p>
          </p:txBody>
        </p:sp>
      </p:grpSp>
      <p:grpSp>
        <p:nvGrpSpPr>
          <p:cNvPr id="17" name="Group 17"/>
          <p:cNvGrpSpPr/>
          <p:nvPr/>
        </p:nvGrpSpPr>
        <p:grpSpPr>
          <a:xfrm>
            <a:off x="7138005" y="4822573"/>
            <a:ext cx="4014457" cy="2007228"/>
            <a:chOff x="0" y="0"/>
            <a:chExt cx="812800" cy="406400"/>
          </a:xfrm>
        </p:grpSpPr>
        <p:sp>
          <p:nvSpPr>
            <p:cNvPr id="18" name="Freeform 18"/>
            <p:cNvSpPr/>
            <p:nvPr/>
          </p:nvSpPr>
          <p:spPr>
            <a:xfrm>
              <a:off x="0" y="0"/>
              <a:ext cx="812800" cy="406400"/>
            </a:xfrm>
            <a:custGeom>
              <a:avLst/>
              <a:gdLst/>
              <a:ahLst/>
              <a:cxnLst/>
              <a:rect l="l" t="t" r="r" b="b"/>
              <a:pathLst>
                <a:path w="812800" h="406400">
                  <a:moveTo>
                    <a:pt x="98354" y="0"/>
                  </a:moveTo>
                  <a:lnTo>
                    <a:pt x="714446" y="0"/>
                  </a:lnTo>
                  <a:cubicBezTo>
                    <a:pt x="768765" y="0"/>
                    <a:pt x="812800" y="44035"/>
                    <a:pt x="812800" y="98354"/>
                  </a:cubicBezTo>
                  <a:lnTo>
                    <a:pt x="812800" y="308046"/>
                  </a:lnTo>
                  <a:cubicBezTo>
                    <a:pt x="812800" y="362365"/>
                    <a:pt x="768765" y="406400"/>
                    <a:pt x="714446" y="406400"/>
                  </a:cubicBezTo>
                  <a:lnTo>
                    <a:pt x="98354" y="406400"/>
                  </a:lnTo>
                  <a:cubicBezTo>
                    <a:pt x="44035" y="406400"/>
                    <a:pt x="0" y="362365"/>
                    <a:pt x="0" y="308046"/>
                  </a:cubicBezTo>
                  <a:lnTo>
                    <a:pt x="0" y="98354"/>
                  </a:lnTo>
                  <a:cubicBezTo>
                    <a:pt x="0" y="44035"/>
                    <a:pt x="44035" y="0"/>
                    <a:pt x="98354" y="0"/>
                  </a:cubicBezTo>
                  <a:close/>
                </a:path>
              </a:pathLst>
            </a:custGeom>
            <a:solidFill>
              <a:srgbClr val="00B3AF"/>
            </a:solidFill>
          </p:spPr>
          <p:txBody>
            <a:bodyPr/>
            <a:lstStyle/>
            <a:p>
              <a:endParaRPr lang="en-GB"/>
            </a:p>
          </p:txBody>
        </p:sp>
        <p:sp>
          <p:nvSpPr>
            <p:cNvPr id="19" name="TextBox 19"/>
            <p:cNvSpPr txBox="1"/>
            <p:nvPr/>
          </p:nvSpPr>
          <p:spPr>
            <a:xfrm>
              <a:off x="0" y="-57150"/>
              <a:ext cx="812800" cy="463550"/>
            </a:xfrm>
            <a:prstGeom prst="rect">
              <a:avLst/>
            </a:prstGeom>
          </p:spPr>
          <p:txBody>
            <a:bodyPr lIns="50800" tIns="50800" rIns="50800" bIns="50800" rtlCol="0" anchor="ctr"/>
            <a:lstStyle/>
            <a:p>
              <a:pPr algn="ctr">
                <a:lnSpc>
                  <a:spcPts val="4200"/>
                </a:lnSpc>
                <a:spcBef>
                  <a:spcPct val="0"/>
                </a:spcBef>
              </a:pPr>
              <a:r>
                <a:rPr lang="en-US" sz="3000" b="1">
                  <a:solidFill>
                    <a:srgbClr val="FFFFFF"/>
                  </a:solidFill>
                  <a:latin typeface="Canva Sans Bold"/>
                  <a:ea typeface="Canva Sans Bold"/>
                  <a:cs typeface="Canva Sans Bold"/>
                  <a:sym typeface="Canva Sans Bold"/>
                </a:rPr>
                <a:t>Unkown covenants </a:t>
              </a:r>
            </a:p>
          </p:txBody>
        </p:sp>
      </p:grpSp>
      <p:grpSp>
        <p:nvGrpSpPr>
          <p:cNvPr id="20" name="Group 20"/>
          <p:cNvGrpSpPr/>
          <p:nvPr/>
        </p:nvGrpSpPr>
        <p:grpSpPr>
          <a:xfrm>
            <a:off x="12410713" y="4823867"/>
            <a:ext cx="4014457" cy="2007228"/>
            <a:chOff x="0" y="0"/>
            <a:chExt cx="812800" cy="406400"/>
          </a:xfrm>
        </p:grpSpPr>
        <p:sp>
          <p:nvSpPr>
            <p:cNvPr id="21" name="Freeform 21"/>
            <p:cNvSpPr/>
            <p:nvPr/>
          </p:nvSpPr>
          <p:spPr>
            <a:xfrm>
              <a:off x="0" y="0"/>
              <a:ext cx="812800" cy="406400"/>
            </a:xfrm>
            <a:custGeom>
              <a:avLst/>
              <a:gdLst/>
              <a:ahLst/>
              <a:cxnLst/>
              <a:rect l="l" t="t" r="r" b="b"/>
              <a:pathLst>
                <a:path w="812800" h="406400">
                  <a:moveTo>
                    <a:pt x="98354" y="0"/>
                  </a:moveTo>
                  <a:lnTo>
                    <a:pt x="714446" y="0"/>
                  </a:lnTo>
                  <a:cubicBezTo>
                    <a:pt x="768765" y="0"/>
                    <a:pt x="812800" y="44035"/>
                    <a:pt x="812800" y="98354"/>
                  </a:cubicBezTo>
                  <a:lnTo>
                    <a:pt x="812800" y="308046"/>
                  </a:lnTo>
                  <a:cubicBezTo>
                    <a:pt x="812800" y="362365"/>
                    <a:pt x="768765" y="406400"/>
                    <a:pt x="714446" y="406400"/>
                  </a:cubicBezTo>
                  <a:lnTo>
                    <a:pt x="98354" y="406400"/>
                  </a:lnTo>
                  <a:cubicBezTo>
                    <a:pt x="44035" y="406400"/>
                    <a:pt x="0" y="362365"/>
                    <a:pt x="0" y="308046"/>
                  </a:cubicBezTo>
                  <a:lnTo>
                    <a:pt x="0" y="98354"/>
                  </a:lnTo>
                  <a:cubicBezTo>
                    <a:pt x="0" y="44035"/>
                    <a:pt x="44035" y="0"/>
                    <a:pt x="98354" y="0"/>
                  </a:cubicBezTo>
                  <a:close/>
                </a:path>
              </a:pathLst>
            </a:custGeom>
            <a:solidFill>
              <a:srgbClr val="00B3AF"/>
            </a:solidFill>
          </p:spPr>
          <p:txBody>
            <a:bodyPr/>
            <a:lstStyle/>
            <a:p>
              <a:endParaRPr lang="en-GB"/>
            </a:p>
          </p:txBody>
        </p:sp>
        <p:sp>
          <p:nvSpPr>
            <p:cNvPr id="22" name="TextBox 22"/>
            <p:cNvSpPr txBox="1"/>
            <p:nvPr/>
          </p:nvSpPr>
          <p:spPr>
            <a:xfrm>
              <a:off x="0" y="-57150"/>
              <a:ext cx="812800" cy="463550"/>
            </a:xfrm>
            <a:prstGeom prst="rect">
              <a:avLst/>
            </a:prstGeom>
          </p:spPr>
          <p:txBody>
            <a:bodyPr lIns="50800" tIns="50800" rIns="50800" bIns="50800" rtlCol="0" anchor="ctr"/>
            <a:lstStyle/>
            <a:p>
              <a:pPr algn="ctr">
                <a:lnSpc>
                  <a:spcPts val="4200"/>
                </a:lnSpc>
                <a:spcBef>
                  <a:spcPct val="0"/>
                </a:spcBef>
              </a:pPr>
              <a:r>
                <a:rPr lang="en-US" sz="3000" b="1">
                  <a:solidFill>
                    <a:srgbClr val="FFFFFF"/>
                  </a:solidFill>
                  <a:latin typeface="Canva Sans Bold"/>
                  <a:ea typeface="Canva Sans Bold"/>
                  <a:cs typeface="Canva Sans Bold"/>
                  <a:sym typeface="Canva Sans Bold"/>
                </a:rPr>
                <a:t>Mortgages</a:t>
              </a:r>
            </a:p>
          </p:txBody>
        </p:sp>
      </p:grpSp>
      <p:grpSp>
        <p:nvGrpSpPr>
          <p:cNvPr id="23" name="Group 23"/>
          <p:cNvGrpSpPr/>
          <p:nvPr/>
        </p:nvGrpSpPr>
        <p:grpSpPr>
          <a:xfrm>
            <a:off x="2007884" y="7251072"/>
            <a:ext cx="4014457" cy="2007228"/>
            <a:chOff x="0" y="0"/>
            <a:chExt cx="812800" cy="406400"/>
          </a:xfrm>
        </p:grpSpPr>
        <p:sp>
          <p:nvSpPr>
            <p:cNvPr id="24" name="Freeform 24"/>
            <p:cNvSpPr/>
            <p:nvPr/>
          </p:nvSpPr>
          <p:spPr>
            <a:xfrm>
              <a:off x="0" y="0"/>
              <a:ext cx="812800" cy="406400"/>
            </a:xfrm>
            <a:custGeom>
              <a:avLst/>
              <a:gdLst/>
              <a:ahLst/>
              <a:cxnLst/>
              <a:rect l="l" t="t" r="r" b="b"/>
              <a:pathLst>
                <a:path w="812800" h="406400">
                  <a:moveTo>
                    <a:pt x="98354" y="0"/>
                  </a:moveTo>
                  <a:lnTo>
                    <a:pt x="714446" y="0"/>
                  </a:lnTo>
                  <a:cubicBezTo>
                    <a:pt x="768765" y="0"/>
                    <a:pt x="812800" y="44035"/>
                    <a:pt x="812800" y="98354"/>
                  </a:cubicBezTo>
                  <a:lnTo>
                    <a:pt x="812800" y="308046"/>
                  </a:lnTo>
                  <a:cubicBezTo>
                    <a:pt x="812800" y="362365"/>
                    <a:pt x="768765" y="406400"/>
                    <a:pt x="714446" y="406400"/>
                  </a:cubicBezTo>
                  <a:lnTo>
                    <a:pt x="98354" y="406400"/>
                  </a:lnTo>
                  <a:cubicBezTo>
                    <a:pt x="44035" y="406400"/>
                    <a:pt x="0" y="362365"/>
                    <a:pt x="0" y="308046"/>
                  </a:cubicBezTo>
                  <a:lnTo>
                    <a:pt x="0" y="98354"/>
                  </a:lnTo>
                  <a:cubicBezTo>
                    <a:pt x="0" y="44035"/>
                    <a:pt x="44035" y="0"/>
                    <a:pt x="98354" y="0"/>
                  </a:cubicBezTo>
                  <a:close/>
                </a:path>
              </a:pathLst>
            </a:custGeom>
            <a:solidFill>
              <a:srgbClr val="00B3AF"/>
            </a:solidFill>
          </p:spPr>
          <p:txBody>
            <a:bodyPr/>
            <a:lstStyle/>
            <a:p>
              <a:endParaRPr lang="en-GB"/>
            </a:p>
          </p:txBody>
        </p:sp>
        <p:sp>
          <p:nvSpPr>
            <p:cNvPr id="25" name="TextBox 25"/>
            <p:cNvSpPr txBox="1"/>
            <p:nvPr/>
          </p:nvSpPr>
          <p:spPr>
            <a:xfrm>
              <a:off x="0" y="-57150"/>
              <a:ext cx="812800" cy="463550"/>
            </a:xfrm>
            <a:prstGeom prst="rect">
              <a:avLst/>
            </a:prstGeom>
          </p:spPr>
          <p:txBody>
            <a:bodyPr lIns="50800" tIns="50800" rIns="50800" bIns="50800" rtlCol="0" anchor="ctr"/>
            <a:lstStyle/>
            <a:p>
              <a:pPr algn="ctr">
                <a:lnSpc>
                  <a:spcPts val="4200"/>
                </a:lnSpc>
                <a:spcBef>
                  <a:spcPct val="0"/>
                </a:spcBef>
              </a:pPr>
              <a:r>
                <a:rPr lang="en-US" sz="3000" b="1">
                  <a:solidFill>
                    <a:srgbClr val="FFFFFF"/>
                  </a:solidFill>
                  <a:latin typeface="Canva Sans Bold"/>
                  <a:ea typeface="Canva Sans Bold"/>
                  <a:cs typeface="Canva Sans Bold"/>
                  <a:sym typeface="Canva Sans Bold"/>
                </a:rPr>
                <a:t>Leases</a:t>
              </a:r>
            </a:p>
          </p:txBody>
        </p:sp>
      </p:grpSp>
      <p:grpSp>
        <p:nvGrpSpPr>
          <p:cNvPr id="26" name="Group 26"/>
          <p:cNvGrpSpPr/>
          <p:nvPr/>
        </p:nvGrpSpPr>
        <p:grpSpPr>
          <a:xfrm>
            <a:off x="7138005" y="7251072"/>
            <a:ext cx="4014457" cy="2007228"/>
            <a:chOff x="0" y="0"/>
            <a:chExt cx="812800" cy="406400"/>
          </a:xfrm>
        </p:grpSpPr>
        <p:sp>
          <p:nvSpPr>
            <p:cNvPr id="27" name="Freeform 27"/>
            <p:cNvSpPr/>
            <p:nvPr/>
          </p:nvSpPr>
          <p:spPr>
            <a:xfrm>
              <a:off x="0" y="0"/>
              <a:ext cx="812800" cy="406400"/>
            </a:xfrm>
            <a:custGeom>
              <a:avLst/>
              <a:gdLst/>
              <a:ahLst/>
              <a:cxnLst/>
              <a:rect l="l" t="t" r="r" b="b"/>
              <a:pathLst>
                <a:path w="812800" h="406400">
                  <a:moveTo>
                    <a:pt x="98354" y="0"/>
                  </a:moveTo>
                  <a:lnTo>
                    <a:pt x="714446" y="0"/>
                  </a:lnTo>
                  <a:cubicBezTo>
                    <a:pt x="768765" y="0"/>
                    <a:pt x="812800" y="44035"/>
                    <a:pt x="812800" y="98354"/>
                  </a:cubicBezTo>
                  <a:lnTo>
                    <a:pt x="812800" y="308046"/>
                  </a:lnTo>
                  <a:cubicBezTo>
                    <a:pt x="812800" y="362365"/>
                    <a:pt x="768765" y="406400"/>
                    <a:pt x="714446" y="406400"/>
                  </a:cubicBezTo>
                  <a:lnTo>
                    <a:pt x="98354" y="406400"/>
                  </a:lnTo>
                  <a:cubicBezTo>
                    <a:pt x="44035" y="406400"/>
                    <a:pt x="0" y="362365"/>
                    <a:pt x="0" y="308046"/>
                  </a:cubicBezTo>
                  <a:lnTo>
                    <a:pt x="0" y="98354"/>
                  </a:lnTo>
                  <a:cubicBezTo>
                    <a:pt x="0" y="44035"/>
                    <a:pt x="44035" y="0"/>
                    <a:pt x="98354" y="0"/>
                  </a:cubicBezTo>
                  <a:close/>
                </a:path>
              </a:pathLst>
            </a:custGeom>
            <a:solidFill>
              <a:srgbClr val="00B3AF"/>
            </a:solidFill>
          </p:spPr>
          <p:txBody>
            <a:bodyPr/>
            <a:lstStyle/>
            <a:p>
              <a:endParaRPr lang="en-GB"/>
            </a:p>
          </p:txBody>
        </p:sp>
        <p:sp>
          <p:nvSpPr>
            <p:cNvPr id="28" name="TextBox 28"/>
            <p:cNvSpPr txBox="1"/>
            <p:nvPr/>
          </p:nvSpPr>
          <p:spPr>
            <a:xfrm>
              <a:off x="0" y="-57150"/>
              <a:ext cx="812800" cy="463550"/>
            </a:xfrm>
            <a:prstGeom prst="rect">
              <a:avLst/>
            </a:prstGeom>
          </p:spPr>
          <p:txBody>
            <a:bodyPr lIns="50800" tIns="50800" rIns="50800" bIns="50800" rtlCol="0" anchor="ctr"/>
            <a:lstStyle/>
            <a:p>
              <a:pPr algn="ctr">
                <a:lnSpc>
                  <a:spcPts val="4200"/>
                </a:lnSpc>
                <a:spcBef>
                  <a:spcPct val="0"/>
                </a:spcBef>
              </a:pPr>
              <a:r>
                <a:rPr lang="en-US" sz="3000" b="1">
                  <a:solidFill>
                    <a:srgbClr val="FFFFFF"/>
                  </a:solidFill>
                  <a:latin typeface="Canva Sans Bold"/>
                  <a:ea typeface="Canva Sans Bold"/>
                  <a:cs typeface="Canva Sans Bold"/>
                  <a:sym typeface="Canva Sans Bold"/>
                </a:rPr>
                <a:t>Notices</a:t>
              </a:r>
            </a:p>
          </p:txBody>
        </p:sp>
      </p:grpSp>
      <p:grpSp>
        <p:nvGrpSpPr>
          <p:cNvPr id="29" name="Group 29"/>
          <p:cNvGrpSpPr/>
          <p:nvPr/>
        </p:nvGrpSpPr>
        <p:grpSpPr>
          <a:xfrm>
            <a:off x="12410713" y="7252366"/>
            <a:ext cx="4014457" cy="2007228"/>
            <a:chOff x="0" y="0"/>
            <a:chExt cx="812800" cy="406400"/>
          </a:xfrm>
        </p:grpSpPr>
        <p:sp>
          <p:nvSpPr>
            <p:cNvPr id="30" name="Freeform 30"/>
            <p:cNvSpPr/>
            <p:nvPr/>
          </p:nvSpPr>
          <p:spPr>
            <a:xfrm>
              <a:off x="0" y="0"/>
              <a:ext cx="812800" cy="406400"/>
            </a:xfrm>
            <a:custGeom>
              <a:avLst/>
              <a:gdLst/>
              <a:ahLst/>
              <a:cxnLst/>
              <a:rect l="l" t="t" r="r" b="b"/>
              <a:pathLst>
                <a:path w="812800" h="406400">
                  <a:moveTo>
                    <a:pt x="98354" y="0"/>
                  </a:moveTo>
                  <a:lnTo>
                    <a:pt x="714446" y="0"/>
                  </a:lnTo>
                  <a:cubicBezTo>
                    <a:pt x="768765" y="0"/>
                    <a:pt x="812800" y="44035"/>
                    <a:pt x="812800" y="98354"/>
                  </a:cubicBezTo>
                  <a:lnTo>
                    <a:pt x="812800" y="308046"/>
                  </a:lnTo>
                  <a:cubicBezTo>
                    <a:pt x="812800" y="362365"/>
                    <a:pt x="768765" y="406400"/>
                    <a:pt x="714446" y="406400"/>
                  </a:cubicBezTo>
                  <a:lnTo>
                    <a:pt x="98354" y="406400"/>
                  </a:lnTo>
                  <a:cubicBezTo>
                    <a:pt x="44035" y="406400"/>
                    <a:pt x="0" y="362365"/>
                    <a:pt x="0" y="308046"/>
                  </a:cubicBezTo>
                  <a:lnTo>
                    <a:pt x="0" y="98354"/>
                  </a:lnTo>
                  <a:cubicBezTo>
                    <a:pt x="0" y="44035"/>
                    <a:pt x="44035" y="0"/>
                    <a:pt x="98354" y="0"/>
                  </a:cubicBezTo>
                  <a:close/>
                </a:path>
              </a:pathLst>
            </a:custGeom>
            <a:solidFill>
              <a:srgbClr val="00B3AF"/>
            </a:solidFill>
          </p:spPr>
          <p:txBody>
            <a:bodyPr/>
            <a:lstStyle/>
            <a:p>
              <a:endParaRPr lang="en-GB"/>
            </a:p>
          </p:txBody>
        </p:sp>
        <p:sp>
          <p:nvSpPr>
            <p:cNvPr id="31" name="TextBox 31"/>
            <p:cNvSpPr txBox="1"/>
            <p:nvPr/>
          </p:nvSpPr>
          <p:spPr>
            <a:xfrm>
              <a:off x="0" y="-57150"/>
              <a:ext cx="812800" cy="463550"/>
            </a:xfrm>
            <a:prstGeom prst="rect">
              <a:avLst/>
            </a:prstGeom>
          </p:spPr>
          <p:txBody>
            <a:bodyPr lIns="50800" tIns="50800" rIns="50800" bIns="50800" rtlCol="0" anchor="ctr"/>
            <a:lstStyle/>
            <a:p>
              <a:pPr algn="ctr">
                <a:lnSpc>
                  <a:spcPts val="4200"/>
                </a:lnSpc>
                <a:spcBef>
                  <a:spcPct val="0"/>
                </a:spcBef>
              </a:pPr>
              <a:r>
                <a:rPr lang="en-US" sz="3000" b="1">
                  <a:solidFill>
                    <a:srgbClr val="FFFFFF"/>
                  </a:solidFill>
                  <a:latin typeface="Canva Sans Bold"/>
                  <a:ea typeface="Canva Sans Bold"/>
                  <a:cs typeface="Canva Sans Bold"/>
                  <a:sym typeface="Canva Sans Bold"/>
                </a:rPr>
                <a:t>Home Rights</a:t>
              </a:r>
            </a:p>
          </p:txBody>
        </p:sp>
      </p:gr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1892270"/>
            <a:ext cx="10561137" cy="8098344"/>
          </a:xfrm>
          <a:prstGeom prst="rect">
            <a:avLst/>
          </a:prstGeom>
        </p:spPr>
        <p:txBody>
          <a:bodyPr lIns="0" tIns="0" rIns="0" bIns="0" rtlCol="0" anchor="t">
            <a:spAutoFit/>
          </a:bodyPr>
          <a:lstStyle/>
          <a:p>
            <a:pPr marL="604521" lvl="1" indent="-302261" algn="l">
              <a:lnSpc>
                <a:spcPts val="4620"/>
              </a:lnSpc>
              <a:buFont typeface="Arial"/>
              <a:buChar char="•"/>
            </a:pPr>
            <a:r>
              <a:rPr lang="en-US" sz="2800">
                <a:solidFill>
                  <a:srgbClr val="292A5A"/>
                </a:solidFill>
                <a:latin typeface="Glacial Indifference"/>
                <a:ea typeface="Glacial Indifference"/>
                <a:cs typeface="Glacial Indifference"/>
                <a:sym typeface="Glacial Indifference"/>
              </a:rPr>
              <a:t>Most common easements are rights of way, rights of drainage and rights of support. </a:t>
            </a:r>
          </a:p>
          <a:p>
            <a:pPr marL="604521" lvl="1" indent="-302261" algn="l">
              <a:lnSpc>
                <a:spcPts val="4620"/>
              </a:lnSpc>
              <a:buFont typeface="Arial"/>
              <a:buChar char="•"/>
            </a:pPr>
            <a:r>
              <a:rPr lang="en-US" sz="2800" b="1">
                <a:solidFill>
                  <a:srgbClr val="292A5A"/>
                </a:solidFill>
                <a:latin typeface="Glacial Indifference Bold"/>
                <a:ea typeface="Glacial Indifference Bold"/>
                <a:cs typeface="Glacial Indifference Bold"/>
                <a:sym typeface="Glacial Indifference Bold"/>
              </a:rPr>
              <a:t>Registered land:</a:t>
            </a:r>
            <a:r>
              <a:rPr lang="en-US" sz="2800">
                <a:solidFill>
                  <a:srgbClr val="292A5A"/>
                </a:solidFill>
                <a:latin typeface="Glacial Indifference"/>
                <a:ea typeface="Glacial Indifference"/>
                <a:cs typeface="Glacial Indifference"/>
                <a:sym typeface="Glacial Indifference"/>
              </a:rPr>
              <a:t> easements that burden the property should appear in the Charges register, but they may also appear in the Property register if the Land Registry has extracted text from a conveyance and easements that burden the property are mixed in with easements that benefit it. </a:t>
            </a:r>
          </a:p>
          <a:p>
            <a:pPr marL="604521" lvl="1" indent="-302261" algn="l">
              <a:lnSpc>
                <a:spcPts val="4620"/>
              </a:lnSpc>
              <a:buFont typeface="Arial"/>
              <a:buChar char="•"/>
            </a:pPr>
            <a:r>
              <a:rPr lang="en-US" sz="2800">
                <a:solidFill>
                  <a:srgbClr val="292A5A"/>
                </a:solidFill>
                <a:latin typeface="Glacial Indifference"/>
                <a:ea typeface="Glacial Indifference"/>
                <a:cs typeface="Glacial Indifference"/>
                <a:sym typeface="Glacial Indifference"/>
              </a:rPr>
              <a:t>Also appearing in the Property register will be financial obligations to contribute attached to easements that benefit the property, such as a right to use a driveway on a neighbour’s property subject to paying one half of the maintenance costs. </a:t>
            </a:r>
          </a:p>
          <a:p>
            <a:pPr marL="604521" lvl="1" indent="-302261" algn="l">
              <a:lnSpc>
                <a:spcPts val="4620"/>
              </a:lnSpc>
              <a:buFont typeface="Arial"/>
              <a:buChar char="•"/>
            </a:pPr>
            <a:r>
              <a:rPr lang="en-US" sz="2800" b="1">
                <a:solidFill>
                  <a:srgbClr val="292A5A"/>
                </a:solidFill>
                <a:latin typeface="Glacial Indifference Bold"/>
                <a:ea typeface="Glacial Indifference Bold"/>
                <a:cs typeface="Glacial Indifference Bold"/>
                <a:sym typeface="Glacial Indifference Bold"/>
              </a:rPr>
              <a:t>Unregistered land,</a:t>
            </a:r>
            <a:r>
              <a:rPr lang="en-US" sz="2800">
                <a:solidFill>
                  <a:srgbClr val="292A5A"/>
                </a:solidFill>
                <a:latin typeface="Glacial Indifference"/>
                <a:ea typeface="Glacial Indifference"/>
                <a:cs typeface="Glacial Indifference"/>
                <a:sym typeface="Glacial Indifference"/>
              </a:rPr>
              <a:t> easements are usually granted or reserved immediately in the first operative paragraph of the conveyance, just after the words that convey the property to the buyer</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2273270"/>
            <a:ext cx="6636163" cy="6279469"/>
          </a:xfrm>
          <a:custGeom>
            <a:avLst/>
            <a:gdLst/>
            <a:ahLst/>
            <a:cxnLst/>
            <a:rect l="l" t="t" r="r" b="b"/>
            <a:pathLst>
              <a:path w="6636163" h="6279469">
                <a:moveTo>
                  <a:pt x="0" y="0"/>
                </a:moveTo>
                <a:lnTo>
                  <a:pt x="6636164" y="0"/>
                </a:lnTo>
                <a:lnTo>
                  <a:pt x="6636164" y="6279470"/>
                </a:lnTo>
                <a:lnTo>
                  <a:pt x="0" y="6279470"/>
                </a:lnTo>
                <a:lnTo>
                  <a:pt x="0" y="0"/>
                </a:lnTo>
                <a:close/>
              </a:path>
            </a:pathLst>
          </a:custGeom>
          <a:blipFill>
            <a:blip r:embed="rId3"/>
            <a:stretch>
              <a:fillRect/>
            </a:stretch>
          </a:blipFill>
        </p:spPr>
        <p:txBody>
          <a:bodyPr/>
          <a:lstStyle/>
          <a:p>
            <a:endParaRPr lang="en-GB"/>
          </a:p>
        </p:txBody>
      </p:sp>
      <p:sp>
        <p:nvSpPr>
          <p:cNvPr id="6" name="TextBox 6"/>
          <p:cNvSpPr txBox="1"/>
          <p:nvPr/>
        </p:nvSpPr>
        <p:spPr>
          <a:xfrm>
            <a:off x="1287437" y="523875"/>
            <a:ext cx="1636423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EASEMENTS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1028700" y="2110740"/>
            <a:ext cx="10321131" cy="8098344"/>
          </a:xfrm>
          <a:prstGeom prst="rect">
            <a:avLst/>
          </a:prstGeom>
        </p:spPr>
        <p:txBody>
          <a:bodyPr lIns="0" tIns="0" rIns="0" bIns="0" rtlCol="0" anchor="t">
            <a:spAutoFit/>
          </a:bodyPr>
          <a:lstStyle/>
          <a:p>
            <a:pPr marL="604521" lvl="1" indent="-302261" algn="l">
              <a:lnSpc>
                <a:spcPts val="4620"/>
              </a:lnSpc>
              <a:buFont typeface="Arial"/>
              <a:buChar char="•"/>
            </a:pPr>
            <a:r>
              <a:rPr lang="en-US" sz="2800">
                <a:solidFill>
                  <a:srgbClr val="292A5A"/>
                </a:solidFill>
                <a:latin typeface="Glacial Indifference"/>
                <a:ea typeface="Glacial Indifference"/>
                <a:cs typeface="Glacial Indifference"/>
                <a:sym typeface="Glacial Indifference"/>
              </a:rPr>
              <a:t>Sellers may reserve mines and minerals when selling land, preventing transfer to buyers.</a:t>
            </a:r>
          </a:p>
          <a:p>
            <a:pPr marL="604521" lvl="1" indent="-302261" algn="l">
              <a:lnSpc>
                <a:spcPts val="4620"/>
              </a:lnSpc>
              <a:buFont typeface="Arial"/>
              <a:buChar char="•"/>
            </a:pPr>
            <a:r>
              <a:rPr lang="en-US" sz="2800">
                <a:solidFill>
                  <a:srgbClr val="292A5A"/>
                </a:solidFill>
                <a:latin typeface="Glacial Indifference"/>
                <a:ea typeface="Glacial Indifference"/>
                <a:cs typeface="Glacial Indifference"/>
                <a:sym typeface="Glacial Indifference"/>
              </a:rPr>
              <a:t>In </a:t>
            </a:r>
            <a:r>
              <a:rPr lang="en-US" sz="2800" b="1">
                <a:solidFill>
                  <a:srgbClr val="292A5A"/>
                </a:solidFill>
                <a:latin typeface="Glacial Indifference Bold"/>
                <a:ea typeface="Glacial Indifference Bold"/>
                <a:cs typeface="Glacial Indifference Bold"/>
                <a:sym typeface="Glacial Indifference Bold"/>
              </a:rPr>
              <a:t>registered land</a:t>
            </a:r>
            <a:r>
              <a:rPr lang="en-US" sz="2800">
                <a:solidFill>
                  <a:srgbClr val="292A5A"/>
                </a:solidFill>
                <a:latin typeface="Glacial Indifference"/>
                <a:ea typeface="Glacial Indifference"/>
                <a:cs typeface="Glacial Indifference"/>
                <a:sym typeface="Glacial Indifference"/>
              </a:rPr>
              <a:t>, noted in the Property Register.</a:t>
            </a:r>
          </a:p>
          <a:p>
            <a:pPr marL="604521" lvl="1" indent="-302261" algn="l">
              <a:lnSpc>
                <a:spcPts val="4620"/>
              </a:lnSpc>
              <a:buFont typeface="Arial"/>
              <a:buChar char="•"/>
            </a:pPr>
            <a:r>
              <a:rPr lang="en-US" sz="2800">
                <a:solidFill>
                  <a:srgbClr val="292A5A"/>
                </a:solidFill>
                <a:latin typeface="Glacial Indifference"/>
                <a:ea typeface="Glacial Indifference"/>
                <a:cs typeface="Glacial Indifference"/>
                <a:sym typeface="Glacial Indifference"/>
              </a:rPr>
              <a:t>In </a:t>
            </a:r>
            <a:r>
              <a:rPr lang="en-US" sz="2800" b="1">
                <a:solidFill>
                  <a:srgbClr val="292A5A"/>
                </a:solidFill>
                <a:latin typeface="Glacial Indifference Bold"/>
                <a:ea typeface="Glacial Indifference Bold"/>
                <a:cs typeface="Glacial Indifference Bold"/>
                <a:sym typeface="Glacial Indifference Bold"/>
              </a:rPr>
              <a:t>unregistered land</a:t>
            </a:r>
            <a:r>
              <a:rPr lang="en-US" sz="2800">
                <a:solidFill>
                  <a:srgbClr val="292A5A"/>
                </a:solidFill>
                <a:latin typeface="Glacial Indifference"/>
                <a:ea typeface="Glacial Indifference"/>
                <a:cs typeface="Glacial Indifference"/>
                <a:sym typeface="Glacial Indifference"/>
              </a:rPr>
              <a:t>, included in the conveyance.</a:t>
            </a:r>
          </a:p>
          <a:p>
            <a:pPr marL="604521" lvl="1" indent="-302261" algn="l">
              <a:lnSpc>
                <a:spcPts val="4620"/>
              </a:lnSpc>
              <a:buFont typeface="Arial"/>
              <a:buChar char="•"/>
            </a:pPr>
            <a:r>
              <a:rPr lang="en-US" sz="2800">
                <a:solidFill>
                  <a:srgbClr val="292A5A"/>
                </a:solidFill>
                <a:latin typeface="Glacial Indifference"/>
                <a:ea typeface="Glacial Indifference"/>
                <a:cs typeface="Glacial Indifference"/>
                <a:sym typeface="Glacial Indifference"/>
              </a:rPr>
              <a:t>May indicate past mining activity—ground stability and subsidence checks needed.</a:t>
            </a:r>
          </a:p>
          <a:p>
            <a:pPr marL="604521" lvl="1" indent="-302261" algn="l">
              <a:lnSpc>
                <a:spcPts val="4620"/>
              </a:lnSpc>
              <a:buFont typeface="Arial"/>
              <a:buChar char="•"/>
            </a:pPr>
            <a:r>
              <a:rPr lang="en-US" sz="2800">
                <a:solidFill>
                  <a:srgbClr val="292A5A"/>
                </a:solidFill>
                <a:latin typeface="Glacial Indifference"/>
                <a:ea typeface="Glacial Indifference"/>
                <a:cs typeface="Glacial Indifference"/>
                <a:sym typeface="Glacial Indifference"/>
              </a:rPr>
              <a:t>Coal interests are vested in the Coal Authority (Coal Industry Act 1994) → Coal mining search required.</a:t>
            </a:r>
          </a:p>
          <a:p>
            <a:pPr marL="604521" lvl="1" indent="-302261" algn="l">
              <a:lnSpc>
                <a:spcPts val="4620"/>
              </a:lnSpc>
              <a:buFont typeface="Arial"/>
              <a:buChar char="•"/>
            </a:pPr>
            <a:r>
              <a:rPr lang="en-US" sz="2800">
                <a:solidFill>
                  <a:srgbClr val="292A5A"/>
                </a:solidFill>
                <a:latin typeface="Glacial Indifference"/>
                <a:ea typeface="Glacial Indifference"/>
                <a:cs typeface="Glacial Indifference"/>
                <a:sym typeface="Glacial Indifference"/>
              </a:rPr>
              <a:t>Solicitor should conduct an Index Map search to check separate mineral ownership.</a:t>
            </a:r>
          </a:p>
          <a:p>
            <a:pPr marL="604521" lvl="1" indent="-302261" algn="l">
              <a:lnSpc>
                <a:spcPts val="4620"/>
              </a:lnSpc>
              <a:buFont typeface="Arial"/>
              <a:buChar char="•"/>
            </a:pPr>
            <a:r>
              <a:rPr lang="en-US" sz="2800" b="1">
                <a:solidFill>
                  <a:srgbClr val="292A5A"/>
                </a:solidFill>
                <a:latin typeface="Glacial Indifference Bold"/>
                <a:ea typeface="Glacial Indifference Bold"/>
                <a:cs typeface="Glacial Indifference Bold"/>
                <a:sym typeface="Glacial Indifference Bold"/>
              </a:rPr>
              <a:t>Rights of Light and Air</a:t>
            </a:r>
            <a:r>
              <a:rPr lang="en-US" sz="2800">
                <a:solidFill>
                  <a:srgbClr val="292A5A"/>
                </a:solidFill>
                <a:latin typeface="Glacial Indifference"/>
                <a:ea typeface="Glacial Indifference"/>
                <a:cs typeface="Glacial Indifference"/>
                <a:sym typeface="Glacial Indifference"/>
              </a:rPr>
              <a:t>: When selling part of land (Part A) and retaining another (Part B), a seller may exclude Part A from rights of light and air this would allow unrestricted development of Part B, even if it blocks light to Part A.</a:t>
            </a:r>
          </a:p>
        </p:txBody>
      </p:sp>
      <p:sp>
        <p:nvSpPr>
          <p:cNvPr id="5" name="Freeform 5"/>
          <p:cNvSpPr/>
          <p:nvPr/>
        </p:nvSpPr>
        <p:spPr>
          <a:xfrm>
            <a:off x="11589837" y="2016095"/>
            <a:ext cx="6610254" cy="7720084"/>
          </a:xfrm>
          <a:custGeom>
            <a:avLst/>
            <a:gdLst/>
            <a:ahLst/>
            <a:cxnLst/>
            <a:rect l="l" t="t" r="r" b="b"/>
            <a:pathLst>
              <a:path w="6610254" h="7720084">
                <a:moveTo>
                  <a:pt x="0" y="0"/>
                </a:moveTo>
                <a:lnTo>
                  <a:pt x="6610254" y="0"/>
                </a:lnTo>
                <a:lnTo>
                  <a:pt x="6610254" y="7720085"/>
                </a:lnTo>
                <a:lnTo>
                  <a:pt x="0" y="7720085"/>
                </a:lnTo>
                <a:lnTo>
                  <a:pt x="0" y="0"/>
                </a:lnTo>
                <a:close/>
              </a:path>
            </a:pathLst>
          </a:custGeom>
          <a:blipFill>
            <a:blip r:embed="rId3"/>
            <a:stretch>
              <a:fillRect l="-37014" r="-37950"/>
            </a:stretch>
          </a:blipFill>
        </p:spPr>
        <p:txBody>
          <a:bodyPr/>
          <a:lstStyle/>
          <a:p>
            <a:endParaRPr lang="en-GB"/>
          </a:p>
        </p:txBody>
      </p:sp>
      <p:sp>
        <p:nvSpPr>
          <p:cNvPr id="6" name="TextBox 6"/>
          <p:cNvSpPr txBox="1"/>
          <p:nvPr/>
        </p:nvSpPr>
        <p:spPr>
          <a:xfrm>
            <a:off x="1287437" y="523875"/>
            <a:ext cx="1636423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MINES AND</a:t>
            </a:r>
            <a:r>
              <a:rPr lang="en-US" sz="6500" b="1" spc="6">
                <a:solidFill>
                  <a:srgbClr val="292A5A"/>
                </a:solidFill>
                <a:latin typeface="Glacial Indifference Bold"/>
                <a:ea typeface="Glacial Indifference Bold"/>
                <a:cs typeface="Glacial Indifference Bold"/>
                <a:sym typeface="Glacial Indifference Bold"/>
              </a:rPr>
              <a:t> MINERALS RESERVATIONS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1028700" y="1913246"/>
            <a:ext cx="16622966" cy="8098344"/>
          </a:xfrm>
          <a:prstGeom prst="rect">
            <a:avLst/>
          </a:prstGeom>
        </p:spPr>
        <p:txBody>
          <a:bodyPr lIns="0" tIns="0" rIns="0" bIns="0" rtlCol="0" anchor="t">
            <a:spAutoFit/>
          </a:bodyPr>
          <a:lstStyle/>
          <a:p>
            <a:pPr marL="604521" lvl="1" indent="-302261" algn="l">
              <a:lnSpc>
                <a:spcPts val="4620"/>
              </a:lnSpc>
              <a:buFont typeface="Arial"/>
              <a:buChar char="•"/>
            </a:pPr>
            <a:r>
              <a:rPr lang="en-US" sz="2800">
                <a:solidFill>
                  <a:srgbClr val="292A5A"/>
                </a:solidFill>
                <a:latin typeface="Glacial Indifference"/>
                <a:ea typeface="Glacial Indifference"/>
                <a:cs typeface="Glacial Indifference"/>
                <a:sym typeface="Glacial Indifference"/>
              </a:rPr>
              <a:t>When two or more people co-own a property, the legal interest can only be held under a joint tenancy. </a:t>
            </a:r>
          </a:p>
          <a:p>
            <a:pPr marL="604521" lvl="1" indent="-302261" algn="l">
              <a:lnSpc>
                <a:spcPts val="4620"/>
              </a:lnSpc>
              <a:buFont typeface="Arial"/>
              <a:buChar char="•"/>
            </a:pPr>
            <a:r>
              <a:rPr lang="en-US" sz="2800">
                <a:solidFill>
                  <a:srgbClr val="292A5A"/>
                </a:solidFill>
                <a:latin typeface="Glacial Indifference"/>
                <a:ea typeface="Glacial Indifference"/>
                <a:cs typeface="Glacial Indifference"/>
                <a:sym typeface="Glacial Indifference"/>
              </a:rPr>
              <a:t>However, there are two ways of jointly owning the equitable interest in a property; as joint tenants or tenants in common. </a:t>
            </a:r>
          </a:p>
          <a:p>
            <a:pPr marL="604521" lvl="1" indent="-302261" algn="l">
              <a:lnSpc>
                <a:spcPts val="4620"/>
              </a:lnSpc>
              <a:buFont typeface="Arial"/>
              <a:buChar char="•"/>
            </a:pPr>
            <a:r>
              <a:rPr lang="en-US" sz="2800" b="1">
                <a:solidFill>
                  <a:srgbClr val="292A5A"/>
                </a:solidFill>
                <a:latin typeface="Glacial Indifference Bold"/>
                <a:ea typeface="Glacial Indifference Bold"/>
                <a:cs typeface="Glacial Indifference Bold"/>
                <a:sym typeface="Glacial Indifference Bold"/>
              </a:rPr>
              <a:t>Joint tenants</a:t>
            </a:r>
            <a:r>
              <a:rPr lang="en-US" sz="2800">
                <a:solidFill>
                  <a:srgbClr val="292A5A"/>
                </a:solidFill>
                <a:latin typeface="Glacial Indifference"/>
                <a:ea typeface="Glacial Indifference"/>
                <a:cs typeface="Glacial Indifference"/>
                <a:sym typeface="Glacial Indifference"/>
              </a:rPr>
              <a:t> have an equal interest in the property (interest not share - they all own the whole).</a:t>
            </a:r>
          </a:p>
          <a:p>
            <a:pPr marL="1209042" lvl="2" indent="-403014" algn="l">
              <a:lnSpc>
                <a:spcPts val="4620"/>
              </a:lnSpc>
              <a:buFont typeface="Arial"/>
              <a:buChar char="⚬"/>
            </a:pPr>
            <a:r>
              <a:rPr lang="en-US" sz="2800">
                <a:solidFill>
                  <a:srgbClr val="292A5A"/>
                </a:solidFill>
                <a:latin typeface="Glacial Indifference"/>
                <a:ea typeface="Glacial Indifference"/>
                <a:cs typeface="Glacial Indifference"/>
                <a:sym typeface="Glacial Indifference"/>
              </a:rPr>
              <a:t>If 1 of 2 joint tenants dies, the other will automatically become the sole owner of the whole property. </a:t>
            </a:r>
          </a:p>
          <a:p>
            <a:pPr marL="1209042" lvl="2" indent="-403014" algn="l">
              <a:lnSpc>
                <a:spcPts val="4620"/>
              </a:lnSpc>
              <a:buFont typeface="Arial"/>
              <a:buChar char="⚬"/>
            </a:pPr>
            <a:r>
              <a:rPr lang="en-US" sz="2800">
                <a:solidFill>
                  <a:srgbClr val="292A5A"/>
                </a:solidFill>
                <a:latin typeface="Glacial Indifference"/>
                <a:ea typeface="Glacial Indifference"/>
                <a:cs typeface="Glacial Indifference"/>
                <a:sym typeface="Glacial Indifference"/>
              </a:rPr>
              <a:t>It will </a:t>
            </a:r>
            <a:r>
              <a:rPr lang="en-US" sz="2800" b="1">
                <a:solidFill>
                  <a:srgbClr val="292A5A"/>
                </a:solidFill>
                <a:latin typeface="Glacial Indifference Bold"/>
                <a:ea typeface="Glacial Indifference Bold"/>
                <a:cs typeface="Glacial Indifference Bold"/>
                <a:sym typeface="Glacial Indifference Bold"/>
              </a:rPr>
              <a:t>not</a:t>
            </a:r>
            <a:r>
              <a:rPr lang="en-US" sz="2800">
                <a:solidFill>
                  <a:srgbClr val="292A5A"/>
                </a:solidFill>
                <a:latin typeface="Glacial Indifference"/>
                <a:ea typeface="Glacial Indifference"/>
                <a:cs typeface="Glacial Indifference"/>
                <a:sym typeface="Glacial Indifference"/>
              </a:rPr>
              <a:t> be possible for either of them to leave their share of the property to anyone else by will. </a:t>
            </a:r>
          </a:p>
          <a:p>
            <a:pPr marL="604521" lvl="1" indent="-302261" algn="l">
              <a:lnSpc>
                <a:spcPts val="4620"/>
              </a:lnSpc>
              <a:buFont typeface="Arial"/>
              <a:buChar char="•"/>
            </a:pPr>
            <a:r>
              <a:rPr lang="en-US" sz="2800" b="1">
                <a:solidFill>
                  <a:srgbClr val="292A5A"/>
                </a:solidFill>
                <a:latin typeface="Glacial Indifference Bold"/>
                <a:ea typeface="Glacial Indifference Bold"/>
                <a:cs typeface="Glacial Indifference Bold"/>
                <a:sym typeface="Glacial Indifference Bold"/>
              </a:rPr>
              <a:t>Tenancy in common </a:t>
            </a:r>
            <a:r>
              <a:rPr lang="en-US" sz="2800">
                <a:solidFill>
                  <a:srgbClr val="292A5A"/>
                </a:solidFill>
                <a:latin typeface="Glacial Indifference"/>
                <a:ea typeface="Glacial Indifference"/>
                <a:cs typeface="Glacial Indifference"/>
                <a:sym typeface="Glacial Indifference"/>
              </a:rPr>
              <a:t>can own either equal or unequal shares. </a:t>
            </a:r>
          </a:p>
          <a:p>
            <a:pPr marL="1209042" lvl="2" indent="-403014" algn="l">
              <a:lnSpc>
                <a:spcPts val="4620"/>
              </a:lnSpc>
              <a:buFont typeface="Arial"/>
              <a:buChar char="⚬"/>
            </a:pPr>
            <a:r>
              <a:rPr lang="en-US" sz="2800">
                <a:solidFill>
                  <a:srgbClr val="292A5A"/>
                </a:solidFill>
                <a:latin typeface="Glacial Indifference"/>
                <a:ea typeface="Glacial Indifference"/>
                <a:cs typeface="Glacial Indifference"/>
                <a:sym typeface="Glacial Indifference"/>
              </a:rPr>
              <a:t>If one dies, share will be inherited by will or intestacy and will not pass automatically to the survivor. </a:t>
            </a:r>
          </a:p>
          <a:p>
            <a:pPr marL="1209042" lvl="2" indent="-403014" algn="l">
              <a:lnSpc>
                <a:spcPts val="4620"/>
              </a:lnSpc>
              <a:buFont typeface="Arial"/>
              <a:buChar char="⚬"/>
            </a:pPr>
            <a:r>
              <a:rPr lang="en-US" sz="2800">
                <a:solidFill>
                  <a:srgbClr val="292A5A"/>
                </a:solidFill>
                <a:latin typeface="Glacial Indifference"/>
                <a:ea typeface="Glacial Indifference"/>
                <a:cs typeface="Glacial Indifference"/>
                <a:sym typeface="Glacial Indifference"/>
              </a:rPr>
              <a:t>It can be left by will to anyone the tenant in common chooses (no right to survivorship)</a:t>
            </a:r>
          </a:p>
          <a:p>
            <a:pPr marL="604521" lvl="1" indent="-302261" algn="l">
              <a:lnSpc>
                <a:spcPts val="4620"/>
              </a:lnSpc>
              <a:buFont typeface="Arial"/>
              <a:buChar char="•"/>
            </a:pPr>
            <a:r>
              <a:rPr lang="en-US" sz="2800" b="1">
                <a:solidFill>
                  <a:srgbClr val="292A5A"/>
                </a:solidFill>
                <a:latin typeface="Glacial Indifference Bold"/>
                <a:ea typeface="Glacial Indifference Bold"/>
                <a:cs typeface="Glacial Indifference Bold"/>
                <a:sym typeface="Glacial Indifference Bold"/>
              </a:rPr>
              <a:t>Registered land:</a:t>
            </a:r>
            <a:r>
              <a:rPr lang="en-US" sz="2800">
                <a:solidFill>
                  <a:srgbClr val="292A5A"/>
                </a:solidFill>
                <a:latin typeface="Glacial Indifference"/>
                <a:ea typeface="Glacial Indifference"/>
                <a:cs typeface="Glacial Indifference"/>
                <a:sym typeface="Glacial Indifference"/>
              </a:rPr>
              <a:t> can assume equitable interest is joint tenants unless a restriction appears in the Proprietary register in standard terms: </a:t>
            </a:r>
            <a:r>
              <a:rPr lang="en-US" sz="2800" i="1">
                <a:solidFill>
                  <a:srgbClr val="292A5A"/>
                </a:solidFill>
                <a:latin typeface="Glacial Indifference Italics"/>
                <a:ea typeface="Glacial Indifference Italics"/>
                <a:cs typeface="Glacial Indifference Italics"/>
                <a:sym typeface="Glacial Indifference Italics"/>
              </a:rPr>
              <a:t>“RESTRICTION: No disposition by a sole proprietor of the registered estate (except a trust corporation) under which capital money arises is to be registered unless authorised by an order of the Registrar or the court”</a:t>
            </a:r>
          </a:p>
          <a:p>
            <a:pPr marL="604521" lvl="1" indent="-302261" algn="l">
              <a:lnSpc>
                <a:spcPts val="4620"/>
              </a:lnSpc>
              <a:buFont typeface="Arial"/>
              <a:buChar char="•"/>
            </a:pPr>
            <a:r>
              <a:rPr lang="en-US" sz="2800" b="1">
                <a:solidFill>
                  <a:srgbClr val="292A5A"/>
                </a:solidFill>
                <a:latin typeface="Glacial Indifference Bold"/>
                <a:ea typeface="Glacial Indifference Bold"/>
                <a:cs typeface="Glacial Indifference Bold"/>
                <a:sym typeface="Glacial Indifference Bold"/>
              </a:rPr>
              <a:t>Unregistered</a:t>
            </a:r>
            <a:r>
              <a:rPr lang="en-US" sz="2800">
                <a:solidFill>
                  <a:srgbClr val="292A5A"/>
                </a:solidFill>
                <a:latin typeface="Glacial Indifference"/>
                <a:ea typeface="Glacial Indifference"/>
                <a:cs typeface="Glacial Indifference"/>
                <a:sym typeface="Glacial Indifference"/>
              </a:rPr>
              <a:t>: conveyance will state how EI held </a:t>
            </a:r>
          </a:p>
        </p:txBody>
      </p:sp>
      <p:sp>
        <p:nvSpPr>
          <p:cNvPr id="5" name="TextBox 5"/>
          <p:cNvSpPr txBox="1"/>
          <p:nvPr/>
        </p:nvSpPr>
        <p:spPr>
          <a:xfrm>
            <a:off x="1287437" y="523875"/>
            <a:ext cx="1636423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CO-OWNERSHIP</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21681"/>
            <a:ext cx="10980053" cy="6627496"/>
          </a:xfrm>
          <a:prstGeom prst="rect">
            <a:avLst/>
          </a:prstGeom>
        </p:spPr>
        <p:txBody>
          <a:bodyPr lIns="0" tIns="0" rIns="0" bIns="0" rtlCol="0" anchor="t">
            <a:spAutoFit/>
          </a:bodyPr>
          <a:lstStyle/>
          <a:p>
            <a:pPr marL="690877"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Covenant is a promise to do or not to do something (positive or restrictive) </a:t>
            </a:r>
          </a:p>
          <a:p>
            <a:pPr marL="690877"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Covenants are an important way to control land use. </a:t>
            </a:r>
          </a:p>
          <a:p>
            <a:pPr marL="690877"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A property lawyer must ensure that they establish whether any covenants affect the land that a client is buying. </a:t>
            </a:r>
          </a:p>
          <a:p>
            <a:pPr marL="690877"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If there is a covenant which prevents the buyer from doing what they want to do at the property, this could result in the buyer withdrawing from the transaction.</a:t>
            </a:r>
          </a:p>
          <a:p>
            <a:pPr marL="690877"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Covenants are also contained in leases but in this unit we will focus on freehold covenants.</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COVENANTS</a:t>
            </a:r>
          </a:p>
        </p:txBody>
      </p:sp>
      <p:sp>
        <p:nvSpPr>
          <p:cNvPr id="6" name="Freeform 6"/>
          <p:cNvSpPr/>
          <p:nvPr/>
        </p:nvSpPr>
        <p:spPr>
          <a:xfrm>
            <a:off x="11563394" y="2472725"/>
            <a:ext cx="6724606" cy="4361906"/>
          </a:xfrm>
          <a:custGeom>
            <a:avLst/>
            <a:gdLst/>
            <a:ahLst/>
            <a:cxnLst/>
            <a:rect l="l" t="t" r="r" b="b"/>
            <a:pathLst>
              <a:path w="6724606" h="4361906">
                <a:moveTo>
                  <a:pt x="0" y="0"/>
                </a:moveTo>
                <a:lnTo>
                  <a:pt x="6724606" y="0"/>
                </a:lnTo>
                <a:lnTo>
                  <a:pt x="6724606" y="4361906"/>
                </a:lnTo>
                <a:lnTo>
                  <a:pt x="0" y="4361906"/>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2078831"/>
            <a:ext cx="10980053" cy="7697902"/>
          </a:xfrm>
          <a:prstGeom prst="rect">
            <a:avLst/>
          </a:prstGeom>
        </p:spPr>
        <p:txBody>
          <a:bodyPr lIns="0" tIns="0" rIns="0" bIns="0" rtlCol="0" anchor="t">
            <a:spAutoFit/>
          </a:bodyPr>
          <a:lstStyle/>
          <a:p>
            <a:pPr marL="582930" lvl="1" indent="-291465" algn="l">
              <a:lnSpc>
                <a:spcPts val="4050"/>
              </a:lnSpc>
              <a:buFont typeface="Arial"/>
              <a:buChar char="•"/>
            </a:pPr>
            <a:r>
              <a:rPr lang="en-US" sz="2700">
                <a:solidFill>
                  <a:srgbClr val="292A5A"/>
                </a:solidFill>
                <a:latin typeface="Glacial Indifference"/>
                <a:ea typeface="Glacial Indifference"/>
                <a:cs typeface="Glacial Indifference"/>
                <a:sym typeface="Glacial Indifference"/>
              </a:rPr>
              <a:t>A mortgage is rarely a problem because the seller usually intends to discharge it using the proceeds of sale immediately after completion. </a:t>
            </a:r>
          </a:p>
          <a:p>
            <a:pPr marL="582930" lvl="1" indent="-291465" algn="l">
              <a:lnSpc>
                <a:spcPts val="4050"/>
              </a:lnSpc>
              <a:buFont typeface="Arial"/>
              <a:buChar char="•"/>
            </a:pPr>
            <a:r>
              <a:rPr lang="en-US" sz="2700">
                <a:solidFill>
                  <a:srgbClr val="292A5A"/>
                </a:solidFill>
                <a:latin typeface="Glacial Indifference"/>
                <a:ea typeface="Glacial Indifference"/>
                <a:cs typeface="Glacial Indifference"/>
                <a:sym typeface="Glacial Indifference"/>
              </a:rPr>
              <a:t>Buyer will not commit to buying unless satisfied that the seller’s mortgage will be discharged on completion of the sale. </a:t>
            </a:r>
          </a:p>
          <a:p>
            <a:pPr marL="582930" lvl="1" indent="-291465" algn="l">
              <a:lnSpc>
                <a:spcPts val="4050"/>
              </a:lnSpc>
              <a:buFont typeface="Arial"/>
              <a:buChar char="•"/>
            </a:pPr>
            <a:r>
              <a:rPr lang="en-US" sz="2700">
                <a:solidFill>
                  <a:srgbClr val="292A5A"/>
                </a:solidFill>
                <a:latin typeface="Glacial Indifference"/>
                <a:ea typeface="Glacial Indifference"/>
                <a:cs typeface="Glacial Indifference"/>
                <a:sym typeface="Glacial Indifference"/>
              </a:rPr>
              <a:t>It is possible to tell if a registered property is subject to a mortgage as there will be two entries in the Charges register, one giving the date and purpose of the charge and the other stating the identity of the lender. </a:t>
            </a:r>
          </a:p>
          <a:p>
            <a:pPr marL="582930" lvl="1" indent="-291465" algn="l">
              <a:lnSpc>
                <a:spcPts val="4050"/>
              </a:lnSpc>
              <a:buFont typeface="Arial"/>
              <a:buChar char="•"/>
            </a:pPr>
            <a:r>
              <a:rPr lang="en-US" sz="2700">
                <a:solidFill>
                  <a:srgbClr val="292A5A"/>
                </a:solidFill>
                <a:latin typeface="Glacial Indifference"/>
                <a:ea typeface="Glacial Indifference"/>
                <a:cs typeface="Glacial Indifference"/>
                <a:sym typeface="Glacial Indifference"/>
              </a:rPr>
              <a:t>In unregistered land, a mortgage will appear as one of the title deeds listed in the epitome of title. A buyer will only be concerned with a mortgage that has not been discharged (paid off): a mortgage that has been discharged will have, usually on the back page, a 'vacating receipt' in the following terms:  RECEIPT: [THE BANK] hereby acknowledges to have received from [THE BORROWER] all monies intended to be secured by the written deed.</a:t>
            </a:r>
          </a:p>
        </p:txBody>
      </p:sp>
      <p:sp>
        <p:nvSpPr>
          <p:cNvPr id="5" name="Freeform 5"/>
          <p:cNvSpPr/>
          <p:nvPr/>
        </p:nvSpPr>
        <p:spPr>
          <a:xfrm>
            <a:off x="11589837" y="1923800"/>
            <a:ext cx="6698163" cy="6660104"/>
          </a:xfrm>
          <a:custGeom>
            <a:avLst/>
            <a:gdLst/>
            <a:ahLst/>
            <a:cxnLst/>
            <a:rect l="l" t="t" r="r" b="b"/>
            <a:pathLst>
              <a:path w="6698163" h="6660104">
                <a:moveTo>
                  <a:pt x="0" y="0"/>
                </a:moveTo>
                <a:lnTo>
                  <a:pt x="6698163" y="0"/>
                </a:lnTo>
                <a:lnTo>
                  <a:pt x="6698163" y="6660104"/>
                </a:lnTo>
                <a:lnTo>
                  <a:pt x="0" y="6660104"/>
                </a:lnTo>
                <a:lnTo>
                  <a:pt x="0" y="0"/>
                </a:lnTo>
                <a:close/>
              </a:path>
            </a:pathLst>
          </a:custGeom>
          <a:blipFill>
            <a:blip r:embed="rId3"/>
            <a:stretch>
              <a:fillRect l="-32821" t="-10052" r="-31730"/>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MORTGAGES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1589837" y="771525"/>
            <a:ext cx="6698163" cy="8964655"/>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44429" r="-44429"/>
            </a:stretch>
          </a:blipFill>
        </p:spPr>
        <p:txBody>
          <a:bodyPr/>
          <a:lstStyle/>
          <a:p>
            <a:endParaRPr lang="en-GB"/>
          </a:p>
        </p:txBody>
      </p:sp>
      <p:sp>
        <p:nvSpPr>
          <p:cNvPr id="5" name="TextBox 5"/>
          <p:cNvSpPr txBox="1"/>
          <p:nvPr/>
        </p:nvSpPr>
        <p:spPr>
          <a:xfrm>
            <a:off x="609784" y="2040731"/>
            <a:ext cx="10980053" cy="5624317"/>
          </a:xfrm>
          <a:prstGeom prst="rect">
            <a:avLst/>
          </a:prstGeom>
        </p:spPr>
        <p:txBody>
          <a:bodyPr lIns="0" tIns="0" rIns="0" bIns="0" rtlCol="0" anchor="t">
            <a:spAutoFit/>
          </a:bodyPr>
          <a:lstStyle/>
          <a:p>
            <a:pPr marL="669288" lvl="1" indent="-334644" algn="l">
              <a:lnSpc>
                <a:spcPts val="4959"/>
              </a:lnSpc>
              <a:buFont typeface="Arial"/>
              <a:buChar char="•"/>
            </a:pPr>
            <a:r>
              <a:rPr lang="en-US" sz="3099">
                <a:solidFill>
                  <a:srgbClr val="292A5A"/>
                </a:solidFill>
                <a:latin typeface="Glacial Indifference"/>
                <a:ea typeface="Glacial Indifference"/>
                <a:cs typeface="Glacial Indifference"/>
                <a:sym typeface="Glacial Indifference"/>
              </a:rPr>
              <a:t>The existence of a lease affecting a freehold property will not be a problem if the buyer is expecting it. </a:t>
            </a:r>
          </a:p>
          <a:p>
            <a:pPr marL="669288" lvl="1" indent="-334644" algn="l">
              <a:lnSpc>
                <a:spcPts val="4959"/>
              </a:lnSpc>
              <a:buFont typeface="Arial"/>
              <a:buChar char="•"/>
            </a:pPr>
            <a:r>
              <a:rPr lang="en-US" sz="3099">
                <a:solidFill>
                  <a:srgbClr val="292A5A"/>
                </a:solidFill>
                <a:latin typeface="Glacial Indifference"/>
                <a:ea typeface="Glacial Indifference"/>
                <a:cs typeface="Glacial Indifference"/>
                <a:sym typeface="Glacial Indifference"/>
              </a:rPr>
              <a:t>For example, the buyer may be purchasing the property as an investment and is relying on the rental income payable by the tenant of the lease. </a:t>
            </a:r>
          </a:p>
          <a:p>
            <a:pPr marL="669288" lvl="1" indent="-334644" algn="l">
              <a:lnSpc>
                <a:spcPts val="4959"/>
              </a:lnSpc>
              <a:buFont typeface="Arial"/>
              <a:buChar char="•"/>
            </a:pPr>
            <a:r>
              <a:rPr lang="en-US" sz="3099">
                <a:solidFill>
                  <a:srgbClr val="292A5A"/>
                </a:solidFill>
                <a:latin typeface="Glacial Indifference"/>
                <a:ea typeface="Glacial Indifference"/>
                <a:cs typeface="Glacial Indifference"/>
                <a:sym typeface="Glacial Indifference"/>
              </a:rPr>
              <a:t>The existence of a lease will be a problem to a buyer who is expecting the property to be sold with vacant possession, as the tenant will have possession and control of the property for as long as the lease lasts.</a:t>
            </a:r>
          </a:p>
        </p:txBody>
      </p:sp>
      <p:sp>
        <p:nvSpPr>
          <p:cNvPr id="6" name="TextBox 6"/>
          <p:cNvSpPr txBox="1"/>
          <p:nvPr/>
        </p:nvSpPr>
        <p:spPr>
          <a:xfrm>
            <a:off x="609784" y="316706"/>
            <a:ext cx="10692063"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LEASES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95825"/>
            <a:ext cx="10980053" cy="7162475"/>
          </a:xfrm>
          <a:prstGeom prst="rect">
            <a:avLst/>
          </a:prstGeom>
        </p:spPr>
        <p:txBody>
          <a:bodyPr lIns="0" tIns="0" rIns="0" bIns="0" rtlCol="0" anchor="t">
            <a:spAutoFit/>
          </a:bodyPr>
          <a:lstStyle/>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A notice is an entry in the Charges register in respect of the burden of an interest affecting a registered estate or charge. </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Notices can be agreed or unilateral: agreed notices are put on the register with the agreement of the registered proprietor, unilateral notices are used where the registered proprietor has refused to consent to the entry or has not been asked about it. </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The entry of a notice does not guarantee that the interest it is valid or that it even exists. </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The notice itself does not give the person who registers it any rights over the property as such. It merely serves to ensure that the priority of the interest referred to in the notice is protected against any subsequent interests.</a:t>
            </a:r>
          </a:p>
        </p:txBody>
      </p:sp>
      <p:sp>
        <p:nvSpPr>
          <p:cNvPr id="3" name="TextBox 3"/>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 NOTICES </a:t>
            </a:r>
            <a:r>
              <a:rPr lang="en-US" sz="7500" b="1" spc="7">
                <a:solidFill>
                  <a:srgbClr val="292A5A"/>
                </a:solidFill>
                <a:latin typeface="Glacial Indifference Bold"/>
                <a:ea typeface="Glacial Indifference Bold"/>
                <a:cs typeface="Glacial Indifference Bold"/>
                <a:sym typeface="Glacial Indifference Bold"/>
              </a:rPr>
              <a:t>(REGISTERED ONLY)</a:t>
            </a:r>
          </a:p>
        </p:txBody>
      </p:sp>
      <p:sp>
        <p:nvSpPr>
          <p:cNvPr id="4" name="AutoShape 4"/>
          <p:cNvSpPr/>
          <p:nvPr/>
        </p:nvSpPr>
        <p:spPr>
          <a:xfrm>
            <a:off x="11589837" y="9736180"/>
            <a:ext cx="6698163" cy="550820"/>
          </a:xfrm>
          <a:prstGeom prst="rect">
            <a:avLst/>
          </a:prstGeom>
          <a:solidFill>
            <a:srgbClr val="E65485"/>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1926431"/>
            <a:ext cx="17122046" cy="8213036"/>
          </a:xfrm>
          <a:prstGeom prst="rect">
            <a:avLst/>
          </a:prstGeom>
        </p:spPr>
        <p:txBody>
          <a:bodyPr lIns="0" tIns="0" rIns="0" bIns="0" rtlCol="0" anchor="t">
            <a:spAutoFit/>
          </a:bodyPr>
          <a:lstStyle/>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You act for the buyer of a freehold registered property. The seller has provided you with official copies and the following entries appear in the Charges register:</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1. (22.01.2015) UNILATERAL NOTICE in respect of an agreement dated 15 October 2014 made between (1) Anne-Marie Jones and (2) Jackson Darcey.</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2. (22.01.2015) BENEFICIARY: Jackson Leslie Darcey of 56 High Street, Dorking, Surrey RH4 2DH.</a:t>
            </a:r>
          </a:p>
          <a:p>
            <a:pPr algn="l">
              <a:lnSpc>
                <a:spcPts val="4799"/>
              </a:lnSpc>
            </a:pPr>
            <a:endParaRPr lang="en-US" sz="2999">
              <a:solidFill>
                <a:srgbClr val="292A5A"/>
              </a:solidFill>
              <a:latin typeface="Glacial Indifference"/>
              <a:ea typeface="Glacial Indifference"/>
              <a:cs typeface="Glacial Indifference"/>
              <a:sym typeface="Glacial Indifference"/>
            </a:endParaRP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The first step is to ask the seller's solicitor to ascertain to what the unilateral notice relates. Then there are two courses of action available to the buyer. One is simply to walk away from the transaction and another is to refuse to proceed any further with the transaction until the seller deals with the unilateral notice. This buyer should require the seller to get the notice cancelled by the Land Registry before exchange of contracts. If Mr Darcey agrees to the cancellation or the unilateral notice was lodged in relation to an option that has now expired, this should not be much of a problem. However, if the notice is in respect of a valid interest such as a contract for sale, covenants or a lease over the property, this will be of greater concern.</a:t>
            </a:r>
          </a:p>
        </p:txBody>
      </p:sp>
      <p:sp>
        <p:nvSpPr>
          <p:cNvPr id="3" name="TextBox 3"/>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EXAMPLE</a:t>
            </a:r>
          </a:p>
        </p:txBody>
      </p:sp>
      <p:sp>
        <p:nvSpPr>
          <p:cNvPr id="4" name="AutoShape 4"/>
          <p:cNvSpPr/>
          <p:nvPr/>
        </p:nvSpPr>
        <p:spPr>
          <a:xfrm>
            <a:off x="11589837" y="9736180"/>
            <a:ext cx="6698163" cy="550820"/>
          </a:xfrm>
          <a:prstGeom prst="rect">
            <a:avLst/>
          </a:prstGeom>
          <a:solidFill>
            <a:srgbClr val="E65485"/>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95500"/>
            <a:ext cx="10980053" cy="7839521"/>
          </a:xfrm>
          <a:prstGeom prst="rect">
            <a:avLst/>
          </a:prstGeom>
        </p:spPr>
        <p:txBody>
          <a:bodyPr lIns="0" tIns="0" rIns="0" bIns="0" rtlCol="0" anchor="t">
            <a:spAutoFit/>
          </a:bodyPr>
          <a:lstStyle/>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A home right is a statutory right created under the Family Law Act 1996 for a non-owning spouse or civil partner to occupy the matrimonial home. </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A home right does not create an interest in land. </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In registered land, a home right will bind a buyer if it is protected by a notice in the Charges register by the date when the transfer of the property to the buyer is registered. </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In unregistered land a home right must be protected as a Class F land charge in order to be binding on a buyer. </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If the title investigation reveals a home right, the seller should be required to obtain from the non-owning occupier a release of all rights in the property and agreement to vacate on or prior to completion. </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This is usually dealt with in the contract.</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HOME </a:t>
            </a:r>
            <a:r>
              <a:rPr lang="en-US" sz="7500" b="1" spc="7">
                <a:solidFill>
                  <a:srgbClr val="292A5A"/>
                </a:solidFill>
                <a:latin typeface="Glacial Indifference Bold"/>
                <a:ea typeface="Glacial Indifference Bold"/>
                <a:cs typeface="Glacial Indifference Bold"/>
                <a:sym typeface="Glacial Indifference Bold"/>
              </a:rPr>
              <a:t>RIGHTS</a:t>
            </a:r>
          </a:p>
        </p:txBody>
      </p:sp>
      <p:sp>
        <p:nvSpPr>
          <p:cNvPr id="6" name="Freeform 6"/>
          <p:cNvSpPr/>
          <p:nvPr/>
        </p:nvSpPr>
        <p:spPr>
          <a:xfrm>
            <a:off x="12649200" y="1485900"/>
            <a:ext cx="5562600" cy="4364080"/>
          </a:xfrm>
          <a:custGeom>
            <a:avLst/>
            <a:gdLst/>
            <a:ahLst/>
            <a:cxnLst/>
            <a:rect l="l" t="t" r="r" b="b"/>
            <a:pathLst>
              <a:path w="6938169" h="6770380">
                <a:moveTo>
                  <a:pt x="0" y="0"/>
                </a:moveTo>
                <a:lnTo>
                  <a:pt x="6938169" y="0"/>
                </a:lnTo>
                <a:lnTo>
                  <a:pt x="6938169" y="6770380"/>
                </a:lnTo>
                <a:lnTo>
                  <a:pt x="0" y="6770380"/>
                </a:lnTo>
                <a:lnTo>
                  <a:pt x="0" y="0"/>
                </a:lnTo>
                <a:close/>
              </a:path>
            </a:pathLst>
          </a:custGeom>
          <a:blipFill>
            <a:blip r:embed="rId3"/>
            <a:stretch>
              <a:fillRect l="-59014" r="-15238"/>
            </a:stretch>
          </a:blipFill>
        </p:spPr>
        <p:txBody>
          <a:bodyPr/>
          <a:lstStyle/>
          <a:p>
            <a:endParaRPr lang="en-GB"/>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9F5EF"/>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16230600" cy="1351653"/>
          </a:xfrm>
          <a:prstGeom prst="rect">
            <a:avLst/>
          </a:prstGeom>
          <a:solidFill>
            <a:srgbClr val="E65485"/>
          </a:solidFill>
        </p:spPr>
        <p:txBody>
          <a:bodyPr/>
          <a:lstStyle/>
          <a:p>
            <a:endParaRPr lang="en-GB"/>
          </a:p>
        </p:txBody>
      </p:sp>
      <p:sp>
        <p:nvSpPr>
          <p:cNvPr id="3" name="AutoShape 3"/>
          <p:cNvSpPr/>
          <p:nvPr/>
        </p:nvSpPr>
        <p:spPr>
          <a:xfrm>
            <a:off x="-1812658" y="-580128"/>
            <a:ext cx="16230600" cy="1351653"/>
          </a:xfrm>
          <a:prstGeom prst="rect">
            <a:avLst/>
          </a:prstGeom>
          <a:solidFill>
            <a:srgbClr val="292A5A"/>
          </a:solidFill>
        </p:spPr>
        <p:txBody>
          <a:bodyPr/>
          <a:lstStyle/>
          <a:p>
            <a:endParaRPr lang="en-GB"/>
          </a:p>
        </p:txBody>
      </p:sp>
      <p:sp>
        <p:nvSpPr>
          <p:cNvPr id="4" name="TextBox 4"/>
          <p:cNvSpPr txBox="1"/>
          <p:nvPr/>
        </p:nvSpPr>
        <p:spPr>
          <a:xfrm>
            <a:off x="609784" y="2050256"/>
            <a:ext cx="10980053" cy="8109585"/>
          </a:xfrm>
          <a:prstGeom prst="rect">
            <a:avLst/>
          </a:prstGeom>
        </p:spPr>
        <p:txBody>
          <a:bodyPr lIns="0" tIns="0" rIns="0" bIns="0" rtlCol="0" anchor="t">
            <a:spAutoFit/>
          </a:bodyPr>
          <a:lstStyle/>
          <a:p>
            <a:pPr marL="561341" lvl="1" indent="-280670"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Interests that do not appear on the register, but</a:t>
            </a:r>
            <a:r>
              <a:rPr lang="en-US" sz="2600" b="1">
                <a:solidFill>
                  <a:srgbClr val="292A5A"/>
                </a:solidFill>
                <a:latin typeface="Glacial Indifference Bold"/>
                <a:ea typeface="Glacial Indifference Bold"/>
                <a:cs typeface="Glacial Indifference Bold"/>
                <a:sym typeface="Glacial Indifference Bold"/>
              </a:rPr>
              <a:t> are binding</a:t>
            </a:r>
            <a:r>
              <a:rPr lang="en-US" sz="2600">
                <a:solidFill>
                  <a:srgbClr val="292A5A"/>
                </a:solidFill>
                <a:latin typeface="Glacial Indifference"/>
                <a:ea typeface="Glacial Indifference"/>
                <a:cs typeface="Glacial Indifference"/>
                <a:sym typeface="Glacial Indifference"/>
              </a:rPr>
              <a:t> on future purchasers or others requiring interests </a:t>
            </a:r>
          </a:p>
          <a:p>
            <a:pPr marL="561341" lvl="1" indent="-280670"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May appear unfair to purchasers who might appear unaware of their existence but are bound by them. </a:t>
            </a:r>
          </a:p>
          <a:p>
            <a:pPr marL="561341" lvl="1" indent="-280670"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Some examples of third party overriding interests are (see LRA Sch 1 + 3):</a:t>
            </a:r>
          </a:p>
          <a:p>
            <a:pPr marL="1122681" lvl="2" indent="-374227"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short leases (landlord and tenant)</a:t>
            </a:r>
          </a:p>
          <a:p>
            <a:pPr marL="1122681" lvl="2" indent="-374227"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informal agreements, e.g. contributions to purchase price</a:t>
            </a:r>
          </a:p>
          <a:p>
            <a:pPr marL="1122681" lvl="2" indent="-374227"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easements binding through implications</a:t>
            </a:r>
          </a:p>
          <a:p>
            <a:pPr marL="561341" lvl="1" indent="-280670"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Law Commission (2001) identified the following as reasons for overriding interests continuing to bind purchasers:</a:t>
            </a:r>
          </a:p>
          <a:p>
            <a:pPr marL="1122681" lvl="2" indent="-374227"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Most overriding interests share a commonality of it being unrealistic to expect the person with the benefit to register it. </a:t>
            </a:r>
          </a:p>
          <a:p>
            <a:pPr marL="1122681" lvl="2" indent="-374227"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Most arise informally, meaning it would be ‘overly burdensome and inconvenient to expect registration’.</a:t>
            </a:r>
          </a:p>
          <a:p>
            <a:pPr marL="561341" lvl="1" indent="-280670" algn="l">
              <a:lnSpc>
                <a:spcPts val="4290"/>
              </a:lnSpc>
              <a:buFont typeface="Arial"/>
              <a:buChar char="•"/>
            </a:pPr>
            <a:r>
              <a:rPr lang="en-US" sz="2600" b="1" i="1">
                <a:solidFill>
                  <a:srgbClr val="292A5A"/>
                </a:solidFill>
                <a:latin typeface="Glacial Indifference Bold Italics"/>
                <a:ea typeface="Glacial Indifference Bold Italics"/>
                <a:cs typeface="Glacial Indifference Bold Italics"/>
                <a:sym typeface="Glacial Indifference Bold Italics"/>
              </a:rPr>
              <a:t>Williams &amp; Glyn’s Bank Ltd v Boland</a:t>
            </a:r>
            <a:r>
              <a:rPr lang="en-US" sz="2600" b="1">
                <a:solidFill>
                  <a:srgbClr val="292A5A"/>
                </a:solidFill>
                <a:latin typeface="Glacial Indifference Bold"/>
                <a:ea typeface="Glacial Indifference Bold"/>
                <a:cs typeface="Glacial Indifference Bold"/>
                <a:sym typeface="Glacial Indifference Bold"/>
              </a:rPr>
              <a:t> [1981] AC 487</a:t>
            </a:r>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OVERRIDING</a:t>
            </a:r>
            <a:r>
              <a:rPr lang="en-US" sz="7500" b="1" spc="7">
                <a:solidFill>
                  <a:srgbClr val="000000"/>
                </a:solidFill>
                <a:latin typeface="Glacial Indifference Bold"/>
                <a:ea typeface="Glacial Indifference Bold"/>
                <a:cs typeface="Glacial Indifference Bold"/>
                <a:sym typeface="Glacial Indifference Bold"/>
              </a:rPr>
              <a:t> </a:t>
            </a:r>
            <a:r>
              <a:rPr lang="en-US" sz="7500" b="1" spc="7">
                <a:solidFill>
                  <a:srgbClr val="292A5A"/>
                </a:solidFill>
                <a:latin typeface="Glacial Indifference Bold"/>
                <a:ea typeface="Glacial Indifference Bold"/>
                <a:cs typeface="Glacial Indifference Bold"/>
                <a:sym typeface="Glacial Indifference Bold"/>
              </a:rPr>
              <a:t>INTERESTS</a:t>
            </a:r>
          </a:p>
        </p:txBody>
      </p:sp>
      <p:grpSp>
        <p:nvGrpSpPr>
          <p:cNvPr id="6" name="Group 6"/>
          <p:cNvGrpSpPr/>
          <p:nvPr/>
        </p:nvGrpSpPr>
        <p:grpSpPr>
          <a:xfrm rot="-10800000">
            <a:off x="11589837" y="7004145"/>
            <a:ext cx="6698163" cy="2788664"/>
            <a:chOff x="0" y="0"/>
            <a:chExt cx="1764125" cy="734463"/>
          </a:xfrm>
        </p:grpSpPr>
        <p:sp>
          <p:nvSpPr>
            <p:cNvPr id="7" name="Freeform 7"/>
            <p:cNvSpPr/>
            <p:nvPr/>
          </p:nvSpPr>
          <p:spPr>
            <a:xfrm>
              <a:off x="0" y="0"/>
              <a:ext cx="1764125" cy="734463"/>
            </a:xfrm>
            <a:custGeom>
              <a:avLst/>
              <a:gdLst/>
              <a:ahLst/>
              <a:cxnLst/>
              <a:rect l="l" t="t" r="r" b="b"/>
              <a:pathLst>
                <a:path w="1764125" h="734463">
                  <a:moveTo>
                    <a:pt x="1764125" y="0"/>
                  </a:moveTo>
                  <a:lnTo>
                    <a:pt x="1764125" y="620163"/>
                  </a:lnTo>
                  <a:lnTo>
                    <a:pt x="882063" y="734463"/>
                  </a:lnTo>
                  <a:lnTo>
                    <a:pt x="0" y="620163"/>
                  </a:lnTo>
                  <a:lnTo>
                    <a:pt x="0" y="0"/>
                  </a:lnTo>
                  <a:lnTo>
                    <a:pt x="1764125" y="0"/>
                  </a:lnTo>
                  <a:close/>
                </a:path>
              </a:pathLst>
            </a:custGeom>
            <a:solidFill>
              <a:srgbClr val="00B3AF"/>
            </a:solidFill>
            <a:ln w="85725" cap="sq">
              <a:solidFill>
                <a:srgbClr val="FED307"/>
              </a:solidFill>
              <a:prstDash val="solid"/>
              <a:miter/>
            </a:ln>
          </p:spPr>
          <p:txBody>
            <a:bodyPr/>
            <a:lstStyle/>
            <a:p>
              <a:endParaRPr lang="en-GB"/>
            </a:p>
          </p:txBody>
        </p:sp>
        <p:sp>
          <p:nvSpPr>
            <p:cNvPr id="8" name="TextBox 8"/>
            <p:cNvSpPr txBox="1"/>
            <p:nvPr/>
          </p:nvSpPr>
          <p:spPr>
            <a:xfrm>
              <a:off x="0" y="-209550"/>
              <a:ext cx="1764125" cy="829713"/>
            </a:xfrm>
            <a:prstGeom prst="rect">
              <a:avLst/>
            </a:prstGeom>
          </p:spPr>
          <p:txBody>
            <a:bodyPr lIns="50800" tIns="50800" rIns="50800" bIns="50800" rtlCol="0" anchor="ctr"/>
            <a:lstStyle/>
            <a:p>
              <a:pPr algn="ctr">
                <a:lnSpc>
                  <a:spcPts val="5200"/>
                </a:lnSpc>
              </a:pPr>
              <a:endParaRPr/>
            </a:p>
          </p:txBody>
        </p:sp>
      </p:grpSp>
      <p:grpSp>
        <p:nvGrpSpPr>
          <p:cNvPr id="9" name="Group 9"/>
          <p:cNvGrpSpPr/>
          <p:nvPr/>
        </p:nvGrpSpPr>
        <p:grpSpPr>
          <a:xfrm>
            <a:off x="11860909" y="7378770"/>
            <a:ext cx="6156020" cy="2781071"/>
            <a:chOff x="0" y="0"/>
            <a:chExt cx="1621339" cy="732463"/>
          </a:xfrm>
        </p:grpSpPr>
        <p:sp>
          <p:nvSpPr>
            <p:cNvPr id="10" name="Freeform 10"/>
            <p:cNvSpPr/>
            <p:nvPr/>
          </p:nvSpPr>
          <p:spPr>
            <a:xfrm>
              <a:off x="0" y="0"/>
              <a:ext cx="1621339" cy="732463"/>
            </a:xfrm>
            <a:custGeom>
              <a:avLst/>
              <a:gdLst/>
              <a:ahLst/>
              <a:cxnLst/>
              <a:rect l="l" t="t" r="r" b="b"/>
              <a:pathLst>
                <a:path w="1621339" h="732463">
                  <a:moveTo>
                    <a:pt x="64139" y="0"/>
                  </a:moveTo>
                  <a:lnTo>
                    <a:pt x="1557200" y="0"/>
                  </a:lnTo>
                  <a:cubicBezTo>
                    <a:pt x="1574211" y="0"/>
                    <a:pt x="1590525" y="6757"/>
                    <a:pt x="1602553" y="18786"/>
                  </a:cubicBezTo>
                  <a:cubicBezTo>
                    <a:pt x="1614581" y="30814"/>
                    <a:pt x="1621339" y="47128"/>
                    <a:pt x="1621339" y="64139"/>
                  </a:cubicBezTo>
                  <a:lnTo>
                    <a:pt x="1621339" y="668325"/>
                  </a:lnTo>
                  <a:cubicBezTo>
                    <a:pt x="1621339" y="703747"/>
                    <a:pt x="1592623" y="732463"/>
                    <a:pt x="1557200" y="732463"/>
                  </a:cubicBezTo>
                  <a:lnTo>
                    <a:pt x="64139" y="732463"/>
                  </a:lnTo>
                  <a:cubicBezTo>
                    <a:pt x="47128" y="732463"/>
                    <a:pt x="30814" y="725706"/>
                    <a:pt x="18786" y="713677"/>
                  </a:cubicBezTo>
                  <a:cubicBezTo>
                    <a:pt x="6757" y="701649"/>
                    <a:pt x="0" y="685335"/>
                    <a:pt x="0" y="668325"/>
                  </a:cubicBezTo>
                  <a:lnTo>
                    <a:pt x="0" y="64139"/>
                  </a:lnTo>
                  <a:cubicBezTo>
                    <a:pt x="0" y="47128"/>
                    <a:pt x="6757" y="30814"/>
                    <a:pt x="18786" y="18786"/>
                  </a:cubicBezTo>
                  <a:cubicBezTo>
                    <a:pt x="30814" y="6757"/>
                    <a:pt x="47128" y="0"/>
                    <a:pt x="64139" y="0"/>
                  </a:cubicBezTo>
                  <a:close/>
                </a:path>
              </a:pathLst>
            </a:custGeom>
            <a:solidFill>
              <a:srgbClr val="000000">
                <a:alpha val="0"/>
              </a:srgbClr>
            </a:solidFill>
          </p:spPr>
          <p:txBody>
            <a:bodyPr/>
            <a:lstStyle/>
            <a:p>
              <a:endParaRPr lang="en-GB"/>
            </a:p>
          </p:txBody>
        </p:sp>
        <p:sp>
          <p:nvSpPr>
            <p:cNvPr id="11" name="TextBox 11"/>
            <p:cNvSpPr txBox="1"/>
            <p:nvPr/>
          </p:nvSpPr>
          <p:spPr>
            <a:xfrm>
              <a:off x="0" y="-9525"/>
              <a:ext cx="1621339" cy="741988"/>
            </a:xfrm>
            <a:prstGeom prst="rect">
              <a:avLst/>
            </a:prstGeom>
          </p:spPr>
          <p:txBody>
            <a:bodyPr lIns="50800" tIns="50800" rIns="50800" bIns="50800" rtlCol="0" anchor="ctr"/>
            <a:lstStyle/>
            <a:p>
              <a:pPr algn="ctr">
                <a:lnSpc>
                  <a:spcPts val="4147"/>
                </a:lnSpc>
              </a:pPr>
              <a:r>
                <a:rPr lang="en-US" sz="3399" b="1" spc="3">
                  <a:solidFill>
                    <a:srgbClr val="FFFFFF"/>
                  </a:solidFill>
                  <a:latin typeface="Glacial Indifference Bold"/>
                  <a:ea typeface="Glacial Indifference Bold"/>
                  <a:cs typeface="Glacial Indifference Bold"/>
                  <a:sym typeface="Glacial Indifference Bold"/>
                </a:rPr>
                <a:t>Key sources: </a:t>
              </a:r>
              <a:r>
                <a:rPr lang="en-US" sz="3399" spc="3">
                  <a:solidFill>
                    <a:srgbClr val="FFFFFF"/>
                  </a:solidFill>
                  <a:latin typeface="Glacial Indifference"/>
                  <a:ea typeface="Glacial Indifference"/>
                  <a:cs typeface="Glacial Indifference"/>
                  <a:sym typeface="Glacial Indifference"/>
                </a:rPr>
                <a:t>Law Property Act 1925, s2 and s27</a:t>
              </a:r>
            </a:p>
            <a:p>
              <a:pPr algn="ctr">
                <a:lnSpc>
                  <a:spcPts val="4147"/>
                </a:lnSpc>
              </a:pPr>
              <a:r>
                <a:rPr lang="en-US" sz="3399" spc="3">
                  <a:solidFill>
                    <a:srgbClr val="FFFFFF"/>
                  </a:solidFill>
                  <a:latin typeface="Glacial Indifference"/>
                  <a:ea typeface="Glacial Indifference"/>
                  <a:cs typeface="Glacial Indifference"/>
                  <a:sym typeface="Glacial Indifference"/>
                </a:rPr>
                <a:t>Land Registration Act 2002, schedules 1 and 3</a:t>
              </a:r>
            </a:p>
            <a:p>
              <a:pPr algn="ctr">
                <a:lnSpc>
                  <a:spcPts val="4147"/>
                </a:lnSpc>
              </a:pPr>
              <a:endParaRPr lang="en-US" sz="3399" spc="3">
                <a:solidFill>
                  <a:srgbClr val="FFFFFF"/>
                </a:solidFill>
                <a:latin typeface="Glacial Indifference"/>
                <a:ea typeface="Glacial Indifference"/>
                <a:cs typeface="Glacial Indifference"/>
                <a:sym typeface="Glacial Indifference"/>
              </a:endParaRPr>
            </a:p>
          </p:txBody>
        </p:sp>
      </p:grpSp>
      <p:grpSp>
        <p:nvGrpSpPr>
          <p:cNvPr id="12" name="Group 12"/>
          <p:cNvGrpSpPr/>
          <p:nvPr/>
        </p:nvGrpSpPr>
        <p:grpSpPr>
          <a:xfrm>
            <a:off x="11589837" y="1469231"/>
            <a:ext cx="6698163" cy="5074976"/>
            <a:chOff x="0" y="0"/>
            <a:chExt cx="812800" cy="615832"/>
          </a:xfrm>
        </p:grpSpPr>
        <p:sp>
          <p:nvSpPr>
            <p:cNvPr id="13" name="Freeform 13"/>
            <p:cNvSpPr/>
            <p:nvPr/>
          </p:nvSpPr>
          <p:spPr>
            <a:xfrm>
              <a:off x="0" y="0"/>
              <a:ext cx="812800" cy="615832"/>
            </a:xfrm>
            <a:custGeom>
              <a:avLst/>
              <a:gdLst/>
              <a:ahLst/>
              <a:cxnLst/>
              <a:rect l="l" t="t" r="r" b="b"/>
              <a:pathLst>
                <a:path w="812800" h="615832">
                  <a:moveTo>
                    <a:pt x="127000" y="0"/>
                  </a:moveTo>
                  <a:lnTo>
                    <a:pt x="685800" y="0"/>
                  </a:lnTo>
                  <a:cubicBezTo>
                    <a:pt x="755940" y="0"/>
                    <a:pt x="812800" y="56860"/>
                    <a:pt x="812800" y="127000"/>
                  </a:cubicBezTo>
                  <a:lnTo>
                    <a:pt x="812800" y="488832"/>
                  </a:lnTo>
                  <a:cubicBezTo>
                    <a:pt x="812800" y="522514"/>
                    <a:pt x="799420" y="554817"/>
                    <a:pt x="775603" y="578634"/>
                  </a:cubicBezTo>
                  <a:cubicBezTo>
                    <a:pt x="751785" y="602451"/>
                    <a:pt x="719482" y="615832"/>
                    <a:pt x="685800" y="615832"/>
                  </a:cubicBezTo>
                  <a:lnTo>
                    <a:pt x="127000" y="615832"/>
                  </a:lnTo>
                  <a:cubicBezTo>
                    <a:pt x="56860" y="615832"/>
                    <a:pt x="0" y="558972"/>
                    <a:pt x="0" y="488832"/>
                  </a:cubicBezTo>
                  <a:lnTo>
                    <a:pt x="0" y="127000"/>
                  </a:lnTo>
                  <a:cubicBezTo>
                    <a:pt x="0" y="56860"/>
                    <a:pt x="56860" y="0"/>
                    <a:pt x="127000" y="0"/>
                  </a:cubicBezTo>
                  <a:close/>
                </a:path>
              </a:pathLst>
            </a:custGeom>
            <a:solidFill>
              <a:srgbClr val="FED307"/>
            </a:solidFill>
            <a:ln w="85725" cap="rnd">
              <a:solidFill>
                <a:srgbClr val="FED307"/>
              </a:solidFill>
              <a:prstDash val="solid"/>
              <a:round/>
            </a:ln>
          </p:spPr>
          <p:txBody>
            <a:bodyPr/>
            <a:lstStyle/>
            <a:p>
              <a:endParaRPr lang="en-GB"/>
            </a:p>
          </p:txBody>
        </p:sp>
        <p:sp>
          <p:nvSpPr>
            <p:cNvPr id="14" name="TextBox 14"/>
            <p:cNvSpPr txBox="1"/>
            <p:nvPr/>
          </p:nvSpPr>
          <p:spPr>
            <a:xfrm>
              <a:off x="0" y="-200025"/>
              <a:ext cx="812800" cy="815857"/>
            </a:xfrm>
            <a:prstGeom prst="rect">
              <a:avLst/>
            </a:prstGeom>
          </p:spPr>
          <p:txBody>
            <a:bodyPr lIns="25400" tIns="25400" rIns="25400" bIns="25400" rtlCol="0" anchor="ctr"/>
            <a:lstStyle/>
            <a:p>
              <a:pPr algn="ctr">
                <a:lnSpc>
                  <a:spcPts val="4800"/>
                </a:lnSpc>
              </a:pPr>
              <a:r>
                <a:rPr lang="en-US" sz="2400" spc="2">
                  <a:solidFill>
                    <a:srgbClr val="292A5A"/>
                  </a:solidFill>
                  <a:latin typeface="Glacial Indifference"/>
                  <a:ea typeface="Glacial Indifference"/>
                  <a:cs typeface="Glacial Indifference"/>
                  <a:sym typeface="Glacial Indifference"/>
                </a:rPr>
                <a:t>Notice here how overriding interests do not address primary purpose of land register.</a:t>
              </a:r>
            </a:p>
            <a:p>
              <a:pPr algn="ctr">
                <a:lnSpc>
                  <a:spcPts val="4800"/>
                </a:lnSpc>
              </a:pPr>
              <a:r>
                <a:rPr lang="en-US" sz="2400" u="sng" spc="2">
                  <a:solidFill>
                    <a:srgbClr val="292A5A"/>
                  </a:solidFill>
                  <a:latin typeface="Glacial Indifference"/>
                  <a:ea typeface="Glacial Indifference"/>
                  <a:cs typeface="Glacial Indifference"/>
                  <a:sym typeface="Glacial Indifference"/>
                </a:rPr>
                <a:t>Operate counter to: </a:t>
              </a:r>
              <a:r>
                <a:rPr lang="en-US" sz="2400" spc="2">
                  <a:solidFill>
                    <a:srgbClr val="292A5A"/>
                  </a:solidFill>
                  <a:latin typeface="Glacial Indifference"/>
                  <a:ea typeface="Glacial Indifference"/>
                  <a:cs typeface="Glacial Indifference"/>
                  <a:sym typeface="Glacial Indifference"/>
                </a:rPr>
                <a:t>mirror and curtain principles AND purpose of land register in providing full information about state of land by omitting overriding interests </a:t>
              </a:r>
            </a:p>
            <a:p>
              <a:pPr algn="ctr">
                <a:lnSpc>
                  <a:spcPts val="4800"/>
                </a:lnSpc>
              </a:pPr>
              <a:r>
                <a:rPr lang="en-US" sz="2400" b="1" spc="2">
                  <a:solidFill>
                    <a:srgbClr val="292A5A"/>
                  </a:solidFill>
                  <a:latin typeface="Glacial Indifference Bold"/>
                  <a:ea typeface="Glacial Indifference Bold"/>
                  <a:cs typeface="Glacial Indifference Bold"/>
                  <a:sym typeface="Glacial Indifference Bold"/>
                </a:rPr>
                <a:t>Does not </a:t>
              </a:r>
              <a:r>
                <a:rPr lang="en-US" sz="2400" spc="2">
                  <a:solidFill>
                    <a:srgbClr val="292A5A"/>
                  </a:solidFill>
                  <a:latin typeface="Glacial Indifference"/>
                  <a:ea typeface="Glacial Indifference"/>
                  <a:cs typeface="Glacial Indifference"/>
                  <a:sym typeface="Glacial Indifference"/>
                </a:rPr>
                <a:t>alert purchasers to certain burdens attached to </a:t>
              </a:r>
            </a:p>
          </p:txBody>
        </p:sp>
      </p:gr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16230600" cy="1351653"/>
          </a:xfrm>
          <a:prstGeom prst="rect">
            <a:avLst/>
          </a:prstGeom>
          <a:solidFill>
            <a:srgbClr val="FED307"/>
          </a:solidFill>
        </p:spPr>
        <p:txBody>
          <a:bodyPr/>
          <a:lstStyle/>
          <a:p>
            <a:endParaRPr lang="en-GB"/>
          </a:p>
        </p:txBody>
      </p:sp>
      <p:sp>
        <p:nvSpPr>
          <p:cNvPr id="3" name="AutoShape 3"/>
          <p:cNvSpPr/>
          <p:nvPr/>
        </p:nvSpPr>
        <p:spPr>
          <a:xfrm>
            <a:off x="-1812658" y="-580128"/>
            <a:ext cx="16230600" cy="1351653"/>
          </a:xfrm>
          <a:prstGeom prst="rect">
            <a:avLst/>
          </a:prstGeom>
          <a:solidFill>
            <a:srgbClr val="E65485"/>
          </a:solidFill>
        </p:spPr>
        <p:txBody>
          <a:bodyPr/>
          <a:lstStyle/>
          <a:p>
            <a:endParaRPr lang="en-GB"/>
          </a:p>
        </p:txBody>
      </p:sp>
      <p:sp>
        <p:nvSpPr>
          <p:cNvPr id="4" name="TextBox 4"/>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a:solidFill>
                  <a:srgbClr val="FED307"/>
                </a:solidFill>
                <a:latin typeface="Glacial Indifference Bold"/>
                <a:ea typeface="Glacial Indifference Bold"/>
                <a:cs typeface="Glacial Indifference Bold"/>
                <a:sym typeface="Glacial Indifference Bold"/>
              </a:rPr>
              <a:t> UNIT 3: </a:t>
            </a:r>
            <a:r>
              <a:rPr lang="en-US" sz="7500" b="1">
                <a:solidFill>
                  <a:srgbClr val="FFFFFF"/>
                </a:solidFill>
                <a:latin typeface="Glacial Indifference Bold"/>
                <a:ea typeface="Glacial Indifference Bold"/>
                <a:cs typeface="Glacial Indifference Bold"/>
                <a:sym typeface="Glacial Indifference Bold"/>
              </a:rPr>
              <a:t>LEARNING OUTCOMES</a:t>
            </a:r>
          </a:p>
        </p:txBody>
      </p:sp>
      <p:sp>
        <p:nvSpPr>
          <p:cNvPr id="5" name="TextBox 5"/>
          <p:cNvSpPr txBox="1"/>
          <p:nvPr/>
        </p:nvSpPr>
        <p:spPr>
          <a:xfrm>
            <a:off x="1028700" y="2232269"/>
            <a:ext cx="15734201" cy="3879134"/>
          </a:xfrm>
          <a:prstGeom prst="rect">
            <a:avLst/>
          </a:prstGeom>
        </p:spPr>
        <p:txBody>
          <a:bodyPr lIns="0" tIns="0" rIns="0" bIns="0" rtlCol="0" anchor="t">
            <a:spAutoFit/>
          </a:bodyPr>
          <a:lstStyle/>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Differentiate between registered and unregistered land </a:t>
            </a:r>
          </a:p>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Differentiate beween how the seller deduces title to the buyer in registered and unregistered land</a:t>
            </a:r>
          </a:p>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Outline how official copies are set out in registered land</a:t>
            </a:r>
          </a:p>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Explain the requirements of a good root of title for unregistered land</a:t>
            </a:r>
          </a:p>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Explain how to analyse the title deeds listed in an epitome of title</a:t>
            </a:r>
          </a:p>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Summarise issues that might be revealed in the investigation of title and the further action required</a:t>
            </a:r>
          </a:p>
        </p:txBody>
      </p:sp>
      <p:sp>
        <p:nvSpPr>
          <p:cNvPr id="6" name="TextBox 6"/>
          <p:cNvSpPr txBox="1"/>
          <p:nvPr/>
        </p:nvSpPr>
        <p:spPr>
          <a:xfrm>
            <a:off x="11589837" y="7447002"/>
            <a:ext cx="6698163" cy="2289178"/>
          </a:xfrm>
          <a:prstGeom prst="rect">
            <a:avLst/>
          </a:prstGeom>
        </p:spPr>
        <p:txBody>
          <a:bodyPr lIns="0" tIns="0" rIns="0" bIns="0" rtlCol="0" anchor="t">
            <a:spAutoFit/>
          </a:bodyPr>
          <a:lstStyle/>
          <a:p>
            <a:pPr algn="r">
              <a:lnSpc>
                <a:spcPts val="19999"/>
              </a:lnSpc>
            </a:pPr>
            <a:r>
              <a:rPr lang="en-US" sz="9999" b="1">
                <a:solidFill>
                  <a:srgbClr val="FED307"/>
                </a:solidFill>
                <a:latin typeface="Glacial Indifference Bold"/>
                <a:ea typeface="Glacial Indifference Bold"/>
                <a:cs typeface="Glacial Indifference Bold"/>
                <a:sym typeface="Glacial Indifference Bold"/>
              </a:rPr>
              <a:t>RECAP</a:t>
            </a:r>
          </a:p>
        </p:txBody>
      </p:sp>
      <p:grpSp>
        <p:nvGrpSpPr>
          <p:cNvPr id="7" name="Group 7"/>
          <p:cNvGrpSpPr/>
          <p:nvPr/>
        </p:nvGrpSpPr>
        <p:grpSpPr>
          <a:xfrm>
            <a:off x="1381240" y="6346353"/>
            <a:ext cx="12555653" cy="3198775"/>
            <a:chOff x="0" y="0"/>
            <a:chExt cx="3306839" cy="842476"/>
          </a:xfrm>
        </p:grpSpPr>
        <p:sp>
          <p:nvSpPr>
            <p:cNvPr id="8" name="Freeform 8"/>
            <p:cNvSpPr/>
            <p:nvPr/>
          </p:nvSpPr>
          <p:spPr>
            <a:xfrm>
              <a:off x="0" y="0"/>
              <a:ext cx="3306839" cy="842476"/>
            </a:xfrm>
            <a:custGeom>
              <a:avLst/>
              <a:gdLst/>
              <a:ahLst/>
              <a:cxnLst/>
              <a:rect l="l" t="t" r="r" b="b"/>
              <a:pathLst>
                <a:path w="3306839" h="842476">
                  <a:moveTo>
                    <a:pt x="17265" y="0"/>
                  </a:moveTo>
                  <a:lnTo>
                    <a:pt x="3289574" y="0"/>
                  </a:lnTo>
                  <a:cubicBezTo>
                    <a:pt x="3299109" y="0"/>
                    <a:pt x="3306839" y="7730"/>
                    <a:pt x="3306839" y="17265"/>
                  </a:cubicBezTo>
                  <a:lnTo>
                    <a:pt x="3306839" y="825211"/>
                  </a:lnTo>
                  <a:cubicBezTo>
                    <a:pt x="3306839" y="834746"/>
                    <a:pt x="3299109" y="842476"/>
                    <a:pt x="3289574" y="842476"/>
                  </a:cubicBezTo>
                  <a:lnTo>
                    <a:pt x="17265" y="842476"/>
                  </a:lnTo>
                  <a:cubicBezTo>
                    <a:pt x="7730" y="842476"/>
                    <a:pt x="0" y="834746"/>
                    <a:pt x="0" y="825211"/>
                  </a:cubicBezTo>
                  <a:lnTo>
                    <a:pt x="0" y="17265"/>
                  </a:lnTo>
                  <a:cubicBezTo>
                    <a:pt x="0" y="7730"/>
                    <a:pt x="7730" y="0"/>
                    <a:pt x="17265" y="0"/>
                  </a:cubicBezTo>
                  <a:close/>
                </a:path>
              </a:pathLst>
            </a:custGeom>
            <a:solidFill>
              <a:srgbClr val="00B3AF"/>
            </a:solidFill>
            <a:ln w="142875" cap="rnd">
              <a:solidFill>
                <a:srgbClr val="FED307"/>
              </a:solidFill>
              <a:prstDash val="solid"/>
              <a:round/>
            </a:ln>
          </p:spPr>
          <p:txBody>
            <a:bodyPr/>
            <a:lstStyle/>
            <a:p>
              <a:endParaRPr lang="en-GB"/>
            </a:p>
          </p:txBody>
        </p:sp>
        <p:sp>
          <p:nvSpPr>
            <p:cNvPr id="9" name="TextBox 9"/>
            <p:cNvSpPr txBox="1"/>
            <p:nvPr/>
          </p:nvSpPr>
          <p:spPr>
            <a:xfrm>
              <a:off x="0" y="-95250"/>
              <a:ext cx="3306839" cy="937726"/>
            </a:xfrm>
            <a:prstGeom prst="rect">
              <a:avLst/>
            </a:prstGeom>
          </p:spPr>
          <p:txBody>
            <a:bodyPr lIns="50800" tIns="50800" rIns="50800" bIns="50800" rtlCol="0" anchor="ctr"/>
            <a:lstStyle/>
            <a:p>
              <a:pPr algn="ctr">
                <a:lnSpc>
                  <a:spcPts val="4649"/>
                </a:lnSpc>
              </a:pPr>
              <a:r>
                <a:rPr lang="en-US" sz="3099" b="1" spc="3">
                  <a:solidFill>
                    <a:srgbClr val="FFFFFF"/>
                  </a:solidFill>
                  <a:latin typeface="Glacial Indifference Bold"/>
                  <a:ea typeface="Glacial Indifference Bold"/>
                  <a:cs typeface="Glacial Indifference Bold"/>
                  <a:sym typeface="Glacial Indifference Bold"/>
                </a:rPr>
                <a:t>How confident are you that you can demonstrate these Learning Outcomes in your assessments? </a:t>
              </a:r>
            </a:p>
            <a:p>
              <a:pPr algn="ctr">
                <a:lnSpc>
                  <a:spcPts val="3899"/>
                </a:lnSpc>
              </a:pPr>
              <a:r>
                <a:rPr lang="en-US" sz="2599" spc="2">
                  <a:solidFill>
                    <a:srgbClr val="FFFFFF"/>
                  </a:solidFill>
                  <a:latin typeface="Glacial Indifference"/>
                  <a:ea typeface="Glacial Indifference"/>
                  <a:cs typeface="Glacial Indifference"/>
                  <a:sym typeface="Glacial Indifference"/>
                </a:rPr>
                <a:t>Probably not fully after today alone. As you plan your independent study for this week, focus on these learning outcomes. Plan your reading and notes against these and work on building your confidence in achieving them before we start the next unit.</a:t>
              </a:r>
            </a:p>
          </p:txBody>
        </p:sp>
      </p:gr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16230600" cy="1351653"/>
          </a:xfrm>
          <a:prstGeom prst="rect">
            <a:avLst/>
          </a:prstGeom>
          <a:solidFill>
            <a:srgbClr val="FED307"/>
          </a:solidFill>
        </p:spPr>
        <p:txBody>
          <a:bodyPr/>
          <a:lstStyle/>
          <a:p>
            <a:endParaRPr lang="en-GB"/>
          </a:p>
        </p:txBody>
      </p:sp>
      <p:sp>
        <p:nvSpPr>
          <p:cNvPr id="3" name="AutoShape 3"/>
          <p:cNvSpPr/>
          <p:nvPr/>
        </p:nvSpPr>
        <p:spPr>
          <a:xfrm>
            <a:off x="-1812658" y="-580128"/>
            <a:ext cx="16230600" cy="1351653"/>
          </a:xfrm>
          <a:prstGeom prst="rect">
            <a:avLst/>
          </a:prstGeom>
          <a:solidFill>
            <a:srgbClr val="E65485"/>
          </a:solidFill>
        </p:spPr>
        <p:txBody>
          <a:bodyPr/>
          <a:lstStyle/>
          <a:p>
            <a:endParaRPr lang="en-GB"/>
          </a:p>
        </p:txBody>
      </p:sp>
      <p:sp>
        <p:nvSpPr>
          <p:cNvPr id="4" name="TextBox 4"/>
          <p:cNvSpPr txBox="1"/>
          <p:nvPr/>
        </p:nvSpPr>
        <p:spPr>
          <a:xfrm>
            <a:off x="1028700" y="447675"/>
            <a:ext cx="16230600" cy="1729449"/>
          </a:xfrm>
          <a:prstGeom prst="rect">
            <a:avLst/>
          </a:prstGeom>
        </p:spPr>
        <p:txBody>
          <a:bodyPr lIns="0" tIns="0" rIns="0" bIns="0" rtlCol="0" anchor="t">
            <a:spAutoFit/>
          </a:bodyPr>
          <a:lstStyle/>
          <a:p>
            <a:pPr algn="just">
              <a:lnSpc>
                <a:spcPts val="15081"/>
              </a:lnSpc>
            </a:pPr>
            <a:r>
              <a:rPr lang="en-US" sz="7540" b="1">
                <a:solidFill>
                  <a:srgbClr val="FED307"/>
                </a:solidFill>
                <a:latin typeface="Glacial Indifference Bold"/>
                <a:ea typeface="Glacial Indifference Bold"/>
                <a:cs typeface="Glacial Indifference Bold"/>
                <a:sym typeface="Glacial Indifference Bold"/>
              </a:rPr>
              <a:t>UNIT 3: </a:t>
            </a:r>
            <a:r>
              <a:rPr lang="en-US" sz="7540" b="1">
                <a:solidFill>
                  <a:srgbClr val="FFFFFF"/>
                </a:solidFill>
                <a:latin typeface="Glacial Indifference Bold"/>
                <a:ea typeface="Glacial Indifference Bold"/>
                <a:cs typeface="Glacial Indifference Bold"/>
                <a:sym typeface="Glacial Indifference Bold"/>
              </a:rPr>
              <a:t>READING</a:t>
            </a:r>
          </a:p>
        </p:txBody>
      </p:sp>
      <p:sp>
        <p:nvSpPr>
          <p:cNvPr id="5" name="TextBox 5"/>
          <p:cNvSpPr txBox="1"/>
          <p:nvPr/>
        </p:nvSpPr>
        <p:spPr>
          <a:xfrm>
            <a:off x="1028700" y="2203694"/>
            <a:ext cx="15734201" cy="2933647"/>
          </a:xfrm>
          <a:prstGeom prst="rect">
            <a:avLst/>
          </a:prstGeom>
        </p:spPr>
        <p:txBody>
          <a:bodyPr lIns="0" tIns="0" rIns="0" bIns="0" rtlCol="0" anchor="t">
            <a:spAutoFit/>
          </a:bodyPr>
          <a:lstStyle/>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You should draw on the following materials to deepen your understanding of the topics discussed in this unit. </a:t>
            </a:r>
          </a:p>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Harris </a:t>
            </a:r>
            <a:r>
              <a:rPr lang="en-US" sz="2999" i="1" spc="59">
                <a:solidFill>
                  <a:srgbClr val="FFFFFF"/>
                </a:solidFill>
                <a:latin typeface="Glacial Indifference Italics"/>
                <a:ea typeface="Glacial Indifference Italics"/>
                <a:cs typeface="Glacial Indifference Italics"/>
                <a:sym typeface="Glacial Indifference Italics"/>
              </a:rPr>
              <a:t>et al.</a:t>
            </a:r>
            <a:r>
              <a:rPr lang="en-US" sz="2999" spc="59">
                <a:solidFill>
                  <a:srgbClr val="FFFFFF"/>
                </a:solidFill>
                <a:latin typeface="Glacial Indifference"/>
                <a:ea typeface="Glacial Indifference"/>
                <a:cs typeface="Glacial Indifference"/>
                <a:sym typeface="Glacial Indifference"/>
              </a:rPr>
              <a:t> (2024) chapters 15-17</a:t>
            </a:r>
          </a:p>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Use Lexis Practical Law to understand practical issues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46</TotalTime>
  <Words>4455</Words>
  <Application>Microsoft Office PowerPoint</Application>
  <PresentationFormat>Custom</PresentationFormat>
  <Paragraphs>319</Paragraphs>
  <Slides>37</Slides>
  <Notes>33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Glacial Indifference</vt:lpstr>
      <vt:lpstr>Arial</vt:lpstr>
      <vt:lpstr>Glacial Indifference Bold</vt:lpstr>
      <vt:lpstr>Glacial Indifference Italics</vt:lpstr>
      <vt:lpstr>Glacial Indifference Bold Italics</vt:lpstr>
      <vt:lpstr>Canva Sans Bold</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Conveyancing 3 - Investigation of title</dc:title>
  <dc:creator>Cerys Davies</dc:creator>
  <cp:lastModifiedBy>Cerys Davies</cp:lastModifiedBy>
  <cp:revision>1</cp:revision>
  <dcterms:created xsi:type="dcterms:W3CDTF">2006-08-16T00:00:00Z</dcterms:created>
  <dcterms:modified xsi:type="dcterms:W3CDTF">2025-10-12T12:40:45Z</dcterms:modified>
  <dc:identifier>DAGecxZEvkc</dc:identifier>
</cp:coreProperties>
</file>