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9" r:id="rId3"/>
    <p:sldId id="260" r:id="rId4"/>
    <p:sldId id="268" r:id="rId5"/>
    <p:sldId id="269" r:id="rId6"/>
    <p:sldId id="270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AAE67-40C7-4C1C-9F31-C4D34E5E6D79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DF960-3F31-4067-B51A-AA503F43D0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5821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smtClean="0">
                <a:latin typeface="Arial" pitchFamily="34" charset="0"/>
              </a:rPr>
              <a:t>Handout: Guide to library resources.</a:t>
            </a:r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14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1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14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14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F2A59075-BA94-49F4-BBE6-ECD36B0B7512}" type="slidenum">
              <a:rPr lang="en-GB" sz="1200" smtClean="0"/>
              <a:pPr/>
              <a:t>1</a:t>
            </a:fld>
            <a:endParaRPr lang="en-GB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14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1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14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14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1DF00416-D822-4F4C-A305-E5C21D3E92CF}" type="slidenum">
              <a:rPr lang="en-GB" sz="1200" smtClean="0"/>
              <a:pPr/>
              <a:t>2</a:t>
            </a:fld>
            <a:endParaRPr lang="en-GB" sz="1200" smtClean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smtClean="0">
                <a:latin typeface="Arial" pitchFamily="34" charset="0"/>
              </a:rPr>
              <a:t>Explain what academic journals are, and try to show some examples of journal issues for students to browse.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52464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22639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39778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754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50353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23984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55038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90589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40624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52736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30106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4EB97-4ED1-4F8C-98C4-3808FE706DA6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AEC58-CD49-4515-8D50-9BFDBD36DE4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02848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/>
              <a:t>SBPD7001 Approaches to Research and Academic Communication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Using academic literature to contextualise your research</a:t>
            </a:r>
          </a:p>
        </p:txBody>
      </p:sp>
      <p:sp>
        <p:nvSpPr>
          <p:cNvPr id="2" name="Rectangle 1"/>
          <p:cNvSpPr/>
          <p:nvPr/>
        </p:nvSpPr>
        <p:spPr>
          <a:xfrm>
            <a:off x="2267744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Relevant reading:</a:t>
            </a:r>
            <a:r>
              <a:rPr lang="en-GB" dirty="0"/>
              <a:t> </a:t>
            </a:r>
          </a:p>
          <a:p>
            <a:r>
              <a:rPr lang="en-GB" dirty="0"/>
              <a:t>Oliver, P. 2012. </a:t>
            </a:r>
            <a:r>
              <a:rPr lang="en-GB" i="1" dirty="0"/>
              <a:t>Succeeding with your literature review : a handbook for </a:t>
            </a:r>
            <a:r>
              <a:rPr lang="en-GB" i="1" dirty="0" smtClean="0"/>
              <a:t>students. </a:t>
            </a:r>
            <a:r>
              <a:rPr lang="en-GB" dirty="0" smtClean="0"/>
              <a:t>Maidenhead: Open University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6551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Academic literature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Books</a:t>
            </a:r>
          </a:p>
          <a:p>
            <a:pPr eaLnBrk="1" hangingPunct="1"/>
            <a:r>
              <a:rPr lang="en-GB" smtClean="0"/>
              <a:t>Journals</a:t>
            </a:r>
          </a:p>
          <a:p>
            <a:pPr eaLnBrk="1" hangingPunct="1"/>
            <a:r>
              <a:rPr lang="en-GB" smtClean="0"/>
              <a:t>Reports</a:t>
            </a:r>
          </a:p>
          <a:p>
            <a:pPr eaLnBrk="1" hangingPunct="1"/>
            <a:r>
              <a:rPr lang="en-GB" smtClean="0"/>
              <a:t>Others? </a:t>
            </a:r>
          </a:p>
        </p:txBody>
      </p:sp>
    </p:spTree>
    <p:extLst>
      <p:ext uri="{BB962C8B-B14F-4D97-AF65-F5344CB8AC3E}">
        <p14:creationId xmlns:p14="http://schemas.microsoft.com/office/powerpoint/2010/main" xmlns="" val="297732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Non-academic literature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‘grey literature’ (leaflets, organisational websites and trade magazines )</a:t>
            </a:r>
          </a:p>
          <a:p>
            <a:pPr eaLnBrk="1" hangingPunct="1"/>
            <a:r>
              <a:rPr lang="en-GB" smtClean="0"/>
              <a:t>Government documents</a:t>
            </a:r>
          </a:p>
          <a:p>
            <a:pPr eaLnBrk="1" hangingPunct="1"/>
            <a:r>
              <a:rPr lang="en-GB" smtClean="0"/>
              <a:t>Newspapers and reputable news websites</a:t>
            </a:r>
          </a:p>
          <a:p>
            <a:pPr eaLnBrk="1" hangingPunct="1"/>
            <a:r>
              <a:rPr lang="en-GB" smtClean="0"/>
              <a:t>Reports</a:t>
            </a:r>
          </a:p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xmlns="" val="33570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Finding literature: where to begin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You need an entryway into the materials that will guide you to the sources you need to get started reading around a topic. </a:t>
            </a:r>
          </a:p>
          <a:p>
            <a:pPr lvl="1" eaLnBrk="1" hangingPunct="1"/>
            <a:r>
              <a:rPr lang="en-GB" altLang="en-US" smtClean="0"/>
              <a:t>Ask people in the field.</a:t>
            </a:r>
          </a:p>
          <a:p>
            <a:pPr lvl="1" eaLnBrk="1" hangingPunct="1"/>
            <a:r>
              <a:rPr lang="en-GB" altLang="en-US" smtClean="0"/>
              <a:t>Review articles and bibliographies </a:t>
            </a:r>
          </a:p>
          <a:p>
            <a:pPr lvl="1" eaLnBrk="1" hangingPunct="1"/>
            <a:r>
              <a:rPr lang="en-GB" altLang="en-US" smtClean="0"/>
              <a:t>Bibliographic databases (e.g., EBSCO)</a:t>
            </a:r>
          </a:p>
          <a:p>
            <a:pPr lvl="1"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xmlns="" val="199594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609600"/>
            <a:ext cx="8424863" cy="1143000"/>
          </a:xfrm>
          <a:noFill/>
        </p:spPr>
        <p:txBody>
          <a:bodyPr/>
          <a:lstStyle/>
          <a:p>
            <a:r>
              <a:rPr lang="en-GB" altLang="en-US" sz="4000" smtClean="0"/>
              <a:t>Some helpful sites to get you started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>
            <a:normAutofit fontScale="92500" lnSpcReduction="20000"/>
          </a:bodyPr>
          <a:lstStyle/>
          <a:p>
            <a:r>
              <a:rPr lang="en-GB" altLang="en-US" dirty="0" smtClean="0"/>
              <a:t>University Library Online Catalogue</a:t>
            </a:r>
          </a:p>
          <a:p>
            <a:pPr lvl="1"/>
            <a:r>
              <a:rPr lang="en-GB" altLang="en-US" dirty="0">
                <a:solidFill>
                  <a:srgbClr val="FFC000"/>
                </a:solidFill>
              </a:rPr>
              <a:t>http://www.uwtsd.ac.uk/library/catalogue/</a:t>
            </a:r>
            <a:endParaRPr lang="en-GB" altLang="en-US" dirty="0" smtClean="0">
              <a:solidFill>
                <a:srgbClr val="FFC000"/>
              </a:solidFill>
            </a:endParaRPr>
          </a:p>
          <a:p>
            <a:pPr lvl="1"/>
            <a:r>
              <a:rPr lang="en-GB" altLang="en-US" dirty="0" smtClean="0"/>
              <a:t>Especially e-Journal collections:</a:t>
            </a:r>
          </a:p>
          <a:p>
            <a:pPr lvl="2"/>
            <a:r>
              <a:rPr lang="en-GB" altLang="en-US" dirty="0" smtClean="0"/>
              <a:t>JSTOR</a:t>
            </a:r>
          </a:p>
          <a:p>
            <a:pPr lvl="2"/>
            <a:r>
              <a:rPr lang="en-GB" altLang="en-US" dirty="0" smtClean="0"/>
              <a:t>EBSCO Business Source Complete</a:t>
            </a:r>
          </a:p>
          <a:p>
            <a:r>
              <a:rPr lang="en-GB" altLang="en-US" dirty="0" smtClean="0"/>
              <a:t>Open Access Resources</a:t>
            </a:r>
          </a:p>
          <a:p>
            <a:pPr lvl="1"/>
            <a:r>
              <a:rPr lang="en-GB" altLang="en-US" dirty="0">
                <a:solidFill>
                  <a:srgbClr val="FFC000"/>
                </a:solidFill>
              </a:rPr>
              <a:t>http://www.uwtsd.ac.uk/library/online-library/carmarthen-lampeter--london-online-library/open-access-resources/</a:t>
            </a:r>
            <a:endParaRPr lang="en-GB" altLang="en-US" dirty="0" smtClean="0">
              <a:solidFill>
                <a:srgbClr val="FFC000"/>
              </a:solidFill>
            </a:endParaRPr>
          </a:p>
          <a:p>
            <a:r>
              <a:rPr lang="en-GB" altLang="en-US" dirty="0" smtClean="0"/>
              <a:t>Google Scholar</a:t>
            </a:r>
          </a:p>
          <a:p>
            <a:pPr lvl="1"/>
            <a:r>
              <a:rPr lang="en-GB" altLang="en-US" dirty="0" smtClean="0">
                <a:solidFill>
                  <a:srgbClr val="FFC000"/>
                </a:solidFill>
              </a:rPr>
              <a:t>http://scholar.google.com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491207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track of your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organised!</a:t>
            </a:r>
          </a:p>
          <a:p>
            <a:r>
              <a:rPr lang="en-GB" dirty="0" smtClean="0"/>
              <a:t>A system to help you to search for information within the sources you have read and collected</a:t>
            </a:r>
          </a:p>
          <a:p>
            <a:pPr lvl="1"/>
            <a:r>
              <a:rPr lang="en-GB" dirty="0" err="1" smtClean="0"/>
              <a:t>RefWorks</a:t>
            </a:r>
            <a:r>
              <a:rPr lang="en-GB" dirty="0" smtClean="0"/>
              <a:t> is one possibility</a:t>
            </a:r>
          </a:p>
          <a:p>
            <a:pPr lvl="1"/>
            <a:r>
              <a:rPr lang="en-GB" dirty="0" smtClean="0"/>
              <a:t>Also </a:t>
            </a:r>
            <a:r>
              <a:rPr lang="en-GB" dirty="0" err="1" smtClean="0"/>
              <a:t>Zotero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Cite your references as you go along.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2234492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Reading critically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Critical reading is a skill that, like any other skill, is acquired with practice.  </a:t>
            </a:r>
          </a:p>
          <a:p>
            <a:pPr eaLnBrk="1" hangingPunct="1"/>
            <a:r>
              <a:rPr lang="en-GB" sz="2800" smtClean="0"/>
              <a:t>Do not take the claims at face value.</a:t>
            </a:r>
          </a:p>
          <a:p>
            <a:pPr eaLnBrk="1" hangingPunct="1"/>
            <a:r>
              <a:rPr lang="en-GB" sz="2800" smtClean="0"/>
              <a:t>Ask questions as you read:</a:t>
            </a:r>
          </a:p>
          <a:p>
            <a:pPr lvl="1" eaLnBrk="1" hangingPunct="1"/>
            <a:r>
              <a:rPr lang="en-GB" sz="2400" smtClean="0"/>
              <a:t>What is the basis for claims?</a:t>
            </a:r>
          </a:p>
          <a:p>
            <a:pPr lvl="1" eaLnBrk="1" hangingPunct="1"/>
            <a:r>
              <a:rPr lang="en-GB" sz="2400" smtClean="0"/>
              <a:t>Why did the author do and say things in the particular way he or she did?</a:t>
            </a:r>
          </a:p>
          <a:p>
            <a:pPr lvl="1" eaLnBrk="1" hangingPunct="1"/>
            <a:r>
              <a:rPr lang="en-GB" sz="2400" smtClean="0"/>
              <a:t>What is the wider context?</a:t>
            </a:r>
          </a:p>
          <a:p>
            <a:pPr lvl="1" eaLnBrk="1" hangingPunct="1"/>
            <a:r>
              <a:rPr lang="en-GB" sz="2400" smtClean="0"/>
              <a:t>Whose interests are being served by the claims you encounter?</a:t>
            </a:r>
          </a:p>
        </p:txBody>
      </p:sp>
    </p:spTree>
    <p:extLst>
      <p:ext uri="{BB962C8B-B14F-4D97-AF65-F5344CB8AC3E}">
        <p14:creationId xmlns:p14="http://schemas.microsoft.com/office/powerpoint/2010/main" xmlns="" val="201357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a literature review?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800" smtClean="0"/>
              <a:t>‘the </a:t>
            </a:r>
            <a:r>
              <a:rPr lang="en-GB" sz="2800" b="1" u="sng" smtClean="0"/>
              <a:t>selection</a:t>
            </a:r>
            <a:r>
              <a:rPr lang="en-GB" sz="2800" smtClean="0"/>
              <a:t> of available documents... on the topic, which contain information, ideas, data and evidence written from a particular standpoint to fulfil certain aims or express certain views on the nature of the topic and how it is to be investigated, and the effective </a:t>
            </a:r>
            <a:r>
              <a:rPr lang="en-GB" sz="2800" b="1" u="sng" smtClean="0"/>
              <a:t>evaluation</a:t>
            </a:r>
            <a:r>
              <a:rPr lang="en-GB" sz="2800" smtClean="0"/>
              <a:t> of these documents </a:t>
            </a:r>
            <a:r>
              <a:rPr lang="en-GB" sz="2800" b="1" u="sng" smtClean="0"/>
              <a:t>in relation to the research</a:t>
            </a:r>
            <a:r>
              <a:rPr lang="en-GB" sz="2800" smtClean="0"/>
              <a:t> being proposed’ (Hart, 1998, p. 13). </a:t>
            </a:r>
          </a:p>
        </p:txBody>
      </p:sp>
    </p:spTree>
    <p:extLst>
      <p:ext uri="{BB962C8B-B14F-4D97-AF65-F5344CB8AC3E}">
        <p14:creationId xmlns:p14="http://schemas.microsoft.com/office/powerpoint/2010/main" xmlns="" val="200248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Purposes of the literature review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Summarise the main viewpoints and important facts that you encountered in your reading, </a:t>
            </a:r>
            <a:r>
              <a:rPr lang="en-GB" i="1" smtClean="0"/>
              <a:t>as they relate to your chosen topic</a:t>
            </a:r>
            <a:r>
              <a:rPr lang="en-GB" smtClean="0"/>
              <a:t>.  </a:t>
            </a:r>
          </a:p>
          <a:p>
            <a:pPr eaLnBrk="1" hangingPunct="1"/>
            <a:r>
              <a:rPr lang="en-GB" smtClean="0"/>
              <a:t>Justify the value of doing research on your topic, by showing what is already known, what is not yet known, and how it is relevant. </a:t>
            </a:r>
          </a:p>
        </p:txBody>
      </p:sp>
    </p:spTree>
    <p:extLst>
      <p:ext uri="{BB962C8B-B14F-4D97-AF65-F5344CB8AC3E}">
        <p14:creationId xmlns:p14="http://schemas.microsoft.com/office/powerpoint/2010/main" xmlns="" val="199067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Organising a literature review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Summary of existing work on the topic.</a:t>
            </a:r>
          </a:p>
          <a:p>
            <a:pPr lvl="1" eaLnBrk="1" hangingPunct="1"/>
            <a:r>
              <a:rPr lang="en-GB" smtClean="0"/>
              <a:t>Need a logical thematic structure </a:t>
            </a:r>
          </a:p>
          <a:p>
            <a:pPr eaLnBrk="1" hangingPunct="1"/>
            <a:r>
              <a:rPr lang="en-GB" smtClean="0"/>
              <a:t>Critical evaluation of previous work.  </a:t>
            </a:r>
          </a:p>
          <a:p>
            <a:pPr lvl="1" eaLnBrk="1" hangingPunct="1"/>
            <a:r>
              <a:rPr lang="en-GB" smtClean="0"/>
              <a:t>Embedded in thematic structure as well as general critiques</a:t>
            </a:r>
          </a:p>
          <a:p>
            <a:pPr eaLnBrk="1" hangingPunct="1"/>
            <a:r>
              <a:rPr lang="en-GB" smtClean="0"/>
              <a:t>Some general and specific conclusions about work done to date on the topic.</a:t>
            </a:r>
          </a:p>
          <a:p>
            <a:pPr eaLnBrk="1" hangingPunct="1">
              <a:buFontTx/>
              <a:buNone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xmlns="" val="323482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Writing your literature review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mtClean="0"/>
              <a:t>Outline: key sub-topics/categories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Summarise main findings/arguments 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Comparing and contrasting?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Detailed critique  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Conclusion: relevance of background reading to the work that you intend to undertake.</a:t>
            </a:r>
          </a:p>
        </p:txBody>
      </p:sp>
    </p:spTree>
    <p:extLst>
      <p:ext uri="{BB962C8B-B14F-4D97-AF65-F5344CB8AC3E}">
        <p14:creationId xmlns:p14="http://schemas.microsoft.com/office/powerpoint/2010/main" xmlns="" val="97851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512</Words>
  <Application>Microsoft Office PowerPoint</Application>
  <PresentationFormat>On-screen Show (4:3)</PresentationFormat>
  <Paragraphs>64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SBPD7001 Approaches to Research and Academic Communication</vt:lpstr>
      <vt:lpstr>Academic literature</vt:lpstr>
      <vt:lpstr>Non-academic literature</vt:lpstr>
      <vt:lpstr>Finding literature: where to begin</vt:lpstr>
      <vt:lpstr>Some helpful sites to get you started</vt:lpstr>
      <vt:lpstr>Keeping track of your references</vt:lpstr>
      <vt:lpstr>Reading critically</vt:lpstr>
      <vt:lpstr>What is a literature review?</vt:lpstr>
      <vt:lpstr>Purposes of the literature review</vt:lpstr>
      <vt:lpstr>Organising a literature review</vt:lpstr>
      <vt:lpstr>Writing your literature review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Windows User</cp:lastModifiedBy>
  <cp:revision>3</cp:revision>
  <dcterms:created xsi:type="dcterms:W3CDTF">2014-04-07T09:17:40Z</dcterms:created>
  <dcterms:modified xsi:type="dcterms:W3CDTF">2016-04-03T12:24:03Z</dcterms:modified>
</cp:coreProperties>
</file>