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sldIdLst>
    <p:sldId id="267" r:id="rId6"/>
    <p:sldId id="266" r:id="rId7"/>
    <p:sldId id="268" r:id="rId8"/>
    <p:sldId id="265" r:id="rId9"/>
    <p:sldId id="264" r:id="rId10"/>
    <p:sldId id="269" r:id="rId11"/>
    <p:sldId id="263" r:id="rId12"/>
    <p:sldId id="262" r:id="rId13"/>
    <p:sldId id="261" r:id="rId14"/>
    <p:sldId id="260" r:id="rId15"/>
    <p:sldId id="259" r:id="rId16"/>
    <p:sldId id="276" r:id="rId17"/>
    <p:sldId id="275" r:id="rId18"/>
    <p:sldId id="258" r:id="rId19"/>
    <p:sldId id="257" r:id="rId20"/>
    <p:sldId id="274" r:id="rId21"/>
    <p:sldId id="273" r:id="rId22"/>
    <p:sldId id="271" r:id="rId23"/>
    <p:sldId id="27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5A1C9-051D-41C0-A06A-669FAE69EAF6}" v="21" dt="2025-07-31T11:44:00.036"/>
    <p1510:client id="{4498F34A-268C-DDCA-FC22-3624C6310102}" v="13" dt="2025-07-31T11:34:04.7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705" autoAdjust="0"/>
  </p:normalViewPr>
  <p:slideViewPr>
    <p:cSldViewPr snapToGrid="0">
      <p:cViewPr varScale="1">
        <p:scale>
          <a:sx n="86" d="100"/>
          <a:sy n="86" d="100"/>
        </p:scale>
        <p:origin x="105"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6847DF-DD5B-4578-BFA0-1D52B12614D5}" type="datetimeFigureOut">
              <a:t>10/1/2025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3450B-2F8B-4EB4-A6BB-F66CAF066D58}" type="slidenum">
              <a:t>‹#›</a:t>
            </a:fld>
            <a:endParaRPr lang="en-GB"/>
          </a:p>
        </p:txBody>
      </p:sp>
    </p:spTree>
    <p:extLst>
      <p:ext uri="{BB962C8B-B14F-4D97-AF65-F5344CB8AC3E}">
        <p14:creationId xmlns:p14="http://schemas.microsoft.com/office/powerpoint/2010/main" val="2921081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106363" y="750888"/>
            <a:ext cx="667702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meini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prawf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sleid</a:t>
            </a:r>
            <a:r>
              <a:rPr lang="en-GB" sz="1200" b="0" i="0" kern="1200" dirty="0">
                <a:solidFill>
                  <a:schemeClr val="tx1"/>
                </a:solidFill>
                <a:effectLst/>
                <a:latin typeface="+mn-lt"/>
                <a:ea typeface="+mn-ea"/>
                <a:cs typeface="+mn-cs"/>
              </a:rPr>
              <a:t> Mae </a:t>
            </a:r>
            <a:r>
              <a:rPr lang="en-GB" sz="1200" b="0" i="0" kern="1200" dirty="0" err="1">
                <a:solidFill>
                  <a:schemeClr val="tx1"/>
                </a:solidFill>
                <a:effectLst/>
                <a:latin typeface="+mn-lt"/>
                <a:ea typeface="+mn-ea"/>
                <a:cs typeface="+mn-cs"/>
              </a:rPr>
              <a:t>dealltwriaeth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feirniadol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cyrraedd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sefyllfa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amddiffyn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archwilio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damcaniaethau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ffynonellau</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syniadau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Cyflawnir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fyfyrio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dadansoddi</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gwerthuso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gwahanol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syniadau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safbwyntiau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ddangos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fynegi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ymatebion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gwybodus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pwnc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lefel</a:t>
            </a:r>
            <a:r>
              <a:rPr lang="en-GB" sz="1200" b="0" i="0" kern="1200" dirty="0">
                <a:solidFill>
                  <a:schemeClr val="tx1"/>
                </a:solidFill>
                <a:effectLst/>
                <a:latin typeface="+mn-lt"/>
                <a:ea typeface="+mn-ea"/>
                <a:cs typeface="+mn-cs"/>
              </a:rPr>
              <a:t> 6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hefyd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ddeall</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ymgymryd</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darllen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beirniadol</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ymgysylltu</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phapur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wedi'i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ddarllen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gofyn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cwestiynau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canlynol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hun</a:t>
            </a:r>
            <a:r>
              <a:rPr lang="en-GB" sz="1200" b="0" i="0" kern="1200" dirty="0">
                <a:solidFill>
                  <a:schemeClr val="tx1"/>
                </a:solidFill>
                <a:effectLst/>
                <a:latin typeface="+mn-lt"/>
                <a:ea typeface="+mn-ea"/>
                <a:cs typeface="+mn-cs"/>
              </a:rPr>
              <a:t> Beth </a:t>
            </a:r>
            <a:r>
              <a:rPr lang="en-GB" sz="1200" b="0" i="0" kern="1200" dirty="0" err="1">
                <a:solidFill>
                  <a:schemeClr val="tx1"/>
                </a:solidFill>
                <a:effectLst/>
                <a:latin typeface="+mn-lt"/>
                <a:ea typeface="+mn-ea"/>
                <a:cs typeface="+mn-cs"/>
              </a:rPr>
              <a:t>mae'r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awdur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ceisio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ddweud</a:t>
            </a:r>
            <a:r>
              <a:rPr lang="en-GB" sz="1200" b="0" i="0" kern="1200" dirty="0">
                <a:solidFill>
                  <a:schemeClr val="tx1"/>
                </a:solidFill>
                <a:effectLst/>
                <a:latin typeface="+mn-lt"/>
                <a:ea typeface="+mn-ea"/>
                <a:cs typeface="+mn-cs"/>
              </a:rPr>
              <a:t>? Pa </a:t>
            </a:r>
            <a:r>
              <a:rPr lang="en-GB" sz="1200" b="0" i="0" kern="1200" dirty="0" err="1">
                <a:solidFill>
                  <a:schemeClr val="tx1"/>
                </a:solidFill>
                <a:effectLst/>
                <a:latin typeface="+mn-lt"/>
                <a:ea typeface="+mn-ea"/>
                <a:cs typeface="+mn-cs"/>
              </a:rPr>
              <a:t>neges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nhw'n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ceisio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chyfleu</a:t>
            </a:r>
            <a:r>
              <a:rPr lang="en-GB" sz="1200" b="0" i="0" kern="1200" dirty="0">
                <a:solidFill>
                  <a:schemeClr val="tx1"/>
                </a:solidFill>
                <a:effectLst/>
                <a:latin typeface="+mn-lt"/>
                <a:ea typeface="+mn-ea"/>
                <a:cs typeface="+mn-cs"/>
              </a:rPr>
              <a:t>? Beth </a:t>
            </a:r>
            <a:r>
              <a:rPr lang="en-GB" sz="1200" b="0" i="0" kern="1200" dirty="0" err="1">
                <a:solidFill>
                  <a:schemeClr val="tx1"/>
                </a:solidFill>
                <a:effectLst/>
                <a:latin typeface="+mn-lt"/>
                <a:ea typeface="+mn-ea"/>
                <a:cs typeface="+mn-cs"/>
              </a:rPr>
              <a:t>yw'r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brif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ddadl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a:t>
            </a:r>
            <a:r>
              <a:rPr lang="en-GB" sz="1200" b="0" i="0" kern="1200" dirty="0">
                <a:solidFill>
                  <a:schemeClr val="tx1"/>
                </a:solidFill>
                <a:effectLst/>
                <a:latin typeface="+mn-lt"/>
                <a:ea typeface="+mn-ea"/>
                <a:cs typeface="+mn-cs"/>
              </a:rPr>
              <a:t>? Oes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un </a:t>
            </a:r>
            <a:r>
              <a:rPr lang="en-GB" sz="1200" b="0" i="0" kern="1200" dirty="0" err="1">
                <a:solidFill>
                  <a:schemeClr val="tx1"/>
                </a:solidFill>
                <a:effectLst/>
                <a:latin typeface="+mn-lt"/>
                <a:ea typeface="+mn-ea"/>
                <a:cs typeface="+mn-cs"/>
              </a:rPr>
              <a:t>arall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dweud</a:t>
            </a:r>
            <a:r>
              <a:rPr lang="en-GB" sz="1200" b="0" i="0" kern="1200" dirty="0">
                <a:solidFill>
                  <a:schemeClr val="tx1"/>
                </a:solidFill>
                <a:effectLst/>
                <a:latin typeface="+mn-lt"/>
                <a:ea typeface="+mn-ea"/>
                <a:cs typeface="+mn-cs"/>
              </a:rPr>
              <a:t> yr un </a:t>
            </a:r>
            <a:r>
              <a:rPr lang="en-GB" sz="1200" b="0" i="0" kern="1200" dirty="0" err="1">
                <a:solidFill>
                  <a:schemeClr val="tx1"/>
                </a:solidFill>
                <a:effectLst/>
                <a:latin typeface="+mn-lt"/>
                <a:ea typeface="+mn-ea"/>
                <a:cs typeface="+mn-cs"/>
              </a:rPr>
              <a:t>peth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safbwynt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arall</a:t>
            </a:r>
            <a:r>
              <a:rPr lang="en-GB" sz="1200" b="0" i="0" kern="1200" dirty="0">
                <a:solidFill>
                  <a:schemeClr val="tx1"/>
                </a:solidFill>
                <a:effectLst/>
                <a:latin typeface="+mn-lt"/>
                <a:ea typeface="+mn-ea"/>
                <a:cs typeface="+mn-cs"/>
              </a:rPr>
              <a:t>? Sut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pwnc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rwy'n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drafod</a:t>
            </a:r>
            <a:r>
              <a:rPr lang="en-GB" sz="1200" b="0" i="0" kern="1200" dirty="0">
                <a:solidFill>
                  <a:schemeClr val="tx1"/>
                </a:solidFill>
                <a:effectLst/>
                <a:latin typeface="+mn-lt"/>
                <a:ea typeface="+mn-ea"/>
                <a:cs typeface="+mn-cs"/>
              </a:rPr>
              <a:t>? Sut </a:t>
            </a:r>
            <a:r>
              <a:rPr lang="en-GB" sz="1200" b="0" i="0" kern="1200" dirty="0" err="1">
                <a:solidFill>
                  <a:schemeClr val="tx1"/>
                </a:solidFill>
                <a:effectLst/>
                <a:latin typeface="+mn-lt"/>
                <a:ea typeface="+mn-ea"/>
                <a:cs typeface="+mn-cs"/>
              </a:rPr>
              <a:t>alla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ddefnyddio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gefnogi'r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ceisio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ddweud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ysgrifennu</a:t>
            </a:r>
            <a:r>
              <a:rPr lang="en-GB" sz="1200" b="0" i="0" kern="1200" dirty="0">
                <a:solidFill>
                  <a:schemeClr val="tx1"/>
                </a:solidFill>
                <a:effectLst/>
                <a:latin typeface="+mn-lt"/>
                <a:ea typeface="+mn-ea"/>
                <a:cs typeface="+mn-cs"/>
              </a:rPr>
              <a:t>?</a:t>
            </a:r>
          </a:p>
          <a:p>
            <a:pPr>
              <a:defRPr/>
            </a:pPr>
            <a:endParaRPr lang="en-GB" altLang="en-US" sz="1200" b="0" i="0" kern="1200" dirty="0">
              <a:solidFill>
                <a:schemeClr val="tx1"/>
              </a:solidFill>
              <a:effectLst/>
              <a:latin typeface="+mn-lt"/>
              <a:ea typeface="+mn-ea"/>
              <a:cs typeface="+mn-cs"/>
            </a:endParaRPr>
          </a:p>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314AAB-9A02-4B57-B46C-52C3816D8374}"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assessment criteria on slide</a:t>
            </a:r>
            <a:endParaRPr lang="en-US" dirty="0"/>
          </a:p>
          <a:p>
            <a:endParaRPr lang="en-GB" dirty="0"/>
          </a:p>
          <a:p>
            <a:r>
              <a:rPr lang="en-GB" dirty="0"/>
              <a:t>Critical understanding means to reach a position defended by the examination of theories, sources or ideas. This is achieved through reflecting upon, analysing and evaluating different ideas and positions, demonstrating an ability to express informed responses to the topic.</a:t>
            </a:r>
            <a:endParaRPr lang="en-US" dirty="0"/>
          </a:p>
          <a:p>
            <a:r>
              <a:rPr lang="en-GB" dirty="0"/>
              <a:t>At level 6 you will also need to understand and undertake critical reading – this means engaging with a paper you have read and asking yourself the following questions</a:t>
            </a:r>
            <a:endParaRPr lang="en-US" dirty="0"/>
          </a:p>
          <a:p>
            <a:pPr marL="285750" indent="-175895">
              <a:buFont typeface="Arial"/>
              <a:buChar char="•"/>
            </a:pPr>
            <a:r>
              <a:rPr lang="en-GB" dirty="0"/>
              <a:t>What is the author trying to say?</a:t>
            </a:r>
            <a:endParaRPr lang="en-US" dirty="0"/>
          </a:p>
          <a:p>
            <a:pPr marL="285750" indent="-175895">
              <a:buFont typeface="Arial"/>
              <a:buChar char="•"/>
            </a:pPr>
            <a:r>
              <a:rPr lang="en-GB" dirty="0"/>
              <a:t>What message are they trying to convey?</a:t>
            </a:r>
            <a:endParaRPr lang="en-US" dirty="0"/>
          </a:p>
          <a:p>
            <a:pPr marL="285750" indent="-175895">
              <a:buFont typeface="Arial"/>
              <a:buChar char="•"/>
            </a:pPr>
            <a:r>
              <a:rPr lang="en-GB" dirty="0" err="1"/>
              <a:t>Whats</a:t>
            </a:r>
            <a:r>
              <a:rPr lang="en-GB" dirty="0"/>
              <a:t> is the main argument here?</a:t>
            </a:r>
            <a:endParaRPr lang="en-US" dirty="0"/>
          </a:p>
          <a:p>
            <a:pPr marL="285750" indent="-175895">
              <a:buFont typeface="Arial"/>
              <a:buChar char="•"/>
            </a:pPr>
            <a:r>
              <a:rPr lang="en-GB" dirty="0"/>
              <a:t>Is there anyone else that says the same? Or the opposite viewpoint?</a:t>
            </a:r>
            <a:endParaRPr lang="en-US" dirty="0"/>
          </a:p>
          <a:p>
            <a:pPr marL="285750" indent="-175895">
              <a:buFont typeface="Arial"/>
              <a:buChar char="•"/>
            </a:pPr>
            <a:r>
              <a:rPr lang="en-GB" dirty="0"/>
              <a:t>How does this relate to the topic I am discussing?</a:t>
            </a:r>
            <a:endParaRPr lang="en-US" dirty="0"/>
          </a:p>
          <a:p>
            <a:pPr marL="285750" indent="-175895">
              <a:buFont typeface="Arial"/>
              <a:buChar char="•"/>
            </a:pPr>
            <a:r>
              <a:rPr lang="en-GB" dirty="0"/>
              <a:t>How can I use this to support what I am trying to say in my writing?</a:t>
            </a:r>
          </a:p>
        </p:txBody>
      </p:sp>
      <p:sp>
        <p:nvSpPr>
          <p:cNvPr id="4" name="Slide Number Placeholder 3"/>
          <p:cNvSpPr>
            <a:spLocks noGrp="1"/>
          </p:cNvSpPr>
          <p:nvPr>
            <p:ph type="sldNum" sz="quarter" idx="5"/>
          </p:nvPr>
        </p:nvSpPr>
        <p:spPr/>
        <p:txBody>
          <a:bodyPr/>
          <a:lstStyle/>
          <a:p>
            <a:fld id="{28F3450B-2F8B-4EB4-A6BB-F66CAF066D58}" type="slidenum">
              <a:t>3</a:t>
            </a:fld>
            <a:endParaRPr lang="en-GB"/>
          </a:p>
        </p:txBody>
      </p:sp>
    </p:spTree>
    <p:extLst>
      <p:ext uri="{BB962C8B-B14F-4D97-AF65-F5344CB8AC3E}">
        <p14:creationId xmlns:p14="http://schemas.microsoft.com/office/powerpoint/2010/main" val="11224301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B8DA888-7F26-6CF2-BA1E-7463F8A25789}"/>
              </a:ext>
            </a:extLst>
          </p:cNvPr>
          <p:cNvSpPr>
            <a:spLocks noGrp="1" noRot="1" noChangeAspect="1" noChangeArrowheads="1" noTextEdit="1"/>
          </p:cNvSpPr>
          <p:nvPr>
            <p:ph type="sldImg"/>
          </p:nvPr>
        </p:nvSpPr>
        <p:spPr>
          <a:xfrm>
            <a:off x="106363" y="750888"/>
            <a:ext cx="6677025" cy="3756025"/>
          </a:xfrm>
          <a:ln/>
        </p:spPr>
      </p:sp>
      <p:sp>
        <p:nvSpPr>
          <p:cNvPr id="20483" name="Notes Placeholder 2">
            <a:extLst>
              <a:ext uri="{FF2B5EF4-FFF2-40B4-BE49-F238E27FC236}">
                <a16:creationId xmlns:a16="http://schemas.microsoft.com/office/drawing/2014/main" id="{EF93F916-023E-633B-9FAB-B25DFD7EB3F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This is an individual written assignment of a total of 4000 words, there are three sections we will discuss shortly in more depth.</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cy-GB" altLang="en-US" dirty="0">
                <a:latin typeface="Arial"/>
                <a:cs typeface="Arial"/>
              </a:rPr>
              <a:t>Remember we do not expect you to cover every aspect of each topic. Be selective, specific and critically discuss your chosen topic in depth. Keep the focus on your topic and use evidence throughout to support your points. </a:t>
            </a: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endParaRPr lang="cy-GB" altLang="en-US" dirty="0">
              <a:latin typeface="Arial"/>
              <a:cs typeface="Arial"/>
            </a:endParaRPr>
          </a:p>
          <a:p>
            <a:pPr>
              <a:spcBef>
                <a:spcPts val="450"/>
              </a:spcBef>
              <a:tabLst>
                <a:tab pos="0" algn="l"/>
                <a:tab pos="922338" algn="l"/>
                <a:tab pos="1847850" algn="l"/>
                <a:tab pos="2770188" algn="l"/>
                <a:tab pos="3695700" algn="l"/>
                <a:tab pos="4618038" algn="l"/>
                <a:tab pos="5543550" algn="l"/>
                <a:tab pos="6467475" algn="l"/>
                <a:tab pos="7391400" algn="l"/>
                <a:tab pos="8316913" algn="l"/>
                <a:tab pos="9239250" algn="l"/>
                <a:tab pos="10164763" algn="l"/>
              </a:tabLst>
            </a:pPr>
            <a:r>
              <a:rPr lang="en-GB" sz="1200" b="0" i="0" kern="1200" dirty="0">
                <a:solidFill>
                  <a:schemeClr val="tx1"/>
                </a:solidFill>
                <a:effectLst/>
                <a:latin typeface="+mn-lt"/>
                <a:ea typeface="+mn-ea"/>
                <a:cs typeface="+mn-cs"/>
              </a:rPr>
              <a:t>Mae </a:t>
            </a:r>
            <a:r>
              <a:rPr lang="en-GB" sz="1200" b="0" i="0" kern="1200" dirty="0" err="1">
                <a:solidFill>
                  <a:schemeClr val="tx1"/>
                </a:solidFill>
                <a:effectLst/>
                <a:latin typeface="+mn-lt"/>
                <a:ea typeface="+mn-ea"/>
                <a:cs typeface="+mn-cs"/>
              </a:rPr>
              <a:t>hwn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ysgrifenedig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unigol</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gyfanswm</a:t>
            </a:r>
            <a:r>
              <a:rPr lang="en-GB" sz="1200" b="0" i="0" kern="1200" dirty="0">
                <a:solidFill>
                  <a:schemeClr val="tx1"/>
                </a:solidFill>
                <a:effectLst/>
                <a:latin typeface="+mn-lt"/>
                <a:ea typeface="+mn-ea"/>
                <a:cs typeface="+mn-cs"/>
              </a:rPr>
              <a:t> o 4000 o </a:t>
            </a:r>
            <a:r>
              <a:rPr lang="en-GB" sz="1200" b="0" i="0" kern="1200" dirty="0" err="1">
                <a:solidFill>
                  <a:schemeClr val="tx1"/>
                </a:solidFill>
                <a:effectLst/>
                <a:latin typeface="+mn-lt"/>
                <a:ea typeface="+mn-ea"/>
                <a:cs typeface="+mn-cs"/>
              </a:rPr>
              <a:t>eiriau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tair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adran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byddwn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bo</a:t>
            </a:r>
            <a:r>
              <a:rPr lang="en-GB" sz="1200" b="0" i="0" kern="1200" dirty="0">
                <a:solidFill>
                  <a:schemeClr val="tx1"/>
                </a:solidFill>
                <a:effectLst/>
                <a:latin typeface="+mn-lt"/>
                <a:ea typeface="+mn-ea"/>
                <a:cs typeface="+mn-cs"/>
              </a:rPr>
              <a:t> hir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manwl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ydym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disgwyl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ymdrin</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phob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agwedd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bob </a:t>
            </a:r>
            <a:r>
              <a:rPr lang="en-GB" sz="1200" b="0" i="0" kern="1200" dirty="0" err="1">
                <a:solidFill>
                  <a:schemeClr val="tx1"/>
                </a:solidFill>
                <a:effectLst/>
                <a:latin typeface="+mn-lt"/>
                <a:ea typeface="+mn-ea"/>
                <a:cs typeface="+mn-cs"/>
              </a:rPr>
              <a:t>pwnc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ddetholus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benodol</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feirniadol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pwnc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dewisol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fanwl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Cadwch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ffocws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pwnc</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dystiolaeth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gefnogi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pwyntiau</a:t>
            </a:r>
            <a:r>
              <a:rPr lang="en-GB" sz="1200" b="0" i="0" kern="1200" dirty="0">
                <a:solidFill>
                  <a:schemeClr val="tx1"/>
                </a:solidFill>
                <a:effectLst/>
                <a:latin typeface="+mn-lt"/>
                <a:ea typeface="+mn-ea"/>
                <a:cs typeface="+mn-cs"/>
              </a:rPr>
              <a:t>. </a:t>
            </a:r>
            <a:endParaRPr lang="cy-GB" altLang="en-US" dirty="0">
              <a:latin typeface="Arial" panose="020B0604020202020204" pitchFamily="34" charset="0"/>
              <a:cs typeface="Arial"/>
            </a:endParaRPr>
          </a:p>
        </p:txBody>
      </p:sp>
      <p:sp>
        <p:nvSpPr>
          <p:cNvPr id="20484" name="Slide Number Placeholder 3">
            <a:extLst>
              <a:ext uri="{FF2B5EF4-FFF2-40B4-BE49-F238E27FC236}">
                <a16:creationId xmlns:a16="http://schemas.microsoft.com/office/drawing/2014/main" id="{84EC3DE6-68CC-89EC-046F-E724215F49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D66FC97-4E18-49F8-9CB3-9538BF28F2A8}"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C164EEE-F4FB-7D69-34C6-B355EF87FAE4}"/>
              </a:ext>
            </a:extLst>
          </p:cNvPr>
          <p:cNvSpPr>
            <a:spLocks noGrp="1" noRot="1" noChangeAspect="1" noChangeArrowheads="1" noTextEdit="1"/>
          </p:cNvSpPr>
          <p:nvPr>
            <p:ph type="sldImg"/>
          </p:nvPr>
        </p:nvSpPr>
        <p:spPr>
          <a:xfrm>
            <a:off x="106363" y="750888"/>
            <a:ext cx="6677025" cy="3756025"/>
          </a:xfrm>
          <a:ln/>
        </p:spPr>
      </p:sp>
      <p:sp>
        <p:nvSpPr>
          <p:cNvPr id="22531" name="Notes Placeholder 2">
            <a:extLst>
              <a:ext uri="{FF2B5EF4-FFF2-40B4-BE49-F238E27FC236}">
                <a16:creationId xmlns:a16="http://schemas.microsoft.com/office/drawing/2014/main" id="{35A9C920-6A70-BFB9-CE8F-F9E64291C7E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Read through highlighting word counts</a:t>
            </a:r>
          </a:p>
        </p:txBody>
      </p:sp>
      <p:sp>
        <p:nvSpPr>
          <p:cNvPr id="22532" name="Slide Number Placeholder 3">
            <a:extLst>
              <a:ext uri="{FF2B5EF4-FFF2-40B4-BE49-F238E27FC236}">
                <a16:creationId xmlns:a16="http://schemas.microsoft.com/office/drawing/2014/main" id="{8322E56E-6AE4-C291-B9DC-A651FAA36F6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8FAA3C1-189D-4402-8AEC-F403B8502332}"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Read through highlighting word counts</a:t>
            </a:r>
          </a:p>
          <a:p>
            <a:endParaRPr lang="en-US">
              <a:cs typeface="Calibri"/>
            </a:endParaRPr>
          </a:p>
          <a:p>
            <a:r>
              <a:rPr lang="en-US">
                <a:cs typeface="Calibri"/>
              </a:rPr>
              <a:t>We will look at each section in more detail now.</a:t>
            </a:r>
          </a:p>
        </p:txBody>
      </p:sp>
      <p:sp>
        <p:nvSpPr>
          <p:cNvPr id="4" name="Slide Number Placeholder 3"/>
          <p:cNvSpPr>
            <a:spLocks noGrp="1"/>
          </p:cNvSpPr>
          <p:nvPr>
            <p:ph type="sldNum" sz="quarter" idx="5"/>
          </p:nvPr>
        </p:nvSpPr>
        <p:spPr/>
        <p:txBody>
          <a:bodyPr/>
          <a:lstStyle/>
          <a:p>
            <a:fld id="{28F3450B-2F8B-4EB4-A6BB-F66CAF066D58}" type="slidenum">
              <a:t>6</a:t>
            </a:fld>
            <a:endParaRPr lang="en-GB"/>
          </a:p>
        </p:txBody>
      </p:sp>
    </p:spTree>
    <p:extLst>
      <p:ext uri="{BB962C8B-B14F-4D97-AF65-F5344CB8AC3E}">
        <p14:creationId xmlns:p14="http://schemas.microsoft.com/office/powerpoint/2010/main" val="1091408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2418806D-8B2E-C545-E1A7-49C985CB4680}"/>
              </a:ext>
            </a:extLst>
          </p:cNvPr>
          <p:cNvSpPr>
            <a:spLocks noGrp="1" noRot="1" noChangeAspect="1" noChangeArrowheads="1" noTextEdit="1"/>
          </p:cNvSpPr>
          <p:nvPr>
            <p:ph type="sldImg"/>
          </p:nvPr>
        </p:nvSpPr>
        <p:spPr>
          <a:xfrm>
            <a:off x="106363" y="750888"/>
            <a:ext cx="6677025" cy="3756025"/>
          </a:xfrm>
          <a:ln/>
        </p:spPr>
      </p:sp>
      <p:sp>
        <p:nvSpPr>
          <p:cNvPr id="24579" name="Notes Placeholder 2">
            <a:extLst>
              <a:ext uri="{FF2B5EF4-FFF2-40B4-BE49-F238E27FC236}">
                <a16:creationId xmlns:a16="http://schemas.microsoft.com/office/drawing/2014/main" id="{07606756-FCEA-AE9B-A8B9-34C7CB6A037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b="1" dirty="0">
                <a:latin typeface="Arial"/>
                <a:cs typeface="Arial"/>
              </a:rPr>
              <a:t>Read question</a:t>
            </a:r>
          </a:p>
          <a:p>
            <a:pPr>
              <a:lnSpc>
                <a:spcPct val="90000"/>
              </a:lnSpc>
            </a:pPr>
            <a:r>
              <a:rPr lang="en-GB" altLang="en-US" b="1" dirty="0">
                <a:latin typeface="Arial"/>
                <a:cs typeface="Arial"/>
              </a:rPr>
              <a:t>Consider approaches to education or curricula. These could be from Wales or international.  For example – In Wales you could look at previous curricula such as the Foundation Phase, or the more recent Curriculum for Wales or Curriculum for funded non-maintained nursery settings. </a:t>
            </a:r>
            <a:r>
              <a:rPr lang="en-GB" b="1" dirty="0"/>
              <a:t>What can we learn from international evidence and international approaches? What can we learn from how well the Foundation Phase curricula was implemented? What challenges are there to putting a curriculum into practice? </a:t>
            </a:r>
            <a:endParaRPr lang="en-GB" b="1" dirty="0">
              <a:cs typeface="Calibri"/>
            </a:endParaRPr>
          </a:p>
          <a:p>
            <a:pPr>
              <a:lnSpc>
                <a:spcPct val="90000"/>
              </a:lnSpc>
            </a:pPr>
            <a:r>
              <a:rPr lang="en-GB" altLang="en-US" b="1" dirty="0">
                <a:latin typeface="Arial"/>
                <a:cs typeface="Arial"/>
              </a:rPr>
              <a:t>You may wish to compare and contrast two different EY curricula and discuss them – what lessons could we learn from others? Why couldn’t we just use their curriculum?</a:t>
            </a:r>
          </a:p>
          <a:p>
            <a:pPr>
              <a:lnSpc>
                <a:spcPct val="90000"/>
              </a:lnSpc>
            </a:pPr>
            <a:r>
              <a:rPr lang="en-GB" altLang="en-US" b="1" dirty="0">
                <a:latin typeface="Arial"/>
                <a:cs typeface="Arial"/>
              </a:rPr>
              <a:t>Consider rationale/theoretical underpinnings/role of play in learning. How well do practitioners understand what play- based learning means?</a:t>
            </a:r>
          </a:p>
          <a:p>
            <a:pPr>
              <a:lnSpc>
                <a:spcPct val="90000"/>
              </a:lnSpc>
            </a:pPr>
            <a:r>
              <a:rPr lang="en-GB" altLang="en-US" b="1" dirty="0">
                <a:latin typeface="Arial"/>
                <a:cs typeface="Arial"/>
              </a:rPr>
              <a:t>Consider what we know about implementing curriculum changes, what works and what is needed. There are a range of reports available regarding the implementation of the Foundation Phase for example, indicating what issues were faced and placing recommendations for what needed to happen. You may wish to focus on a particular aspect of the curricula such as play, professional learning or practitioner understanding of the rationale of the curriculum for example.</a:t>
            </a:r>
          </a:p>
          <a:p>
            <a:pPr>
              <a:lnSpc>
                <a:spcPct val="90000"/>
              </a:lnSpc>
            </a:pPr>
            <a:endParaRPr lang="en-GB" altLang="en-US" b="1" dirty="0">
              <a:latin typeface="Arial" panose="020B0604020202020204" pitchFamily="34" charset="0"/>
            </a:endParaRPr>
          </a:p>
          <a:p>
            <a:pPr>
              <a:lnSpc>
                <a:spcPct val="90000"/>
              </a:lnSpc>
            </a:pPr>
            <a:r>
              <a:rPr lang="en-GB" altLang="en-US" b="1" dirty="0">
                <a:latin typeface="Arial"/>
                <a:cs typeface="Arial"/>
              </a:rPr>
              <a:t>There are 30 marks for this section</a:t>
            </a:r>
          </a:p>
          <a:p>
            <a:pPr>
              <a:lnSpc>
                <a:spcPct val="90000"/>
              </a:lnSpc>
            </a:pPr>
            <a:endParaRPr lang="en-GB" altLang="en-US" b="1" dirty="0">
              <a:latin typeface="Arial"/>
              <a:cs typeface="Arial"/>
            </a:endParaRPr>
          </a:p>
          <a:p>
            <a:pPr>
              <a:lnSpc>
                <a:spcPct val="90000"/>
              </a:lnSpc>
            </a:pPr>
            <a:r>
              <a:rPr lang="cy-GB" sz="1200" b="0" i="0" kern="1200" dirty="0">
                <a:solidFill>
                  <a:schemeClr val="tx1"/>
                </a:solidFill>
                <a:effectLst/>
                <a:latin typeface="+mn-lt"/>
                <a:ea typeface="+mn-ea"/>
                <a:cs typeface="+mn-cs"/>
              </a:rPr>
              <a:t>Ystyriwch ddulliau o addysg neu gwricwlwm. Gallai'r rhain fod o Gymru neu'n rhyngwladol.  Er enghraifft – yng Nghymru gallech edrych ar gwricwlwm blaenorol fel y Cyfnod Sylfaen, neu'r Cwricwlwm neu'r Cwricwlwm mwy diweddar ar gyfer lleoliadau meithrin na chynhelir a ariennir. Beth allwn ni ei ddysgu o dystiolaeth ryngwladol a dulliau rhyngwladol? Beth allwn ni ei ddysgu o ba mor dda y gweithredwyd cwricwlwm y Cyfnod Sylfaen? Pa heriau sydd i roi cwricwlwm ar waith?  Efallai yr hoffech gymharu a chyferbynnu dau gwricwlwm EY gwahanol a'u trafod – pa wersi y gallwn ni eu dysgu gan eraill? Pam na allwn ni ddefnyddio eu cwricwlwm yn unig? Ystyried sail rhesymeg/damcaniaethol/rôl chwarae mewn dysgu. Pa mor dda mae ymarferwyr yn deall beth mae dysgu seiliedig ar chwarae yn ei olygu? Ystyriwch yr hyn rydyn ni'n ei wybod am weithredu newidiadau i'r cwricwlwm, beth sy'n gweithio a'r hyn sydd ei angen. Mae amrywiaeth o adroddiadau ar gael ynglŷn â gweithredu'r Cyfnod Sylfaen er enghraifft, sy'n nodi pa faterion a wynebwyd ac yn gosod argymhellion ar gyfer yr hyn oedd angen digwydd. Efallai yr hoffech ganolbwyntio ar agwedd benodol ar y cwricwlwm fel chwarae, dysgu proffesiynol neu ddealltwriaeth ymarferydd o resymeg y cwricwlwm er enghraifft. Mae 30 marc ar gyfer yr adran hon</a:t>
            </a:r>
            <a:endParaRPr lang="en-GB" altLang="en-US" b="1" dirty="0">
              <a:latin typeface="Arial"/>
              <a:cs typeface="Arial"/>
            </a:endParaRPr>
          </a:p>
        </p:txBody>
      </p:sp>
      <p:sp>
        <p:nvSpPr>
          <p:cNvPr id="24580" name="Slide Number Placeholder 3">
            <a:extLst>
              <a:ext uri="{FF2B5EF4-FFF2-40B4-BE49-F238E27FC236}">
                <a16:creationId xmlns:a16="http://schemas.microsoft.com/office/drawing/2014/main" id="{121CE690-3CFA-1D6F-C288-720D5BFF77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327606F-3629-40D5-BABA-8DC0F4743031}"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3487B479-B373-A781-0E24-D9549EE1DEDF}"/>
              </a:ext>
            </a:extLst>
          </p:cNvPr>
          <p:cNvSpPr>
            <a:spLocks noGrp="1" noRot="1" noChangeAspect="1" noChangeArrowheads="1" noTextEdit="1"/>
          </p:cNvSpPr>
          <p:nvPr>
            <p:ph type="sldImg"/>
          </p:nvPr>
        </p:nvSpPr>
        <p:spPr>
          <a:xfrm>
            <a:off x="106363" y="750888"/>
            <a:ext cx="6677025" cy="3756025"/>
          </a:xfrm>
          <a:ln/>
        </p:spPr>
      </p:sp>
      <p:sp>
        <p:nvSpPr>
          <p:cNvPr id="26627" name="Notes Placeholder 2">
            <a:extLst>
              <a:ext uri="{FF2B5EF4-FFF2-40B4-BE49-F238E27FC236}">
                <a16:creationId xmlns:a16="http://schemas.microsoft.com/office/drawing/2014/main" id="{36C0046C-C83E-EF20-0127-5051B5B539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a:cs typeface="Arial"/>
              </a:rPr>
              <a:t>There are 30 marks for this section – read question</a:t>
            </a:r>
          </a:p>
          <a:p>
            <a:r>
              <a:rPr lang="en-GB" altLang="en-US" dirty="0">
                <a:latin typeface="Arial"/>
                <a:cs typeface="Arial"/>
              </a:rPr>
              <a:t>Again here there are some options you can choose as the focus for your discussion. You could look at two different approaches to assessment and compare and contrast, this could be comparing age and stage related assessments against learning stories or the progression steps of the new curriculum for Wales.  Consider how these types of assessment support the concept of the unique child, why is it important that assessments should reflect the individual development of children?</a:t>
            </a:r>
          </a:p>
          <a:p>
            <a:r>
              <a:rPr lang="en-GB" altLang="en-US" dirty="0">
                <a:latin typeface="Arial"/>
                <a:cs typeface="Arial"/>
              </a:rPr>
              <a:t>You may wish to focus on the role of culture in assessment and the fairness of assessments for each individual child.</a:t>
            </a:r>
            <a:endParaRPr lang="en-GB" altLang="en-US" dirty="0">
              <a:latin typeface="Arial" panose="020B0604020202020204" pitchFamily="34" charset="0"/>
              <a:cs typeface="Arial"/>
            </a:endParaRPr>
          </a:p>
          <a:p>
            <a:r>
              <a:rPr lang="en-GB" altLang="en-US" dirty="0">
                <a:latin typeface="Arial"/>
                <a:cs typeface="Arial"/>
              </a:rPr>
              <a:t>Remember this is a critical evaluation so you need to be looking at what is good and what is not good about your chosen assessments, what supports the unique child and what does not, what works and what does not. Do the provide a true reflection for the child’s learning and development? Why not? What do we need to be doing to reflect this?</a:t>
            </a:r>
          </a:p>
          <a:p>
            <a:endParaRPr lang="en-GB" altLang="en-US" dirty="0">
              <a:latin typeface="Arial" panose="020B0604020202020204" pitchFamily="34" charset="0"/>
            </a:endParaRPr>
          </a:p>
          <a:p>
            <a:r>
              <a:rPr lang="en-GB" altLang="en-US" dirty="0">
                <a:latin typeface="Arial"/>
                <a:cs typeface="Arial"/>
              </a:rPr>
              <a:t>You may also wish to consider whether the assessment methods you are discussing could work in Wales, what would be needed to make them work? You could consider funding, ratio’s, class sizes and professional learning. Remember you need to support all of your points with research evidence. And we will be looking for critique and in-depth analysis in your work.</a:t>
            </a:r>
          </a:p>
          <a:p>
            <a:endParaRPr lang="en-GB" altLang="en-US" dirty="0">
              <a:latin typeface="Arial"/>
              <a:cs typeface="Arial"/>
            </a:endParaRPr>
          </a:p>
          <a:p>
            <a:r>
              <a:rPr lang="en-GB" sz="1200" b="0" i="0" kern="1200" dirty="0">
                <a:solidFill>
                  <a:schemeClr val="tx1"/>
                </a:solidFill>
                <a:effectLst/>
                <a:latin typeface="+mn-lt"/>
                <a:ea typeface="+mn-ea"/>
                <a:cs typeface="+mn-cs"/>
              </a:rPr>
              <a:t>Mae 30 marc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adran</a:t>
            </a:r>
            <a:r>
              <a:rPr lang="en-GB" sz="1200" b="0" i="0" kern="1200" dirty="0">
                <a:solidFill>
                  <a:schemeClr val="tx1"/>
                </a:solidFill>
                <a:effectLst/>
                <a:latin typeface="+mn-lt"/>
                <a:ea typeface="+mn-ea"/>
                <a:cs typeface="+mn-cs"/>
              </a:rPr>
              <a:t> hon –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cwestiwn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eto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opsiynau</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gallwch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dewis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ffocws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trafodaeth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Gallech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edrych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ddull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gwahanol</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chymharu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chyferbynnu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gallai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cymharu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gysylltiedig</a:t>
            </a:r>
            <a:r>
              <a:rPr lang="en-GB" sz="1200" b="0" i="0" kern="1200" dirty="0">
                <a:solidFill>
                  <a:schemeClr val="tx1"/>
                </a:solidFill>
                <a:effectLst/>
                <a:latin typeface="+mn-lt"/>
                <a:ea typeface="+mn-ea"/>
                <a:cs typeface="+mn-cs"/>
              </a:rPr>
              <a:t> ag </a:t>
            </a:r>
            <a:r>
              <a:rPr lang="en-GB" sz="1200" b="0" i="0" kern="1200" dirty="0" err="1">
                <a:solidFill>
                  <a:schemeClr val="tx1"/>
                </a:solidFill>
                <a:effectLst/>
                <a:latin typeface="+mn-lt"/>
                <a:ea typeface="+mn-ea"/>
                <a:cs typeface="+mn-cs"/>
              </a:rPr>
              <a:t>oedran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chyfnod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erbyn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straeon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dysgu</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gamau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dilyniant</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cwricwlwm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Cymru.  </a:t>
            </a:r>
            <a:r>
              <a:rPr lang="en-GB" sz="1200" b="0" i="0" kern="1200" dirty="0" err="1">
                <a:solidFill>
                  <a:schemeClr val="tx1"/>
                </a:solidFill>
                <a:effectLst/>
                <a:latin typeface="+mn-lt"/>
                <a:ea typeface="+mn-ea"/>
                <a:cs typeface="+mn-cs"/>
              </a:rPr>
              <a:t>Ystyriwch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sut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mathau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cefnogi'r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cysyniad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plentyn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unigryw</a:t>
            </a:r>
            <a:r>
              <a:rPr lang="en-GB" sz="1200" b="0" i="0" kern="1200" dirty="0">
                <a:solidFill>
                  <a:schemeClr val="tx1"/>
                </a:solidFill>
                <a:effectLst/>
                <a:latin typeface="+mn-lt"/>
                <a:ea typeface="+mn-ea"/>
                <a:cs typeface="+mn-cs"/>
              </a:rPr>
              <a:t>, pam </a:t>
            </a:r>
            <a:r>
              <a:rPr lang="en-GB" sz="1200" b="0" i="0" kern="1200" dirty="0" err="1">
                <a:solidFill>
                  <a:schemeClr val="tx1"/>
                </a:solidFill>
                <a:effectLst/>
                <a:latin typeface="+mn-lt"/>
                <a:ea typeface="+mn-ea"/>
                <a:cs typeface="+mn-cs"/>
              </a:rPr>
              <a:t>mae'n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bwysig</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dylai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adlewyrchu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datblygiad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unigol</a:t>
            </a:r>
            <a:r>
              <a:rPr lang="en-GB" sz="1200" b="0" i="0" kern="1200" dirty="0">
                <a:solidFill>
                  <a:schemeClr val="tx1"/>
                </a:solidFill>
                <a:effectLst/>
                <a:latin typeface="+mn-lt"/>
                <a:ea typeface="+mn-ea"/>
                <a:cs typeface="+mn-cs"/>
              </a:rPr>
              <a:t> plant? </a:t>
            </a:r>
            <a:r>
              <a:rPr lang="en-GB" sz="1200" b="0" i="0" kern="1200" dirty="0" err="1">
                <a:solidFill>
                  <a:schemeClr val="tx1"/>
                </a:solidFill>
                <a:effectLst/>
                <a:latin typeface="+mn-lt"/>
                <a:ea typeface="+mn-ea"/>
                <a:cs typeface="+mn-cs"/>
              </a:rPr>
              <a:t>Efallai</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hoffech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ganolbwyntio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diwylliant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thegwch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plentyn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werthusiad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beirniadol</a:t>
            </a:r>
            <a:r>
              <a:rPr lang="en-GB" sz="1200" b="0" i="0" kern="1200" dirty="0">
                <a:solidFill>
                  <a:schemeClr val="tx1"/>
                </a:solidFill>
                <a:effectLst/>
                <a:latin typeface="+mn-lt"/>
                <a:ea typeface="+mn-ea"/>
                <a:cs typeface="+mn-cs"/>
              </a:rPr>
              <a:t> felly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edrych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dewisol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cefnogi'r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plentyn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unigryw</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ddim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gweithio</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ddim</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yw'n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darparu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adlewyrchiad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gwirioneddol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dysgu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datblygiad</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plentyn</a:t>
            </a:r>
            <a:r>
              <a:rPr lang="en-GB" sz="1200" b="0" i="0" kern="1200" dirty="0">
                <a:solidFill>
                  <a:schemeClr val="tx1"/>
                </a:solidFill>
                <a:effectLst/>
                <a:latin typeface="+mn-lt"/>
                <a:ea typeface="+mn-ea"/>
                <a:cs typeface="+mn-cs"/>
              </a:rPr>
              <a:t>? Pam lai? Beth </a:t>
            </a:r>
            <a:r>
              <a:rPr lang="en-GB" sz="1200" b="0" i="0" kern="1200" dirty="0" err="1">
                <a:solidFill>
                  <a:schemeClr val="tx1"/>
                </a:solidFill>
                <a:effectLst/>
                <a:latin typeface="+mn-lt"/>
                <a:ea typeface="+mn-ea"/>
                <a:cs typeface="+mn-cs"/>
              </a:rPr>
              <a:t>sydd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adlewyrchu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Efallai</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hoffech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hefyd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ystyried</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allai'r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dulliau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weithio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Nghymru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fyddai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iddynt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weithio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Gallech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ystyried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cyllid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cymhareb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maint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dosbarthiadau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dysgu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proffesiynol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gefnogi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holl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bwyntiau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thystiolaeth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ymchwil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byddwn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chwilio</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feirniadaeth</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dadansoddiad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manwl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a:t>
            </a:r>
            <a:endParaRPr lang="en-GB" altLang="en-US" dirty="0">
              <a:latin typeface="Arial"/>
              <a:cs typeface="Arial"/>
            </a:endParaRPr>
          </a:p>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FE0D50BE-A20A-9F30-0EE8-44DBCFCF22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FC33D29-AD82-4296-BC18-8F4F9B0FE1ED}"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0BDC3613-7AF4-E899-0D2E-738665E18B02}"/>
              </a:ext>
            </a:extLst>
          </p:cNvPr>
          <p:cNvSpPr>
            <a:spLocks noGrp="1" noRot="1" noChangeAspect="1" noChangeArrowheads="1" noTextEdit="1"/>
          </p:cNvSpPr>
          <p:nvPr>
            <p:ph type="sldImg"/>
          </p:nvPr>
        </p:nvSpPr>
        <p:spPr>
          <a:xfrm>
            <a:off x="106363" y="750888"/>
            <a:ext cx="6677025" cy="3756025"/>
          </a:xfrm>
          <a:ln/>
        </p:spPr>
      </p:sp>
      <p:sp>
        <p:nvSpPr>
          <p:cNvPr id="28675" name="Notes Placeholder 2">
            <a:extLst>
              <a:ext uri="{FF2B5EF4-FFF2-40B4-BE49-F238E27FC236}">
                <a16:creationId xmlns:a16="http://schemas.microsoft.com/office/drawing/2014/main" id="{716B39EA-EBFA-AACE-ACC8-B4C8D94D8D4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Read question – this is worth 20 marks</a:t>
            </a:r>
          </a:p>
          <a:p>
            <a:r>
              <a:rPr lang="en-GB" altLang="en-US" dirty="0">
                <a:latin typeface="Arial" panose="020B0604020202020204" pitchFamily="34" charset="0"/>
              </a:rPr>
              <a:t>This is your opportunity to write a piece about something you are passionate about related to early years curricula. Maybe something you have experienced in practice or there may be something you often end up discussing related to EY provision/curricula of curriculum changes.</a:t>
            </a:r>
          </a:p>
          <a:p>
            <a:r>
              <a:rPr lang="en-GB" altLang="en-US" dirty="0">
                <a:latin typeface="Arial" panose="020B0604020202020204" pitchFamily="34" charset="0"/>
              </a:rPr>
              <a:t>There are lots of academic blog examples on Moodle and the </a:t>
            </a:r>
            <a:r>
              <a:rPr lang="en-GB" altLang="en-US" dirty="0" err="1">
                <a:latin typeface="Arial" panose="020B0604020202020204" pitchFamily="34" charset="0"/>
              </a:rPr>
              <a:t>Athrofa</a:t>
            </a:r>
            <a:r>
              <a:rPr lang="en-GB" altLang="en-US" dirty="0">
                <a:latin typeface="Arial" panose="020B0604020202020204" pitchFamily="34" charset="0"/>
              </a:rPr>
              <a:t> blog has a number of relevant examples. You will need to evidence and justify the position you take with research, evidence and theory. You will also need to write in an academic style. However, this is your opportunity to take a stance, or pick a side. Often we ask you in assignments to remain neutral and present the argument – for this you can choose one and evidence or justify one side.</a:t>
            </a:r>
          </a:p>
          <a:p>
            <a:r>
              <a:rPr lang="en-GB" altLang="en-US" dirty="0">
                <a:latin typeface="Arial" panose="020B0604020202020204" pitchFamily="34" charset="0"/>
              </a:rPr>
              <a:t>Your aim is for whoever is reading your blog to agree with your stance or point of view by the end of it. </a:t>
            </a:r>
          </a:p>
          <a:p>
            <a:endParaRPr lang="en-GB" altLang="en-US" dirty="0">
              <a:latin typeface="Arial" panose="020B0604020202020204" pitchFamily="34" charset="0"/>
            </a:endParaRPr>
          </a:p>
          <a:p>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cwestiwn</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werth</a:t>
            </a:r>
            <a:r>
              <a:rPr lang="en-GB" sz="1200" b="0" i="0" kern="1200" dirty="0">
                <a:solidFill>
                  <a:schemeClr val="tx1"/>
                </a:solidFill>
                <a:effectLst/>
                <a:latin typeface="+mn-lt"/>
                <a:ea typeface="+mn-ea"/>
                <a:cs typeface="+mn-cs"/>
              </a:rPr>
              <a:t> 20 marc </a:t>
            </a:r>
            <a:r>
              <a:rPr lang="en-GB" sz="1200" b="0" i="0" kern="1200" dirty="0" err="1">
                <a:solidFill>
                  <a:schemeClr val="tx1"/>
                </a:solidFill>
                <a:effectLst/>
                <a:latin typeface="+mn-lt"/>
                <a:ea typeface="+mn-ea"/>
                <a:cs typeface="+mn-cs"/>
              </a:rPr>
              <a:t>Dyma'ch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cyfle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ysgrifennu</a:t>
            </a:r>
            <a:r>
              <a:rPr lang="en-GB" sz="1200" b="0" i="0" kern="1200" dirty="0">
                <a:solidFill>
                  <a:schemeClr val="tx1"/>
                </a:solidFill>
                <a:effectLst/>
                <a:latin typeface="+mn-lt"/>
                <a:ea typeface="+mn-ea"/>
                <a:cs typeface="+mn-cs"/>
              </a:rPr>
              <a:t> darn am </a:t>
            </a:r>
            <a:r>
              <a:rPr lang="en-GB" sz="1200" b="0" i="0" kern="1200" dirty="0" err="1">
                <a:solidFill>
                  <a:schemeClr val="tx1"/>
                </a:solidFill>
                <a:effectLst/>
                <a:latin typeface="+mn-lt"/>
                <a:ea typeface="+mn-ea"/>
                <a:cs typeface="+mn-cs"/>
              </a:rPr>
              <a:t>rywbeth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angerddol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amdano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gysylltiedig</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chwricwlwm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blynyddoedd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cynnar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Efallai</a:t>
            </a:r>
            <a:r>
              <a:rPr lang="en-GB" sz="1200" b="0" i="0" kern="1200" dirty="0">
                <a:solidFill>
                  <a:schemeClr val="tx1"/>
                </a:solidFill>
                <a:effectLst/>
                <a:latin typeface="+mn-lt"/>
                <a:ea typeface="+mn-ea"/>
                <a:cs typeface="+mn-cs"/>
              </a:rPr>
              <a:t> bod </a:t>
            </a:r>
            <a:r>
              <a:rPr lang="en-GB" sz="1200" b="0" i="0" kern="1200" dirty="0" err="1">
                <a:solidFill>
                  <a:schemeClr val="tx1"/>
                </a:solidFill>
                <a:effectLst/>
                <a:latin typeface="+mn-lt"/>
                <a:ea typeface="+mn-ea"/>
                <a:cs typeface="+mn-cs"/>
              </a:rPr>
              <a:t>rhywbeth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wedi'i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brofi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ymarferol</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efallai</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rhywbeth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drafod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ymwneud</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darpariaeth</a:t>
            </a:r>
            <a:r>
              <a:rPr lang="en-GB" sz="1200" b="0" i="0" kern="1200" dirty="0">
                <a:solidFill>
                  <a:schemeClr val="tx1"/>
                </a:solidFill>
                <a:effectLst/>
                <a:latin typeface="+mn-lt"/>
                <a:ea typeface="+mn-ea"/>
                <a:cs typeface="+mn-cs"/>
              </a:rPr>
              <a:t> EY / </a:t>
            </a:r>
            <a:r>
              <a:rPr lang="en-GB" sz="1200" b="0" i="0" kern="1200" dirty="0" err="1">
                <a:solidFill>
                  <a:schemeClr val="tx1"/>
                </a:solidFill>
                <a:effectLst/>
                <a:latin typeface="+mn-lt"/>
                <a:ea typeface="+mn-ea"/>
                <a:cs typeface="+mn-cs"/>
              </a:rPr>
              <a:t>cwricwlwm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newidiadau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cwricwlwm</a:t>
            </a:r>
            <a:r>
              <a:rPr lang="en-GB" sz="1200" b="0" i="0" kern="1200" dirty="0">
                <a:solidFill>
                  <a:schemeClr val="tx1"/>
                </a:solidFill>
                <a:effectLst/>
                <a:latin typeface="+mn-lt"/>
                <a:ea typeface="+mn-ea"/>
                <a:cs typeface="+mn-cs"/>
              </a:rPr>
              <a:t>. Mae </a:t>
            </a:r>
            <a:r>
              <a:rPr lang="en-GB" sz="1200" b="0" i="0" kern="1200" dirty="0" err="1">
                <a:solidFill>
                  <a:schemeClr val="tx1"/>
                </a:solidFill>
                <a:effectLst/>
                <a:latin typeface="+mn-lt"/>
                <a:ea typeface="+mn-ea"/>
                <a:cs typeface="+mn-cs"/>
              </a:rPr>
              <a:t>yna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lawer</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enghreifftiau</a:t>
            </a:r>
            <a:r>
              <a:rPr lang="en-GB" sz="1200" b="0" i="0" kern="1200" dirty="0">
                <a:solidFill>
                  <a:schemeClr val="tx1"/>
                </a:solidFill>
                <a:effectLst/>
                <a:latin typeface="+mn-lt"/>
                <a:ea typeface="+mn-ea"/>
                <a:cs typeface="+mn-cs"/>
              </a:rPr>
              <a:t> blog </a:t>
            </a:r>
            <a:r>
              <a:rPr lang="en-GB" sz="1200" b="0" i="0" kern="1200" dirty="0" err="1">
                <a:solidFill>
                  <a:schemeClr val="tx1"/>
                </a:solidFill>
                <a:effectLst/>
                <a:latin typeface="+mn-lt"/>
                <a:ea typeface="+mn-ea"/>
                <a:cs typeface="+mn-cs"/>
              </a:rPr>
              <a:t>academaidd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Moodle ac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flog </a:t>
            </a:r>
            <a:r>
              <a:rPr lang="en-GB" sz="1200" b="0" i="0" kern="1200" dirty="0" err="1">
                <a:solidFill>
                  <a:schemeClr val="tx1"/>
                </a:solidFill>
                <a:effectLst/>
                <a:latin typeface="+mn-lt"/>
                <a:ea typeface="+mn-ea"/>
                <a:cs typeface="+mn-cs"/>
              </a:rPr>
              <a:t>Athrofa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nifer</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enghreifftiau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perthnasol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dystiolaeth</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chyfiawnhau'r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sefyllfa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gymryd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ymchwil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tystiolaeth</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theori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hefyd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arddull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academaidd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bynnag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dyma'ch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cyfle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gymryd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safiad</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ddewis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ochr</a:t>
            </a:r>
            <a:r>
              <a:rPr lang="en-GB" sz="1200" b="0" i="0" kern="1200" dirty="0">
                <a:solidFill>
                  <a:schemeClr val="tx1"/>
                </a:solidFill>
                <a:effectLst/>
                <a:latin typeface="+mn-lt"/>
                <a:ea typeface="+mn-ea"/>
                <a:cs typeface="+mn-cs"/>
              </a:rPr>
              <a:t>. Yn </a:t>
            </a:r>
            <a:r>
              <a:rPr lang="en-GB" sz="1200" b="0" i="0" kern="1200" dirty="0" err="1">
                <a:solidFill>
                  <a:schemeClr val="tx1"/>
                </a:solidFill>
                <a:effectLst/>
                <a:latin typeface="+mn-lt"/>
                <a:ea typeface="+mn-ea"/>
                <a:cs typeface="+mn-cs"/>
              </a:rPr>
              <a:t>aml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rydym</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gofyn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aseiniadau</a:t>
            </a:r>
            <a:r>
              <a:rPr lang="en-GB" sz="1200" b="0" i="0" kern="1200" dirty="0">
                <a:solidFill>
                  <a:schemeClr val="tx1"/>
                </a:solidFill>
                <a:effectLst/>
                <a:latin typeface="+mn-lt"/>
                <a:ea typeface="+mn-ea"/>
                <a:cs typeface="+mn-cs"/>
              </a:rPr>
              <a:t> aros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niwtral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chyflwyno'r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ddadl</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gallwch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ddewis</a:t>
            </a:r>
            <a:r>
              <a:rPr lang="en-GB" sz="1200" b="0" i="0" kern="1200" dirty="0">
                <a:solidFill>
                  <a:schemeClr val="tx1"/>
                </a:solidFill>
                <a:effectLst/>
                <a:latin typeface="+mn-lt"/>
                <a:ea typeface="+mn-ea"/>
                <a:cs typeface="+mn-cs"/>
              </a:rPr>
              <a:t> un a </a:t>
            </a:r>
            <a:r>
              <a:rPr lang="en-GB" sz="1200" b="0" i="0" kern="1200" dirty="0" err="1">
                <a:solidFill>
                  <a:schemeClr val="tx1"/>
                </a:solidFill>
                <a:effectLst/>
                <a:latin typeface="+mn-lt"/>
                <a:ea typeface="+mn-ea"/>
                <a:cs typeface="+mn-cs"/>
              </a:rPr>
              <a:t>thystiolaeth</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gyfiawnhau</a:t>
            </a:r>
            <a:r>
              <a:rPr lang="en-GB" sz="1200" b="0" i="0" kern="1200" dirty="0">
                <a:solidFill>
                  <a:schemeClr val="tx1"/>
                </a:solidFill>
                <a:effectLst/>
                <a:latin typeface="+mn-lt"/>
                <a:ea typeface="+mn-ea"/>
                <a:cs typeface="+mn-cs"/>
              </a:rPr>
              <a:t> un </a:t>
            </a:r>
            <a:r>
              <a:rPr lang="en-GB" sz="1200" b="0" i="0" kern="1200" dirty="0" err="1">
                <a:solidFill>
                  <a:schemeClr val="tx1"/>
                </a:solidFill>
                <a:effectLst/>
                <a:latin typeface="+mn-lt"/>
                <a:ea typeface="+mn-ea"/>
                <a:cs typeface="+mn-cs"/>
              </a:rPr>
              <a:t>ochr</a:t>
            </a:r>
            <a:r>
              <a:rPr lang="en-GB" sz="1200" b="0" i="0" kern="1200" dirty="0">
                <a:solidFill>
                  <a:schemeClr val="tx1"/>
                </a:solidFill>
                <a:effectLst/>
                <a:latin typeface="+mn-lt"/>
                <a:ea typeface="+mn-ea"/>
                <a:cs typeface="+mn-cs"/>
              </a:rPr>
              <a:t>. Eich nod </a:t>
            </a:r>
            <a:r>
              <a:rPr lang="en-GB" sz="1200" b="0" i="0" kern="1200" dirty="0" err="1">
                <a:solidFill>
                  <a:schemeClr val="tx1"/>
                </a:solidFill>
                <a:effectLst/>
                <a:latin typeface="+mn-lt"/>
                <a:ea typeface="+mn-ea"/>
                <a:cs typeface="+mn-cs"/>
              </a:rPr>
              <a:t>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bynnag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blog </a:t>
            </a:r>
            <a:r>
              <a:rPr lang="en-GB" sz="1200" b="0" i="0" kern="1200" dirty="0" err="1">
                <a:solidFill>
                  <a:schemeClr val="tx1"/>
                </a:solidFill>
                <a:effectLst/>
                <a:latin typeface="+mn-lt"/>
                <a:ea typeface="+mn-ea"/>
                <a:cs typeface="+mn-cs"/>
              </a:rPr>
              <a:t>gytuno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safbwynt</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safbwynt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erbyn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diwedd</a:t>
            </a:r>
            <a:r>
              <a:rPr lang="en-GB" sz="1200" b="0" i="0" kern="1200" dirty="0">
                <a:solidFill>
                  <a:schemeClr val="tx1"/>
                </a:solidFill>
                <a:effectLst/>
                <a:latin typeface="+mn-lt"/>
                <a:ea typeface="+mn-ea"/>
                <a:cs typeface="+mn-cs"/>
              </a:rPr>
              <a:t> y blog. </a:t>
            </a:r>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19C0E370-9430-82CC-6F39-9E9A37B86E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B00E3C0-1FD8-4C44-9412-2F2219FDB85B}"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BC36DE2B-9530-B70C-CBE1-BE25B4CD17D0}"/>
              </a:ext>
            </a:extLst>
          </p:cNvPr>
          <p:cNvSpPr>
            <a:spLocks noGrp="1" noRot="1" noChangeAspect="1" noChangeArrowheads="1" noTextEdit="1"/>
          </p:cNvSpPr>
          <p:nvPr>
            <p:ph type="sldImg"/>
          </p:nvPr>
        </p:nvSpPr>
        <p:spPr>
          <a:xfrm>
            <a:off x="106363" y="750888"/>
            <a:ext cx="6677025" cy="3756025"/>
          </a:xfrm>
          <a:ln/>
        </p:spPr>
      </p:sp>
      <p:sp>
        <p:nvSpPr>
          <p:cNvPr id="30723" name="Notes Placeholder 2">
            <a:extLst>
              <a:ext uri="{FF2B5EF4-FFF2-40B4-BE49-F238E27FC236}">
                <a16:creationId xmlns:a16="http://schemas.microsoft.com/office/drawing/2014/main" id="{FCB4AFDE-FD33-20ED-017D-D97B85F111A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Evidence of a wide range of referencing is required throughout, look to synthesis of ideas and demonstrate opposing sources/viewpoints/evidence within your work. Accuracy and consistency is essential at level 6, use your referencing handbook to support you with this. Bring theories, research and policy together. Show off your depth of reading and knowledge you have developed since level 4.</a:t>
            </a:r>
          </a:p>
          <a:p>
            <a:endParaRPr lang="en-GB" altLang="en-US" dirty="0">
              <a:latin typeface="Arial" panose="020B0604020202020204" pitchFamily="34" charset="0"/>
            </a:endParaRPr>
          </a:p>
          <a:p>
            <a:r>
              <a:rPr lang="en-GB" altLang="en-US" dirty="0">
                <a:latin typeface="Arial" panose="020B0604020202020204" pitchFamily="34" charset="0"/>
              </a:rPr>
              <a:t>Relevant research, documents and articles have been placed on Moodle for you to refer to and use within your assignments. Remember to reference correctly within your reference list.</a:t>
            </a:r>
          </a:p>
          <a:p>
            <a:r>
              <a:rPr lang="en-GB" altLang="en-US" dirty="0">
                <a:latin typeface="Arial" panose="020B0604020202020204" pitchFamily="34" charset="0"/>
              </a:rPr>
              <a:t>Use your draft links to check your similarity percentage and adjust if you need to. Have you referenced any direct quotations, limit quotations to one per page – they do not demonstrate your understanding. </a:t>
            </a:r>
          </a:p>
          <a:p>
            <a:endParaRPr lang="en-GB" altLang="en-US" dirty="0">
              <a:latin typeface="Arial" panose="020B0604020202020204" pitchFamily="34" charset="0"/>
            </a:endParaRPr>
          </a:p>
          <a:p>
            <a:r>
              <a:rPr lang="en-GB" sz="1200" b="0" i="0" kern="1200" dirty="0">
                <a:solidFill>
                  <a:schemeClr val="tx1"/>
                </a:solidFill>
                <a:effectLst/>
                <a:latin typeface="+mn-lt"/>
                <a:ea typeface="+mn-ea"/>
                <a:cs typeface="+mn-cs"/>
              </a:rPr>
              <a:t>Mae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tystiolaeth</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ystod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eang</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gyfeirnodau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amser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edrychwch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synthesis o </a:t>
            </a:r>
            <a:r>
              <a:rPr lang="en-GB" sz="1200" b="0" i="0" kern="1200" dirty="0" err="1">
                <a:solidFill>
                  <a:schemeClr val="tx1"/>
                </a:solidFill>
                <a:effectLst/>
                <a:latin typeface="+mn-lt"/>
                <a:ea typeface="+mn-ea"/>
                <a:cs typeface="+mn-cs"/>
              </a:rPr>
              <a:t>syniadau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dangos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ffynonellau</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safbwyntiau</a:t>
            </a:r>
            <a:r>
              <a:rPr lang="en-GB" sz="1200" b="0" i="0" kern="1200" dirty="0">
                <a:solidFill>
                  <a:schemeClr val="tx1"/>
                </a:solidFill>
                <a:effectLst/>
                <a:latin typeface="+mn-lt"/>
                <a:ea typeface="+mn-ea"/>
                <a:cs typeface="+mn-cs"/>
              </a:rPr>
              <a:t>/</a:t>
            </a:r>
            <a:r>
              <a:rPr lang="en-GB" sz="1200" b="0" i="0" kern="1200" dirty="0" err="1">
                <a:solidFill>
                  <a:schemeClr val="tx1"/>
                </a:solidFill>
                <a:effectLst/>
                <a:latin typeface="+mn-lt"/>
                <a:ea typeface="+mn-ea"/>
                <a:cs typeface="+mn-cs"/>
              </a:rPr>
              <a:t>tystiolaeth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wrthgyferbyniol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Mae </a:t>
            </a:r>
            <a:r>
              <a:rPr lang="en-GB" sz="1200" b="0" i="0" kern="1200" dirty="0" err="1">
                <a:solidFill>
                  <a:schemeClr val="tx1"/>
                </a:solidFill>
                <a:effectLst/>
                <a:latin typeface="+mn-lt"/>
                <a:ea typeface="+mn-ea"/>
                <a:cs typeface="+mn-cs"/>
              </a:rPr>
              <a:t>cywirdeb</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chysondeb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hanfodol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lefel</a:t>
            </a:r>
            <a:r>
              <a:rPr lang="en-GB" sz="1200" b="0" i="0" kern="1200" dirty="0">
                <a:solidFill>
                  <a:schemeClr val="tx1"/>
                </a:solidFill>
                <a:effectLst/>
                <a:latin typeface="+mn-lt"/>
                <a:ea typeface="+mn-ea"/>
                <a:cs typeface="+mn-cs"/>
              </a:rPr>
              <a:t> 6,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llawlyfr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cyfeirio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cefnogi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Dod â </a:t>
            </a:r>
            <a:r>
              <a:rPr lang="en-GB" sz="1200" b="0" i="0" kern="1200" dirty="0" err="1">
                <a:solidFill>
                  <a:schemeClr val="tx1"/>
                </a:solidFill>
                <a:effectLst/>
                <a:latin typeface="+mn-lt"/>
                <a:ea typeface="+mn-ea"/>
                <a:cs typeface="+mn-cs"/>
              </a:rPr>
              <a:t>theorïau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ymchwil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pholisi</a:t>
            </a:r>
            <a:r>
              <a:rPr lang="en-GB" sz="1200" b="0" i="0" kern="1200" dirty="0">
                <a:solidFill>
                  <a:schemeClr val="tx1"/>
                </a:solidFill>
                <a:effectLst/>
                <a:latin typeface="+mn-lt"/>
                <a:ea typeface="+mn-ea"/>
                <a:cs typeface="+mn-cs"/>
              </a:rPr>
              <a:t>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gilydd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Dangoswch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dyfnder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gwybodaeth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wedi'i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ddatblygu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ers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lefel</a:t>
            </a:r>
            <a:r>
              <a:rPr lang="en-GB" sz="1200" b="0" i="0" kern="1200" dirty="0">
                <a:solidFill>
                  <a:schemeClr val="tx1"/>
                </a:solidFill>
                <a:effectLst/>
                <a:latin typeface="+mn-lt"/>
                <a:ea typeface="+mn-ea"/>
                <a:cs typeface="+mn-cs"/>
              </a:rPr>
              <a:t> 4. Mae </a:t>
            </a:r>
            <a:r>
              <a:rPr lang="en-GB" sz="1200" b="0" i="0" kern="1200" dirty="0" err="1">
                <a:solidFill>
                  <a:schemeClr val="tx1"/>
                </a:solidFill>
                <a:effectLst/>
                <a:latin typeface="+mn-lt"/>
                <a:ea typeface="+mn-ea"/>
                <a:cs typeface="+mn-cs"/>
              </a:rPr>
              <a:t>ymchwil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dogfennau</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erthyglau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perthnasol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wedi'u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rhoi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Moodle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gyfeirio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atynt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defnyddio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gyfeirio'n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gywir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rhestr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dolenni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drafft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canran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tebygrwydd</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addasu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Ydych</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wedi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cyfeirio</a:t>
            </a:r>
            <a:r>
              <a:rPr lang="en-GB" sz="1200" b="0" i="0" kern="1200" dirty="0">
                <a:solidFill>
                  <a:schemeClr val="tx1"/>
                </a:solidFill>
                <a:effectLst/>
                <a:latin typeface="+mn-lt"/>
                <a:ea typeface="+mn-ea"/>
                <a:cs typeface="+mn-cs"/>
              </a:rPr>
              <a:t> at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ddyfyniadau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uniongyrchol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cyfyngu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dyfyniadau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un </a:t>
            </a:r>
            <a:r>
              <a:rPr lang="en-GB" sz="1200" b="0" i="0" kern="1200" dirty="0" err="1">
                <a:solidFill>
                  <a:schemeClr val="tx1"/>
                </a:solidFill>
                <a:effectLst/>
                <a:latin typeface="+mn-lt"/>
                <a:ea typeface="+mn-ea"/>
                <a:cs typeface="+mn-cs"/>
              </a:rPr>
              <a:t>fesul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tudalen</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nid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ydynt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dangos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dealltwriaeth</a:t>
            </a:r>
            <a:r>
              <a:rPr lang="en-GB" sz="1200" b="0" i="0" kern="1200" dirty="0">
                <a:solidFill>
                  <a:schemeClr val="tx1"/>
                </a:solidFill>
                <a:effectLst/>
                <a:latin typeface="+mn-lt"/>
                <a:ea typeface="+mn-ea"/>
                <a:cs typeface="+mn-cs"/>
              </a:rPr>
              <a:t>. </a:t>
            </a:r>
            <a:br>
              <a:rPr lang="en-GB" dirty="0"/>
            </a:br>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30724" name="Slide Number Placeholder 3">
            <a:extLst>
              <a:ext uri="{FF2B5EF4-FFF2-40B4-BE49-F238E27FC236}">
                <a16:creationId xmlns:a16="http://schemas.microsoft.com/office/drawing/2014/main" id="{E3DC9C77-B822-83ED-518D-A9527E1DD4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11CA49B-9D2D-4845-BA93-0B09CD1CE179}"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68652D8-A979-8123-51A8-5C1045D40281}"/>
              </a:ext>
            </a:extLst>
          </p:cNvPr>
          <p:cNvSpPr>
            <a:spLocks noGrp="1" noRot="1" noChangeAspect="1" noChangeArrowheads="1" noTextEdit="1"/>
          </p:cNvSpPr>
          <p:nvPr>
            <p:ph type="sldImg"/>
          </p:nvPr>
        </p:nvSpPr>
        <p:spPr>
          <a:xfrm>
            <a:off x="106363" y="750888"/>
            <a:ext cx="6677025" cy="3756025"/>
          </a:xfrm>
          <a:ln/>
        </p:spPr>
      </p:sp>
      <p:sp>
        <p:nvSpPr>
          <p:cNvPr id="32771" name="Notes Placeholder 2">
            <a:extLst>
              <a:ext uri="{FF2B5EF4-FFF2-40B4-BE49-F238E27FC236}">
                <a16:creationId xmlns:a16="http://schemas.microsoft.com/office/drawing/2014/main" id="{23662762-5FCD-D143-33AD-33800BBF2D3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Keep to an academic style throughout your assignment. Remember to align your work to the left, use either times new roman or arial font in size 12 and 1.5 line spacing. You only need an overall title and clear section titles for your portfolio. No front cover, no contents page, no overall introduction or conclusion. Keep your word count for your sections. </a:t>
            </a:r>
            <a:endParaRPr lang="en-GB" altLang="en-US" dirty="0">
              <a:latin typeface="Arial" panose="020B0604020202020204" pitchFamily="34" charset="0"/>
            </a:endParaRPr>
          </a:p>
          <a:p>
            <a:r>
              <a:rPr lang="en-GB" altLang="en-US" dirty="0">
                <a:latin typeface="Arial"/>
                <a:cs typeface="Arial"/>
              </a:rPr>
              <a:t>Remember you have your 10% allowance so your assignment can be between 3600 and 4400 words not including your reference list. You must include your word count in your header and there are penalties for going over your 10% allowance.</a:t>
            </a:r>
          </a:p>
          <a:p>
            <a:r>
              <a:rPr lang="en-GB" altLang="en-US" dirty="0">
                <a:latin typeface="Arial"/>
                <a:cs typeface="Arial"/>
              </a:rPr>
              <a:t>Proof read carefully to identify any errors in spelling, grammar or sentence structure, it is often better to leave your completed assignment for 24 hours then go back and read it – you are more likely to spot any errors. Make sure you allow yourself time to reference correctly and proofread your work, marks here can be the difference between moving up a classification in your overall mark.</a:t>
            </a:r>
          </a:p>
          <a:p>
            <a:endParaRPr lang="en-GB" altLang="en-US" dirty="0">
              <a:latin typeface="Arial"/>
              <a:cs typeface="Arial"/>
            </a:endParaRPr>
          </a:p>
          <a:p>
            <a:r>
              <a:rPr lang="en-GB" sz="1200" b="0" i="0" kern="1200" dirty="0" err="1">
                <a:solidFill>
                  <a:schemeClr val="tx1"/>
                </a:solidFill>
                <a:effectLst/>
                <a:latin typeface="+mn-lt"/>
                <a:ea typeface="+mn-ea"/>
                <a:cs typeface="+mn-cs"/>
              </a:rPr>
              <a:t>Cadwch</a:t>
            </a:r>
            <a:r>
              <a:rPr lang="en-GB" sz="1200" b="0" i="0" kern="1200" dirty="0">
                <a:solidFill>
                  <a:schemeClr val="tx1"/>
                </a:solidFill>
                <a:effectLst/>
                <a:latin typeface="+mn-lt"/>
                <a:ea typeface="+mn-ea"/>
                <a:cs typeface="+mn-cs"/>
              </a:rPr>
              <a:t> at </a:t>
            </a:r>
            <a:r>
              <a:rPr lang="en-GB" sz="1200" b="0" i="0" kern="1200" dirty="0" err="1">
                <a:solidFill>
                  <a:schemeClr val="tx1"/>
                </a:solidFill>
                <a:effectLst/>
                <a:latin typeface="+mn-lt"/>
                <a:ea typeface="+mn-ea"/>
                <a:cs typeface="+mn-cs"/>
              </a:rPr>
              <a:t>arddull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academaidd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alinio'ch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chwith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naill</a:t>
            </a:r>
            <a:r>
              <a:rPr lang="en-GB" sz="1200" b="0" i="0" kern="1200" dirty="0">
                <a:solidFill>
                  <a:schemeClr val="tx1"/>
                </a:solidFill>
                <a:effectLst/>
                <a:latin typeface="+mn-lt"/>
                <a:ea typeface="+mn-ea"/>
                <a:cs typeface="+mn-cs"/>
              </a:rPr>
              <a:t> ai </a:t>
            </a:r>
            <a:r>
              <a:rPr lang="en-GB" sz="1200" b="0" i="0" kern="1200" dirty="0" err="1">
                <a:solidFill>
                  <a:schemeClr val="tx1"/>
                </a:solidFill>
                <a:effectLst/>
                <a:latin typeface="+mn-lt"/>
                <a:ea typeface="+mn-ea"/>
                <a:cs typeface="+mn-cs"/>
              </a:rPr>
              <a:t>ffont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Rhufeinig</a:t>
            </a:r>
            <a:r>
              <a:rPr lang="en-GB" sz="1200" b="0" i="0" kern="1200" dirty="0">
                <a:solidFill>
                  <a:schemeClr val="tx1"/>
                </a:solidFill>
                <a:effectLst/>
                <a:latin typeface="+mn-lt"/>
                <a:ea typeface="+mn-ea"/>
                <a:cs typeface="+mn-cs"/>
              </a:rPr>
              <a:t> neu arial </a:t>
            </a:r>
            <a:r>
              <a:rPr lang="en-GB" sz="1200" b="0" i="0" kern="1200" dirty="0" err="1">
                <a:solidFill>
                  <a:schemeClr val="tx1"/>
                </a:solidFill>
                <a:effectLst/>
                <a:latin typeface="+mn-lt"/>
                <a:ea typeface="+mn-ea"/>
                <a:cs typeface="+mn-cs"/>
              </a:rPr>
              <a:t>newydd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bylchau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llinellau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maint</a:t>
            </a:r>
            <a:r>
              <a:rPr lang="en-GB" sz="1200" b="0" i="0" kern="1200" dirty="0">
                <a:solidFill>
                  <a:schemeClr val="tx1"/>
                </a:solidFill>
                <a:effectLst/>
                <a:latin typeface="+mn-lt"/>
                <a:ea typeface="+mn-ea"/>
                <a:cs typeface="+mn-cs"/>
              </a:rPr>
              <a:t> 12 a 1.5. Dim </a:t>
            </a:r>
            <a:r>
              <a:rPr lang="en-GB" sz="1200" b="0" i="0" kern="1200" dirty="0" err="1">
                <a:solidFill>
                  <a:schemeClr val="tx1"/>
                </a:solidFill>
                <a:effectLst/>
                <a:latin typeface="+mn-lt"/>
                <a:ea typeface="+mn-ea"/>
                <a:cs typeface="+mn-cs"/>
              </a:rPr>
              <a:t>ond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teitl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cyffredinol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theitlau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adran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clir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arnoch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portffolio</a:t>
            </a:r>
            <a:r>
              <a:rPr lang="en-GB" sz="1200" b="0" i="0" kern="1200" dirty="0">
                <a:solidFill>
                  <a:schemeClr val="tx1"/>
                </a:solidFill>
                <a:effectLst/>
                <a:latin typeface="+mn-lt"/>
                <a:ea typeface="+mn-ea"/>
                <a:cs typeface="+mn-cs"/>
              </a:rPr>
              <a:t>. Dim </a:t>
            </a:r>
            <a:r>
              <a:rPr lang="en-GB" sz="1200" b="0" i="0" kern="1200" dirty="0" err="1">
                <a:solidFill>
                  <a:schemeClr val="tx1"/>
                </a:solidFill>
                <a:effectLst/>
                <a:latin typeface="+mn-lt"/>
                <a:ea typeface="+mn-ea"/>
                <a:cs typeface="+mn-cs"/>
              </a:rPr>
              <a:t>clawr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blaen</a:t>
            </a:r>
            <a:r>
              <a:rPr lang="en-GB" sz="1200" b="0" i="0" kern="1200" dirty="0">
                <a:solidFill>
                  <a:schemeClr val="tx1"/>
                </a:solidFill>
                <a:effectLst/>
                <a:latin typeface="+mn-lt"/>
                <a:ea typeface="+mn-ea"/>
                <a:cs typeface="+mn-cs"/>
              </a:rPr>
              <a:t>, dim </a:t>
            </a:r>
            <a:r>
              <a:rPr lang="en-GB" sz="1200" b="0" i="0" kern="1200" dirty="0" err="1">
                <a:solidFill>
                  <a:schemeClr val="tx1"/>
                </a:solidFill>
                <a:effectLst/>
                <a:latin typeface="+mn-lt"/>
                <a:ea typeface="+mn-ea"/>
                <a:cs typeface="+mn-cs"/>
              </a:rPr>
              <a:t>tudalen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cynnwys</a:t>
            </a:r>
            <a:r>
              <a:rPr lang="en-GB" sz="1200" b="0" i="0" kern="1200" dirty="0">
                <a:solidFill>
                  <a:schemeClr val="tx1"/>
                </a:solidFill>
                <a:effectLst/>
                <a:latin typeface="+mn-lt"/>
                <a:ea typeface="+mn-ea"/>
                <a:cs typeface="+mn-cs"/>
              </a:rPr>
              <a:t>, dim </a:t>
            </a:r>
            <a:r>
              <a:rPr lang="en-GB" sz="1200" b="0" i="0" kern="1200" dirty="0" err="1">
                <a:solidFill>
                  <a:schemeClr val="tx1"/>
                </a:solidFill>
                <a:effectLst/>
                <a:latin typeface="+mn-lt"/>
                <a:ea typeface="+mn-ea"/>
                <a:cs typeface="+mn-cs"/>
              </a:rPr>
              <a:t>cyflwyniad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chasgliad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cyffredinol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Cadwch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cyfrif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geiriau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adrannau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gennych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lwfans</a:t>
            </a:r>
            <a:r>
              <a:rPr lang="en-GB" sz="1200" b="0" i="0" kern="1200" dirty="0">
                <a:solidFill>
                  <a:schemeClr val="tx1"/>
                </a:solidFill>
                <a:effectLst/>
                <a:latin typeface="+mn-lt"/>
                <a:ea typeface="+mn-ea"/>
                <a:cs typeface="+mn-cs"/>
              </a:rPr>
              <a:t> o 10% felly gall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rhwng</a:t>
            </a:r>
            <a:r>
              <a:rPr lang="en-GB" sz="1200" b="0" i="0" kern="1200" dirty="0">
                <a:solidFill>
                  <a:schemeClr val="tx1"/>
                </a:solidFill>
                <a:effectLst/>
                <a:latin typeface="+mn-lt"/>
                <a:ea typeface="+mn-ea"/>
                <a:cs typeface="+mn-cs"/>
              </a:rPr>
              <a:t> 3600 a 4400 o </a:t>
            </a:r>
            <a:r>
              <a:rPr lang="en-GB" sz="1200" b="0" i="0" kern="1200" dirty="0" err="1">
                <a:solidFill>
                  <a:schemeClr val="tx1"/>
                </a:solidFill>
                <a:effectLst/>
                <a:latin typeface="+mn-lt"/>
                <a:ea typeface="+mn-ea"/>
                <a:cs typeface="+mn-cs"/>
              </a:rPr>
              <a:t>eiriau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gynnwys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rhestr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Rhaid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gynnwys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cyfrif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geiriau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pennawd</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cosbau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fynd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lwfans</a:t>
            </a:r>
            <a:r>
              <a:rPr lang="en-GB" sz="1200" b="0" i="0" kern="1200" dirty="0">
                <a:solidFill>
                  <a:schemeClr val="tx1"/>
                </a:solidFill>
                <a:effectLst/>
                <a:latin typeface="+mn-lt"/>
                <a:ea typeface="+mn-ea"/>
                <a:cs typeface="+mn-cs"/>
              </a:rPr>
              <a:t> 10%.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brawf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ofalus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nodi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wallau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sillafu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gramadeg</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strwythur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brawddegau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mae'n</a:t>
            </a:r>
            <a:r>
              <a:rPr lang="en-GB" sz="1200" b="0" i="0" kern="1200" dirty="0">
                <a:solidFill>
                  <a:schemeClr val="tx1"/>
                </a:solidFill>
                <a:effectLst/>
                <a:latin typeface="+mn-lt"/>
                <a:ea typeface="+mn-ea"/>
                <a:cs typeface="+mn-cs"/>
              </a:rPr>
              <a:t> well </a:t>
            </a:r>
            <a:r>
              <a:rPr lang="en-GB" sz="1200" b="0" i="0" kern="1200" dirty="0" err="1">
                <a:solidFill>
                  <a:schemeClr val="tx1"/>
                </a:solidFill>
                <a:effectLst/>
                <a:latin typeface="+mn-lt"/>
                <a:ea typeface="+mn-ea"/>
                <a:cs typeface="+mn-cs"/>
              </a:rPr>
              <a:t>gadael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wedi'i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gwblhau</a:t>
            </a:r>
            <a:r>
              <a:rPr lang="en-GB" sz="1200" b="0" i="0" kern="1200" dirty="0">
                <a:solidFill>
                  <a:schemeClr val="tx1"/>
                </a:solidFill>
                <a:effectLst/>
                <a:latin typeface="+mn-lt"/>
                <a:ea typeface="+mn-ea"/>
                <a:cs typeface="+mn-cs"/>
              </a:rPr>
              <a:t> am 24 </a:t>
            </a:r>
            <a:r>
              <a:rPr lang="en-GB" sz="1200" b="0" i="0" kern="1200" dirty="0" err="1">
                <a:solidFill>
                  <a:schemeClr val="tx1"/>
                </a:solidFill>
                <a:effectLst/>
                <a:latin typeface="+mn-lt"/>
                <a:ea typeface="+mn-ea"/>
                <a:cs typeface="+mn-cs"/>
              </a:rPr>
              <a:t>awr</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yna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mynd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ddarllen</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rydych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tebygol</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sylwi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wallau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Gwnewch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siŵr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bod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caniatáu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amser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hun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gyfeirio'n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gywir</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phrawfddarllen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gall </a:t>
            </a:r>
            <a:r>
              <a:rPr lang="en-GB" sz="1200" b="0" i="0" kern="1200" dirty="0" err="1">
                <a:solidFill>
                  <a:schemeClr val="tx1"/>
                </a:solidFill>
                <a:effectLst/>
                <a:latin typeface="+mn-lt"/>
                <a:ea typeface="+mn-ea"/>
                <a:cs typeface="+mn-cs"/>
              </a:rPr>
              <a:t>marciau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gwahaniaeth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rhwng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symud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fyny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dosbarthiad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marc </a:t>
            </a:r>
            <a:r>
              <a:rPr lang="en-GB" sz="1200" b="0" i="0" kern="1200" dirty="0" err="1">
                <a:solidFill>
                  <a:schemeClr val="tx1"/>
                </a:solidFill>
                <a:effectLst/>
                <a:latin typeface="+mn-lt"/>
                <a:ea typeface="+mn-ea"/>
                <a:cs typeface="+mn-cs"/>
              </a:rPr>
              <a:t>cyffredinol</a:t>
            </a:r>
            <a:r>
              <a:rPr lang="en-GB" sz="1200" b="0" i="0" kern="1200" dirty="0">
                <a:solidFill>
                  <a:schemeClr val="tx1"/>
                </a:solidFill>
                <a:effectLst/>
                <a:latin typeface="+mn-lt"/>
                <a:ea typeface="+mn-ea"/>
                <a:cs typeface="+mn-cs"/>
              </a:rPr>
              <a:t>.</a:t>
            </a:r>
            <a:endParaRPr lang="en-GB" altLang="en-US" dirty="0">
              <a:latin typeface="Arial"/>
              <a:cs typeface="Arial"/>
            </a:endParaRPr>
          </a:p>
        </p:txBody>
      </p:sp>
      <p:sp>
        <p:nvSpPr>
          <p:cNvPr id="32772" name="Slide Number Placeholder 3">
            <a:extLst>
              <a:ext uri="{FF2B5EF4-FFF2-40B4-BE49-F238E27FC236}">
                <a16:creationId xmlns:a16="http://schemas.microsoft.com/office/drawing/2014/main" id="{D0DB5E12-7B4D-1E25-4428-830AA8155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63588" indent="-293688">
              <a:defRPr sz="2400">
                <a:solidFill>
                  <a:schemeClr val="tx1"/>
                </a:solidFill>
                <a:latin typeface="Times" panose="02020603050405020304" pitchFamily="18" charset="0"/>
                <a:ea typeface="MS PGothic" panose="020B0600070205080204" pitchFamily="34" charset="-128"/>
              </a:defRPr>
            </a:lvl2pPr>
            <a:lvl3pPr marL="1176338" indent="-234950">
              <a:defRPr sz="2400">
                <a:solidFill>
                  <a:schemeClr val="tx1"/>
                </a:solidFill>
                <a:latin typeface="Times" panose="02020603050405020304" pitchFamily="18" charset="0"/>
                <a:ea typeface="MS PGothic" panose="020B0600070205080204" pitchFamily="34" charset="-128"/>
              </a:defRPr>
            </a:lvl3pPr>
            <a:lvl4pPr marL="1646238" indent="-234950">
              <a:defRPr sz="2400">
                <a:solidFill>
                  <a:schemeClr val="tx1"/>
                </a:solidFill>
                <a:latin typeface="Times" panose="02020603050405020304" pitchFamily="18" charset="0"/>
                <a:ea typeface="MS PGothic" panose="020B0600070205080204" pitchFamily="34" charset="-128"/>
              </a:defRPr>
            </a:lvl4pPr>
            <a:lvl5pPr marL="2116138" indent="-234950">
              <a:defRPr sz="2400">
                <a:solidFill>
                  <a:schemeClr val="tx1"/>
                </a:solidFill>
                <a:latin typeface="Times" panose="02020603050405020304" pitchFamily="18" charset="0"/>
                <a:ea typeface="MS PGothic" panose="020B0600070205080204" pitchFamily="34" charset="-128"/>
              </a:defRPr>
            </a:lvl5pPr>
            <a:lvl6pPr marL="25733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30305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877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44938" indent="-2349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3C92541-E103-41C8-92EF-B697538193BF}"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Ar</a:t>
            </a:r>
            <a:r>
              <a:rPr lang="en-US" dirty="0"/>
              <a:t> </a:t>
            </a:r>
            <a:r>
              <a:rPr lang="en-US" dirty="0" err="1"/>
              <a:t>gyfer</a:t>
            </a:r>
            <a:r>
              <a:rPr lang="en-US" dirty="0"/>
              <a:t> yr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i’ch</a:t>
            </a:r>
            <a:r>
              <a:rPr lang="en-US" dirty="0"/>
              <a:t> </a:t>
            </a:r>
            <a:r>
              <a:rPr lang="en-US" dirty="0" err="1"/>
              <a:t>cefnogi</a:t>
            </a:r>
            <a:r>
              <a:rPr lang="en-US" dirty="0"/>
              <a:t> </a:t>
            </a:r>
            <a:r>
              <a:rPr lang="en-US" dirty="0" err="1"/>
              <a:t>wrth</a:t>
            </a:r>
            <a:r>
              <a:rPr lang="en-US" dirty="0"/>
              <a:t> </a:t>
            </a:r>
            <a:r>
              <a:rPr lang="en-US" dirty="0" err="1"/>
              <a:t>ymchwilio</a:t>
            </a:r>
            <a:r>
              <a:rPr lang="en-US" dirty="0"/>
              <a:t>, </a:t>
            </a:r>
            <a:r>
              <a:rPr lang="en-US" dirty="0" err="1"/>
              <a:t>gan</a:t>
            </a:r>
            <a:r>
              <a:rPr lang="en-US" dirty="0"/>
              <a:t> </a:t>
            </a:r>
            <a:r>
              <a:rPr lang="en-US" dirty="0" err="1"/>
              <a:t>gynnwys</a:t>
            </a:r>
            <a:r>
              <a:rPr lang="en-US" dirty="0"/>
              <a:t> </a:t>
            </a:r>
            <a:r>
              <a:rPr lang="en-US" dirty="0" err="1"/>
              <a:t>chwilio</a:t>
            </a:r>
            <a:r>
              <a:rPr lang="en-US" dirty="0"/>
              <a:t> am </a:t>
            </a:r>
            <a:r>
              <a:rPr lang="en-US" dirty="0" err="1"/>
              <a:t>lyfryddiaeth</a:t>
            </a:r>
            <a:r>
              <a:rPr lang="en-US" dirty="0"/>
              <a:t>, </a:t>
            </a:r>
            <a:r>
              <a:rPr lang="en-US" dirty="0" err="1"/>
              <a:t>defnyddio</a:t>
            </a:r>
            <a:r>
              <a:rPr lang="en-US" dirty="0"/>
              <a:t> offer </a:t>
            </a:r>
            <a:r>
              <a:rPr lang="en-US" dirty="0" err="1"/>
              <a:t>i</a:t>
            </a:r>
            <a:r>
              <a:rPr lang="en-US" dirty="0"/>
              <a:t> </a:t>
            </a:r>
            <a:r>
              <a:rPr lang="en-US" dirty="0" err="1"/>
              <a:t>grynhoi</a:t>
            </a:r>
            <a:r>
              <a:rPr lang="en-US" dirty="0"/>
              <a:t>, </a:t>
            </a:r>
            <a:r>
              <a:rPr lang="en-US" dirty="0" err="1"/>
              <a:t>cymharu</a:t>
            </a:r>
            <a:r>
              <a:rPr lang="en-US" dirty="0"/>
              <a:t> a </a:t>
            </a:r>
            <a:r>
              <a:rPr lang="en-US" dirty="0" err="1"/>
              <a:t>chwestiynu</a:t>
            </a:r>
            <a:r>
              <a:rPr lang="en-US" dirty="0"/>
              <a:t> </a:t>
            </a:r>
            <a:r>
              <a:rPr lang="en-US" dirty="0" err="1"/>
              <a:t>deunyddiau</a:t>
            </a:r>
            <a:r>
              <a:rPr lang="en-US" dirty="0"/>
              <a:t>.</a:t>
            </a:r>
          </a:p>
          <a:p>
            <a:r>
              <a:rPr lang="en-US" dirty="0" err="1"/>
              <a:t>Cofiwch</a:t>
            </a:r>
            <a:r>
              <a:rPr lang="en-US" dirty="0"/>
              <a:t> bob </a:t>
            </a:r>
            <a:r>
              <a:rPr lang="en-US" dirty="0" err="1"/>
              <a:t>amser</a:t>
            </a:r>
            <a:r>
              <a:rPr lang="en-US" dirty="0"/>
              <a:t> </a:t>
            </a:r>
            <a:r>
              <a:rPr lang="en-US" dirty="0" err="1"/>
              <a:t>gadw</a:t>
            </a:r>
            <a:r>
              <a:rPr lang="en-US" dirty="0"/>
              <a:t> </a:t>
            </a:r>
            <a:r>
              <a:rPr lang="en-US" dirty="0" err="1"/>
              <a:t>copi</a:t>
            </a:r>
            <a:r>
              <a:rPr lang="en-US" dirty="0"/>
              <a:t> </a:t>
            </a:r>
            <a:r>
              <a:rPr lang="en-US" dirty="0" err="1"/>
              <a:t>o’ch</a:t>
            </a:r>
            <a:r>
              <a:rPr lang="en-US" dirty="0"/>
              <a:t> </a:t>
            </a:r>
            <a:r>
              <a:rPr lang="en-US" dirty="0" err="1"/>
              <a:t>drafftiau</a:t>
            </a:r>
            <a:r>
              <a:rPr lang="en-US" dirty="0"/>
              <a:t>, </a:t>
            </a:r>
            <a:r>
              <a:rPr lang="en-US" dirty="0" err="1"/>
              <a:t>eich</a:t>
            </a:r>
            <a:r>
              <a:rPr lang="en-US" dirty="0"/>
              <a:t> </a:t>
            </a:r>
            <a:r>
              <a:rPr lang="en-US" dirty="0" err="1"/>
              <a:t>nodiadau</a:t>
            </a:r>
            <a:r>
              <a:rPr lang="en-US" dirty="0"/>
              <a:t> ac </a:t>
            </a:r>
            <a:r>
              <a:rPr lang="en-US" dirty="0" err="1"/>
              <a:t>adnoddau</a:t>
            </a:r>
            <a:r>
              <a:rPr lang="en-US" dirty="0"/>
              <a:t> </a:t>
            </a:r>
            <a:r>
              <a:rPr lang="en-US" dirty="0" err="1"/>
              <a:t>eraill</a:t>
            </a:r>
            <a:r>
              <a:rPr lang="en-US" dirty="0"/>
              <a:t> a </a:t>
            </a:r>
            <a:r>
              <a:rPr lang="en-US" dirty="0" err="1"/>
              <a:t>ddefnyddiwyd</a:t>
            </a:r>
            <a:r>
              <a:rPr lang="en-US" dirty="0"/>
              <a:t> </a:t>
            </a:r>
            <a:r>
              <a:rPr lang="en-US" dirty="0" err="1"/>
              <a:t>gennych</a:t>
            </a:r>
            <a:r>
              <a:rPr lang="en-US" dirty="0"/>
              <a:t>, </a:t>
            </a:r>
            <a:r>
              <a:rPr lang="en-US" dirty="0" err="1"/>
              <a:t>cyn</a:t>
            </a:r>
            <a:r>
              <a:rPr lang="en-US" dirty="0"/>
              <a:t> ac </a:t>
            </a:r>
            <a:r>
              <a:rPr lang="en-US" dirty="0" err="1"/>
              <a:t>ar</a:t>
            </a:r>
            <a:r>
              <a:rPr lang="en-US" dirty="0"/>
              <a:t> </a:t>
            </a:r>
            <a:r>
              <a:rPr lang="en-US" dirty="0" err="1"/>
              <a:t>ôl</a:t>
            </a:r>
            <a:r>
              <a:rPr lang="en-US" dirty="0"/>
              <a:t> </a:t>
            </a:r>
            <a:r>
              <a:rPr lang="en-US" dirty="0" err="1"/>
              <a:t>defnyddio</a:t>
            </a:r>
            <a:r>
              <a:rPr lang="en-US" dirty="0"/>
              <a:t> offer AI. </a:t>
            </a:r>
            <a:r>
              <a:rPr lang="en-US" dirty="0" err="1"/>
              <a:t>Os</a:t>
            </a:r>
            <a:r>
              <a:rPr lang="en-US" dirty="0"/>
              <a:t> </a:t>
            </a:r>
            <a:r>
              <a:rPr lang="en-US" dirty="0" err="1"/>
              <a:t>oes</a:t>
            </a:r>
            <a:r>
              <a:rPr lang="en-US" dirty="0"/>
              <a:t> </a:t>
            </a:r>
            <a:r>
              <a:rPr lang="en-US" dirty="0" err="1"/>
              <a:t>amheuaeth</a:t>
            </a:r>
            <a:r>
              <a:rPr lang="en-US" dirty="0"/>
              <a:t> o </a:t>
            </a:r>
            <a:r>
              <a:rPr lang="en-US" dirty="0" err="1"/>
              <a:t>ddefnyddio</a:t>
            </a:r>
            <a:r>
              <a:rPr lang="en-US" dirty="0"/>
              <a:t> offer AI y </a:t>
            </a:r>
            <a:r>
              <a:rPr lang="en-US" dirty="0" err="1"/>
              <a:t>tu</a:t>
            </a:r>
            <a:r>
              <a:rPr lang="en-US" dirty="0"/>
              <a:t> </a:t>
            </a:r>
            <a:r>
              <a:rPr lang="en-US" dirty="0" err="1"/>
              <a:t>hwnt</a:t>
            </a:r>
            <a:r>
              <a:rPr lang="en-US" dirty="0"/>
              <a:t> </a:t>
            </a:r>
            <a:r>
              <a:rPr lang="en-US" dirty="0" err="1"/>
              <a:t>i’r</a:t>
            </a:r>
            <a:r>
              <a:rPr lang="en-US" dirty="0"/>
              <a:t> </a:t>
            </a:r>
            <a:r>
              <a:rPr lang="en-US" dirty="0" err="1"/>
              <a:t>hyn</a:t>
            </a:r>
            <a:r>
              <a:rPr lang="en-US" dirty="0"/>
              <a:t> a </a:t>
            </a:r>
            <a:r>
              <a:rPr lang="en-US" dirty="0" err="1"/>
              <a:t>bennwyd</a:t>
            </a:r>
            <a:r>
              <a:rPr lang="en-US" dirty="0"/>
              <a:t> </a:t>
            </a:r>
            <a:r>
              <a:rPr lang="en-US" dirty="0" err="1"/>
              <a:t>ar</a:t>
            </a:r>
            <a:r>
              <a:rPr lang="en-US" dirty="0"/>
              <a:t> </a:t>
            </a:r>
            <a:r>
              <a:rPr lang="en-US" dirty="0" err="1"/>
              <a:t>gyfer</a:t>
            </a:r>
            <a:r>
              <a:rPr lang="en-US" dirty="0"/>
              <a:t> yr </a:t>
            </a:r>
            <a:r>
              <a:rPr lang="en-US" dirty="0" err="1"/>
              <a:t>aseiniad</a:t>
            </a:r>
            <a:r>
              <a:rPr lang="en-US" dirty="0"/>
              <a:t> </a:t>
            </a:r>
            <a:r>
              <a:rPr lang="en-US" dirty="0" err="1"/>
              <a:t>penodol</a:t>
            </a:r>
            <a:r>
              <a:rPr lang="en-US" dirty="0"/>
              <a:t>, </a:t>
            </a:r>
            <a:r>
              <a:rPr lang="en-US" dirty="0" err="1"/>
              <a:t>gofynnir</a:t>
            </a:r>
            <a:r>
              <a:rPr lang="en-US" dirty="0"/>
              <a:t> </a:t>
            </a:r>
            <a:r>
              <a:rPr lang="en-US" dirty="0" err="1"/>
              <a:t>i</a:t>
            </a:r>
            <a:r>
              <a:rPr lang="en-US" dirty="0"/>
              <a:t> chi </a:t>
            </a:r>
            <a:r>
              <a:rPr lang="en-US" dirty="0" err="1"/>
              <a:t>ddarparu</a:t>
            </a:r>
            <a:r>
              <a:rPr lang="en-US" dirty="0"/>
              <a:t> </a:t>
            </a:r>
            <a:r>
              <a:rPr lang="en-US" dirty="0" err="1"/>
              <a:t>drafftiau</a:t>
            </a:r>
            <a:r>
              <a:rPr lang="en-US" dirty="0"/>
              <a:t> </a:t>
            </a:r>
            <a:r>
              <a:rPr lang="en-US" dirty="0" err="1"/>
              <a:t>blaenorol</a:t>
            </a:r>
            <a:r>
              <a:rPr lang="en-US" dirty="0"/>
              <a:t> a </a:t>
            </a:r>
            <a:r>
              <a:rPr lang="en-US" dirty="0" err="1"/>
              <a:t>nodiadau</a:t>
            </a:r>
            <a:r>
              <a:rPr lang="en-US" dirty="0"/>
              <a:t>.</a:t>
            </a:r>
          </a:p>
          <a:p>
            <a:r>
              <a:rPr lang="en-US" dirty="0"/>
              <a:t>Yr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ag </a:t>
            </a:r>
            <a:r>
              <a:rPr lang="en-US" dirty="0" err="1"/>
              <a:t>annog</a:t>
            </a:r>
            <a:r>
              <a:rPr lang="en-US" dirty="0"/>
              <a:t> </a:t>
            </a:r>
            <a:r>
              <a:rPr lang="en-US" dirty="0" err="1"/>
              <a:t>offeryn</a:t>
            </a:r>
            <a:r>
              <a:rPr lang="en-US" dirty="0"/>
              <a:t> AI </a:t>
            </a:r>
            <a:r>
              <a:rPr lang="en-US" dirty="0" err="1"/>
              <a:t>i</a:t>
            </a:r>
            <a:r>
              <a:rPr lang="en-US" dirty="0"/>
              <a:t> </a:t>
            </a:r>
            <a:r>
              <a:rPr lang="en-US" dirty="0" err="1"/>
              <a:t>ysgrifennu</a:t>
            </a:r>
            <a:r>
              <a:rPr lang="en-US" dirty="0"/>
              <a:t> </a:t>
            </a:r>
            <a:r>
              <a:rPr lang="en-US" dirty="0" err="1"/>
              <a:t>ar</a:t>
            </a:r>
            <a:r>
              <a:rPr lang="en-US" dirty="0"/>
              <a:t> </a:t>
            </a:r>
            <a:r>
              <a:rPr lang="en-US" dirty="0" err="1"/>
              <a:t>bwnc</a:t>
            </a:r>
            <a:r>
              <a:rPr lang="en-US" dirty="0"/>
              <a:t> </a:t>
            </a:r>
            <a:r>
              <a:rPr lang="en-US" dirty="0" err="1"/>
              <a:t>eich</a:t>
            </a:r>
            <a:r>
              <a:rPr lang="en-US" dirty="0"/>
              <a:t> </a:t>
            </a:r>
            <a:r>
              <a:rPr lang="en-US" dirty="0" err="1"/>
              <a:t>aseiniad</a:t>
            </a:r>
            <a:r>
              <a:rPr lang="en-US" dirty="0"/>
              <a:t>.</a:t>
            </a:r>
            <a:endParaRPr lang="en-US" dirty="0">
              <a:cs typeface="Calibri"/>
            </a:endParaRPr>
          </a:p>
          <a:p>
            <a:r>
              <a:rPr lang="en-US" dirty="0" err="1"/>
              <a:t>Gadewch</a:t>
            </a:r>
            <a:r>
              <a:rPr lang="en-US" dirty="0"/>
              <a:t> </a:t>
            </a:r>
            <a:r>
              <a:rPr lang="en-US" dirty="0" err="1"/>
              <a:t>i</a:t>
            </a:r>
            <a:r>
              <a:rPr lang="en-US" dirty="0"/>
              <a:t> </a:t>
            </a:r>
            <a:r>
              <a:rPr lang="en-US" dirty="0" err="1"/>
              <a:t>ni</a:t>
            </a:r>
            <a:r>
              <a:rPr lang="en-US" dirty="0"/>
              <a:t> </a:t>
            </a:r>
            <a:r>
              <a:rPr lang="en-US" dirty="0" err="1"/>
              <a:t>dybio</a:t>
            </a:r>
            <a:r>
              <a:rPr lang="en-US" dirty="0"/>
              <a:t> </a:t>
            </a:r>
            <a:r>
              <a:rPr lang="en-US" dirty="0" err="1"/>
              <a:t>mai</a:t>
            </a:r>
            <a:r>
              <a:rPr lang="en-US" dirty="0"/>
              <a:t> </a:t>
            </a:r>
            <a:r>
              <a:rPr lang="en-US" dirty="0" err="1"/>
              <a:t>eich</a:t>
            </a:r>
            <a:r>
              <a:rPr lang="en-US" dirty="0"/>
              <a:t> </a:t>
            </a:r>
            <a:r>
              <a:rPr lang="en-US" dirty="0" err="1"/>
              <a:t>teitl</a:t>
            </a:r>
            <a:r>
              <a:rPr lang="en-US" dirty="0"/>
              <a:t> </a:t>
            </a:r>
            <a:r>
              <a:rPr lang="en-US" dirty="0" err="1"/>
              <a:t>yw</a:t>
            </a:r>
            <a:r>
              <a:rPr lang="en-US" dirty="0"/>
              <a:t>: “Yn </a:t>
            </a:r>
            <a:r>
              <a:rPr lang="en-US" dirty="0" err="1"/>
              <a:t>eich</a:t>
            </a:r>
            <a:r>
              <a:rPr lang="en-US" dirty="0"/>
              <a:t> barn </a:t>
            </a:r>
            <a:r>
              <a:rPr lang="en-US" dirty="0" err="1"/>
              <a:t>ystyriol</a:t>
            </a:r>
            <a:r>
              <a:rPr lang="en-US" dirty="0"/>
              <a:t>, pam yr </a:t>
            </a:r>
            <a:r>
              <a:rPr lang="en-US" dirty="0" err="1"/>
              <a:t>ystyrir</a:t>
            </a:r>
            <a:r>
              <a:rPr lang="en-US" dirty="0"/>
              <a:t> </a:t>
            </a:r>
            <a:r>
              <a:rPr lang="en-US" dirty="0" err="1"/>
              <a:t>mai</a:t>
            </a:r>
            <a:r>
              <a:rPr lang="en-US" dirty="0"/>
              <a:t> Athen </a:t>
            </a:r>
            <a:r>
              <a:rPr lang="en-US" dirty="0" err="1"/>
              <a:t>yw’r</a:t>
            </a:r>
            <a:r>
              <a:rPr lang="en-US" dirty="0"/>
              <a:t> </a:t>
            </a:r>
            <a:r>
              <a:rPr lang="en-US" dirty="0" err="1"/>
              <a:t>wladwriaeth</a:t>
            </a:r>
            <a:r>
              <a:rPr lang="en-US" dirty="0"/>
              <a:t> </a:t>
            </a:r>
            <a:r>
              <a:rPr lang="en-US" dirty="0" err="1"/>
              <a:t>fwyaf</a:t>
            </a:r>
            <a:r>
              <a:rPr lang="en-US" dirty="0"/>
              <a:t> </a:t>
            </a:r>
            <a:r>
              <a:rPr lang="en-US" dirty="0" err="1"/>
              <a:t>pwerus</a:t>
            </a:r>
            <a:r>
              <a:rPr lang="en-US" dirty="0"/>
              <a:t> </a:t>
            </a:r>
            <a:r>
              <a:rPr lang="en-US" dirty="0" err="1"/>
              <a:t>yn</a:t>
            </a:r>
            <a:r>
              <a:rPr lang="en-US" dirty="0"/>
              <a:t> y </a:t>
            </a:r>
            <a:r>
              <a:rPr lang="en-US" dirty="0" err="1"/>
              <a:t>cyfnod</a:t>
            </a:r>
            <a:r>
              <a:rPr lang="en-US" dirty="0"/>
              <a:t> </a:t>
            </a:r>
            <a:r>
              <a:rPr lang="en-US" dirty="0" err="1"/>
              <a:t>clasurol</a:t>
            </a:r>
            <a:r>
              <a:rPr lang="en-US" dirty="0"/>
              <a:t>?”.</a:t>
            </a:r>
            <a:endParaRPr lang="en-US" dirty="0">
              <a:cs typeface="Calibri"/>
            </a:endParaRPr>
          </a:p>
          <a:p>
            <a:r>
              <a:rPr lang="en-US" dirty="0"/>
              <a:t>Ni </a:t>
            </a:r>
            <a:r>
              <a:rPr lang="en-US" dirty="0" err="1"/>
              <a:t>allwch</a:t>
            </a:r>
            <a:r>
              <a:rPr lang="en-US" dirty="0"/>
              <a:t> a </a:t>
            </a:r>
            <a:r>
              <a:rPr lang="en-US" dirty="0" err="1"/>
              <a:t>rhaid</a:t>
            </a:r>
            <a:r>
              <a:rPr lang="en-US" dirty="0"/>
              <a:t> </a:t>
            </a:r>
            <a:r>
              <a:rPr lang="en-US" dirty="0" err="1"/>
              <a:t>i</a:t>
            </a:r>
            <a:r>
              <a:rPr lang="en-US" dirty="0"/>
              <a:t> chi </a:t>
            </a:r>
            <a:r>
              <a:rPr lang="en-US" dirty="0" err="1"/>
              <a:t>beidio</a:t>
            </a:r>
            <a:r>
              <a:rPr lang="en-US" dirty="0"/>
              <a:t> â </a:t>
            </a:r>
            <a:r>
              <a:rPr lang="en-US" dirty="0" err="1"/>
              <a:t>mewnbynnu</a:t>
            </a:r>
            <a:r>
              <a:rPr lang="en-US" dirty="0"/>
              <a:t> </a:t>
            </a:r>
            <a:r>
              <a:rPr lang="en-US" dirty="0" err="1"/>
              <a:t>anogwr</a:t>
            </a:r>
            <a:r>
              <a:rPr lang="en-US" dirty="0"/>
              <a:t> </a:t>
            </a:r>
            <a:r>
              <a:rPr lang="en-US" dirty="0" err="1"/>
              <a:t>fel</a:t>
            </a:r>
            <a:r>
              <a:rPr lang="en-US" dirty="0"/>
              <a:t> </a:t>
            </a:r>
            <a:r>
              <a:rPr lang="en-US" dirty="0" err="1"/>
              <a:t>hyn</a:t>
            </a:r>
            <a:r>
              <a:rPr lang="en-US" dirty="0"/>
              <a:t> </a:t>
            </a:r>
            <a:r>
              <a:rPr lang="en-US" dirty="0" err="1"/>
              <a:t>i</a:t>
            </a:r>
            <a:r>
              <a:rPr lang="en-US" dirty="0"/>
              <a:t> </a:t>
            </a:r>
            <a:r>
              <a:rPr lang="en-US" dirty="0" err="1"/>
              <a:t>offeryn</a:t>
            </a:r>
            <a:r>
              <a:rPr lang="en-US" dirty="0"/>
              <a:t> AI:</a:t>
            </a:r>
            <a:endParaRPr lang="en-US" dirty="0">
              <a:cs typeface="Calibri"/>
            </a:endParaRPr>
          </a:p>
          <a:p>
            <a:r>
              <a:rPr lang="en-US" dirty="0"/>
              <a:t>Tell me why Athens was the most powerful polity in the classical period</a:t>
            </a:r>
            <a:endParaRPr lang="en-US" dirty="0">
              <a:cs typeface="Calibri"/>
            </a:endParaRPr>
          </a:p>
          <a:p>
            <a:r>
              <a:rPr lang="en-US" dirty="0"/>
              <a:t>Write a paragraph on why Athens was powerful</a:t>
            </a:r>
            <a:endParaRPr lang="en-US" dirty="0">
              <a:cs typeface="Calibri"/>
            </a:endParaRPr>
          </a:p>
          <a:p>
            <a:r>
              <a:rPr lang="en-US" dirty="0"/>
              <a:t>Pam </a:t>
            </a:r>
            <a:r>
              <a:rPr lang="en-US" dirty="0" err="1"/>
              <a:t>na</a:t>
            </a:r>
            <a:r>
              <a:rPr lang="en-US" dirty="0"/>
              <a:t> </a:t>
            </a:r>
            <a:r>
              <a:rPr lang="en-US" dirty="0" err="1"/>
              <a:t>ddylech</a:t>
            </a:r>
            <a:r>
              <a:rPr lang="en-US" dirty="0"/>
              <a:t> </a:t>
            </a:r>
            <a:r>
              <a:rPr lang="en-US" dirty="0" err="1"/>
              <a:t>wneud</a:t>
            </a:r>
            <a:r>
              <a:rPr lang="en-US" dirty="0"/>
              <a:t> </a:t>
            </a:r>
            <a:r>
              <a:rPr lang="en-US" dirty="0" err="1"/>
              <a:t>hyn</a:t>
            </a:r>
            <a:r>
              <a:rPr lang="en-US" dirty="0"/>
              <a:t>? </a:t>
            </a:r>
            <a:r>
              <a:rPr lang="en-US" dirty="0" err="1"/>
              <a:t>Os</a:t>
            </a:r>
            <a:r>
              <a:rPr lang="en-US" dirty="0"/>
              <a:t> </a:t>
            </a:r>
            <a:r>
              <a:rPr lang="en-US" dirty="0" err="1"/>
              <a:t>byddwch</a:t>
            </a:r>
            <a:r>
              <a:rPr lang="en-US" dirty="0"/>
              <a:t> </a:t>
            </a:r>
            <a:r>
              <a:rPr lang="en-US" dirty="0" err="1"/>
              <a:t>chi’n</a:t>
            </a:r>
            <a:r>
              <a:rPr lang="en-US" dirty="0"/>
              <a:t> </a:t>
            </a:r>
            <a:r>
              <a:rPr lang="en-US" dirty="0" err="1"/>
              <a:t>gwneud</a:t>
            </a:r>
            <a:r>
              <a:rPr lang="en-US" dirty="0"/>
              <a:t> </a:t>
            </a:r>
            <a:r>
              <a:rPr lang="en-US" dirty="0" err="1"/>
              <a:t>hyn</a:t>
            </a:r>
            <a:r>
              <a:rPr lang="en-US" dirty="0"/>
              <a:t>, </a:t>
            </a:r>
            <a:r>
              <a:rPr lang="en-US" dirty="0" err="1"/>
              <a:t>nid</a:t>
            </a:r>
            <a:r>
              <a:rPr lang="en-US" dirty="0"/>
              <a:t> </a:t>
            </a:r>
            <a:r>
              <a:rPr lang="en-US" dirty="0" err="1"/>
              <a:t>eich</a:t>
            </a:r>
            <a:r>
              <a:rPr lang="en-US" dirty="0"/>
              <a:t> </a:t>
            </a:r>
            <a:r>
              <a:rPr lang="en-US" dirty="0" err="1"/>
              <a:t>cynnyrch</a:t>
            </a:r>
            <a:r>
              <a:rPr lang="en-US" dirty="0"/>
              <a:t> chi </a:t>
            </a:r>
            <a:r>
              <a:rPr lang="en-US" dirty="0" err="1"/>
              <a:t>yw’r</a:t>
            </a:r>
            <a:r>
              <a:rPr lang="en-US" dirty="0"/>
              <a:t> </a:t>
            </a:r>
            <a:r>
              <a:rPr lang="en-US" dirty="0" err="1"/>
              <a:t>testun</a:t>
            </a:r>
            <a:r>
              <a:rPr lang="en-US" dirty="0"/>
              <a:t> </a:t>
            </a:r>
            <a:r>
              <a:rPr lang="en-US" dirty="0" err="1"/>
              <a:t>mwyach</a:t>
            </a:r>
            <a:r>
              <a:rPr lang="en-US" dirty="0"/>
              <a:t>. </a:t>
            </a:r>
            <a:r>
              <a:rPr lang="en-US" dirty="0" err="1"/>
              <a:t>Os</a:t>
            </a:r>
            <a:r>
              <a:rPr lang="en-US" dirty="0"/>
              <a:t> </a:t>
            </a:r>
            <a:r>
              <a:rPr lang="en-US" dirty="0" err="1"/>
              <a:t>byddwch</a:t>
            </a:r>
            <a:r>
              <a:rPr lang="en-US" dirty="0"/>
              <a:t> </a:t>
            </a:r>
            <a:r>
              <a:rPr lang="en-US" dirty="0" err="1"/>
              <a:t>yn</a:t>
            </a:r>
            <a:r>
              <a:rPr lang="en-US" dirty="0"/>
              <a:t> </a:t>
            </a:r>
            <a:r>
              <a:rPr lang="en-US" dirty="0" err="1"/>
              <a:t>cyflwyno</a:t>
            </a:r>
            <a:r>
              <a:rPr lang="en-US" dirty="0"/>
              <a:t> </a:t>
            </a:r>
            <a:r>
              <a:rPr lang="en-US" dirty="0" err="1"/>
              <a:t>gwaith</a:t>
            </a:r>
            <a:r>
              <a:rPr lang="en-US" dirty="0"/>
              <a:t> </a:t>
            </a:r>
            <a:r>
              <a:rPr lang="en-US" dirty="0" err="1"/>
              <a:t>nad</a:t>
            </a:r>
            <a:r>
              <a:rPr lang="en-US" dirty="0"/>
              <a:t> </a:t>
            </a:r>
            <a:r>
              <a:rPr lang="en-US" dirty="0" err="1"/>
              <a:t>yw’n</a:t>
            </a:r>
            <a:r>
              <a:rPr lang="en-US" dirty="0"/>
              <a:t> </a:t>
            </a:r>
            <a:r>
              <a:rPr lang="en-US" dirty="0" err="1"/>
              <a:t>eiddo</a:t>
            </a:r>
            <a:r>
              <a:rPr lang="en-US" dirty="0"/>
              <a:t> </a:t>
            </a:r>
            <a:r>
              <a:rPr lang="en-US" dirty="0" err="1"/>
              <a:t>i</a:t>
            </a:r>
            <a:r>
              <a:rPr lang="en-US" dirty="0"/>
              <a:t> chi, </a:t>
            </a:r>
            <a:r>
              <a:rPr lang="en-US" dirty="0" err="1"/>
              <a:t>byddwch</a:t>
            </a:r>
            <a:r>
              <a:rPr lang="en-US" dirty="0"/>
              <a:t> </a:t>
            </a:r>
            <a:r>
              <a:rPr lang="en-US" dirty="0" err="1"/>
              <a:t>yn</a:t>
            </a:r>
            <a:r>
              <a:rPr lang="en-US" dirty="0"/>
              <a:t> </a:t>
            </a:r>
            <a:r>
              <a:rPr lang="en-US" dirty="0" err="1"/>
              <a:t>cyflawni</a:t>
            </a:r>
            <a:r>
              <a:rPr lang="en-US" dirty="0"/>
              <a:t> </a:t>
            </a:r>
            <a:r>
              <a:rPr lang="en-US" dirty="0" err="1"/>
              <a:t>camymddwyn</a:t>
            </a:r>
            <a:r>
              <a:rPr lang="en-US" dirty="0"/>
              <a:t> </a:t>
            </a:r>
            <a:r>
              <a:rPr lang="en-US" dirty="0" err="1"/>
              <a:t>academaidd</a:t>
            </a:r>
            <a:r>
              <a:rPr lang="en-US" dirty="0"/>
              <a:t>, </a:t>
            </a:r>
            <a:r>
              <a:rPr lang="en-US" dirty="0" err="1"/>
              <a:t>sydd</a:t>
            </a:r>
            <a:r>
              <a:rPr lang="en-US" dirty="0"/>
              <a:t> â </a:t>
            </a:r>
            <a:r>
              <a:rPr lang="en-US" dirty="0" err="1"/>
              <a:t>chosbau</a:t>
            </a:r>
            <a:r>
              <a:rPr lang="en-US" dirty="0"/>
              <a:t> </a:t>
            </a:r>
            <a:r>
              <a:rPr lang="en-US" dirty="0" err="1"/>
              <a:t>difrifol</a:t>
            </a:r>
            <a:r>
              <a:rPr lang="en-US" dirty="0"/>
              <a:t>.</a:t>
            </a:r>
            <a:endParaRPr lang="en-US" dirty="0">
              <a:cs typeface="Calibri"/>
            </a:endParaRPr>
          </a:p>
          <a:p>
            <a:endParaRPr lang="en-US" dirty="0">
              <a:cs typeface="Calibri"/>
            </a:endParaRPr>
          </a:p>
          <a:p>
            <a:r>
              <a:rPr lang="en-US" dirty="0" err="1"/>
              <a:t>Ar</a:t>
            </a:r>
            <a:r>
              <a:rPr lang="en-US" dirty="0"/>
              <a:t> </a:t>
            </a:r>
            <a:r>
              <a:rPr lang="en-US" dirty="0" err="1"/>
              <a:t>gyfer</a:t>
            </a:r>
            <a:r>
              <a:rPr lang="en-US" dirty="0"/>
              <a:t> yr </a:t>
            </a:r>
            <a:r>
              <a:rPr lang="en-US" dirty="0" err="1"/>
              <a:t>asesiad</a:t>
            </a:r>
            <a:r>
              <a:rPr lang="en-US" dirty="0"/>
              <a:t> </a:t>
            </a:r>
            <a:r>
              <a:rPr lang="en-US" dirty="0" err="1"/>
              <a:t>hwn</a:t>
            </a:r>
            <a:r>
              <a:rPr lang="en-US" dirty="0"/>
              <a:t>, </a:t>
            </a:r>
            <a:r>
              <a:rPr lang="en-US" dirty="0" err="1"/>
              <a:t>gallwch</a:t>
            </a:r>
            <a:r>
              <a:rPr lang="en-US" dirty="0"/>
              <a:t> </a:t>
            </a:r>
            <a:r>
              <a:rPr lang="en-US" dirty="0" err="1"/>
              <a:t>ddefnyddio</a:t>
            </a:r>
            <a:r>
              <a:rPr lang="en-US" dirty="0"/>
              <a:t> </a:t>
            </a:r>
            <a:r>
              <a:rPr lang="en-US" dirty="0" err="1"/>
              <a:t>Deallusrwydd</a:t>
            </a:r>
            <a:r>
              <a:rPr lang="en-US" dirty="0"/>
              <a:t> </a:t>
            </a:r>
            <a:r>
              <a:rPr lang="en-US" dirty="0" err="1"/>
              <a:t>Artiffisial</a:t>
            </a:r>
            <a:r>
              <a:rPr lang="en-US" dirty="0"/>
              <a:t> (AI) </a:t>
            </a:r>
            <a:r>
              <a:rPr lang="en-US" dirty="0" err="1"/>
              <a:t>Cynhyrchiol</a:t>
            </a:r>
            <a:r>
              <a:rPr lang="en-US" dirty="0"/>
              <a:t> </a:t>
            </a:r>
            <a:r>
              <a:rPr lang="en-US" dirty="0" err="1"/>
              <a:t>i</a:t>
            </a:r>
            <a:r>
              <a:rPr lang="en-US" dirty="0"/>
              <a:t> </a:t>
            </a:r>
            <a:r>
              <a:rPr lang="en-US" dirty="0" err="1"/>
              <a:t>wirio</a:t>
            </a:r>
            <a:r>
              <a:rPr lang="en-US" dirty="0"/>
              <a:t> </a:t>
            </a:r>
            <a:r>
              <a:rPr lang="en-US" dirty="0" err="1"/>
              <a:t>eich</a:t>
            </a:r>
            <a:r>
              <a:rPr lang="en-US" dirty="0"/>
              <a:t> </a:t>
            </a:r>
            <a:r>
              <a:rPr lang="en-US" dirty="0" err="1"/>
              <a:t>testun</a:t>
            </a:r>
            <a:r>
              <a:rPr lang="en-US" dirty="0"/>
              <a:t>/</a:t>
            </a:r>
            <a:r>
              <a:rPr lang="en-US" dirty="0" err="1"/>
              <a:t>creadigaeth</a:t>
            </a:r>
            <a:r>
              <a:rPr lang="en-US" dirty="0"/>
              <a:t> </a:t>
            </a:r>
            <a:r>
              <a:rPr lang="en-US" dirty="0" err="1"/>
              <a:t>eich</a:t>
            </a:r>
            <a:r>
              <a:rPr lang="en-US" dirty="0"/>
              <a:t> </a:t>
            </a:r>
            <a:r>
              <a:rPr lang="en-US" dirty="0" err="1"/>
              <a:t>hun</a:t>
            </a:r>
            <a:r>
              <a:rPr lang="en-US" dirty="0"/>
              <a:t> am </a:t>
            </a:r>
            <a:r>
              <a:rPr lang="en-US" dirty="0" err="1"/>
              <a:t>gamgymeriadau</a:t>
            </a:r>
            <a:r>
              <a:rPr lang="en-US" dirty="0"/>
              <a:t> </a:t>
            </a:r>
            <a:r>
              <a:rPr lang="en-US" dirty="0" err="1"/>
              <a:t>gramadegol</a:t>
            </a:r>
            <a:r>
              <a:rPr lang="en-US" dirty="0"/>
              <a:t> a </a:t>
            </a:r>
            <a:r>
              <a:rPr lang="en-US" dirty="0" err="1"/>
              <a:t>chystrawennol</a:t>
            </a:r>
            <a:r>
              <a:rPr lang="en-US" dirty="0"/>
              <a:t>, </a:t>
            </a:r>
            <a:r>
              <a:rPr lang="en-US" dirty="0" err="1"/>
              <a:t>gan</a:t>
            </a:r>
            <a:r>
              <a:rPr lang="en-US" dirty="0"/>
              <a:t> </a:t>
            </a:r>
            <a:r>
              <a:rPr lang="en-US" dirty="0" err="1"/>
              <a:t>gynnwys</a:t>
            </a:r>
            <a:r>
              <a:rPr lang="en-US" dirty="0"/>
              <a:t> </a:t>
            </a:r>
            <a:r>
              <a:rPr lang="en-US" dirty="0" err="1"/>
              <a:t>aileirio</a:t>
            </a:r>
            <a:r>
              <a:rPr lang="en-US" dirty="0"/>
              <a:t> </a:t>
            </a:r>
            <a:r>
              <a:rPr lang="en-US" dirty="0" err="1"/>
              <a:t>eich</a:t>
            </a:r>
            <a:r>
              <a:rPr lang="en-US" dirty="0"/>
              <a:t> </a:t>
            </a:r>
            <a:r>
              <a:rPr lang="en-US" dirty="0" err="1"/>
              <a:t>gwaith</a:t>
            </a:r>
            <a:r>
              <a:rPr lang="en-US" dirty="0"/>
              <a:t> </a:t>
            </a:r>
            <a:r>
              <a:rPr lang="en-US" dirty="0" err="1"/>
              <a:t>eich</a:t>
            </a:r>
            <a:r>
              <a:rPr lang="en-US" dirty="0"/>
              <a:t> </a:t>
            </a:r>
            <a:r>
              <a:rPr lang="en-US" dirty="0" err="1"/>
              <a:t>hun</a:t>
            </a:r>
            <a:r>
              <a:rPr lang="en-US" dirty="0"/>
              <a:t> o </a:t>
            </a:r>
            <a:r>
              <a:rPr lang="en-US" dirty="0" err="1"/>
              <a:t>fewn</a:t>
            </a:r>
            <a:r>
              <a:rPr lang="en-US" dirty="0"/>
              <a:t> </a:t>
            </a:r>
            <a:r>
              <a:rPr lang="en-US" dirty="0" err="1"/>
              <a:t>safonau</a:t>
            </a:r>
            <a:r>
              <a:rPr lang="en-US" dirty="0"/>
              <a:t> </a:t>
            </a:r>
            <a:r>
              <a:rPr lang="en-US" dirty="0" err="1"/>
              <a:t>penodol</a:t>
            </a:r>
            <a:r>
              <a:rPr lang="en-US" dirty="0"/>
              <a:t>.</a:t>
            </a:r>
            <a:endParaRPr lang="en-US" dirty="0">
              <a:cs typeface="Calibri"/>
            </a:endParaRPr>
          </a:p>
          <a:p>
            <a:r>
              <a:rPr lang="en-US" dirty="0" err="1"/>
              <a:t>Cofiwch</a:t>
            </a:r>
            <a:r>
              <a:rPr lang="en-US" dirty="0"/>
              <a:t> bob </a:t>
            </a:r>
            <a:r>
              <a:rPr lang="en-US" dirty="0" err="1"/>
              <a:t>amser</a:t>
            </a:r>
            <a:r>
              <a:rPr lang="en-US" dirty="0"/>
              <a:t> </a:t>
            </a:r>
            <a:r>
              <a:rPr lang="en-US" dirty="0" err="1"/>
              <a:t>gadw</a:t>
            </a:r>
            <a:r>
              <a:rPr lang="en-US" dirty="0"/>
              <a:t> </a:t>
            </a:r>
            <a:r>
              <a:rPr lang="en-US" dirty="0" err="1"/>
              <a:t>copi</a:t>
            </a:r>
            <a:r>
              <a:rPr lang="en-US" dirty="0"/>
              <a:t> </a:t>
            </a:r>
            <a:r>
              <a:rPr lang="en-US" dirty="0" err="1"/>
              <a:t>o’ch</a:t>
            </a:r>
            <a:r>
              <a:rPr lang="en-US" dirty="0"/>
              <a:t> </a:t>
            </a:r>
            <a:r>
              <a:rPr lang="en-US" dirty="0" err="1"/>
              <a:t>drafftiau</a:t>
            </a:r>
            <a:r>
              <a:rPr lang="en-US" dirty="0"/>
              <a:t>, </a:t>
            </a:r>
            <a:r>
              <a:rPr lang="en-US" dirty="0" err="1"/>
              <a:t>eich</a:t>
            </a:r>
            <a:r>
              <a:rPr lang="en-US" dirty="0"/>
              <a:t> </a:t>
            </a:r>
            <a:r>
              <a:rPr lang="en-US" dirty="0" err="1"/>
              <a:t>nodiadau</a:t>
            </a:r>
            <a:r>
              <a:rPr lang="en-US" dirty="0"/>
              <a:t> ac </a:t>
            </a:r>
            <a:r>
              <a:rPr lang="en-US" dirty="0" err="1"/>
              <a:t>adnoddau</a:t>
            </a:r>
            <a:r>
              <a:rPr lang="en-US" dirty="0"/>
              <a:t> </a:t>
            </a:r>
            <a:r>
              <a:rPr lang="en-US" dirty="0" err="1"/>
              <a:t>eraill</a:t>
            </a:r>
            <a:r>
              <a:rPr lang="en-US" dirty="0"/>
              <a:t> a </a:t>
            </a:r>
            <a:r>
              <a:rPr lang="en-US" dirty="0" err="1"/>
              <a:t>ddefnyddiwyd</a:t>
            </a:r>
            <a:r>
              <a:rPr lang="en-US" dirty="0"/>
              <a:t> </a:t>
            </a:r>
            <a:r>
              <a:rPr lang="en-US" dirty="0" err="1"/>
              <a:t>gennych</a:t>
            </a:r>
            <a:r>
              <a:rPr lang="en-US" dirty="0"/>
              <a:t>, </a:t>
            </a:r>
            <a:r>
              <a:rPr lang="en-US" dirty="0" err="1"/>
              <a:t>cyn</a:t>
            </a:r>
            <a:r>
              <a:rPr lang="en-US" dirty="0"/>
              <a:t> ac </a:t>
            </a:r>
            <a:r>
              <a:rPr lang="en-US" dirty="0" err="1"/>
              <a:t>ar</a:t>
            </a:r>
            <a:r>
              <a:rPr lang="en-US" dirty="0"/>
              <a:t> </a:t>
            </a:r>
            <a:r>
              <a:rPr lang="en-US" dirty="0" err="1"/>
              <a:t>ôl</a:t>
            </a:r>
            <a:r>
              <a:rPr lang="en-US" dirty="0"/>
              <a:t> </a:t>
            </a:r>
            <a:r>
              <a:rPr lang="en-US" dirty="0" err="1"/>
              <a:t>defnyddio</a:t>
            </a:r>
            <a:r>
              <a:rPr lang="en-US" dirty="0"/>
              <a:t> offer AI. </a:t>
            </a:r>
            <a:r>
              <a:rPr lang="en-US" dirty="0" err="1"/>
              <a:t>Os</a:t>
            </a:r>
            <a:r>
              <a:rPr lang="en-US" dirty="0"/>
              <a:t> </a:t>
            </a:r>
            <a:r>
              <a:rPr lang="en-US" dirty="0" err="1"/>
              <a:t>oes</a:t>
            </a:r>
            <a:r>
              <a:rPr lang="en-US" dirty="0"/>
              <a:t> </a:t>
            </a:r>
            <a:r>
              <a:rPr lang="en-US" dirty="0" err="1"/>
              <a:t>amheuaeth</a:t>
            </a:r>
            <a:r>
              <a:rPr lang="en-US" dirty="0"/>
              <a:t> o </a:t>
            </a:r>
            <a:r>
              <a:rPr lang="en-US" dirty="0" err="1"/>
              <a:t>ddefnyddio</a:t>
            </a:r>
            <a:r>
              <a:rPr lang="en-US" dirty="0"/>
              <a:t> offer AI y </a:t>
            </a:r>
            <a:r>
              <a:rPr lang="en-US" dirty="0" err="1"/>
              <a:t>tu</a:t>
            </a:r>
            <a:r>
              <a:rPr lang="en-US" dirty="0"/>
              <a:t> </a:t>
            </a:r>
            <a:r>
              <a:rPr lang="en-US" dirty="0" err="1"/>
              <a:t>hwnt</a:t>
            </a:r>
            <a:r>
              <a:rPr lang="en-US" dirty="0"/>
              <a:t> </a:t>
            </a:r>
            <a:r>
              <a:rPr lang="en-US" dirty="0" err="1"/>
              <a:t>i’r</a:t>
            </a:r>
            <a:r>
              <a:rPr lang="en-US" dirty="0"/>
              <a:t> </a:t>
            </a:r>
            <a:r>
              <a:rPr lang="en-US" dirty="0" err="1"/>
              <a:t>hyn</a:t>
            </a:r>
            <a:r>
              <a:rPr lang="en-US" dirty="0"/>
              <a:t> a </a:t>
            </a:r>
            <a:r>
              <a:rPr lang="en-US" dirty="0" err="1"/>
              <a:t>bennwyd</a:t>
            </a:r>
            <a:r>
              <a:rPr lang="en-US" dirty="0"/>
              <a:t> </a:t>
            </a:r>
            <a:r>
              <a:rPr lang="en-US" dirty="0" err="1"/>
              <a:t>ar</a:t>
            </a:r>
            <a:r>
              <a:rPr lang="en-US" dirty="0"/>
              <a:t> </a:t>
            </a:r>
            <a:r>
              <a:rPr lang="en-US" dirty="0" err="1"/>
              <a:t>gyfer</a:t>
            </a:r>
            <a:r>
              <a:rPr lang="en-US" dirty="0"/>
              <a:t> yr </a:t>
            </a:r>
            <a:r>
              <a:rPr lang="en-US" dirty="0" err="1"/>
              <a:t>aseiniad</a:t>
            </a:r>
            <a:r>
              <a:rPr lang="en-US" dirty="0"/>
              <a:t> </a:t>
            </a:r>
            <a:r>
              <a:rPr lang="en-US" dirty="0" err="1"/>
              <a:t>penodol</a:t>
            </a:r>
            <a:r>
              <a:rPr lang="en-US" dirty="0"/>
              <a:t>, </a:t>
            </a:r>
            <a:r>
              <a:rPr lang="en-US" dirty="0" err="1"/>
              <a:t>gofynnir</a:t>
            </a:r>
            <a:r>
              <a:rPr lang="en-US" dirty="0"/>
              <a:t> </a:t>
            </a:r>
            <a:r>
              <a:rPr lang="en-US" dirty="0" err="1"/>
              <a:t>i</a:t>
            </a:r>
            <a:r>
              <a:rPr lang="en-US" dirty="0"/>
              <a:t> chi </a:t>
            </a:r>
            <a:r>
              <a:rPr lang="en-US" dirty="0" err="1"/>
              <a:t>ddarparu</a:t>
            </a:r>
            <a:r>
              <a:rPr lang="en-US" dirty="0"/>
              <a:t> </a:t>
            </a:r>
            <a:r>
              <a:rPr lang="en-US" dirty="0" err="1"/>
              <a:t>drafftiau</a:t>
            </a:r>
            <a:r>
              <a:rPr lang="en-US" dirty="0"/>
              <a:t> </a:t>
            </a:r>
            <a:r>
              <a:rPr lang="en-US" dirty="0" err="1"/>
              <a:t>blaenorol</a:t>
            </a:r>
            <a:r>
              <a:rPr lang="en-US" dirty="0"/>
              <a:t> a </a:t>
            </a:r>
            <a:r>
              <a:rPr lang="en-US" dirty="0" err="1"/>
              <a:t>nodiadau</a:t>
            </a:r>
            <a:r>
              <a:rPr lang="en-US" dirty="0"/>
              <a:t>.</a:t>
            </a:r>
            <a:endParaRPr lang="en-US" dirty="0">
              <a:cs typeface="Calibri"/>
            </a:endParaRPr>
          </a:p>
          <a:p>
            <a:r>
              <a:rPr lang="en-US" dirty="0"/>
              <a:t>Yr </a:t>
            </a:r>
            <a:r>
              <a:rPr lang="en-US" dirty="0" err="1"/>
              <a:t>hyn</a:t>
            </a:r>
            <a:r>
              <a:rPr lang="en-US" dirty="0"/>
              <a:t> </a:t>
            </a:r>
            <a:r>
              <a:rPr lang="en-US" dirty="0" err="1"/>
              <a:t>na</a:t>
            </a:r>
            <a:r>
              <a:rPr lang="en-US" dirty="0"/>
              <a:t> </a:t>
            </a:r>
            <a:r>
              <a:rPr lang="en-US" dirty="0" err="1"/>
              <a:t>allwch</a:t>
            </a:r>
            <a:r>
              <a:rPr lang="en-US" dirty="0"/>
              <a:t> </a:t>
            </a:r>
            <a:r>
              <a:rPr lang="en-US" dirty="0" err="1"/>
              <a:t>ei</a:t>
            </a:r>
            <a:r>
              <a:rPr lang="en-US" dirty="0"/>
              <a:t> </a:t>
            </a:r>
            <a:r>
              <a:rPr lang="en-US" dirty="0" err="1"/>
              <a:t>wneud</a:t>
            </a:r>
            <a:endParaRPr lang="en-US" dirty="0"/>
          </a:p>
          <a:p>
            <a:r>
              <a:rPr lang="en-US" dirty="0"/>
              <a:t>Ni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greu</a:t>
            </a:r>
            <a:r>
              <a:rPr lang="en-US" dirty="0"/>
              <a:t> </a:t>
            </a:r>
            <a:r>
              <a:rPr lang="en-US" dirty="0" err="1"/>
              <a:t>testun</a:t>
            </a:r>
            <a:r>
              <a:rPr lang="en-US" dirty="0"/>
              <a:t> </a:t>
            </a:r>
            <a:r>
              <a:rPr lang="en-US" dirty="0" err="1"/>
              <a:t>ar</a:t>
            </a:r>
            <a:r>
              <a:rPr lang="en-US" dirty="0"/>
              <a:t> </a:t>
            </a:r>
            <a:r>
              <a:rPr lang="en-US" dirty="0" err="1"/>
              <a:t>eich</a:t>
            </a:r>
            <a:r>
              <a:rPr lang="en-US" dirty="0"/>
              <a:t> </a:t>
            </a:r>
            <a:r>
              <a:rPr lang="en-US" dirty="0" err="1"/>
              <a:t>cyfer</a:t>
            </a:r>
            <a:r>
              <a:rPr lang="en-US" dirty="0"/>
              <a:t> </a:t>
            </a:r>
            <a:r>
              <a:rPr lang="en-US" dirty="0" err="1"/>
              <a:t>na’i</a:t>
            </a:r>
            <a:r>
              <a:rPr lang="en-US" dirty="0"/>
              <a:t> </a:t>
            </a:r>
            <a:r>
              <a:rPr lang="en-US" dirty="0" err="1"/>
              <a:t>ganiatáu</a:t>
            </a:r>
            <a:r>
              <a:rPr lang="en-US" dirty="0"/>
              <a:t> </a:t>
            </a:r>
            <a:r>
              <a:rPr lang="en-US" dirty="0" err="1"/>
              <a:t>i</a:t>
            </a:r>
            <a:r>
              <a:rPr lang="en-US" dirty="0"/>
              <a:t> </a:t>
            </a:r>
            <a:r>
              <a:rPr lang="en-US" dirty="0" err="1"/>
              <a:t>ailysgrifennu’n</a:t>
            </a:r>
            <a:r>
              <a:rPr lang="en-US" dirty="0"/>
              <a:t> </a:t>
            </a:r>
            <a:r>
              <a:rPr lang="en-US" dirty="0" err="1"/>
              <a:t>llwyr</a:t>
            </a:r>
            <a:r>
              <a:rPr lang="en-US" dirty="0"/>
              <a:t>, </a:t>
            </a:r>
            <a:r>
              <a:rPr lang="en-US" dirty="0" err="1"/>
              <a:t>ymestyn</a:t>
            </a:r>
            <a:r>
              <a:rPr lang="en-US" dirty="0"/>
              <a:t> neu </a:t>
            </a:r>
            <a:r>
              <a:rPr lang="en-US" dirty="0" err="1"/>
              <a:t>newid</a:t>
            </a:r>
            <a:r>
              <a:rPr lang="en-US" dirty="0"/>
              <a:t> </a:t>
            </a:r>
            <a:r>
              <a:rPr lang="en-US" dirty="0" err="1"/>
              <a:t>eich</a:t>
            </a:r>
            <a:r>
              <a:rPr lang="en-US" dirty="0"/>
              <a:t> </a:t>
            </a:r>
            <a:r>
              <a:rPr lang="en-US" dirty="0" err="1"/>
              <a:t>testun</a:t>
            </a:r>
            <a:r>
              <a:rPr lang="en-US" dirty="0"/>
              <a:t> </a:t>
            </a:r>
            <a:r>
              <a:rPr lang="en-US" dirty="0" err="1"/>
              <a:t>eich</a:t>
            </a:r>
            <a:r>
              <a:rPr lang="en-US" dirty="0"/>
              <a:t> </a:t>
            </a:r>
            <a:r>
              <a:rPr lang="en-US" dirty="0" err="1"/>
              <a:t>hun</a:t>
            </a:r>
            <a:r>
              <a:rPr lang="en-US" dirty="0"/>
              <a:t> y </a:t>
            </a:r>
            <a:r>
              <a:rPr lang="en-US" dirty="0" err="1"/>
              <a:t>tu</a:t>
            </a:r>
            <a:r>
              <a:rPr lang="en-US" dirty="0"/>
              <a:t> </a:t>
            </a:r>
            <a:r>
              <a:rPr lang="en-US" dirty="0" err="1"/>
              <a:t>hwnt</a:t>
            </a:r>
            <a:r>
              <a:rPr lang="en-US" dirty="0"/>
              <a:t> </a:t>
            </a:r>
            <a:r>
              <a:rPr lang="en-US" dirty="0" err="1"/>
              <a:t>i</a:t>
            </a:r>
            <a:r>
              <a:rPr lang="en-US" dirty="0"/>
              <a:t> </a:t>
            </a:r>
            <a:r>
              <a:rPr lang="en-US" dirty="0" err="1"/>
              <a:t>adnabyddiaeth</a:t>
            </a:r>
            <a:r>
              <a:rPr lang="en-US" dirty="0"/>
              <a:t>.</a:t>
            </a:r>
          </a:p>
          <a:p>
            <a:r>
              <a:rPr lang="en-US" dirty="0"/>
              <a:t>Felly, </a:t>
            </a:r>
            <a:r>
              <a:rPr lang="en-US" dirty="0" err="1"/>
              <a:t>ni</a:t>
            </a:r>
            <a:r>
              <a:rPr lang="en-US" dirty="0"/>
              <a:t> </a:t>
            </a:r>
            <a:r>
              <a:rPr lang="en-US" dirty="0" err="1"/>
              <a:t>allwch</a:t>
            </a:r>
            <a:r>
              <a:rPr lang="en-US" dirty="0"/>
              <a:t> </a:t>
            </a:r>
            <a:r>
              <a:rPr lang="en-US" dirty="0" err="1"/>
              <a:t>ddefnyddio</a:t>
            </a:r>
            <a:r>
              <a:rPr lang="en-US" dirty="0"/>
              <a:t> </a:t>
            </a:r>
            <a:r>
              <a:rPr lang="en-US" dirty="0" err="1"/>
              <a:t>anogwyr</a:t>
            </a:r>
            <a:r>
              <a:rPr lang="en-US" dirty="0"/>
              <a:t> </a:t>
            </a:r>
            <a:r>
              <a:rPr lang="en-US" dirty="0" err="1"/>
              <a:t>fel</a:t>
            </a:r>
            <a:r>
              <a:rPr lang="en-US" dirty="0"/>
              <a:t>:</a:t>
            </a:r>
          </a:p>
          <a:p>
            <a:r>
              <a:rPr lang="en-US" dirty="0"/>
              <a:t>• Tell me why Athens was the most powerful polity in the classical period</a:t>
            </a:r>
          </a:p>
          <a:p>
            <a:r>
              <a:rPr lang="en-US" dirty="0"/>
              <a:t>• Write a paragraph on why Athens was powerful</a:t>
            </a:r>
          </a:p>
          <a:p>
            <a:r>
              <a:rPr lang="en-US" dirty="0"/>
              <a:t>• Continue this text.</a:t>
            </a:r>
          </a:p>
          <a:p>
            <a:r>
              <a:rPr lang="en-US" dirty="0" err="1"/>
              <a:t>Hefyd</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a:t>
            </a:r>
            <a:r>
              <a:rPr lang="en-US" dirty="0" err="1"/>
              <a:t>testun</a:t>
            </a:r>
            <a:r>
              <a:rPr lang="en-US" dirty="0"/>
              <a:t> </a:t>
            </a:r>
            <a:r>
              <a:rPr lang="en-US" dirty="0" err="1"/>
              <a:t>nad</a:t>
            </a:r>
            <a:r>
              <a:rPr lang="en-US" dirty="0"/>
              <a:t> </a:t>
            </a:r>
            <a:r>
              <a:rPr lang="en-US" dirty="0" err="1"/>
              <a:t>ysgrifennwyd</a:t>
            </a:r>
            <a:r>
              <a:rPr lang="en-US" dirty="0"/>
              <a:t> </a:t>
            </a:r>
            <a:r>
              <a:rPr lang="en-US" dirty="0" err="1"/>
              <a:t>gennych</a:t>
            </a:r>
            <a:r>
              <a:rPr lang="en-US" dirty="0"/>
              <a:t> chi </a:t>
            </a:r>
            <a:r>
              <a:rPr lang="en-US" dirty="0" err="1"/>
              <a:t>eich</a:t>
            </a:r>
            <a:r>
              <a:rPr lang="en-US" dirty="0"/>
              <a:t> </a:t>
            </a:r>
            <a:r>
              <a:rPr lang="en-US" dirty="0" err="1"/>
              <a:t>hun</a:t>
            </a:r>
            <a:r>
              <a:rPr lang="en-US" dirty="0"/>
              <a:t>, </a:t>
            </a:r>
            <a:r>
              <a:rPr lang="en-US" dirty="0" err="1"/>
              <a:t>fel</a:t>
            </a:r>
            <a:r>
              <a:rPr lang="en-US" dirty="0"/>
              <a:t> </a:t>
            </a:r>
            <a:r>
              <a:rPr lang="en-US" dirty="0" err="1"/>
              <a:t>testun</a:t>
            </a:r>
            <a:r>
              <a:rPr lang="en-US" dirty="0"/>
              <a:t> o </a:t>
            </a:r>
            <a:r>
              <a:rPr lang="en-US" dirty="0" err="1"/>
              <a:t>lyfr</a:t>
            </a:r>
            <a:r>
              <a:rPr lang="en-US" dirty="0"/>
              <a:t>, </a:t>
            </a:r>
            <a:r>
              <a:rPr lang="en-US" dirty="0" err="1"/>
              <a:t>erthygl</a:t>
            </a:r>
            <a:r>
              <a:rPr lang="en-US" dirty="0"/>
              <a:t>, </a:t>
            </a:r>
            <a:r>
              <a:rPr lang="en-US" dirty="0" err="1"/>
              <a:t>ffynhonnell</a:t>
            </a:r>
            <a:r>
              <a:rPr lang="en-US" dirty="0"/>
              <a:t> </a:t>
            </a:r>
            <a:r>
              <a:rPr lang="en-US" dirty="0" err="1"/>
              <a:t>ar</a:t>
            </a:r>
            <a:r>
              <a:rPr lang="en-US" dirty="0"/>
              <a:t> y we, neu </a:t>
            </a:r>
            <a:r>
              <a:rPr lang="en-US" dirty="0" err="1"/>
              <a:t>destun</a:t>
            </a:r>
            <a:r>
              <a:rPr lang="en-US" dirty="0"/>
              <a:t> a </a:t>
            </a:r>
            <a:r>
              <a:rPr lang="en-US" dirty="0" err="1"/>
              <a:t>gynhyrchwyd</a:t>
            </a:r>
            <a:r>
              <a:rPr lang="en-US" dirty="0"/>
              <a:t> </a:t>
            </a:r>
            <a:r>
              <a:rPr lang="en-US" dirty="0" err="1"/>
              <a:t>gan</a:t>
            </a:r>
            <a:r>
              <a:rPr lang="en-US" dirty="0"/>
              <a:t> AI.</a:t>
            </a:r>
          </a:p>
          <a:p>
            <a:r>
              <a:rPr lang="en-US" dirty="0" err="1"/>
              <a:t>Ar</a:t>
            </a:r>
            <a:r>
              <a:rPr lang="en-US" dirty="0"/>
              <a:t> ben </a:t>
            </a:r>
            <a:r>
              <a:rPr lang="en-US" dirty="0" err="1"/>
              <a:t>hynny</a:t>
            </a:r>
            <a:r>
              <a:rPr lang="en-US" dirty="0"/>
              <a:t>, </a:t>
            </a:r>
            <a:r>
              <a:rPr lang="en-US" dirty="0" err="1"/>
              <a:t>ni</a:t>
            </a:r>
            <a:r>
              <a:rPr lang="en-US" dirty="0"/>
              <a:t> </a:t>
            </a:r>
            <a:r>
              <a:rPr lang="en-US" dirty="0" err="1"/>
              <a:t>allwch</a:t>
            </a:r>
            <a:r>
              <a:rPr lang="en-US" dirty="0"/>
              <a:t> </a:t>
            </a:r>
            <a:r>
              <a:rPr lang="en-US" dirty="0" err="1"/>
              <a:t>ofyn</a:t>
            </a:r>
            <a:r>
              <a:rPr lang="en-US" dirty="0"/>
              <a:t> </a:t>
            </a:r>
            <a:r>
              <a:rPr lang="en-US" dirty="0" err="1"/>
              <a:t>i</a:t>
            </a:r>
            <a:r>
              <a:rPr lang="en-US" dirty="0"/>
              <a:t> </a:t>
            </a:r>
            <a:r>
              <a:rPr lang="en-US" dirty="0" err="1"/>
              <a:t>offeryn</a:t>
            </a:r>
            <a:r>
              <a:rPr lang="en-US" dirty="0"/>
              <a:t> AI </a:t>
            </a:r>
            <a:r>
              <a:rPr lang="en-US" dirty="0" err="1"/>
              <a:t>Cynhyrchiol</a:t>
            </a:r>
            <a:r>
              <a:rPr lang="en-US" dirty="0"/>
              <a:t> </a:t>
            </a:r>
            <a:r>
              <a:rPr lang="en-US" dirty="0" err="1"/>
              <a:t>aileirio</a:t>
            </a:r>
            <a:r>
              <a:rPr lang="en-US" dirty="0"/>
              <a:t> neu </a:t>
            </a:r>
            <a:r>
              <a:rPr lang="en-US" dirty="0" err="1"/>
              <a:t>aralleirio</a:t>
            </a:r>
            <a:r>
              <a:rPr lang="en-US" dirty="0"/>
              <a:t> </a:t>
            </a:r>
            <a:r>
              <a:rPr lang="en-US" dirty="0" err="1"/>
              <a:t>testun</a:t>
            </a:r>
            <a:r>
              <a:rPr lang="en-US" dirty="0"/>
              <a:t> y </a:t>
            </a:r>
            <a:r>
              <a:rPr lang="en-US" dirty="0" err="1"/>
              <a:t>mae</a:t>
            </a:r>
            <a:r>
              <a:rPr lang="en-US" dirty="0"/>
              <a:t> person </a:t>
            </a:r>
            <a:r>
              <a:rPr lang="en-US" dirty="0" err="1"/>
              <a:t>arall</a:t>
            </a:r>
            <a:r>
              <a:rPr lang="en-US" dirty="0"/>
              <a:t> </a:t>
            </a:r>
            <a:r>
              <a:rPr lang="en-US" dirty="0" err="1"/>
              <a:t>wedi’i</a:t>
            </a:r>
            <a:r>
              <a:rPr lang="en-US" dirty="0"/>
              <a:t> </a:t>
            </a:r>
            <a:r>
              <a:rPr lang="en-US" dirty="0" err="1"/>
              <a:t>ysgrifennu</a:t>
            </a:r>
            <a:r>
              <a:rPr lang="en-US" dirty="0"/>
              <a: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rPr lang="en-US"/>
              <a:t>12</a:t>
            </a:fld>
            <a:endParaRPr lang="en-US"/>
          </a:p>
        </p:txBody>
      </p:sp>
    </p:spTree>
    <p:extLst>
      <p:ext uri="{BB962C8B-B14F-4D97-AF65-F5344CB8AC3E}">
        <p14:creationId xmlns:p14="http://schemas.microsoft.com/office/powerpoint/2010/main" val="2651522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this assessment, you can use Generative AI to support you in research, including searching for bibliography, using tools to </a:t>
            </a:r>
            <a:r>
              <a:rPr lang="en-US" dirty="0" err="1"/>
              <a:t>summarise</a:t>
            </a:r>
            <a:r>
              <a:rPr lang="en-US" dirty="0"/>
              <a:t>, compare and interrogate materials.</a:t>
            </a: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p>
          <a:p>
            <a:r>
              <a:rPr lang="en-US" dirty="0"/>
              <a:t>What you cannot do</a:t>
            </a:r>
            <a:endParaRPr lang="en-US" dirty="0">
              <a:cs typeface="Calibri" panose="020F0502020204030204"/>
            </a:endParaRPr>
          </a:p>
          <a:p>
            <a:r>
              <a:rPr lang="en-US" dirty="0"/>
              <a:t>You cannot and must not simply prompt an AI tool to write on the topic of your assignment.</a:t>
            </a:r>
            <a:endParaRPr lang="en-US" dirty="0">
              <a:cs typeface="Calibri" panose="020F0502020204030204"/>
            </a:endParaRPr>
          </a:p>
          <a:p>
            <a:r>
              <a:rPr lang="en-US" dirty="0"/>
              <a:t>Let’s assume that your title is: “In your considered opinion, why is Athens considered to be the most powerful polity in the classical period”.</a:t>
            </a:r>
            <a:endParaRPr lang="en-US" dirty="0">
              <a:cs typeface="Calibri" panose="020F0502020204030204"/>
            </a:endParaRPr>
          </a:p>
          <a:p>
            <a:r>
              <a:rPr lang="en-US" dirty="0"/>
              <a:t>You cannot and must not input a prompt like this to an AI tool:</a:t>
            </a:r>
            <a:endParaRPr lang="en-US" dirty="0">
              <a:cs typeface="Calibri" panose="020F0502020204030204"/>
            </a:endParaRPr>
          </a:p>
          <a:p>
            <a:r>
              <a:rPr lang="en-US" dirty="0"/>
              <a:t>•</a:t>
            </a:r>
            <a:endParaRPr lang="en-US" dirty="0">
              <a:cs typeface="Calibri"/>
            </a:endParaRPr>
          </a:p>
          <a:p>
            <a:r>
              <a:rPr lang="en-US" dirty="0"/>
              <a:t>Tell me why Athens was the most powerful polity in the classical period</a:t>
            </a:r>
            <a:endParaRPr lang="en-US" dirty="0">
              <a:cs typeface="Calibri"/>
            </a:endParaRPr>
          </a:p>
          <a:p>
            <a:r>
              <a:rPr lang="en-US" dirty="0"/>
              <a:t>•</a:t>
            </a:r>
            <a:endParaRPr lang="en-US" dirty="0">
              <a:cs typeface="Calibri"/>
            </a:endParaRPr>
          </a:p>
          <a:p>
            <a:r>
              <a:rPr lang="en-US" dirty="0"/>
              <a:t>Write a paragraph on why Athens was powerful</a:t>
            </a:r>
            <a:endParaRPr lang="en-US" dirty="0">
              <a:cs typeface="Calibri"/>
            </a:endParaRPr>
          </a:p>
          <a:p>
            <a:r>
              <a:rPr lang="en-US" dirty="0"/>
              <a:t>Why not do this? If you do this, then the text is no longer your product. If you submit work that is not your own, then you will be committing academic misconduct, which carries severe penalties.</a:t>
            </a:r>
          </a:p>
          <a:p>
            <a:endParaRPr lang="en-US" dirty="0">
              <a:cs typeface="Calibri"/>
            </a:endParaRPr>
          </a:p>
          <a:p>
            <a:r>
              <a:rPr lang="en-US" dirty="0"/>
              <a:t>For this assessment, you can use Generative AI to check your own text/creation for grammatical and syntactical mistakes, including rephrasing of your own work within specific standards.</a:t>
            </a:r>
            <a:endParaRPr lang="en-US" dirty="0">
              <a:cs typeface="Calibri" panose="020F0502020204030204"/>
            </a:endParaRPr>
          </a:p>
          <a:p>
            <a:r>
              <a:rPr lang="en-US" dirty="0"/>
              <a:t>Remember always to keep a copy of your drafts, notes and other resources you used, before and after the use of AI tools. If there is suspicion of use of AI tools beyond what was specified for the particular assignment, you will be asked to provide previous drafts and notes.</a:t>
            </a:r>
            <a:endParaRPr lang="en-US" dirty="0">
              <a:cs typeface="Calibri"/>
            </a:endParaRPr>
          </a:p>
          <a:p>
            <a:r>
              <a:rPr lang="en-US" dirty="0"/>
              <a:t>What you cannot do</a:t>
            </a:r>
          </a:p>
          <a:p>
            <a:r>
              <a:rPr lang="en-US" dirty="0"/>
              <a:t>You cannot ask a GAI tool to create text for you or allow it to completely rewrite, expand or change beyond recognition your own text.</a:t>
            </a:r>
          </a:p>
          <a:p>
            <a:r>
              <a:rPr lang="en-US" dirty="0"/>
              <a:t>So, you cannot use prompts like:</a:t>
            </a:r>
          </a:p>
          <a:p>
            <a:r>
              <a:rPr lang="en-US" dirty="0"/>
              <a:t>•</a:t>
            </a:r>
          </a:p>
          <a:p>
            <a:r>
              <a:rPr lang="en-US" dirty="0"/>
              <a:t>Tell me why Athens was the most powerful polity in the classical period</a:t>
            </a:r>
          </a:p>
          <a:p>
            <a:r>
              <a:rPr lang="en-US" dirty="0"/>
              <a:t>•</a:t>
            </a:r>
          </a:p>
          <a:p>
            <a:r>
              <a:rPr lang="en-US" dirty="0"/>
              <a:t>Write a paragraph on why Athens was powerful</a:t>
            </a:r>
          </a:p>
          <a:p>
            <a:r>
              <a:rPr lang="en-US" dirty="0"/>
              <a:t>•</a:t>
            </a:r>
          </a:p>
          <a:p>
            <a:r>
              <a:rPr lang="en-US" dirty="0"/>
              <a:t>Continue this text.</a:t>
            </a:r>
          </a:p>
          <a:p>
            <a:r>
              <a:rPr lang="en-US" dirty="0"/>
              <a:t>You also cannot ask a GAI tool to rephrase text that you did not write yourself, such as from a book, article, internet source, or indeed AI-generated text.</a:t>
            </a:r>
          </a:p>
          <a:p>
            <a:r>
              <a:rPr lang="en-US" dirty="0"/>
              <a:t>Further, you cannot ask a GAI tool to rephrase or paraphrase text that another person has written.</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rPr lang="en-US"/>
              <a:t>13</a:t>
            </a:fld>
            <a:endParaRPr lang="en-US"/>
          </a:p>
        </p:txBody>
      </p:sp>
    </p:spTree>
    <p:extLst>
      <p:ext uri="{BB962C8B-B14F-4D97-AF65-F5344CB8AC3E}">
        <p14:creationId xmlns:p14="http://schemas.microsoft.com/office/powerpoint/2010/main" val="638881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F3A7A873-41E5-9DA5-94E9-20F58DE1C2BC}"/>
              </a:ext>
            </a:extLst>
          </p:cNvPr>
          <p:cNvSpPr>
            <a:spLocks noGrp="1" noRot="1" noChangeAspect="1" noChangeArrowheads="1" noTextEdit="1"/>
          </p:cNvSpPr>
          <p:nvPr>
            <p:ph type="sldImg"/>
          </p:nvPr>
        </p:nvSpPr>
        <p:spPr>
          <a:xfrm>
            <a:off x="106363" y="750888"/>
            <a:ext cx="6677025" cy="3756025"/>
          </a:xfrm>
          <a:ln/>
        </p:spPr>
      </p:sp>
      <p:sp>
        <p:nvSpPr>
          <p:cNvPr id="34819" name="Notes Placeholder 2">
            <a:extLst>
              <a:ext uri="{FF2B5EF4-FFF2-40B4-BE49-F238E27FC236}">
                <a16:creationId xmlns:a16="http://schemas.microsoft.com/office/drawing/2014/main" id="{39AA149D-7B7C-E3F1-B499-5EF1DD93A7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cs typeface="Arial"/>
            </a:endParaRPr>
          </a:p>
        </p:txBody>
      </p:sp>
      <p:sp>
        <p:nvSpPr>
          <p:cNvPr id="34820" name="Slide Number Placeholder 3">
            <a:extLst>
              <a:ext uri="{FF2B5EF4-FFF2-40B4-BE49-F238E27FC236}">
                <a16:creationId xmlns:a16="http://schemas.microsoft.com/office/drawing/2014/main" id="{599C3B11-E25B-EC98-5791-F4FC645B33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EC743-E5B6-4181-A86C-4F1D88E08B46}"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Students can access the generic assessment criteria in the handbooks for the modules. This can be useful when checking your assignment and shows you how marks are allocated for each section. </a:t>
            </a:r>
          </a:p>
          <a:p>
            <a:endParaRPr lang="en-US" dirty="0">
              <a:cs typeface="Calibri"/>
            </a:endParaRPr>
          </a:p>
          <a:p>
            <a:r>
              <a:rPr lang="en-GB" sz="1200" b="0" i="0" kern="1200" dirty="0">
                <a:solidFill>
                  <a:schemeClr val="tx1"/>
                </a:solidFill>
                <a:effectLst/>
                <a:latin typeface="+mn-lt"/>
                <a:ea typeface="+mn-ea"/>
                <a:cs typeface="+mn-cs"/>
              </a:rPr>
              <a:t>Gall </a:t>
            </a:r>
            <a:r>
              <a:rPr lang="en-GB" sz="1200" b="0" i="0" kern="1200" dirty="0" err="1">
                <a:solidFill>
                  <a:schemeClr val="tx1"/>
                </a:solidFill>
                <a:effectLst/>
                <a:latin typeface="+mn-lt"/>
                <a:ea typeface="+mn-ea"/>
                <a:cs typeface="+mn-cs"/>
              </a:rPr>
              <a:t>myfyrwyr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mynediad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meini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prawf</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asesu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generig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llawlyfrau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modiwlau</a:t>
            </a:r>
            <a:r>
              <a:rPr lang="en-GB" sz="1200" b="0" i="0" kern="1200" dirty="0">
                <a:solidFill>
                  <a:schemeClr val="tx1"/>
                </a:solidFill>
                <a:effectLst/>
                <a:latin typeface="+mn-lt"/>
                <a:ea typeface="+mn-ea"/>
                <a:cs typeface="+mn-cs"/>
              </a:rPr>
              <a:t>. Gall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ddefnyddiol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wirio'ch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dangos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sut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marciau'n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dyrannu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adran</a:t>
            </a:r>
            <a:r>
              <a:rPr lang="en-GB" sz="1200" b="0" i="0" kern="1200" dirty="0">
                <a:solidFill>
                  <a:schemeClr val="tx1"/>
                </a:solidFill>
                <a:effectLst/>
                <a:latin typeface="+mn-lt"/>
                <a:ea typeface="+mn-ea"/>
                <a:cs typeface="+mn-cs"/>
              </a:rPr>
              <a:t>. </a:t>
            </a:r>
            <a:endParaRPr lang="en-US" dirty="0">
              <a:cs typeface="Calibri"/>
            </a:endParaRPr>
          </a:p>
        </p:txBody>
      </p:sp>
      <p:sp>
        <p:nvSpPr>
          <p:cNvPr id="4" name="Slide Number Placeholder 3"/>
          <p:cNvSpPr>
            <a:spLocks noGrp="1"/>
          </p:cNvSpPr>
          <p:nvPr>
            <p:ph type="sldNum" sz="quarter" idx="5"/>
          </p:nvPr>
        </p:nvSpPr>
        <p:spPr/>
        <p:txBody>
          <a:bodyPr/>
          <a:lstStyle/>
          <a:p>
            <a:fld id="{28F3450B-2F8B-4EB4-A6BB-F66CAF066D58}" type="slidenum">
              <a:t>15</a:t>
            </a:fld>
            <a:endParaRPr lang="en-GB"/>
          </a:p>
        </p:txBody>
      </p:sp>
    </p:spTree>
    <p:extLst>
      <p:ext uri="{BB962C8B-B14F-4D97-AF65-F5344CB8AC3E}">
        <p14:creationId xmlns:p14="http://schemas.microsoft.com/office/powerpoint/2010/main" val="3627708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a:cs typeface="Arial"/>
              </a:rPr>
              <a:t>If you are experiencing any issues with IT or Moodle please contact the IT helpline available 24 hours a day 365 days a week or email the Moodle team.</a:t>
            </a:r>
            <a:endParaRPr lang="en-GB" altLang="en-US" dirty="0">
              <a:latin typeface="Arial" panose="020B0604020202020204" pitchFamily="34" charset="0"/>
            </a:endParaRPr>
          </a:p>
          <a:p>
            <a:endParaRPr lang="en-GB" altLang="en-US" dirty="0">
              <a:latin typeface="Arial" panose="020B0604020202020204" pitchFamily="34" charset="0"/>
              <a:cs typeface="Arial"/>
            </a:endParaRPr>
          </a:p>
          <a:p>
            <a:r>
              <a:rPr lang="en-GB" altLang="en-US" dirty="0">
                <a:latin typeface="Arial"/>
                <a:cs typeface="Arial"/>
              </a:rPr>
              <a:t>Remember IT issues are not usually accepted as grounds for extenuating circumstances so ensure you allow sufficient time to submit your assignment.</a:t>
            </a:r>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profi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unrhyw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broblemau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TG neu Moodle, </a:t>
            </a:r>
            <a:r>
              <a:rPr lang="en-GB" sz="1200" b="0" i="0" kern="1200" dirty="0" err="1">
                <a:solidFill>
                  <a:schemeClr val="tx1"/>
                </a:solidFill>
                <a:effectLst/>
                <a:latin typeface="+mn-lt"/>
                <a:ea typeface="+mn-ea"/>
                <a:cs typeface="+mn-cs"/>
              </a:rPr>
              <a:t>cysylltwch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llinell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gymorth</a:t>
            </a:r>
            <a:r>
              <a:rPr lang="en-GB" sz="1200" b="0" i="0" kern="1200" dirty="0">
                <a:solidFill>
                  <a:schemeClr val="tx1"/>
                </a:solidFill>
                <a:effectLst/>
                <a:latin typeface="+mn-lt"/>
                <a:ea typeface="+mn-ea"/>
                <a:cs typeface="+mn-cs"/>
              </a:rPr>
              <a:t> TG </a:t>
            </a:r>
            <a:r>
              <a:rPr lang="en-GB" sz="1200" b="0" i="0" kern="1200" dirty="0" err="1">
                <a:solidFill>
                  <a:schemeClr val="tx1"/>
                </a:solidFill>
                <a:effectLst/>
                <a:latin typeface="+mn-lt"/>
                <a:ea typeface="+mn-ea"/>
                <a:cs typeface="+mn-cs"/>
              </a:rPr>
              <a:t>sydd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gael</a:t>
            </a:r>
            <a:r>
              <a:rPr lang="en-GB" sz="1200" b="0" i="0" kern="1200" dirty="0">
                <a:solidFill>
                  <a:schemeClr val="tx1"/>
                </a:solidFill>
                <a:effectLst/>
                <a:latin typeface="+mn-lt"/>
                <a:ea typeface="+mn-ea"/>
                <a:cs typeface="+mn-cs"/>
              </a:rPr>
              <a:t> 24 </a:t>
            </a:r>
            <a:r>
              <a:rPr lang="en-GB" sz="1200" b="0" i="0" kern="1200" dirty="0" err="1">
                <a:solidFill>
                  <a:schemeClr val="tx1"/>
                </a:solidFill>
                <a:effectLst/>
                <a:latin typeface="+mn-lt"/>
                <a:ea typeface="+mn-ea"/>
                <a:cs typeface="+mn-cs"/>
              </a:rPr>
              <a:t>awr</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dydd</a:t>
            </a:r>
            <a:r>
              <a:rPr lang="en-GB" sz="1200" b="0" i="0" kern="1200" dirty="0">
                <a:solidFill>
                  <a:schemeClr val="tx1"/>
                </a:solidFill>
                <a:effectLst/>
                <a:latin typeface="+mn-lt"/>
                <a:ea typeface="+mn-ea"/>
                <a:cs typeface="+mn-cs"/>
              </a:rPr>
              <a:t>, 365 </a:t>
            </a:r>
            <a:r>
              <a:rPr lang="en-GB" sz="1200" b="0" i="0" kern="1200" dirty="0" err="1">
                <a:solidFill>
                  <a:schemeClr val="tx1"/>
                </a:solidFill>
                <a:effectLst/>
                <a:latin typeface="+mn-lt"/>
                <a:ea typeface="+mn-ea"/>
                <a:cs typeface="+mn-cs"/>
              </a:rPr>
              <a:t>diwrnod</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wythnos</a:t>
            </a:r>
            <a:r>
              <a:rPr lang="en-GB" sz="1200" b="0" i="0" kern="1200" dirty="0">
                <a:solidFill>
                  <a:schemeClr val="tx1"/>
                </a:solidFill>
                <a:effectLst/>
                <a:latin typeface="+mn-lt"/>
                <a:ea typeface="+mn-ea"/>
                <a:cs typeface="+mn-cs"/>
              </a:rPr>
              <a:t> neu e-</a:t>
            </a:r>
            <a:r>
              <a:rPr lang="en-GB" sz="1200" b="0" i="0" kern="1200" dirty="0" err="1">
                <a:solidFill>
                  <a:schemeClr val="tx1"/>
                </a:solidFill>
                <a:effectLst/>
                <a:latin typeface="+mn-lt"/>
                <a:ea typeface="+mn-ea"/>
                <a:cs typeface="+mn-cs"/>
              </a:rPr>
              <a:t>bostiwch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dîm</a:t>
            </a:r>
            <a:r>
              <a:rPr lang="en-GB" sz="1200" b="0" i="0" kern="1200" dirty="0">
                <a:solidFill>
                  <a:schemeClr val="tx1"/>
                </a:solidFill>
                <a:effectLst/>
                <a:latin typeface="+mn-lt"/>
                <a:ea typeface="+mn-ea"/>
                <a:cs typeface="+mn-cs"/>
              </a:rPr>
              <a:t> Moodle.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materion</a:t>
            </a:r>
            <a:r>
              <a:rPr lang="en-GB" sz="1200" b="0" i="0" kern="1200" dirty="0">
                <a:solidFill>
                  <a:schemeClr val="tx1"/>
                </a:solidFill>
                <a:effectLst/>
                <a:latin typeface="+mn-lt"/>
                <a:ea typeface="+mn-ea"/>
                <a:cs typeface="+mn-cs"/>
              </a:rPr>
              <a:t> TG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derbyn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sail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amgylchiadau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lliniarol</a:t>
            </a:r>
            <a:r>
              <a:rPr lang="en-GB" sz="1200" b="0" i="0" kern="1200" dirty="0">
                <a:solidFill>
                  <a:schemeClr val="tx1"/>
                </a:solidFill>
                <a:effectLst/>
                <a:latin typeface="+mn-lt"/>
                <a:ea typeface="+mn-ea"/>
                <a:cs typeface="+mn-cs"/>
              </a:rPr>
              <a:t> felly </a:t>
            </a:r>
            <a:r>
              <a:rPr lang="en-GB" sz="1200" b="0" i="0" kern="1200" dirty="0" err="1">
                <a:solidFill>
                  <a:schemeClr val="tx1"/>
                </a:solidFill>
                <a:effectLst/>
                <a:latin typeface="+mn-lt"/>
                <a:ea typeface="+mn-ea"/>
                <a:cs typeface="+mn-cs"/>
              </a:rPr>
              <a:t>gwnewch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siŵr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bod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caniatáu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digon</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amser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gyflwyno'ch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br>
              <a:rPr lang="en-GB" dirty="0"/>
            </a:br>
            <a:endParaRPr lang="en-GB" altLang="en-US" dirty="0">
              <a:latin typeface="Arial" panose="020B0604020202020204" pitchFamily="34" charset="0"/>
              <a:cs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4386599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Students are advised that lecturers cannot check work or draft mark; lecturers can respond to questions</a:t>
            </a:r>
          </a:p>
          <a:p>
            <a:endParaRPr lang="en-GB" dirty="0"/>
          </a:p>
          <a:p>
            <a:r>
              <a:rPr lang="en-GB" dirty="0"/>
              <a:t>When booking a tutorial, please be prompt and cancel if the tutorial is no longer needed. Ensure that you are prepared, bringing questions with you to tutorials and recording responses</a:t>
            </a:r>
          </a:p>
          <a:p>
            <a:endParaRPr lang="en-GB" dirty="0"/>
          </a:p>
          <a:p>
            <a:r>
              <a:rPr lang="en-GB" dirty="0"/>
              <a:t>Lecturers’ ability to respond to emails varies according to when they access emails. Not all staff check emails during evenings and weekends. Staff taking annual leave – an automated message will tell you when they are back at work and will respond to emails as soon as they can</a:t>
            </a:r>
          </a:p>
          <a:p>
            <a:endParaRPr lang="en-GB" dirty="0"/>
          </a:p>
          <a:p>
            <a:r>
              <a:rPr lang="en-GB" sz="1200" b="0" i="0" kern="1200" dirty="0" err="1">
                <a:solidFill>
                  <a:schemeClr val="tx1"/>
                </a:solidFill>
                <a:effectLst/>
                <a:latin typeface="+mn-lt"/>
                <a:ea typeface="+mn-ea"/>
                <a:cs typeface="+mn-cs"/>
              </a:rPr>
              <a:t>Cynghorir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myfyrwyr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a:t>
            </a:r>
            <a:r>
              <a:rPr lang="en-GB" sz="1200" b="0" i="0" kern="1200" dirty="0">
                <a:solidFill>
                  <a:schemeClr val="tx1"/>
                </a:solidFill>
                <a:effectLst/>
                <a:latin typeface="+mn-lt"/>
                <a:ea typeface="+mn-ea"/>
                <a:cs typeface="+mn-cs"/>
              </a:rPr>
              <a:t> all </a:t>
            </a:r>
            <a:r>
              <a:rPr lang="en-GB" sz="1200" b="0" i="0" kern="1200" dirty="0" err="1">
                <a:solidFill>
                  <a:schemeClr val="tx1"/>
                </a:solidFill>
                <a:effectLst/>
                <a:latin typeface="+mn-lt"/>
                <a:ea typeface="+mn-ea"/>
                <a:cs typeface="+mn-cs"/>
              </a:rPr>
              <a:t>darlithwyr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farc</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drafftio</a:t>
            </a:r>
            <a:r>
              <a:rPr lang="en-GB" sz="1200" b="0" i="0" kern="1200" dirty="0">
                <a:solidFill>
                  <a:schemeClr val="tx1"/>
                </a:solidFill>
                <a:effectLst/>
                <a:latin typeface="+mn-lt"/>
                <a:ea typeface="+mn-ea"/>
                <a:cs typeface="+mn-cs"/>
              </a:rPr>
              <a:t>; Gall </a:t>
            </a:r>
            <a:r>
              <a:rPr lang="en-GB" sz="1200" b="0" i="0" kern="1200" dirty="0" err="1">
                <a:solidFill>
                  <a:schemeClr val="tx1"/>
                </a:solidFill>
                <a:effectLst/>
                <a:latin typeface="+mn-lt"/>
                <a:ea typeface="+mn-ea"/>
                <a:cs typeface="+mn-cs"/>
              </a:rPr>
              <a:t>darlithwyr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ymateb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gwestiynau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archebu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tiwtorial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brydlon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chanslo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angen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tiwtorial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mwyach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Gwnewch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siŵr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bod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barod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ddod</a:t>
            </a:r>
            <a:r>
              <a:rPr lang="en-GB" sz="1200" b="0" i="0" kern="1200" dirty="0">
                <a:solidFill>
                  <a:schemeClr val="tx1"/>
                </a:solidFill>
                <a:effectLst/>
                <a:latin typeface="+mn-lt"/>
                <a:ea typeface="+mn-ea"/>
                <a:cs typeface="+mn-cs"/>
              </a:rPr>
              <a:t> â </a:t>
            </a:r>
            <a:r>
              <a:rPr lang="en-GB" sz="1200" b="0" i="0" kern="1200" dirty="0" err="1">
                <a:solidFill>
                  <a:schemeClr val="tx1"/>
                </a:solidFill>
                <a:effectLst/>
                <a:latin typeface="+mn-lt"/>
                <a:ea typeface="+mn-ea"/>
                <a:cs typeface="+mn-cs"/>
              </a:rPr>
              <a:t>chwestiynau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chi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tiwtorial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chofnodi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ymatebion</a:t>
            </a:r>
            <a:r>
              <a:rPr lang="en-GB" sz="1200" b="0" i="0" kern="1200" dirty="0">
                <a:solidFill>
                  <a:schemeClr val="tx1"/>
                </a:solidFill>
                <a:effectLst/>
                <a:latin typeface="+mn-lt"/>
                <a:ea typeface="+mn-ea"/>
                <a:cs typeface="+mn-cs"/>
              </a:rPr>
              <a:t> Mae </a:t>
            </a:r>
            <a:r>
              <a:rPr lang="en-GB" sz="1200" b="0" i="0" kern="1200" dirty="0" err="1">
                <a:solidFill>
                  <a:schemeClr val="tx1"/>
                </a:solidFill>
                <a:effectLst/>
                <a:latin typeface="+mn-lt"/>
                <a:ea typeface="+mn-ea"/>
                <a:cs typeface="+mn-cs"/>
              </a:rPr>
              <a:t>gallu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darlithwyr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ymateb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negeseuon</a:t>
            </a:r>
            <a:r>
              <a:rPr lang="en-GB" sz="1200" b="0" i="0" kern="1200" dirty="0">
                <a:solidFill>
                  <a:schemeClr val="tx1"/>
                </a:solidFill>
                <a:effectLst/>
                <a:latin typeface="+mn-lt"/>
                <a:ea typeface="+mn-ea"/>
                <a:cs typeface="+mn-cs"/>
              </a:rPr>
              <a:t> e-</a:t>
            </a:r>
            <a:r>
              <a:rPr lang="en-GB" sz="1200" b="0" i="0" kern="1200" dirty="0" err="1">
                <a:solidFill>
                  <a:schemeClr val="tx1"/>
                </a:solidFill>
                <a:effectLst/>
                <a:latin typeface="+mn-lt"/>
                <a:ea typeface="+mn-ea"/>
                <a:cs typeface="+mn-cs"/>
              </a:rPr>
              <a:t>bost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amrywio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nhw'n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cyrchu</a:t>
            </a:r>
            <a:r>
              <a:rPr lang="en-GB" sz="1200" b="0" i="0" kern="1200" dirty="0">
                <a:solidFill>
                  <a:schemeClr val="tx1"/>
                </a:solidFill>
                <a:effectLst/>
                <a:latin typeface="+mn-lt"/>
                <a:ea typeface="+mn-ea"/>
                <a:cs typeface="+mn-cs"/>
              </a:rPr>
              <a:t> e-</a:t>
            </a:r>
            <a:r>
              <a:rPr lang="en-GB" sz="1200" b="0" i="0" kern="1200" dirty="0" err="1">
                <a:solidFill>
                  <a:schemeClr val="tx1"/>
                </a:solidFill>
                <a:effectLst/>
                <a:latin typeface="+mn-lt"/>
                <a:ea typeface="+mn-ea"/>
                <a:cs typeface="+mn-cs"/>
              </a:rPr>
              <a:t>byst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Nid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aelod</a:t>
            </a:r>
            <a:r>
              <a:rPr lang="en-GB" sz="1200" b="0" i="0" kern="1200" dirty="0">
                <a:solidFill>
                  <a:schemeClr val="tx1"/>
                </a:solidFill>
                <a:effectLst/>
                <a:latin typeface="+mn-lt"/>
                <a:ea typeface="+mn-ea"/>
                <a:cs typeface="+mn-cs"/>
              </a:rPr>
              <a:t> o staff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gwirio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negeseuon</a:t>
            </a:r>
            <a:r>
              <a:rPr lang="en-GB" sz="1200" b="0" i="0" kern="1200" dirty="0">
                <a:solidFill>
                  <a:schemeClr val="tx1"/>
                </a:solidFill>
                <a:effectLst/>
                <a:latin typeface="+mn-lt"/>
                <a:ea typeface="+mn-ea"/>
                <a:cs typeface="+mn-cs"/>
              </a:rPr>
              <a:t> e-</a:t>
            </a:r>
            <a:r>
              <a:rPr lang="en-GB" sz="1200" b="0" i="0" kern="1200" dirty="0" err="1">
                <a:solidFill>
                  <a:schemeClr val="tx1"/>
                </a:solidFill>
                <a:effectLst/>
                <a:latin typeface="+mn-lt"/>
                <a:ea typeface="+mn-ea"/>
                <a:cs typeface="+mn-cs"/>
              </a:rPr>
              <a:t>bost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ystod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nosweithiau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phenwythnosau</a:t>
            </a:r>
            <a:r>
              <a:rPr lang="en-GB" sz="1200" b="0" i="0" kern="1200" dirty="0">
                <a:solidFill>
                  <a:schemeClr val="tx1"/>
                </a:solidFill>
                <a:effectLst/>
                <a:latin typeface="+mn-lt"/>
                <a:ea typeface="+mn-ea"/>
                <a:cs typeface="+mn-cs"/>
              </a:rPr>
              <a:t>. Staff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gwyliau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blynyddol</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neges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awtomataidd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dweud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wrthych</a:t>
            </a:r>
            <a:r>
              <a:rPr lang="en-GB" sz="1200" b="0" i="0" kern="1200" dirty="0">
                <a:solidFill>
                  <a:schemeClr val="tx1"/>
                </a:solidFill>
                <a:effectLst/>
                <a:latin typeface="+mn-lt"/>
                <a:ea typeface="+mn-ea"/>
                <a:cs typeface="+mn-cs"/>
              </a:rPr>
              <a:t> pan </a:t>
            </a:r>
            <a:r>
              <a:rPr lang="en-GB" sz="1200" b="0" i="0" kern="1200" dirty="0" err="1">
                <a:solidFill>
                  <a:schemeClr val="tx1"/>
                </a:solidFill>
                <a:effectLst/>
                <a:latin typeface="+mn-lt"/>
                <a:ea typeface="+mn-ea"/>
                <a:cs typeface="+mn-cs"/>
              </a:rPr>
              <a:t>fyddant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ymateb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negeseuon</a:t>
            </a:r>
            <a:r>
              <a:rPr lang="en-GB" sz="1200" b="0" i="0" kern="1200" dirty="0">
                <a:solidFill>
                  <a:schemeClr val="tx1"/>
                </a:solidFill>
                <a:effectLst/>
                <a:latin typeface="+mn-lt"/>
                <a:ea typeface="+mn-ea"/>
                <a:cs typeface="+mn-cs"/>
              </a:rPr>
              <a:t> e-</a:t>
            </a:r>
            <a:r>
              <a:rPr lang="en-GB" sz="1200" b="0" i="0" kern="1200" dirty="0" err="1">
                <a:solidFill>
                  <a:schemeClr val="tx1"/>
                </a:solidFill>
                <a:effectLst/>
                <a:latin typeface="+mn-lt"/>
                <a:ea typeface="+mn-ea"/>
                <a:cs typeface="+mn-cs"/>
              </a:rPr>
              <a:t>bost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gynted</a:t>
            </a:r>
            <a:r>
              <a:rPr lang="en-GB" sz="1200" b="0" i="0" kern="1200" dirty="0">
                <a:solidFill>
                  <a:schemeClr val="tx1"/>
                </a:solidFill>
                <a:effectLst/>
                <a:latin typeface="+mn-lt"/>
                <a:ea typeface="+mn-ea"/>
                <a:cs typeface="+mn-cs"/>
              </a:rPr>
              <a:t> ag y gallant</a:t>
            </a:r>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323053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Remember if you submit up to 1 week late your work will be capped, after one week late your work will not be marked.</a:t>
            </a:r>
          </a:p>
          <a:p>
            <a:endParaRPr lang="en-GB" dirty="0"/>
          </a:p>
          <a:p>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cyflwyno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hyd</a:t>
            </a:r>
            <a:r>
              <a:rPr lang="en-GB" sz="1200" b="0" i="0" kern="1200" dirty="0">
                <a:solidFill>
                  <a:schemeClr val="tx1"/>
                </a:solidFill>
                <a:effectLst/>
                <a:latin typeface="+mn-lt"/>
                <a:ea typeface="+mn-ea"/>
                <a:cs typeface="+mn-cs"/>
              </a:rPr>
              <a:t> at 1 </a:t>
            </a:r>
            <a:r>
              <a:rPr lang="en-GB" sz="1200" b="0" i="0" kern="1200" dirty="0" err="1">
                <a:solidFill>
                  <a:schemeClr val="tx1"/>
                </a:solidFill>
                <a:effectLst/>
                <a:latin typeface="+mn-lt"/>
                <a:ea typeface="+mn-ea"/>
                <a:cs typeface="+mn-cs"/>
              </a:rPr>
              <a:t>wythnos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gapio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ôl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wythnos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gwaith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farcio</a:t>
            </a:r>
            <a:r>
              <a:rPr lang="en-GB" sz="1200" b="0" i="0" kern="1200" dirty="0">
                <a:solidFill>
                  <a:schemeClr val="tx1"/>
                </a:solidFill>
                <a:effectLst/>
                <a:latin typeface="+mn-lt"/>
                <a:ea typeface="+mn-ea"/>
                <a:cs typeface="+mn-cs"/>
              </a:rPr>
              <a:t>. </a:t>
            </a:r>
            <a:br>
              <a:rPr lang="en-GB" dirty="0"/>
            </a:b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5015037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Upload to the correct link on Moodle, use the draft links to check the similarity percentages, you have 3 draft links to do this. Check the deadlines for submission on Moodle and in your handbooks – lecturers will also confirm these. </a:t>
            </a:r>
            <a:endParaRPr lang="en-US" dirty="0"/>
          </a:p>
          <a:p>
            <a:r>
              <a:rPr lang="en-GB" dirty="0"/>
              <a:t> Remember if you have difficulties you have the option of applying for extenuating circumstances with the academic office. </a:t>
            </a:r>
            <a:endParaRPr lang="en-US" dirty="0"/>
          </a:p>
          <a:p>
            <a:endParaRPr lang="en-GB" dirty="0"/>
          </a:p>
          <a:p>
            <a:r>
              <a:rPr lang="en-GB" dirty="0"/>
              <a:t>Remember that you can access study skills sessions with student services and referencing support with the library to help you with your assignment.</a:t>
            </a:r>
            <a:endParaRPr lang="en-US" dirty="0"/>
          </a:p>
          <a:p>
            <a:endParaRPr lang="en-GB" dirty="0"/>
          </a:p>
          <a:p>
            <a:r>
              <a:rPr lang="en-GB" dirty="0"/>
              <a:t>Good luck!</a:t>
            </a:r>
          </a:p>
          <a:p>
            <a:endParaRPr lang="en-GB" dirty="0">
              <a:cs typeface="Calibri" panose="020F0502020204030204"/>
            </a:endParaRPr>
          </a:p>
          <a:p>
            <a:r>
              <a:rPr lang="en-GB" sz="1200" b="0" i="0" kern="1200" dirty="0" err="1">
                <a:solidFill>
                  <a:schemeClr val="tx1"/>
                </a:solidFill>
                <a:effectLst/>
                <a:latin typeface="+mn-lt"/>
                <a:ea typeface="+mn-ea"/>
                <a:cs typeface="+mn-cs"/>
              </a:rPr>
              <a:t>Uwchlwythwch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ddolen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gywir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Moodle,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dolenni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drafft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wirio'r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canrannau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tebygrwydd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gennych</a:t>
            </a:r>
            <a:r>
              <a:rPr lang="en-GB" sz="1200" b="0" i="0" kern="1200" dirty="0">
                <a:solidFill>
                  <a:schemeClr val="tx1"/>
                </a:solidFill>
                <a:effectLst/>
                <a:latin typeface="+mn-lt"/>
                <a:ea typeface="+mn-ea"/>
                <a:cs typeface="+mn-cs"/>
              </a:rPr>
              <a:t> 3 </a:t>
            </a:r>
            <a:r>
              <a:rPr lang="en-GB" sz="1200" b="0" i="0" kern="1200" dirty="0" err="1">
                <a:solidFill>
                  <a:schemeClr val="tx1"/>
                </a:solidFill>
                <a:effectLst/>
                <a:latin typeface="+mn-lt"/>
                <a:ea typeface="+mn-ea"/>
                <a:cs typeface="+mn-cs"/>
              </a:rPr>
              <a:t>dolen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ddrafft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Gwiriwch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dyddiadau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cyflwyno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Moodle ac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llawlyfrau</a:t>
            </a:r>
            <a:r>
              <a:rPr lang="en-GB" sz="1200" b="0" i="0" kern="1200" dirty="0">
                <a:solidFill>
                  <a:schemeClr val="tx1"/>
                </a:solidFill>
                <a:effectLst/>
                <a:latin typeface="+mn-lt"/>
                <a:ea typeface="+mn-ea"/>
                <a:cs typeface="+mn-cs"/>
              </a:rPr>
              <a:t> – </a:t>
            </a:r>
            <a:r>
              <a:rPr lang="en-GB" sz="1200" b="0" i="0" kern="1200" dirty="0" err="1">
                <a:solidFill>
                  <a:schemeClr val="tx1"/>
                </a:solidFill>
                <a:effectLst/>
                <a:latin typeface="+mn-lt"/>
                <a:ea typeface="+mn-ea"/>
                <a:cs typeface="+mn-cs"/>
              </a:rPr>
              <a:t>bydd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darlithwyr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hefyd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cadarnhau'r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rhain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ydych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chi'n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anawsterau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gennych</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opsiwn</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cais</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amgylchiadau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lliniarol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swyddfa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academaidd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Cofiwch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gallwch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mynediad</a:t>
            </a:r>
            <a:r>
              <a:rPr lang="en-GB" sz="1200" b="0" i="0" kern="1200" dirty="0">
                <a:solidFill>
                  <a:schemeClr val="tx1"/>
                </a:solidFill>
                <a:effectLst/>
                <a:latin typeface="+mn-lt"/>
                <a:ea typeface="+mn-ea"/>
                <a:cs typeface="+mn-cs"/>
              </a:rPr>
              <a:t> at </a:t>
            </a:r>
            <a:r>
              <a:rPr lang="en-GB" sz="1200" b="0" i="0" kern="1200" dirty="0" err="1">
                <a:solidFill>
                  <a:schemeClr val="tx1"/>
                </a:solidFill>
                <a:effectLst/>
                <a:latin typeface="+mn-lt"/>
                <a:ea typeface="+mn-ea"/>
                <a:cs typeface="+mn-cs"/>
              </a:rPr>
              <a:t>sesiynau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sgiliau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astudio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gwasanaethau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myfyrwyr</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chymorth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cyfeirio</a:t>
            </a:r>
            <a:r>
              <a:rPr lang="en-GB" sz="1200" b="0" i="0" kern="1200" dirty="0">
                <a:solidFill>
                  <a:schemeClr val="tx1"/>
                </a:solidFill>
                <a:effectLst/>
                <a:latin typeface="+mn-lt"/>
                <a:ea typeface="+mn-ea"/>
                <a:cs typeface="+mn-cs"/>
              </a:rPr>
              <a:t> at y </a:t>
            </a:r>
            <a:r>
              <a:rPr lang="en-GB" sz="1200" b="0" i="0" kern="1200" dirty="0" err="1">
                <a:solidFill>
                  <a:schemeClr val="tx1"/>
                </a:solidFill>
                <a:effectLst/>
                <a:latin typeface="+mn-lt"/>
                <a:ea typeface="+mn-ea"/>
                <a:cs typeface="+mn-cs"/>
              </a:rPr>
              <a:t>llyfrgell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helpu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gyda'ch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aseiniad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Pob</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lwc</a:t>
            </a:r>
            <a:r>
              <a:rPr lang="en-GB" sz="1200" b="0" i="0" kern="1200" dirty="0">
                <a:solidFill>
                  <a:schemeClr val="tx1"/>
                </a:solidFill>
                <a:effectLst/>
                <a:latin typeface="+mn-lt"/>
                <a:ea typeface="+mn-ea"/>
                <a:cs typeface="+mn-cs"/>
              </a:rPr>
              <a:t>!</a:t>
            </a:r>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408234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01/10/2025</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01/10/2025</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01/10/2025</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01/10/2025</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01/10/2025</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01/10/2025</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01/10/2025</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01/10/2025</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01/10/2025</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01/10/2025</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01/10/2025</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01/10/2025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01/10/2025</a:t>
            </a:fld>
            <a:endParaRPr lang="en-GB"/>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a:latin typeface="Lucida Sans" pitchFamily="34" charset="0"/>
              </a:rPr>
            </a:br>
            <a:br>
              <a:rPr lang="cy-GB" altLang="en-US">
                <a:latin typeface="Lucida Sans" pitchFamily="34" charset="0"/>
              </a:rPr>
            </a:br>
            <a:br>
              <a:rPr lang="cy-GB" altLang="en-US">
                <a:latin typeface="Lucida Sans" pitchFamily="34" charset="0"/>
              </a:rPr>
            </a:br>
            <a:r>
              <a:rPr lang="en-GB" sz="4800" b="1">
                <a:solidFill>
                  <a:schemeClr val="bg1"/>
                </a:solidFill>
                <a:latin typeface="Arial"/>
                <a:cs typeface="Arial"/>
              </a:rPr>
              <a:t>ECEY6010C</a:t>
            </a:r>
            <a:br>
              <a:rPr lang="en-GB" sz="4800" b="1">
                <a:latin typeface="Arial"/>
              </a:rPr>
            </a:br>
            <a:r>
              <a:rPr lang="en-GB" sz="4800" b="1">
                <a:solidFill>
                  <a:schemeClr val="bg1"/>
                </a:solidFill>
                <a:latin typeface="Arial"/>
                <a:cs typeface="Arial"/>
              </a:rPr>
              <a:t>C</a:t>
            </a:r>
            <a:r>
              <a:rPr lang="cy-GB" sz="4800" b="1" err="1">
                <a:solidFill>
                  <a:schemeClr val="bg1"/>
                </a:solidFill>
                <a:latin typeface="Arial"/>
                <a:cs typeface="Arial"/>
              </a:rPr>
              <a:t>hwricwla</a:t>
            </a:r>
            <a:r>
              <a:rPr lang="cy-GB" sz="4800" b="1">
                <a:solidFill>
                  <a:schemeClr val="bg1"/>
                </a:solidFill>
                <a:latin typeface="Arial"/>
                <a:cs typeface="Arial"/>
              </a:rPr>
              <a:t> blynyddoedd cynnar</a:t>
            </a:r>
            <a:br>
              <a:rPr lang="en-GB" sz="4800" b="1">
                <a:latin typeface="Arial"/>
              </a:rPr>
            </a:br>
            <a:r>
              <a:rPr lang="en-GB" sz="4800" b="1">
                <a:solidFill>
                  <a:schemeClr val="bg1"/>
                </a:solidFill>
                <a:latin typeface="Arial"/>
                <a:cs typeface="Arial"/>
              </a:rPr>
              <a:t> </a:t>
            </a:r>
            <a:br>
              <a:rPr lang="en-GB" sz="4800" b="1">
                <a:latin typeface="Arial"/>
              </a:rPr>
            </a:br>
            <a:r>
              <a:rPr lang="en-GB" sz="4800" b="1">
                <a:solidFill>
                  <a:schemeClr val="bg1"/>
                </a:solidFill>
                <a:latin typeface="Arial"/>
                <a:cs typeface="Arial"/>
              </a:rPr>
              <a:t>ECEY6010</a:t>
            </a:r>
            <a:br>
              <a:rPr lang="en-GB" sz="4800">
                <a:latin typeface="Arial"/>
              </a:rPr>
            </a:br>
            <a:r>
              <a:rPr lang="en-GB" sz="4800" b="1">
                <a:solidFill>
                  <a:schemeClr val="bg1"/>
                </a:solidFill>
                <a:latin typeface="Arial"/>
                <a:cs typeface="Arial"/>
              </a:rPr>
              <a:t>Early Years Curricula</a:t>
            </a:r>
            <a:br>
              <a:rPr lang="en-GB" sz="4800">
                <a:latin typeface="Arial"/>
              </a:rPr>
            </a:br>
            <a:r>
              <a:rPr lang="cy-GB" altLang="en-US" sz="4800" b="1" err="1">
                <a:solidFill>
                  <a:schemeClr val="bg1"/>
                </a:solidFill>
                <a:latin typeface="Arial"/>
                <a:cs typeface="Arial"/>
              </a:rPr>
              <a:t>Panopto</a:t>
            </a:r>
            <a:br>
              <a:rPr lang="cy-GB" altLang="en-US" sz="4000" b="1" i="1">
                <a:latin typeface="Lucida Sans" pitchFamily="34" charset="0"/>
              </a:rPr>
            </a:br>
            <a:br>
              <a:rPr lang="en-US" altLang="en-US">
                <a:solidFill>
                  <a:schemeClr val="bg1"/>
                </a:solidFill>
              </a:rPr>
            </a:br>
            <a:br>
              <a:rPr lang="en-US" altLang="en-US">
                <a:solidFill>
                  <a:schemeClr val="bg1"/>
                </a:solidFill>
              </a:rPr>
            </a:br>
            <a:br>
              <a:rPr lang="en-GB" altLang="en-US" sz="3600" b="1">
                <a:solidFill>
                  <a:schemeClr val="bg1"/>
                </a:solidFill>
              </a:rPr>
            </a:br>
            <a:endParaRPr lang="en-US" altLang="en-US">
              <a:solidFill>
                <a:schemeClr val="bg1"/>
              </a:solidFill>
            </a:endParaRPr>
          </a:p>
        </p:txBody>
      </p:sp>
    </p:spTree>
    <p:extLst>
      <p:ext uri="{BB962C8B-B14F-4D97-AF65-F5344CB8AC3E}">
        <p14:creationId xmlns:p14="http://schemas.microsoft.com/office/powerpoint/2010/main" val="23098975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a:xfrm>
            <a:off x="491378" y="-194049"/>
            <a:ext cx="11430000" cy="1325563"/>
          </a:xfrm>
        </p:spPr>
        <p:txBody>
          <a:bodyPr vert="horz" lIns="91440" tIns="45720" rIns="91440" bIns="45720" rtlCol="0" anchor="ctr">
            <a:noAutofit/>
          </a:bodyPr>
          <a:lstStyle/>
          <a:p>
            <a:pPr>
              <a:defRPr/>
            </a:pPr>
            <a:r>
              <a:rPr lang="en-GB" altLang="en-US" sz="4800" err="1"/>
              <a:t>Meini</a:t>
            </a:r>
            <a:r>
              <a:rPr lang="en-GB" altLang="en-US" sz="4800"/>
              <a:t> Asesu       </a:t>
            </a:r>
            <a:r>
              <a:rPr lang="en-GB" altLang="en-US" sz="4800">
                <a:solidFill>
                  <a:srgbClr val="000000"/>
                </a:solidFill>
              </a:rPr>
              <a:t>      </a:t>
            </a:r>
            <a:r>
              <a:rPr lang="en-GB" altLang="en-US" sz="4800">
                <a:solidFill>
                  <a:srgbClr val="0070C0"/>
                </a:solidFill>
              </a:rPr>
              <a:t>Assessment Criteria</a:t>
            </a:r>
            <a:endParaRPr lang="en-GB" sz="4800">
              <a:solidFill>
                <a:srgbClr val="0070C0"/>
              </a:solidFill>
            </a:endParaRPr>
          </a:p>
        </p:txBody>
      </p:sp>
      <p:sp>
        <p:nvSpPr>
          <p:cNvPr id="17411" name="Content Placeholder 2">
            <a:extLst>
              <a:ext uri="{FF2B5EF4-FFF2-40B4-BE49-F238E27FC236}">
                <a16:creationId xmlns:a16="http://schemas.microsoft.com/office/drawing/2014/main" id="{0C1F8009-7EFF-C2CB-2938-815E353C86A8}"/>
              </a:ext>
            </a:extLst>
          </p:cNvPr>
          <p:cNvSpPr>
            <a:spLocks noGrp="1"/>
          </p:cNvSpPr>
          <p:nvPr>
            <p:ph sz="half" idx="1"/>
          </p:nvPr>
        </p:nvSpPr>
        <p:spPr>
          <a:xfrm>
            <a:off x="329826" y="1494866"/>
            <a:ext cx="11342220" cy="4132263"/>
          </a:xfrm>
        </p:spPr>
        <p:txBody>
          <a:bodyPr vert="horz" lIns="91440" tIns="45720" rIns="91440" bIns="45720" rtlCol="0" anchor="t">
            <a:normAutofit/>
          </a:bodyPr>
          <a:lstStyle/>
          <a:p>
            <a:pPr algn="just">
              <a:spcBef>
                <a:spcPts val="600"/>
              </a:spcBef>
              <a:buFont typeface="Symbol" panose="05050102010706020507" pitchFamily="18" charset="2"/>
              <a:buChar char=""/>
            </a:pPr>
            <a:r>
              <a:rPr lang="cy-GB" altLang="en-US" sz="2400">
                <a:latin typeface="Arial"/>
                <a:cs typeface="Times New Roman"/>
              </a:rPr>
              <a:t>ymchwilio ac arddangos dealltwriaeth feirniadol o Gwricwla Blynyddoedd Cynnar gan gyfeirio at seiliau damcaniaethol, gwerthoedd a dulliau dysgu;</a:t>
            </a:r>
            <a:endParaRPr lang="en-GB" altLang="en-US" sz="2400">
              <a:latin typeface="Arial"/>
              <a:cs typeface="Times New Roman"/>
            </a:endParaRPr>
          </a:p>
          <a:p>
            <a:pPr algn="just">
              <a:spcBef>
                <a:spcPts val="600"/>
              </a:spcBef>
              <a:buFont typeface="Symbol" panose="05050102010706020507" pitchFamily="18" charset="2"/>
              <a:buChar char=""/>
            </a:pPr>
            <a:r>
              <a:rPr lang="cy-GB" altLang="en-US" sz="2400">
                <a:latin typeface="Arial"/>
                <a:cs typeface="Times New Roman"/>
              </a:rPr>
              <a:t>dadansoddi’n feirniadol gymhlethdodau dehongli a gweithredu cyfarwyddyd cwricwla blynyddoedd cynnar gan gyfeirio at rôl yr oedolyn, asesu a thracio cynnydd;</a:t>
            </a:r>
            <a:endParaRPr lang="en-GB" altLang="en-US" sz="2400">
              <a:latin typeface="Arial"/>
              <a:cs typeface="Times New Roman"/>
            </a:endParaRPr>
          </a:p>
          <a:p>
            <a:pPr algn="just">
              <a:buFont typeface="Symbol" panose="05050102010706020507" pitchFamily="18" charset="2"/>
              <a:buChar char=""/>
            </a:pPr>
            <a:r>
              <a:rPr lang="cy-GB" altLang="en-US" sz="2400">
                <a:latin typeface="Arial"/>
                <a:cs typeface="Times New Roman"/>
              </a:rPr>
              <a:t>gwerthuso’n feirniadol ddulliau asesu, tracio cynnydd a modelau datblygiad yn gysylltiedig ag oed neu gyfnod;</a:t>
            </a:r>
            <a:endParaRPr lang="en-GB" altLang="en-US" sz="2400">
              <a:latin typeface="Arial"/>
              <a:cs typeface="Times New Roman"/>
            </a:endParaRPr>
          </a:p>
          <a:p>
            <a:pPr algn="just">
              <a:spcBef>
                <a:spcPts val="600"/>
              </a:spcBef>
              <a:buFont typeface="Symbol" panose="05050102010706020507" pitchFamily="18" charset="2"/>
              <a:buChar char=""/>
            </a:pPr>
            <a:r>
              <a:rPr lang="cy-GB" altLang="en-US" sz="2400">
                <a:latin typeface="Arial"/>
                <a:cs typeface="Times New Roman"/>
              </a:rPr>
              <a:t>trefnu eu gwybodaeth a’r hyn y maent wedi’i ddysgu drwy ddefnyddio amrywiaeth o adnoddau gwybodaeth, a chyflwyno’u gwaith ar y lefel briodol.</a:t>
            </a:r>
            <a:endParaRPr lang="en-GB" altLang="en-US" sz="2400">
              <a:latin typeface="Arial"/>
              <a:cs typeface="Times New Roman"/>
            </a:endParaRPr>
          </a:p>
          <a:p>
            <a:endParaRPr lang="en-GB" altLang="en-US" sz="1400"/>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a:xfrm>
            <a:off x="5376023" y="811308"/>
            <a:ext cx="6759387" cy="4072030"/>
          </a:xfrm>
        </p:spPr>
        <p:txBody>
          <a:bodyPr vert="horz" lIns="91440" tIns="45720" rIns="91440" bIns="45720" rtlCol="0" anchor="t">
            <a:noAutofit/>
          </a:bodyPr>
          <a:lstStyle/>
          <a:p>
            <a:pPr algn="just">
              <a:spcBef>
                <a:spcPts val="600"/>
              </a:spcBef>
              <a:buFont typeface="Symbol" panose="05050102010706020507" pitchFamily="18" charset="2"/>
              <a:buChar char=""/>
            </a:pPr>
            <a:endParaRPr lang="en-GB" altLang="en-US" sz="2400">
              <a:solidFill>
                <a:srgbClr val="0070C0"/>
              </a:solidFill>
              <a:latin typeface="Arial"/>
              <a:cs typeface="Times New Roman"/>
            </a:endParaRPr>
          </a:p>
          <a:p>
            <a:endParaRPr lang="en-GB" altLang="en-US" sz="1600"/>
          </a:p>
        </p:txBody>
      </p:sp>
    </p:spTree>
    <p:extLst>
      <p:ext uri="{BB962C8B-B14F-4D97-AF65-F5344CB8AC3E}">
        <p14:creationId xmlns:p14="http://schemas.microsoft.com/office/powerpoint/2010/main" val="2625402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FF466-4297-481D-C084-A0E320C30B1C}"/>
              </a:ext>
            </a:extLst>
          </p:cNvPr>
          <p:cNvSpPr>
            <a:spLocks noGrp="1"/>
          </p:cNvSpPr>
          <p:nvPr>
            <p:ph type="title"/>
          </p:nvPr>
        </p:nvSpPr>
        <p:spPr>
          <a:xfrm>
            <a:off x="401171" y="107390"/>
            <a:ext cx="10515600" cy="1325563"/>
          </a:xfrm>
        </p:spPr>
        <p:txBody>
          <a:bodyPr>
            <a:normAutofit/>
          </a:bodyPr>
          <a:lstStyle/>
          <a:p>
            <a:r>
              <a:rPr lang="en-GB" sz="4800">
                <a:solidFill>
                  <a:srgbClr val="0070C0"/>
                </a:solidFill>
                <a:ea typeface="+mj-lt"/>
                <a:cs typeface="+mj-lt"/>
              </a:rPr>
              <a:t>Assessment Criteria</a:t>
            </a:r>
            <a:endParaRPr lang="en-US" sz="4800">
              <a:solidFill>
                <a:srgbClr val="0070C0"/>
              </a:solidFill>
            </a:endParaRPr>
          </a:p>
        </p:txBody>
      </p:sp>
      <p:sp>
        <p:nvSpPr>
          <p:cNvPr id="4" name="Content Placeholder 3">
            <a:extLst>
              <a:ext uri="{FF2B5EF4-FFF2-40B4-BE49-F238E27FC236}">
                <a16:creationId xmlns:a16="http://schemas.microsoft.com/office/drawing/2014/main" id="{6799E1AA-F1DF-03DC-C2F4-99A32370D727}"/>
              </a:ext>
            </a:extLst>
          </p:cNvPr>
          <p:cNvSpPr>
            <a:spLocks noGrp="1"/>
          </p:cNvSpPr>
          <p:nvPr>
            <p:ph sz="half" idx="2"/>
          </p:nvPr>
        </p:nvSpPr>
        <p:spPr>
          <a:xfrm>
            <a:off x="367553" y="1377390"/>
            <a:ext cx="10515600" cy="4351338"/>
          </a:xfrm>
        </p:spPr>
        <p:txBody>
          <a:bodyPr vert="horz" lIns="91440" tIns="45720" rIns="91440" bIns="45720" rtlCol="0" anchor="t">
            <a:normAutofit/>
          </a:bodyPr>
          <a:lstStyle/>
          <a:p>
            <a:pPr algn="just">
              <a:spcBef>
                <a:spcPts val="600"/>
              </a:spcBef>
              <a:buFont typeface="Symbol,Sans-Serif" panose="020B0604020202020204" pitchFamily="34" charset="0"/>
              <a:buChar char=""/>
            </a:pPr>
            <a:r>
              <a:rPr lang="en-GB" sz="2400">
                <a:solidFill>
                  <a:srgbClr val="0070C0"/>
                </a:solidFill>
                <a:ea typeface="+mn-lt"/>
                <a:cs typeface="+mn-lt"/>
              </a:rPr>
              <a:t>research and demonstrate a critical understanding of Early Years Curricula with reference to theoretical underpinnings, values and approaches to learning;</a:t>
            </a:r>
            <a:endParaRPr lang="en-US" sz="2400">
              <a:ea typeface="+mn-lt"/>
              <a:cs typeface="+mn-lt"/>
            </a:endParaRPr>
          </a:p>
          <a:p>
            <a:pPr algn="just">
              <a:spcBef>
                <a:spcPts val="600"/>
              </a:spcBef>
              <a:buFont typeface="Symbol,Sans-Serif" panose="020B0604020202020204" pitchFamily="34" charset="0"/>
              <a:buChar char=""/>
            </a:pPr>
            <a:r>
              <a:rPr lang="en-GB" sz="2400">
                <a:solidFill>
                  <a:srgbClr val="0070C0"/>
                </a:solidFill>
                <a:ea typeface="+mn-lt"/>
                <a:cs typeface="+mn-lt"/>
              </a:rPr>
              <a:t>critically analyse the complexities of interpretation and implementation of early year’s curricula guidance with reference to the role of the adult, assessment and progress tracking;</a:t>
            </a:r>
            <a:endParaRPr lang="en-US" sz="2400">
              <a:ea typeface="+mn-lt"/>
              <a:cs typeface="+mn-lt"/>
            </a:endParaRPr>
          </a:p>
          <a:p>
            <a:pPr algn="just">
              <a:buFont typeface="Symbol,Sans-Serif" panose="020B0604020202020204" pitchFamily="34" charset="0"/>
              <a:buChar char=""/>
            </a:pPr>
            <a:r>
              <a:rPr lang="en-GB" sz="2400">
                <a:solidFill>
                  <a:srgbClr val="0070C0"/>
                </a:solidFill>
                <a:ea typeface="+mn-lt"/>
                <a:cs typeface="+mn-lt"/>
              </a:rPr>
              <a:t>critically evaluate methods of assessment, progress tracking and age or stage related development models;</a:t>
            </a:r>
            <a:endParaRPr lang="en-US" sz="2400">
              <a:ea typeface="+mn-lt"/>
              <a:cs typeface="+mn-lt"/>
            </a:endParaRPr>
          </a:p>
          <a:p>
            <a:pPr algn="just">
              <a:spcBef>
                <a:spcPts val="600"/>
              </a:spcBef>
              <a:buFont typeface="Symbol,Sans-Serif" panose="020B0604020202020204" pitchFamily="34" charset="0"/>
              <a:buChar char=""/>
            </a:pPr>
            <a:r>
              <a:rPr lang="en-GB" sz="2400">
                <a:solidFill>
                  <a:srgbClr val="0070C0"/>
                </a:solidFill>
                <a:ea typeface="+mn-lt"/>
                <a:cs typeface="+mn-lt"/>
              </a:rPr>
              <a:t>organise their knowledge and learning through use of a range of information resources, and present their work at the appropriate level.</a:t>
            </a:r>
            <a:endParaRPr lang="en-GB" sz="2400"/>
          </a:p>
        </p:txBody>
      </p:sp>
    </p:spTree>
    <p:extLst>
      <p:ext uri="{BB962C8B-B14F-4D97-AF65-F5344CB8AC3E}">
        <p14:creationId xmlns:p14="http://schemas.microsoft.com/office/powerpoint/2010/main" val="3655231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1A358F3-6FC9-9A18-A3F1-0C0C7033C1F3}"/>
              </a:ext>
            </a:extLst>
          </p:cNvPr>
          <p:cNvSpPr>
            <a:spLocks noGrp="1"/>
          </p:cNvSpPr>
          <p:nvPr>
            <p:ph type="title"/>
          </p:nvPr>
        </p:nvSpPr>
        <p:spPr>
          <a:xfrm>
            <a:off x="1981200" y="0"/>
            <a:ext cx="8229600" cy="1143000"/>
          </a:xfrm>
        </p:spPr>
        <p:txBody>
          <a:bodyPr>
            <a:normAutofit fontScale="90000"/>
          </a:bodyPr>
          <a:lstStyle/>
          <a:p>
            <a:br>
              <a:rPr lang="cy-GB" altLang="en-US">
                <a:latin typeface="Lucida Sans" panose="020B0602030504020204" pitchFamily="34" charset="0"/>
              </a:rPr>
            </a:br>
            <a:r>
              <a:rPr lang="cy-GB" altLang="en-US" sz="5400">
                <a:latin typeface="Arial"/>
                <a:cs typeface="Arial"/>
              </a:rPr>
              <a:t>Asesiad</a:t>
            </a:r>
            <a:r>
              <a:rPr lang="cy-GB" altLang="en-US" sz="5400">
                <a:solidFill>
                  <a:srgbClr val="0000FF"/>
                </a:solidFill>
                <a:latin typeface="Arial"/>
                <a:cs typeface="Arial"/>
              </a:rPr>
              <a:t> </a:t>
            </a:r>
            <a:br>
              <a:rPr lang="cy-GB" altLang="en-US" sz="5400">
                <a:latin typeface="Arial"/>
              </a:rPr>
            </a:br>
            <a:r>
              <a:rPr lang="cy-GB" altLang="en-US" sz="5400" err="1">
                <a:solidFill>
                  <a:srgbClr val="0070C0"/>
                </a:solidFill>
                <a:latin typeface="Arial"/>
                <a:cs typeface="Arial"/>
              </a:rPr>
              <a:t>Assessment</a:t>
            </a:r>
            <a:r>
              <a:rPr lang="cy-GB" altLang="en-US">
                <a:solidFill>
                  <a:srgbClr val="0000FF"/>
                </a:solidFill>
                <a:latin typeface="Lucida Sans"/>
              </a:rPr>
              <a:t> </a:t>
            </a:r>
            <a:endParaRPr lang="en-GB" altLang="en-US"/>
          </a:p>
        </p:txBody>
      </p:sp>
      <p:sp>
        <p:nvSpPr>
          <p:cNvPr id="17411" name="Content Placeholder 1">
            <a:extLst>
              <a:ext uri="{FF2B5EF4-FFF2-40B4-BE49-F238E27FC236}">
                <a16:creationId xmlns:a16="http://schemas.microsoft.com/office/drawing/2014/main" id="{12F9D589-421D-0181-F8C1-F8EB3EF75DC9}"/>
              </a:ext>
            </a:extLst>
          </p:cNvPr>
          <p:cNvSpPr>
            <a:spLocks noGrp="1"/>
          </p:cNvSpPr>
          <p:nvPr>
            <p:ph sz="half" idx="1"/>
          </p:nvPr>
        </p:nvSpPr>
        <p:spPr>
          <a:xfrm>
            <a:off x="1286435" y="2216523"/>
            <a:ext cx="4038600" cy="3989388"/>
          </a:xfrm>
        </p:spPr>
        <p:txBody>
          <a:bodyPr vert="horz" lIns="91440" tIns="45720" rIns="91440" bIns="45720" rtlCol="0" anchor="t">
            <a:normAutofit/>
          </a:bodyPr>
          <a:lstStyle/>
          <a:p>
            <a:pPr>
              <a:defRPr/>
            </a:pPr>
            <a:r>
              <a:rPr lang="en-GB" err="1"/>
              <a:t>Aseisad</a:t>
            </a:r>
            <a:r>
              <a:rPr lang="en-GB"/>
              <a:t> </a:t>
            </a:r>
            <a:r>
              <a:rPr lang="en-GB" err="1"/>
              <a:t>ysgrifennedig</a:t>
            </a:r>
            <a:r>
              <a:rPr lang="en-GB"/>
              <a:t> </a:t>
            </a:r>
            <a:r>
              <a:rPr lang="en-GB" err="1"/>
              <a:t>unigol</a:t>
            </a:r>
            <a:r>
              <a:rPr lang="en-GB"/>
              <a:t> (4,000 o </a:t>
            </a:r>
            <a:r>
              <a:rPr lang="en-GB" err="1"/>
              <a:t>eiriau</a:t>
            </a:r>
            <a:r>
              <a:rPr lang="en-GB"/>
              <a:t>) </a:t>
            </a:r>
            <a:r>
              <a:rPr lang="en-GB" err="1"/>
              <a:t>yn</a:t>
            </a:r>
            <a:r>
              <a:rPr lang="en-GB"/>
              <a:t> </a:t>
            </a:r>
            <a:r>
              <a:rPr lang="en-GB" err="1"/>
              <a:t>cynnwys</a:t>
            </a:r>
            <a:r>
              <a:rPr lang="en-GB"/>
              <a:t> </a:t>
            </a:r>
            <a:r>
              <a:rPr lang="en-GB" err="1"/>
              <a:t>tair</a:t>
            </a:r>
            <a:r>
              <a:rPr lang="en-GB"/>
              <a:t> </a:t>
            </a:r>
            <a:r>
              <a:rPr lang="en-GB" err="1"/>
              <a:t>adran</a:t>
            </a:r>
            <a:endParaRPr lang="en-GB"/>
          </a:p>
          <a:p>
            <a:pPr marL="0" indent="0" eaLnBrk="1" hangingPunct="1">
              <a:spcBef>
                <a:spcPts val="700"/>
              </a:spcBef>
              <a:buNone/>
              <a:defRPr/>
            </a:pPr>
            <a:endParaRPr lang="en-GB" altLang="en-US"/>
          </a:p>
        </p:txBody>
      </p:sp>
      <p:sp>
        <p:nvSpPr>
          <p:cNvPr id="19460" name="Content Placeholder 3">
            <a:extLst>
              <a:ext uri="{FF2B5EF4-FFF2-40B4-BE49-F238E27FC236}">
                <a16:creationId xmlns:a16="http://schemas.microsoft.com/office/drawing/2014/main" id="{2DD619B1-995F-4A1E-ED87-D032E3DF2840}"/>
              </a:ext>
            </a:extLst>
          </p:cNvPr>
          <p:cNvSpPr>
            <a:spLocks noGrp="1"/>
          </p:cNvSpPr>
          <p:nvPr>
            <p:ph sz="half" idx="2"/>
          </p:nvPr>
        </p:nvSpPr>
        <p:spPr>
          <a:xfrm>
            <a:off x="6754906" y="2216524"/>
            <a:ext cx="4038600" cy="3989388"/>
          </a:xfrm>
        </p:spPr>
        <p:txBody>
          <a:bodyPr vert="horz" lIns="91440" tIns="45720" rIns="91440" bIns="45720" rtlCol="0" anchor="t">
            <a:normAutofit/>
          </a:bodyPr>
          <a:lstStyle/>
          <a:p>
            <a:r>
              <a:rPr lang="en-GB" altLang="en-US">
                <a:solidFill>
                  <a:srgbClr val="0070C0"/>
                </a:solidFill>
              </a:rPr>
              <a:t>Individual written assignment (4,000 words) consisting of three sections</a:t>
            </a:r>
          </a:p>
          <a:p>
            <a:endParaRPr lang="en-GB" altLang="en-US"/>
          </a:p>
        </p:txBody>
      </p:sp>
    </p:spTree>
    <p:extLst>
      <p:ext uri="{BB962C8B-B14F-4D97-AF65-F5344CB8AC3E}">
        <p14:creationId xmlns:p14="http://schemas.microsoft.com/office/powerpoint/2010/main" val="2328624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3FA90-12A6-F251-B147-E16EB0D25250}"/>
              </a:ext>
            </a:extLst>
          </p:cNvPr>
          <p:cNvSpPr>
            <a:spLocks noGrp="1"/>
          </p:cNvSpPr>
          <p:nvPr>
            <p:ph type="title"/>
          </p:nvPr>
        </p:nvSpPr>
        <p:spPr>
          <a:xfrm>
            <a:off x="490818" y="163419"/>
            <a:ext cx="10515600" cy="1325563"/>
          </a:xfrm>
        </p:spPr>
        <p:txBody>
          <a:bodyPr vert="horz" lIns="91440" tIns="45720" rIns="91440" bIns="45720" rtlCol="0" anchor="ctr">
            <a:noAutofit/>
          </a:bodyPr>
          <a:lstStyle/>
          <a:p>
            <a:pPr>
              <a:defRPr/>
            </a:pPr>
            <a:r>
              <a:rPr lang="en-GB" altLang="en-US" sz="4800" err="1"/>
              <a:t>Teitl</a:t>
            </a:r>
            <a:r>
              <a:rPr lang="en-GB" altLang="en-US" sz="4800"/>
              <a:t> y </a:t>
            </a:r>
            <a:r>
              <a:rPr lang="en-GB" altLang="en-US" sz="4800" err="1"/>
              <a:t>cwestiwn</a:t>
            </a:r>
            <a:br>
              <a:rPr lang="en-GB" altLang="en-US" sz="4800"/>
            </a:br>
            <a:r>
              <a:rPr lang="en-GB" altLang="en-US" sz="4800">
                <a:solidFill>
                  <a:srgbClr val="0070C0"/>
                </a:solidFill>
              </a:rPr>
              <a:t>Title of the question</a:t>
            </a:r>
            <a:endParaRPr lang="en-GB" sz="4800">
              <a:solidFill>
                <a:srgbClr val="0070C0"/>
              </a:solidFill>
              <a:cs typeface="Arial"/>
            </a:endParaRPr>
          </a:p>
        </p:txBody>
      </p:sp>
      <p:sp>
        <p:nvSpPr>
          <p:cNvPr id="21507" name="Content Placeholder 2">
            <a:extLst>
              <a:ext uri="{FF2B5EF4-FFF2-40B4-BE49-F238E27FC236}">
                <a16:creationId xmlns:a16="http://schemas.microsoft.com/office/drawing/2014/main" id="{8A82FAB1-928C-A0FB-A040-6554D1C866DB}"/>
              </a:ext>
            </a:extLst>
          </p:cNvPr>
          <p:cNvSpPr>
            <a:spLocks noGrp="1"/>
          </p:cNvSpPr>
          <p:nvPr>
            <p:ph sz="half" idx="1"/>
          </p:nvPr>
        </p:nvSpPr>
        <p:spPr>
          <a:xfrm>
            <a:off x="1098177" y="1708991"/>
            <a:ext cx="9994433" cy="4071098"/>
          </a:xfrm>
        </p:spPr>
        <p:txBody>
          <a:bodyPr vert="horz" lIns="91440" tIns="45720" rIns="91440" bIns="45720" rtlCol="0" anchor="t">
            <a:normAutofit/>
          </a:bodyPr>
          <a:lstStyle/>
          <a:p>
            <a:pPr marL="457200" indent="-457200">
              <a:buAutoNum type="arabicPeriod"/>
              <a:defRPr/>
            </a:pPr>
            <a:r>
              <a:rPr lang="en-GB" sz="2400" dirty="0" err="1">
                <a:latin typeface="Arial"/>
                <a:ea typeface="Times New Roman" panose="02020603050405020304" pitchFamily="18" charset="0"/>
                <a:cs typeface="Calibri"/>
              </a:rPr>
              <a:t>Dadansoddi'n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feirniadol</a:t>
            </a:r>
            <a:r>
              <a:rPr lang="en-GB" sz="2400" dirty="0">
                <a:latin typeface="Arial"/>
                <a:ea typeface="Times New Roman" panose="02020603050405020304" pitchFamily="18" charset="0"/>
                <a:cs typeface="Calibri"/>
              </a:rPr>
              <a:t> yr </a:t>
            </a:r>
            <a:r>
              <a:rPr lang="en-GB" sz="2400" dirty="0" err="1">
                <a:latin typeface="Arial"/>
                <a:ea typeface="Times New Roman" panose="02020603050405020304" pitchFamily="18" charset="0"/>
                <a:cs typeface="Calibri"/>
              </a:rPr>
              <a:t>heriau</a:t>
            </a:r>
            <a:r>
              <a:rPr lang="en-GB" sz="2400" dirty="0">
                <a:latin typeface="Arial"/>
                <a:ea typeface="Times New Roman" panose="02020603050405020304" pitchFamily="18" charset="0"/>
                <a:cs typeface="Calibri"/>
              </a:rPr>
              <a:t> o </a:t>
            </a:r>
            <a:r>
              <a:rPr lang="en-GB" sz="2400" dirty="0" err="1">
                <a:latin typeface="Arial"/>
                <a:ea typeface="Times New Roman" panose="02020603050405020304" pitchFamily="18" charset="0"/>
                <a:cs typeface="Calibri"/>
              </a:rPr>
              <a:t>weithredu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cwricwlwm</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seiliedig</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ar</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chwarae</a:t>
            </a:r>
            <a:r>
              <a:rPr lang="en-GB" sz="2400" dirty="0">
                <a:latin typeface="Arial"/>
                <a:ea typeface="Times New Roman" panose="02020603050405020304" pitchFamily="18" charset="0"/>
                <a:cs typeface="Calibri"/>
              </a:rPr>
              <a:t> (1500 o </a:t>
            </a:r>
            <a:r>
              <a:rPr lang="en-GB" sz="2400" dirty="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  (1500 o </a:t>
            </a:r>
            <a:r>
              <a:rPr lang="en-GB" sz="2400" dirty="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a:t>
            </a:r>
            <a:endParaRPr lang="en-GB" sz="2400" dirty="0">
              <a:latin typeface="Arial"/>
              <a:ea typeface="Times New Roman" panose="02020603050405020304" pitchFamily="18" charset="0"/>
              <a:cs typeface="Arial"/>
            </a:endParaRPr>
          </a:p>
          <a:p>
            <a:pPr>
              <a:buFont typeface="+mj-lt"/>
              <a:buAutoNum type="arabicPeriod"/>
              <a:defRPr/>
            </a:pPr>
            <a:r>
              <a:rPr lang="en-GB" sz="2400" dirty="0" err="1">
                <a:latin typeface="Arial"/>
                <a:ea typeface="Times New Roman" panose="02020603050405020304" pitchFamily="18" charset="0"/>
                <a:cs typeface="Calibri"/>
              </a:rPr>
              <a:t>Ystyried</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cysyniad</a:t>
            </a:r>
            <a:r>
              <a:rPr lang="en-GB" sz="2400" dirty="0">
                <a:latin typeface="Arial"/>
                <a:ea typeface="Times New Roman" panose="02020603050405020304" pitchFamily="18" charset="0"/>
                <a:cs typeface="Calibri"/>
              </a:rPr>
              <a:t> y </a:t>
            </a:r>
            <a:r>
              <a:rPr lang="en-GB" sz="2400" dirty="0" err="1">
                <a:latin typeface="Arial"/>
                <a:ea typeface="Times New Roman" panose="02020603050405020304" pitchFamily="18" charset="0"/>
                <a:cs typeface="Calibri"/>
              </a:rPr>
              <a:t>plentyn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unigryw</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gwerthuswch</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feirniadol</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ddulliau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asesu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olrhain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cynnydd</a:t>
            </a:r>
            <a:r>
              <a:rPr lang="en-GB" sz="2400" dirty="0">
                <a:latin typeface="Arial"/>
                <a:ea typeface="Times New Roman" panose="02020603050405020304" pitchFamily="18" charset="0"/>
                <a:cs typeface="Calibri"/>
              </a:rPr>
              <a:t> a </a:t>
            </a:r>
            <a:r>
              <a:rPr lang="en-GB" sz="2400" dirty="0" err="1">
                <a:latin typeface="Arial"/>
                <a:ea typeface="Times New Roman" panose="02020603050405020304" pitchFamily="18" charset="0"/>
                <a:cs typeface="Calibri"/>
              </a:rPr>
              <a:t>modelau</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datblygiad</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sy’n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gysylltiedig</a:t>
            </a:r>
            <a:r>
              <a:rPr lang="en-GB" sz="2400" dirty="0">
                <a:latin typeface="Arial"/>
                <a:ea typeface="Times New Roman" panose="02020603050405020304" pitchFamily="18" charset="0"/>
                <a:cs typeface="Calibri"/>
              </a:rPr>
              <a:t> ag </a:t>
            </a:r>
            <a:r>
              <a:rPr lang="en-GB" sz="2400" dirty="0" err="1">
                <a:latin typeface="Arial"/>
                <a:ea typeface="Times New Roman" panose="02020603050405020304" pitchFamily="18" charset="0"/>
                <a:cs typeface="Calibri"/>
              </a:rPr>
              <a:t>oedran</a:t>
            </a:r>
            <a:r>
              <a:rPr lang="en-GB" sz="2400" dirty="0">
                <a:latin typeface="Arial"/>
                <a:ea typeface="Times New Roman" panose="02020603050405020304" pitchFamily="18" charset="0"/>
                <a:cs typeface="Calibri"/>
              </a:rPr>
              <a:t> neu </a:t>
            </a:r>
            <a:r>
              <a:rPr lang="en-GB" sz="2400" dirty="0" err="1">
                <a:latin typeface="Arial"/>
                <a:ea typeface="Times New Roman" panose="02020603050405020304" pitchFamily="18" charset="0"/>
                <a:cs typeface="Calibri"/>
              </a:rPr>
              <a:t>gyfnod</a:t>
            </a:r>
            <a:r>
              <a:rPr lang="en-GB" sz="2400" dirty="0">
                <a:latin typeface="Arial"/>
                <a:ea typeface="Times New Roman" panose="02020603050405020304" pitchFamily="18" charset="0"/>
                <a:cs typeface="Calibri"/>
              </a:rPr>
              <a:t> o </a:t>
            </a:r>
            <a:r>
              <a:rPr lang="en-GB" sz="2400" dirty="0" err="1">
                <a:latin typeface="Arial"/>
                <a:ea typeface="Times New Roman" panose="02020603050405020304" pitchFamily="18" charset="0"/>
                <a:cs typeface="Calibri"/>
              </a:rPr>
              <a:t>fewn</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cwricwla</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seiliedig</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ar</a:t>
            </a:r>
            <a:r>
              <a:rPr lang="en-GB" sz="2400" dirty="0">
                <a:latin typeface="Arial"/>
                <a:ea typeface="Times New Roman" panose="02020603050405020304" pitchFamily="18" charset="0"/>
                <a:cs typeface="Calibri"/>
              </a:rPr>
              <a:t> </a:t>
            </a:r>
            <a:r>
              <a:rPr lang="en-GB" sz="2400" dirty="0" err="1">
                <a:latin typeface="Arial"/>
                <a:ea typeface="Times New Roman" panose="02020603050405020304" pitchFamily="18" charset="0"/>
                <a:cs typeface="Calibri"/>
              </a:rPr>
              <a:t>chwarae</a:t>
            </a:r>
            <a:r>
              <a:rPr lang="en-GB" sz="2400" dirty="0">
                <a:latin typeface="Arial"/>
                <a:ea typeface="Times New Roman" panose="02020603050405020304" pitchFamily="18" charset="0"/>
                <a:cs typeface="Calibri"/>
              </a:rPr>
              <a:t> (1500 o </a:t>
            </a:r>
            <a:r>
              <a:rPr lang="en-GB" sz="2400" dirty="0" err="1">
                <a:latin typeface="Arial"/>
                <a:ea typeface="Times New Roman" panose="02020603050405020304" pitchFamily="18" charset="0"/>
                <a:cs typeface="Calibri"/>
              </a:rPr>
              <a:t>eiriau</a:t>
            </a:r>
            <a:r>
              <a:rPr lang="en-GB" sz="2400" dirty="0">
                <a:latin typeface="Arial"/>
                <a:ea typeface="Times New Roman" panose="02020603050405020304" pitchFamily="18" charset="0"/>
                <a:cs typeface="Calibri"/>
              </a:rPr>
              <a:t>).</a:t>
            </a:r>
          </a:p>
          <a:p>
            <a:pPr>
              <a:buFont typeface="+mj-lt"/>
              <a:buAutoNum type="arabicPeriod"/>
              <a:defRPr/>
            </a:pP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Ysgrifennwch</a:t>
            </a:r>
            <a:r>
              <a:rPr lang="en-GB" sz="2400" dirty="0">
                <a:latin typeface="Arial"/>
                <a:ea typeface="Times New Roman" panose="02020603050405020304" pitchFamily="18" charset="0"/>
                <a:cs typeface="Arial"/>
              </a:rPr>
              <a:t> flog </a:t>
            </a:r>
            <a:r>
              <a:rPr lang="en-GB" sz="2400" dirty="0" err="1">
                <a:latin typeface="Arial"/>
                <a:ea typeface="Times New Roman" panose="02020603050405020304" pitchFamily="18" charset="0"/>
                <a:cs typeface="Arial"/>
              </a:rPr>
              <a:t>sy’n</a:t>
            </a:r>
            <a:r>
              <a:rPr lang="en-GB" sz="2400" dirty="0">
                <a:latin typeface="Arial"/>
                <a:ea typeface="Times New Roman" panose="02020603050405020304" pitchFamily="18" charset="0"/>
                <a:cs typeface="Arial"/>
              </a:rPr>
              <a:t> addas </a:t>
            </a:r>
            <a:r>
              <a:rPr lang="en-GB" sz="2400" dirty="0" err="1">
                <a:latin typeface="Arial"/>
                <a:ea typeface="Times New Roman" panose="02020603050405020304" pitchFamily="18" charset="0"/>
                <a:cs typeface="Arial"/>
              </a:rPr>
              <a:t>ar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gyfer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cyhoeddiad</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proffesiynol</a:t>
            </a:r>
            <a:r>
              <a:rPr lang="en-GB" sz="2400" dirty="0">
                <a:latin typeface="Arial"/>
                <a:ea typeface="Times New Roman" panose="02020603050405020304" pitchFamily="18" charset="0"/>
                <a:cs typeface="Arial"/>
              </a:rPr>
              <a:t> (er </a:t>
            </a:r>
            <a:r>
              <a:rPr lang="en-GB" sz="2400" dirty="0" err="1">
                <a:latin typeface="Arial"/>
                <a:ea typeface="Times New Roman" panose="02020603050405020304" pitchFamily="18" charset="0"/>
                <a:cs typeface="Arial"/>
              </a:rPr>
              <a:t>enghraifft</a:t>
            </a:r>
            <a:r>
              <a:rPr lang="en-GB" sz="2400" dirty="0">
                <a:latin typeface="Arial"/>
                <a:ea typeface="Times New Roman" panose="02020603050405020304" pitchFamily="18" charset="0"/>
                <a:cs typeface="Arial"/>
              </a:rPr>
              <a:t>, Nursery World, Small Talk) </a:t>
            </a:r>
            <a:r>
              <a:rPr lang="en-GB" sz="2400" dirty="0" err="1">
                <a:latin typeface="Arial"/>
                <a:ea typeface="Times New Roman" panose="02020603050405020304" pitchFamily="18" charset="0"/>
                <a:cs typeface="Arial"/>
              </a:rPr>
              <a:t>sy’n</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gysylltiedig</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â’r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ystyriaethau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sydd</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eu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hangen</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wrth</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weithredu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cwricwlwm</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seiliedig</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ar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chwarae</a:t>
            </a:r>
            <a:r>
              <a:rPr lang="en-GB" sz="2400" dirty="0">
                <a:latin typeface="Arial"/>
                <a:ea typeface="Times New Roman" panose="02020603050405020304" pitchFamily="18" charset="0"/>
                <a:cs typeface="Arial"/>
              </a:rPr>
              <a:t> / </a:t>
            </a:r>
            <a:r>
              <a:rPr lang="en-GB" sz="2400" dirty="0" err="1">
                <a:latin typeface="Arial"/>
                <a:ea typeface="Times New Roman" panose="02020603050405020304" pitchFamily="18" charset="0"/>
                <a:cs typeface="Arial"/>
              </a:rPr>
              <a:t>newidiadau</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i’r</a:t>
            </a:r>
            <a:r>
              <a:rPr lang="en-GB" sz="2400" dirty="0">
                <a:latin typeface="Arial"/>
                <a:ea typeface="Times New Roman" panose="02020603050405020304" pitchFamily="18" charset="0"/>
                <a:cs typeface="Arial"/>
              </a:rPr>
              <a:t> </a:t>
            </a:r>
            <a:r>
              <a:rPr lang="en-GB" sz="2400" dirty="0" err="1">
                <a:latin typeface="Arial"/>
                <a:ea typeface="Times New Roman" panose="02020603050405020304" pitchFamily="18" charset="0"/>
                <a:cs typeface="Arial"/>
              </a:rPr>
              <a:t>cwricwlwm</a:t>
            </a:r>
            <a:r>
              <a:rPr lang="en-GB" sz="2400" dirty="0">
                <a:latin typeface="Arial"/>
                <a:ea typeface="Times New Roman" panose="02020603050405020304" pitchFamily="18" charset="0"/>
                <a:cs typeface="Arial"/>
              </a:rPr>
              <a:t> (1000 o </a:t>
            </a:r>
            <a:r>
              <a:rPr lang="en-GB" sz="2400" dirty="0" err="1">
                <a:latin typeface="Arial"/>
                <a:ea typeface="Times New Roman" panose="02020603050405020304" pitchFamily="18" charset="0"/>
                <a:cs typeface="Arial"/>
              </a:rPr>
              <a:t>eiriau</a:t>
            </a:r>
            <a:r>
              <a:rPr lang="en-GB" sz="2400" dirty="0">
                <a:latin typeface="Arial"/>
                <a:ea typeface="Times New Roman" panose="02020603050405020304" pitchFamily="18" charset="0"/>
                <a:cs typeface="Arial"/>
              </a:rPr>
              <a:t>).</a:t>
            </a:r>
          </a:p>
          <a:p>
            <a:pPr marL="0" indent="0">
              <a:buNone/>
              <a:defRPr/>
            </a:pPr>
            <a:endParaRPr lang="en-GB" altLang="en-US" sz="1400"/>
          </a:p>
        </p:txBody>
      </p:sp>
    </p:spTree>
    <p:extLst>
      <p:ext uri="{BB962C8B-B14F-4D97-AF65-F5344CB8AC3E}">
        <p14:creationId xmlns:p14="http://schemas.microsoft.com/office/powerpoint/2010/main" val="1612513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FC8B17B-4297-FA26-5E10-CAF5611D7D0F}"/>
              </a:ext>
            </a:extLst>
          </p:cNvPr>
          <p:cNvSpPr txBox="1">
            <a:spLocks/>
          </p:cNvSpPr>
          <p:nvPr/>
        </p:nvSpPr>
        <p:spPr>
          <a:xfrm>
            <a:off x="755276" y="270996"/>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ltLang="en-US" sz="4800" err="1"/>
              <a:t>Teitl</a:t>
            </a:r>
            <a:r>
              <a:rPr lang="en-GB" altLang="en-US" sz="4800"/>
              <a:t> y </a:t>
            </a:r>
            <a:r>
              <a:rPr lang="en-GB" altLang="en-US" sz="4800" err="1"/>
              <a:t>cwestiwn</a:t>
            </a:r>
            <a:br>
              <a:rPr lang="en-GB" altLang="en-US" sz="4800"/>
            </a:br>
            <a:r>
              <a:rPr lang="en-GB" altLang="en-US" sz="4800">
                <a:solidFill>
                  <a:srgbClr val="0070C0"/>
                </a:solidFill>
              </a:rPr>
              <a:t>Title of the question</a:t>
            </a:r>
            <a:endParaRPr lang="en-GB" sz="4800">
              <a:solidFill>
                <a:srgbClr val="0070C0"/>
              </a:solidFill>
              <a:cs typeface="Arial"/>
            </a:endParaRPr>
          </a:p>
        </p:txBody>
      </p:sp>
      <p:sp>
        <p:nvSpPr>
          <p:cNvPr id="7" name="Content Placeholder 3">
            <a:extLst>
              <a:ext uri="{FF2B5EF4-FFF2-40B4-BE49-F238E27FC236}">
                <a16:creationId xmlns:a16="http://schemas.microsoft.com/office/drawing/2014/main" id="{589A9DE0-C844-A88B-37EB-468D7E8104BF}"/>
              </a:ext>
            </a:extLst>
          </p:cNvPr>
          <p:cNvSpPr>
            <a:spLocks noGrp="1"/>
          </p:cNvSpPr>
          <p:nvPr/>
        </p:nvSpPr>
        <p:spPr>
          <a:xfrm>
            <a:off x="693551" y="2123048"/>
            <a:ext cx="10882032" cy="42481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a:defRPr/>
            </a:pPr>
            <a:r>
              <a:rPr lang="en-GB" sz="2400" dirty="0">
                <a:solidFill>
                  <a:srgbClr val="0070C0"/>
                </a:solidFill>
                <a:latin typeface="Arial"/>
                <a:ea typeface="Times New Roman" panose="02020603050405020304" pitchFamily="18" charset="0"/>
                <a:cs typeface="Arial"/>
              </a:rPr>
              <a:t>Critically analyse the challenges of implementing play-based curricula (1500 words).</a:t>
            </a:r>
          </a:p>
          <a:p>
            <a:pPr>
              <a:buFont typeface="+mj-lt"/>
              <a:buAutoNum type="arabicPeriod"/>
              <a:defRPr/>
            </a:pPr>
            <a:r>
              <a:rPr lang="en-GB" sz="2400" dirty="0">
                <a:solidFill>
                  <a:srgbClr val="0070C0"/>
                </a:solidFill>
                <a:latin typeface="Arial"/>
                <a:ea typeface="Times New Roman" panose="02020603050405020304" pitchFamily="18" charset="0"/>
                <a:cs typeface="Arial"/>
              </a:rPr>
              <a:t>Considering the concept of the ‘Unique Child’ , critically evaluate methods of assessment, progress tracking and age or stage related development models within play-based curricula (1500 words).</a:t>
            </a:r>
          </a:p>
          <a:p>
            <a:pPr>
              <a:buFont typeface="+mj-lt"/>
              <a:buAutoNum type="arabicPeriod"/>
              <a:defRPr/>
            </a:pPr>
            <a:r>
              <a:rPr lang="en-GB" sz="2400" dirty="0">
                <a:solidFill>
                  <a:srgbClr val="0070C0"/>
                </a:solidFill>
                <a:latin typeface="Arial"/>
                <a:ea typeface="Times New Roman" panose="02020603050405020304" pitchFamily="18" charset="0"/>
                <a:cs typeface="Arial"/>
              </a:rPr>
              <a:t>Write a blog suitable for a professional publication (for example, Nursery World, Small Talk) linked to considerations needed when implementing a play-based curriculum/curriculum changes (1000 words).</a:t>
            </a:r>
          </a:p>
          <a:p>
            <a:pPr marL="0" indent="0">
              <a:buNone/>
              <a:defRPr/>
            </a:pPr>
            <a:endParaRPr lang="en-GB" altLang="en-US" sz="1100">
              <a:latin typeface="Times New Roman" pitchFamily="18" charset="0"/>
            </a:endParaRPr>
          </a:p>
        </p:txBody>
      </p:sp>
    </p:spTree>
    <p:extLst>
      <p:ext uri="{BB962C8B-B14F-4D97-AF65-F5344CB8AC3E}">
        <p14:creationId xmlns:p14="http://schemas.microsoft.com/office/powerpoint/2010/main" val="228907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E0046C1-3E29-54C0-8B33-80DA279A0DAB}"/>
              </a:ext>
            </a:extLst>
          </p:cNvPr>
          <p:cNvSpPr>
            <a:spLocks noGrp="1"/>
          </p:cNvSpPr>
          <p:nvPr>
            <p:ph type="title"/>
          </p:nvPr>
        </p:nvSpPr>
        <p:spPr/>
        <p:txBody>
          <a:bodyPr vert="horz" lIns="91440" tIns="45720" rIns="91440" bIns="45720" rtlCol="0" anchor="ctr">
            <a:noAutofit/>
          </a:bodyPr>
          <a:lstStyle/>
          <a:p>
            <a:r>
              <a:rPr lang="en-GB" altLang="en-US" sz="4800"/>
              <a:t>Adran 1</a:t>
            </a:r>
            <a:br>
              <a:rPr lang="en-GB" altLang="en-US" sz="4800"/>
            </a:br>
            <a:r>
              <a:rPr lang="en-GB" altLang="en-US" sz="4800">
                <a:solidFill>
                  <a:srgbClr val="0070C0"/>
                </a:solidFill>
              </a:rPr>
              <a:t>Section 1</a:t>
            </a:r>
          </a:p>
        </p:txBody>
      </p:sp>
      <p:sp>
        <p:nvSpPr>
          <p:cNvPr id="3" name="Content Placeholder 2">
            <a:extLst>
              <a:ext uri="{FF2B5EF4-FFF2-40B4-BE49-F238E27FC236}">
                <a16:creationId xmlns:a16="http://schemas.microsoft.com/office/drawing/2014/main" id="{C2E5B012-09BC-59F6-0206-55679341A1A2}"/>
              </a:ext>
            </a:extLst>
          </p:cNvPr>
          <p:cNvSpPr>
            <a:spLocks noGrp="1"/>
          </p:cNvSpPr>
          <p:nvPr>
            <p:ph sz="half" idx="1"/>
          </p:nvPr>
        </p:nvSpPr>
        <p:spPr>
          <a:xfrm>
            <a:off x="838200" y="1824318"/>
            <a:ext cx="5080747" cy="3989388"/>
          </a:xfrm>
        </p:spPr>
        <p:txBody>
          <a:bodyPr vert="horz" lIns="91440" tIns="45720" rIns="91440" bIns="45720" rtlCol="0" anchor="t">
            <a:normAutofit/>
          </a:bodyPr>
          <a:lstStyle/>
          <a:p>
            <a:pPr marL="0" indent="0">
              <a:buNone/>
              <a:defRPr/>
            </a:pPr>
            <a:r>
              <a:rPr lang="en-GB" altLang="en-US" sz="2400" dirty="0"/>
              <a:t>1.Dadansoddi'n </a:t>
            </a:r>
            <a:r>
              <a:rPr lang="en-GB" altLang="en-US" sz="2400" dirty="0" err="1"/>
              <a:t>feirniadol</a:t>
            </a:r>
            <a:r>
              <a:rPr lang="en-GB" altLang="en-US" sz="2400" dirty="0"/>
              <a:t> yr </a:t>
            </a:r>
            <a:r>
              <a:rPr lang="en-GB" altLang="en-US" sz="2400" dirty="0" err="1"/>
              <a:t>heriau</a:t>
            </a:r>
            <a:r>
              <a:rPr lang="en-GB" altLang="en-US" sz="2400" dirty="0"/>
              <a:t> o </a:t>
            </a:r>
            <a:r>
              <a:rPr lang="en-GB" altLang="en-US" sz="2400" dirty="0" err="1"/>
              <a:t>weithredu</a:t>
            </a:r>
            <a:r>
              <a:rPr lang="en-GB" altLang="en-US" sz="2400" dirty="0"/>
              <a:t> </a:t>
            </a:r>
            <a:r>
              <a:rPr lang="en-GB" altLang="en-US" sz="2400" dirty="0" err="1"/>
              <a:t>cwricwlwm</a:t>
            </a:r>
            <a:r>
              <a:rPr lang="en-GB" altLang="en-US" sz="2400" dirty="0"/>
              <a:t> </a:t>
            </a:r>
            <a:r>
              <a:rPr lang="en-GB" altLang="en-US" sz="2400" dirty="0" err="1"/>
              <a:t>sy'n</a:t>
            </a:r>
            <a:r>
              <a:rPr lang="en-GB" altLang="en-US" sz="2400" dirty="0"/>
              <a:t> </a:t>
            </a:r>
            <a:r>
              <a:rPr lang="en-GB" altLang="en-US" sz="2400" dirty="0" err="1"/>
              <a:t>seiliedig</a:t>
            </a:r>
            <a:r>
              <a:rPr lang="en-GB" altLang="en-US" sz="2400" dirty="0"/>
              <a:t> </a:t>
            </a:r>
            <a:r>
              <a:rPr lang="en-GB" altLang="en-US" sz="2400" dirty="0" err="1"/>
              <a:t>ar</a:t>
            </a:r>
            <a:r>
              <a:rPr lang="en-GB" altLang="en-US" sz="2400" dirty="0"/>
              <a:t> </a:t>
            </a:r>
            <a:r>
              <a:rPr lang="en-GB" altLang="en-US" sz="2400" dirty="0" err="1"/>
              <a:t>chwarae</a:t>
            </a:r>
            <a:r>
              <a:rPr lang="en-GB" altLang="en-US" sz="2400" dirty="0"/>
              <a:t> (1500 o </a:t>
            </a:r>
            <a:r>
              <a:rPr lang="en-GB" altLang="en-US" sz="2400" dirty="0" err="1"/>
              <a:t>eiriau</a:t>
            </a:r>
            <a:r>
              <a:rPr lang="en-GB" altLang="en-US" sz="2400" dirty="0"/>
              <a:t>).  (1500 o </a:t>
            </a:r>
            <a:r>
              <a:rPr lang="en-GB" altLang="en-US" sz="2400" dirty="0" err="1"/>
              <a:t>eiriau</a:t>
            </a:r>
            <a:r>
              <a:rPr lang="en-GB" altLang="en-US" sz="2400" dirty="0"/>
              <a:t>).</a:t>
            </a:r>
            <a:endParaRPr lang="en-US" altLang="en-US" sz="2400" dirty="0">
              <a:cs typeface="Arial"/>
            </a:endParaRPr>
          </a:p>
          <a:p>
            <a:pPr marL="0" indent="0">
              <a:buNone/>
              <a:defRPr/>
            </a:pPr>
            <a:endParaRPr lang="en-GB" altLang="en-US" sz="2400">
              <a:cs typeface="Arial"/>
            </a:endParaRPr>
          </a:p>
          <a:p>
            <a:pPr marL="0" indent="0">
              <a:buNone/>
              <a:defRPr/>
            </a:pPr>
            <a:endParaRPr lang="en-GB" altLang="en-US" sz="2400" b="1">
              <a:latin typeface="+mj-lt"/>
              <a:cs typeface="Arial"/>
            </a:endParaRPr>
          </a:p>
          <a:p>
            <a:pPr marL="0" indent="0">
              <a:buNone/>
              <a:defRPr/>
            </a:pPr>
            <a:r>
              <a:rPr lang="cy-GB" altLang="en-US" sz="2400" b="1" dirty="0">
                <a:latin typeface="+mj-lt"/>
              </a:rPr>
              <a:t>Marc </a:t>
            </a:r>
            <a:r>
              <a:rPr lang="en-GB" altLang="en-US" sz="2400" b="1" dirty="0">
                <a:latin typeface="+mj-lt"/>
              </a:rPr>
              <a:t>30</a:t>
            </a:r>
            <a:endParaRPr lang="en-GB" altLang="en-US" sz="2400" b="1" dirty="0">
              <a:latin typeface="+mj-lt"/>
              <a:cs typeface="Arial"/>
            </a:endParaRPr>
          </a:p>
          <a:p>
            <a:pPr>
              <a:defRPr/>
            </a:pPr>
            <a:endParaRPr lang="en-GB"/>
          </a:p>
        </p:txBody>
      </p:sp>
      <p:sp>
        <p:nvSpPr>
          <p:cNvPr id="4" name="Content Placeholder 3">
            <a:extLst>
              <a:ext uri="{FF2B5EF4-FFF2-40B4-BE49-F238E27FC236}">
                <a16:creationId xmlns:a16="http://schemas.microsoft.com/office/drawing/2014/main" id="{71F2F217-52C1-9C50-8221-C35C203E5E4B}"/>
              </a:ext>
            </a:extLst>
          </p:cNvPr>
          <p:cNvSpPr>
            <a:spLocks noGrp="1"/>
          </p:cNvSpPr>
          <p:nvPr>
            <p:ph sz="half" idx="2"/>
          </p:nvPr>
        </p:nvSpPr>
        <p:spPr>
          <a:xfrm>
            <a:off x="6183406" y="1824318"/>
            <a:ext cx="5394511" cy="3989388"/>
          </a:xfrm>
        </p:spPr>
        <p:txBody>
          <a:bodyPr vert="horz" lIns="91440" tIns="45720" rIns="91440" bIns="45720" rtlCol="0" anchor="t">
            <a:normAutofit/>
          </a:bodyPr>
          <a:lstStyle/>
          <a:p>
            <a:pPr marL="0" indent="0">
              <a:buNone/>
              <a:defRPr/>
            </a:pPr>
            <a:r>
              <a:rPr lang="en-GB" sz="2400" dirty="0">
                <a:solidFill>
                  <a:srgbClr val="0070C0"/>
                </a:solidFill>
                <a:latin typeface="Arial"/>
                <a:ea typeface="Times New Roman" panose="02020603050405020304" pitchFamily="18" charset="0"/>
                <a:cs typeface="Arial"/>
              </a:rPr>
              <a:t>1. Critically analyse the challenges of implementing play-based curricula (1500 words).</a:t>
            </a:r>
            <a:endParaRPr lang="en-GB" sz="2400" dirty="0">
              <a:solidFill>
                <a:srgbClr val="0070C0"/>
              </a:solidFill>
              <a:latin typeface="Arial" panose="020B0604020202020204" pitchFamily="34" charset="0"/>
              <a:ea typeface="Times New Roman" panose="02020603050405020304" pitchFamily="18" charset="0"/>
              <a:cs typeface="Arial"/>
            </a:endParaRPr>
          </a:p>
          <a:p>
            <a:pPr>
              <a:spcAft>
                <a:spcPts val="0"/>
              </a:spcAft>
              <a:defRPr/>
            </a:pPr>
            <a:endParaRPr lang="en-GB" sz="2400" b="1">
              <a:solidFill>
                <a:srgbClr val="0070C0"/>
              </a:solidFill>
              <a:latin typeface="Arial" panose="020B0604020202020204" pitchFamily="34" charset="0"/>
              <a:cs typeface="Arial"/>
            </a:endParaRPr>
          </a:p>
          <a:p>
            <a:pPr marL="0" indent="0">
              <a:spcAft>
                <a:spcPts val="0"/>
              </a:spcAft>
              <a:buNone/>
              <a:defRPr/>
            </a:pPr>
            <a:r>
              <a:rPr lang="en-GB" sz="2400" b="1" dirty="0">
                <a:solidFill>
                  <a:srgbClr val="0070C0"/>
                </a:solidFill>
                <a:latin typeface="+mj-lt"/>
              </a:rPr>
              <a:t>30 Marks</a:t>
            </a:r>
            <a:endParaRPr lang="en-GB" sz="2400" dirty="0">
              <a:solidFill>
                <a:srgbClr val="0070C0"/>
              </a:solidFill>
            </a:endParaRPr>
          </a:p>
        </p:txBody>
      </p:sp>
    </p:spTree>
    <p:extLst>
      <p:ext uri="{BB962C8B-B14F-4D97-AF65-F5344CB8AC3E}">
        <p14:creationId xmlns:p14="http://schemas.microsoft.com/office/powerpoint/2010/main" val="2930651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8FD19DE3-5774-926A-4CC1-28BA26BCBBD4}"/>
              </a:ext>
            </a:extLst>
          </p:cNvPr>
          <p:cNvSpPr>
            <a:spLocks noGrp="1"/>
          </p:cNvSpPr>
          <p:nvPr>
            <p:ph type="title"/>
          </p:nvPr>
        </p:nvSpPr>
        <p:spPr/>
        <p:txBody>
          <a:bodyPr vert="horz" lIns="91440" tIns="45720" rIns="91440" bIns="45720" rtlCol="0" anchor="ctr">
            <a:noAutofit/>
          </a:bodyPr>
          <a:lstStyle/>
          <a:p>
            <a:r>
              <a:rPr lang="en-GB" altLang="en-US" sz="4800"/>
              <a:t>Adran 2</a:t>
            </a:r>
            <a:br>
              <a:rPr lang="en-GB" altLang="en-US" sz="4800"/>
            </a:br>
            <a:r>
              <a:rPr lang="en-GB" altLang="en-US" sz="4800">
                <a:solidFill>
                  <a:srgbClr val="0070C0"/>
                </a:solidFill>
              </a:rPr>
              <a:t>Section 2</a:t>
            </a:r>
          </a:p>
        </p:txBody>
      </p:sp>
      <p:sp>
        <p:nvSpPr>
          <p:cNvPr id="3" name="Content Placeholder 2">
            <a:extLst>
              <a:ext uri="{FF2B5EF4-FFF2-40B4-BE49-F238E27FC236}">
                <a16:creationId xmlns:a16="http://schemas.microsoft.com/office/drawing/2014/main" id="{13685E57-F916-69EC-A9DC-F1477C5CB053}"/>
              </a:ext>
            </a:extLst>
          </p:cNvPr>
          <p:cNvSpPr>
            <a:spLocks noGrp="1"/>
          </p:cNvSpPr>
          <p:nvPr>
            <p:ph sz="half" idx="1"/>
          </p:nvPr>
        </p:nvSpPr>
        <p:spPr>
          <a:xfrm>
            <a:off x="333935" y="1689847"/>
            <a:ext cx="5058335" cy="3989388"/>
          </a:xfrm>
        </p:spPr>
        <p:txBody>
          <a:bodyPr vert="horz" lIns="91440" tIns="45720" rIns="91440" bIns="45720" rtlCol="0" anchor="t">
            <a:normAutofit/>
          </a:bodyPr>
          <a:lstStyle/>
          <a:p>
            <a:pPr marL="0" indent="0">
              <a:buNone/>
              <a:defRPr/>
            </a:pPr>
            <a:r>
              <a:rPr lang="en-GB" sz="2400">
                <a:latin typeface="Arial"/>
                <a:ea typeface="Times New Roman" panose="02020603050405020304" pitchFamily="18" charset="0"/>
                <a:cs typeface="Calibri"/>
              </a:rPr>
              <a:t>2. </a:t>
            </a:r>
            <a:r>
              <a:rPr lang="en-GB" sz="2400" err="1">
                <a:latin typeface="Arial"/>
                <a:ea typeface="Times New Roman" panose="02020603050405020304" pitchFamily="18" charset="0"/>
                <a:cs typeface="Calibri"/>
              </a:rPr>
              <a:t>Ystyried</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cysyniad</a:t>
            </a:r>
            <a:r>
              <a:rPr lang="en-GB" sz="2400">
                <a:latin typeface="Arial"/>
                <a:ea typeface="Times New Roman" panose="02020603050405020304" pitchFamily="18" charset="0"/>
                <a:cs typeface="Calibri"/>
              </a:rPr>
              <a:t> y </a:t>
            </a:r>
            <a:r>
              <a:rPr lang="en-GB" sz="2400" err="1">
                <a:latin typeface="Arial"/>
                <a:ea typeface="Times New Roman" panose="02020603050405020304" pitchFamily="18" charset="0"/>
                <a:cs typeface="Calibri"/>
              </a:rPr>
              <a:t>plentyn</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unigryw</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gwerthuswch</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yn</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feirniadol</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ddulliau</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asesu</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olrhain</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cynnydd</a:t>
            </a:r>
            <a:r>
              <a:rPr lang="en-GB" sz="2400">
                <a:latin typeface="Arial"/>
                <a:ea typeface="Times New Roman" panose="02020603050405020304" pitchFamily="18" charset="0"/>
                <a:cs typeface="Calibri"/>
              </a:rPr>
              <a:t> a </a:t>
            </a:r>
            <a:r>
              <a:rPr lang="en-GB" sz="2400" err="1">
                <a:latin typeface="Arial"/>
                <a:ea typeface="Times New Roman" panose="02020603050405020304" pitchFamily="18" charset="0"/>
                <a:cs typeface="Calibri"/>
              </a:rPr>
              <a:t>modelau</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datblygiad</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sy’n</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gysylltiedig</a:t>
            </a:r>
            <a:r>
              <a:rPr lang="en-GB" sz="2400">
                <a:latin typeface="Arial"/>
                <a:ea typeface="Times New Roman" panose="02020603050405020304" pitchFamily="18" charset="0"/>
                <a:cs typeface="Calibri"/>
              </a:rPr>
              <a:t> ag </a:t>
            </a:r>
            <a:r>
              <a:rPr lang="en-GB" sz="2400" err="1">
                <a:latin typeface="Arial"/>
                <a:ea typeface="Times New Roman" panose="02020603050405020304" pitchFamily="18" charset="0"/>
                <a:cs typeface="Calibri"/>
              </a:rPr>
              <a:t>oedran</a:t>
            </a:r>
            <a:r>
              <a:rPr lang="en-GB" sz="2400">
                <a:latin typeface="Arial"/>
                <a:ea typeface="Times New Roman" panose="02020603050405020304" pitchFamily="18" charset="0"/>
                <a:cs typeface="Calibri"/>
              </a:rPr>
              <a:t> neu </a:t>
            </a:r>
            <a:r>
              <a:rPr lang="en-GB" sz="2400" err="1">
                <a:latin typeface="Arial"/>
                <a:ea typeface="Times New Roman" panose="02020603050405020304" pitchFamily="18" charset="0"/>
                <a:cs typeface="Calibri"/>
              </a:rPr>
              <a:t>gyfnod</a:t>
            </a:r>
            <a:r>
              <a:rPr lang="en-GB" sz="2400">
                <a:latin typeface="Arial"/>
                <a:ea typeface="Times New Roman" panose="02020603050405020304" pitchFamily="18" charset="0"/>
                <a:cs typeface="Calibri"/>
              </a:rPr>
              <a:t> o </a:t>
            </a:r>
            <a:r>
              <a:rPr lang="en-GB" sz="2400" err="1">
                <a:latin typeface="Arial"/>
                <a:ea typeface="Times New Roman" panose="02020603050405020304" pitchFamily="18" charset="0"/>
                <a:cs typeface="Calibri"/>
              </a:rPr>
              <a:t>fewn</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cwricwla</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seiliedig</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ar</a:t>
            </a:r>
            <a:r>
              <a:rPr lang="en-GB" sz="2400">
                <a:latin typeface="Arial"/>
                <a:ea typeface="Times New Roman" panose="02020603050405020304" pitchFamily="18" charset="0"/>
                <a:cs typeface="Calibri"/>
              </a:rPr>
              <a:t> </a:t>
            </a:r>
            <a:r>
              <a:rPr lang="en-GB" sz="2400" err="1">
                <a:latin typeface="Arial"/>
                <a:ea typeface="Times New Roman" panose="02020603050405020304" pitchFamily="18" charset="0"/>
                <a:cs typeface="Calibri"/>
              </a:rPr>
              <a:t>chwarae</a:t>
            </a:r>
            <a:r>
              <a:rPr lang="en-GB" sz="2400">
                <a:latin typeface="Arial"/>
                <a:ea typeface="Times New Roman" panose="02020603050405020304" pitchFamily="18" charset="0"/>
                <a:cs typeface="Calibri"/>
              </a:rPr>
              <a:t> (1500 o </a:t>
            </a:r>
            <a:r>
              <a:rPr lang="en-GB" sz="2400" err="1">
                <a:latin typeface="Arial"/>
                <a:ea typeface="Times New Roman" panose="02020603050405020304" pitchFamily="18" charset="0"/>
                <a:cs typeface="Calibri"/>
              </a:rPr>
              <a:t>eiriau</a:t>
            </a:r>
            <a:r>
              <a:rPr lang="en-GB" sz="2400">
                <a:latin typeface="Arial"/>
                <a:ea typeface="Times New Roman" panose="02020603050405020304" pitchFamily="18" charset="0"/>
                <a:cs typeface="Calibri"/>
              </a:rPr>
              <a:t>).</a:t>
            </a:r>
          </a:p>
          <a:p>
            <a:pPr marL="0" indent="0">
              <a:lnSpc>
                <a:spcPct val="90000"/>
              </a:lnSpc>
              <a:defRPr/>
            </a:pPr>
            <a:endParaRPr lang="en-GB" altLang="en-US" sz="2400" b="1">
              <a:latin typeface="Arial"/>
              <a:cs typeface="Arial"/>
            </a:endParaRPr>
          </a:p>
          <a:p>
            <a:pPr marL="0" indent="0">
              <a:buNone/>
              <a:defRPr/>
            </a:pPr>
            <a:r>
              <a:rPr lang="en-GB" altLang="en-US" sz="2400" b="1">
                <a:latin typeface="Arial"/>
                <a:cs typeface="Arial"/>
              </a:rPr>
              <a:t>Marc            30</a:t>
            </a:r>
          </a:p>
          <a:p>
            <a:pPr>
              <a:defRPr/>
            </a:pPr>
            <a:endParaRPr lang="en-GB"/>
          </a:p>
        </p:txBody>
      </p:sp>
      <p:sp>
        <p:nvSpPr>
          <p:cNvPr id="4" name="Content Placeholder 3">
            <a:extLst>
              <a:ext uri="{FF2B5EF4-FFF2-40B4-BE49-F238E27FC236}">
                <a16:creationId xmlns:a16="http://schemas.microsoft.com/office/drawing/2014/main" id="{290DA8A8-3330-95F1-1503-FD6179D4C147}"/>
              </a:ext>
            </a:extLst>
          </p:cNvPr>
          <p:cNvSpPr>
            <a:spLocks noGrp="1"/>
          </p:cNvSpPr>
          <p:nvPr>
            <p:ph sz="half" idx="2"/>
          </p:nvPr>
        </p:nvSpPr>
        <p:spPr>
          <a:xfrm>
            <a:off x="6172200" y="1600200"/>
            <a:ext cx="5416923" cy="3989388"/>
          </a:xfrm>
        </p:spPr>
        <p:txBody>
          <a:bodyPr vert="horz" lIns="91440" tIns="45720" rIns="91440" bIns="45720" rtlCol="0" anchor="t">
            <a:noAutofit/>
          </a:bodyPr>
          <a:lstStyle/>
          <a:p>
            <a:pPr>
              <a:defRPr/>
            </a:pPr>
            <a:r>
              <a:rPr lang="en-GB" sz="2400">
                <a:solidFill>
                  <a:srgbClr val="0070C0"/>
                </a:solidFill>
                <a:latin typeface="Arial"/>
                <a:ea typeface="Times New Roman" panose="02020603050405020304" pitchFamily="18" charset="0"/>
                <a:cs typeface="Arial"/>
              </a:rPr>
              <a:t>2. Considering the concept of the ‘Unique Child’ , critically evaluate methods of assessment, progress tracking and age or stage related development models within play-based curricula (1500 words). </a:t>
            </a:r>
            <a:endParaRPr lang="en-GB" sz="2400">
              <a:solidFill>
                <a:srgbClr val="0070C0"/>
              </a:solidFill>
              <a:latin typeface="Arial"/>
              <a:ea typeface="Times New Roman" panose="02020603050405020304" pitchFamily="18" charset="0"/>
              <a:cs typeface="Times New Roman"/>
            </a:endParaRPr>
          </a:p>
          <a:p>
            <a:pPr marL="0" indent="0">
              <a:lnSpc>
                <a:spcPct val="90000"/>
              </a:lnSpc>
              <a:buNone/>
              <a:defRPr/>
            </a:pPr>
            <a:endParaRPr lang="en-GB" altLang="en-US" sz="2400" b="1">
              <a:solidFill>
                <a:srgbClr val="0070C0"/>
              </a:solidFill>
              <a:latin typeface="Arial"/>
              <a:cs typeface="Times New Roman"/>
            </a:endParaRPr>
          </a:p>
          <a:p>
            <a:pPr marL="0" indent="0">
              <a:lnSpc>
                <a:spcPct val="90000"/>
              </a:lnSpc>
              <a:buNone/>
              <a:defRPr/>
            </a:pPr>
            <a:endParaRPr lang="en-GB" altLang="en-US" sz="2400" b="1">
              <a:solidFill>
                <a:srgbClr val="0070C0"/>
              </a:solidFill>
              <a:latin typeface="Arial"/>
              <a:cs typeface="Times New Roman"/>
            </a:endParaRPr>
          </a:p>
          <a:p>
            <a:pPr marL="0" indent="0">
              <a:lnSpc>
                <a:spcPct val="90000"/>
              </a:lnSpc>
              <a:buNone/>
              <a:defRPr/>
            </a:pPr>
            <a:r>
              <a:rPr lang="en-GB" altLang="en-US" sz="2400" b="1">
                <a:solidFill>
                  <a:srgbClr val="0070C0"/>
                </a:solidFill>
                <a:latin typeface="Arial"/>
                <a:cs typeface="Times New Roman"/>
              </a:rPr>
              <a:t>Mark 30</a:t>
            </a:r>
          </a:p>
          <a:p>
            <a:pPr>
              <a:defRPr/>
            </a:pPr>
            <a:endParaRPr lang="en-GB" sz="2200"/>
          </a:p>
        </p:txBody>
      </p:sp>
    </p:spTree>
    <p:extLst>
      <p:ext uri="{BB962C8B-B14F-4D97-AF65-F5344CB8AC3E}">
        <p14:creationId xmlns:p14="http://schemas.microsoft.com/office/powerpoint/2010/main" val="2596904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7DD5570-9726-4FB9-4027-BA64A2818CE8}"/>
              </a:ext>
            </a:extLst>
          </p:cNvPr>
          <p:cNvSpPr>
            <a:spLocks noGrp="1"/>
          </p:cNvSpPr>
          <p:nvPr>
            <p:ph type="title"/>
          </p:nvPr>
        </p:nvSpPr>
        <p:spPr/>
        <p:txBody>
          <a:bodyPr vert="horz" lIns="91440" tIns="45720" rIns="91440" bIns="45720" rtlCol="0" anchor="ctr">
            <a:noAutofit/>
          </a:bodyPr>
          <a:lstStyle/>
          <a:p>
            <a:r>
              <a:rPr lang="en-GB" altLang="en-US" sz="4800"/>
              <a:t>Adran 3</a:t>
            </a:r>
            <a:br>
              <a:rPr lang="en-GB" altLang="en-US" sz="4800"/>
            </a:br>
            <a:r>
              <a:rPr lang="en-GB" altLang="en-US" sz="4800">
                <a:solidFill>
                  <a:srgbClr val="0070C0"/>
                </a:solidFill>
              </a:rPr>
              <a:t>Section 3</a:t>
            </a:r>
          </a:p>
        </p:txBody>
      </p:sp>
      <p:sp>
        <p:nvSpPr>
          <p:cNvPr id="3" name="Content Placeholder 2">
            <a:extLst>
              <a:ext uri="{FF2B5EF4-FFF2-40B4-BE49-F238E27FC236}">
                <a16:creationId xmlns:a16="http://schemas.microsoft.com/office/drawing/2014/main" id="{C9C12472-8196-9941-A9BA-9CA280F8DE97}"/>
              </a:ext>
            </a:extLst>
          </p:cNvPr>
          <p:cNvSpPr>
            <a:spLocks noGrp="1"/>
          </p:cNvSpPr>
          <p:nvPr>
            <p:ph sz="half" idx="1"/>
          </p:nvPr>
        </p:nvSpPr>
        <p:spPr>
          <a:xfrm>
            <a:off x="233083" y="1902759"/>
            <a:ext cx="5797923" cy="3989388"/>
          </a:xfrm>
        </p:spPr>
        <p:txBody>
          <a:bodyPr vert="horz" lIns="91440" tIns="45720" rIns="91440" bIns="45720" rtlCol="0" anchor="t">
            <a:noAutofit/>
          </a:bodyPr>
          <a:lstStyle/>
          <a:p>
            <a:pPr marL="0" indent="0">
              <a:lnSpc>
                <a:spcPct val="90000"/>
              </a:lnSpc>
              <a:defRPr/>
            </a:pPr>
            <a:r>
              <a:rPr lang="en-GB" altLang="en-US" sz="2400" err="1"/>
              <a:t>Ysgrifennwch</a:t>
            </a:r>
            <a:r>
              <a:rPr lang="en-GB" altLang="en-US" sz="2400"/>
              <a:t> flog </a:t>
            </a:r>
            <a:r>
              <a:rPr lang="en-GB" altLang="en-US" sz="2400" err="1"/>
              <a:t>sy’n</a:t>
            </a:r>
            <a:r>
              <a:rPr lang="en-GB" altLang="en-US" sz="2400"/>
              <a:t> addas </a:t>
            </a:r>
            <a:r>
              <a:rPr lang="en-GB" altLang="en-US" sz="2400" err="1"/>
              <a:t>ar</a:t>
            </a:r>
            <a:r>
              <a:rPr lang="en-GB" altLang="en-US" sz="2400"/>
              <a:t> </a:t>
            </a:r>
            <a:r>
              <a:rPr lang="en-GB" altLang="en-US" sz="2400" err="1"/>
              <a:t>gyfer</a:t>
            </a:r>
            <a:r>
              <a:rPr lang="en-GB" altLang="en-US" sz="2400"/>
              <a:t> </a:t>
            </a:r>
            <a:r>
              <a:rPr lang="en-GB" altLang="en-US" sz="2400" err="1"/>
              <a:t>cyhoeddiad</a:t>
            </a:r>
            <a:r>
              <a:rPr lang="en-GB" altLang="en-US" sz="2400"/>
              <a:t> </a:t>
            </a:r>
            <a:r>
              <a:rPr lang="en-GB" altLang="en-US" sz="2400" err="1"/>
              <a:t>proffesiynol</a:t>
            </a:r>
            <a:r>
              <a:rPr lang="en-GB" altLang="en-US" sz="2400"/>
              <a:t> (er </a:t>
            </a:r>
            <a:r>
              <a:rPr lang="en-GB" altLang="en-US" sz="2400" err="1"/>
              <a:t>enghraifft</a:t>
            </a:r>
            <a:r>
              <a:rPr lang="en-GB" altLang="en-US" sz="2400"/>
              <a:t>, Nursery World, Small Talk) </a:t>
            </a:r>
            <a:r>
              <a:rPr lang="en-GB" altLang="en-US" sz="2400" err="1"/>
              <a:t>sy’n</a:t>
            </a:r>
            <a:r>
              <a:rPr lang="en-GB" altLang="en-US" sz="2400"/>
              <a:t> </a:t>
            </a:r>
            <a:r>
              <a:rPr lang="en-GB" altLang="en-US" sz="2400" err="1"/>
              <a:t>gysylltiedig</a:t>
            </a:r>
            <a:r>
              <a:rPr lang="en-GB" altLang="en-US" sz="2400"/>
              <a:t> </a:t>
            </a:r>
            <a:r>
              <a:rPr lang="en-GB" altLang="en-US" sz="2400" err="1"/>
              <a:t>â’r</a:t>
            </a:r>
            <a:r>
              <a:rPr lang="en-GB" altLang="en-US" sz="2400"/>
              <a:t> </a:t>
            </a:r>
            <a:r>
              <a:rPr lang="en-GB" altLang="en-US" sz="2400" err="1"/>
              <a:t>ystyriaethau</a:t>
            </a:r>
            <a:r>
              <a:rPr lang="en-GB" altLang="en-US" sz="2400"/>
              <a:t> </a:t>
            </a:r>
            <a:r>
              <a:rPr lang="en-GB" altLang="en-US" sz="2400" err="1"/>
              <a:t>sydd</a:t>
            </a:r>
            <a:r>
              <a:rPr lang="en-GB" altLang="en-US" sz="2400"/>
              <a:t> </a:t>
            </a:r>
            <a:r>
              <a:rPr lang="en-GB" altLang="en-US" sz="2400" err="1"/>
              <a:t>eu</a:t>
            </a:r>
            <a:r>
              <a:rPr lang="en-GB" altLang="en-US" sz="2400"/>
              <a:t> </a:t>
            </a:r>
            <a:r>
              <a:rPr lang="en-GB" altLang="en-US" sz="2400" err="1"/>
              <a:t>hangen</a:t>
            </a:r>
            <a:r>
              <a:rPr lang="en-GB" altLang="en-US" sz="2400"/>
              <a:t> </a:t>
            </a:r>
            <a:r>
              <a:rPr lang="en-GB" altLang="en-US" sz="2400" err="1"/>
              <a:t>wrth</a:t>
            </a:r>
            <a:r>
              <a:rPr lang="en-GB" altLang="en-US" sz="2400"/>
              <a:t> </a:t>
            </a:r>
            <a:r>
              <a:rPr lang="en-GB" altLang="en-US" sz="2400" err="1"/>
              <a:t>weithredu</a:t>
            </a:r>
            <a:r>
              <a:rPr lang="en-GB" altLang="en-US" sz="2400"/>
              <a:t> </a:t>
            </a:r>
            <a:r>
              <a:rPr lang="en-GB" altLang="en-US" sz="2400" err="1"/>
              <a:t>cwricwlwm</a:t>
            </a:r>
            <a:r>
              <a:rPr lang="en-GB" altLang="en-US" sz="2400"/>
              <a:t> </a:t>
            </a:r>
            <a:r>
              <a:rPr lang="en-GB" altLang="en-US" sz="2400" err="1"/>
              <a:t>seiliedig</a:t>
            </a:r>
            <a:r>
              <a:rPr lang="en-GB" altLang="en-US" sz="2400"/>
              <a:t> </a:t>
            </a:r>
            <a:r>
              <a:rPr lang="en-GB" altLang="en-US" sz="2400" err="1"/>
              <a:t>ar</a:t>
            </a:r>
            <a:r>
              <a:rPr lang="en-GB" altLang="en-US" sz="2400"/>
              <a:t> </a:t>
            </a:r>
            <a:r>
              <a:rPr lang="en-GB" altLang="en-US" sz="2400" err="1"/>
              <a:t>chwarae</a:t>
            </a:r>
            <a:r>
              <a:rPr lang="en-GB" altLang="en-US" sz="2400"/>
              <a:t> / </a:t>
            </a:r>
            <a:r>
              <a:rPr lang="en-GB" altLang="en-US" sz="2400" err="1"/>
              <a:t>newidiadau</a:t>
            </a:r>
            <a:r>
              <a:rPr lang="en-GB" altLang="en-US" sz="2400"/>
              <a:t> </a:t>
            </a:r>
            <a:r>
              <a:rPr lang="en-GB" altLang="en-US" sz="2400" err="1"/>
              <a:t>i’r</a:t>
            </a:r>
            <a:r>
              <a:rPr lang="en-GB" altLang="en-US" sz="2400"/>
              <a:t> </a:t>
            </a:r>
            <a:r>
              <a:rPr lang="en-GB" altLang="en-US" sz="2400" err="1"/>
              <a:t>cwricwlwm</a:t>
            </a:r>
            <a:r>
              <a:rPr lang="en-GB" altLang="en-US" sz="2400"/>
              <a:t> (1000 o </a:t>
            </a:r>
            <a:r>
              <a:rPr lang="en-GB" altLang="en-US" sz="2400" err="1"/>
              <a:t>eiriau</a:t>
            </a:r>
            <a:r>
              <a:rPr lang="en-GB" altLang="en-US" sz="2400"/>
              <a:t>).</a:t>
            </a:r>
            <a:endParaRPr lang="en-GB" altLang="en-US" sz="2400">
              <a:cs typeface="Arial"/>
            </a:endParaRPr>
          </a:p>
          <a:p>
            <a:pPr marL="0" indent="0">
              <a:lnSpc>
                <a:spcPct val="90000"/>
              </a:lnSpc>
              <a:defRPr/>
            </a:pPr>
            <a:endParaRPr lang="cy-GB" altLang="en-US" sz="2400" b="1">
              <a:latin typeface="Arial"/>
              <a:cs typeface="Arial"/>
            </a:endParaRPr>
          </a:p>
          <a:p>
            <a:pPr marL="0" indent="0">
              <a:buNone/>
              <a:defRPr/>
            </a:pPr>
            <a:r>
              <a:rPr lang="cy-GB" altLang="en-US" sz="2400" b="1">
                <a:latin typeface="Arial"/>
                <a:cs typeface="Arial"/>
              </a:rPr>
              <a:t>Marc                         20</a:t>
            </a:r>
          </a:p>
          <a:p>
            <a:pPr>
              <a:defRPr/>
            </a:pPr>
            <a:endParaRPr lang="en-GB"/>
          </a:p>
        </p:txBody>
      </p:sp>
      <p:sp>
        <p:nvSpPr>
          <p:cNvPr id="4" name="Content Placeholder 3">
            <a:extLst>
              <a:ext uri="{FF2B5EF4-FFF2-40B4-BE49-F238E27FC236}">
                <a16:creationId xmlns:a16="http://schemas.microsoft.com/office/drawing/2014/main" id="{9A48AD58-2503-F962-A3D1-4ADF845D1A6D}"/>
              </a:ext>
            </a:extLst>
          </p:cNvPr>
          <p:cNvSpPr>
            <a:spLocks noGrp="1"/>
          </p:cNvSpPr>
          <p:nvPr>
            <p:ph sz="half" idx="2"/>
          </p:nvPr>
        </p:nvSpPr>
        <p:spPr>
          <a:xfrm>
            <a:off x="6172200" y="1936376"/>
            <a:ext cx="5372100" cy="3989388"/>
          </a:xfrm>
        </p:spPr>
        <p:txBody>
          <a:bodyPr vert="horz" lIns="91440" tIns="45720" rIns="91440" bIns="45720" rtlCol="0" anchor="t">
            <a:noAutofit/>
          </a:bodyPr>
          <a:lstStyle/>
          <a:p>
            <a:pPr marL="0" indent="0">
              <a:lnSpc>
                <a:spcPct val="90000"/>
              </a:lnSpc>
              <a:buNone/>
              <a:defRPr/>
            </a:pPr>
            <a:r>
              <a:rPr lang="en-GB" altLang="en-US" sz="2400" b="1">
                <a:solidFill>
                  <a:srgbClr val="0070C0"/>
                </a:solidFill>
                <a:latin typeface="Arial"/>
                <a:cs typeface="Times New Roman"/>
              </a:rPr>
              <a:t>Write a blog suitable for a professional publication (for example, Nursery World, Small Talk) linked to considerations needed when implementing a play-based curriculum/curriculum changes (1000 words).</a:t>
            </a:r>
          </a:p>
          <a:p>
            <a:pPr marL="0" indent="0">
              <a:lnSpc>
                <a:spcPct val="90000"/>
              </a:lnSpc>
              <a:buNone/>
              <a:defRPr/>
            </a:pPr>
            <a:endParaRPr lang="en-GB" altLang="en-US" sz="2400" b="1">
              <a:solidFill>
                <a:srgbClr val="0070C0"/>
              </a:solidFill>
              <a:latin typeface="Arial"/>
              <a:cs typeface="Times New Roman"/>
            </a:endParaRPr>
          </a:p>
          <a:p>
            <a:pPr marL="0" indent="0">
              <a:lnSpc>
                <a:spcPct val="90000"/>
              </a:lnSpc>
              <a:buNone/>
              <a:defRPr/>
            </a:pPr>
            <a:r>
              <a:rPr lang="en-GB" altLang="en-US" sz="2400" b="1">
                <a:solidFill>
                  <a:srgbClr val="0070C0"/>
                </a:solidFill>
                <a:latin typeface="Arial"/>
                <a:cs typeface="Times New Roman"/>
              </a:rPr>
              <a:t>20 marks</a:t>
            </a:r>
          </a:p>
        </p:txBody>
      </p:sp>
    </p:spTree>
    <p:extLst>
      <p:ext uri="{BB962C8B-B14F-4D97-AF65-F5344CB8AC3E}">
        <p14:creationId xmlns:p14="http://schemas.microsoft.com/office/powerpoint/2010/main" val="270117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F6DD926-C415-959D-ED93-DE56A807D14A}"/>
              </a:ext>
            </a:extLst>
          </p:cNvPr>
          <p:cNvSpPr>
            <a:spLocks noGrp="1"/>
          </p:cNvSpPr>
          <p:nvPr>
            <p:ph type="title"/>
          </p:nvPr>
        </p:nvSpPr>
        <p:spPr/>
        <p:txBody>
          <a:bodyPr vert="horz" lIns="91440" tIns="45720" rIns="91440" bIns="45720" rtlCol="0" anchor="ctr">
            <a:noAutofit/>
          </a:bodyPr>
          <a:lstStyle/>
          <a:p>
            <a:r>
              <a:rPr lang="en-GB" altLang="en-US" sz="4800" err="1"/>
              <a:t>Cyfeirio</a:t>
            </a:r>
            <a:br>
              <a:rPr lang="en-GB" altLang="en-US" sz="4800"/>
            </a:br>
            <a:r>
              <a:rPr lang="en-GB" altLang="en-US" sz="4800">
                <a:solidFill>
                  <a:srgbClr val="0070C0"/>
                </a:solidFill>
              </a:rPr>
              <a:t>Referencing</a:t>
            </a:r>
          </a:p>
        </p:txBody>
      </p:sp>
      <p:sp>
        <p:nvSpPr>
          <p:cNvPr id="29699" name="Content Placeholder 2">
            <a:extLst>
              <a:ext uri="{FF2B5EF4-FFF2-40B4-BE49-F238E27FC236}">
                <a16:creationId xmlns:a16="http://schemas.microsoft.com/office/drawing/2014/main" id="{D3AC259C-301C-C869-EBE4-930B6A80D9DA}"/>
              </a:ext>
            </a:extLst>
          </p:cNvPr>
          <p:cNvSpPr>
            <a:spLocks noGrp="1"/>
          </p:cNvSpPr>
          <p:nvPr>
            <p:ph sz="half" idx="1"/>
          </p:nvPr>
        </p:nvSpPr>
        <p:spPr>
          <a:xfrm>
            <a:off x="602876" y="1824318"/>
            <a:ext cx="4038600" cy="3989388"/>
          </a:xfrm>
        </p:spPr>
        <p:txBody>
          <a:bodyPr vert="horz" lIns="91440" tIns="45720" rIns="91440" bIns="45720" rtlCol="0" anchor="t">
            <a:normAutofit/>
          </a:bodyPr>
          <a:lstStyle/>
          <a:p>
            <a:pPr>
              <a:spcAft>
                <a:spcPts val="600"/>
              </a:spcAft>
            </a:pPr>
            <a:r>
              <a:rPr lang="en-GB" altLang="en-US" err="1">
                <a:latin typeface="Arial"/>
                <a:cs typeface="Times New Roman"/>
              </a:rPr>
              <a:t>Tystiolaeth</a:t>
            </a:r>
            <a:r>
              <a:rPr lang="en-GB" altLang="en-US">
                <a:latin typeface="Arial"/>
                <a:cs typeface="Times New Roman"/>
              </a:rPr>
              <a:t> o </a:t>
            </a:r>
            <a:r>
              <a:rPr lang="en-GB" altLang="en-US" err="1">
                <a:latin typeface="Arial"/>
                <a:cs typeface="Times New Roman"/>
              </a:rPr>
              <a:t>ddarllen</a:t>
            </a:r>
            <a:r>
              <a:rPr lang="en-GB" altLang="en-US">
                <a:latin typeface="Arial"/>
                <a:cs typeface="Times New Roman"/>
              </a:rPr>
              <a:t> </a:t>
            </a:r>
            <a:r>
              <a:rPr lang="en-GB" altLang="en-US" err="1">
                <a:latin typeface="Arial"/>
                <a:cs typeface="Times New Roman"/>
              </a:rPr>
              <a:t>priodol</a:t>
            </a:r>
            <a:r>
              <a:rPr lang="en-GB" altLang="en-US">
                <a:latin typeface="Arial"/>
                <a:cs typeface="Times New Roman"/>
              </a:rPr>
              <a:t> ac </a:t>
            </a:r>
            <a:r>
              <a:rPr lang="en-GB" altLang="en-US" err="1">
                <a:latin typeface="Arial"/>
                <a:cs typeface="Times New Roman"/>
              </a:rPr>
              <a:t>eang</a:t>
            </a:r>
            <a:r>
              <a:rPr lang="en-GB" altLang="en-US">
                <a:latin typeface="Arial"/>
                <a:cs typeface="Times New Roman"/>
              </a:rPr>
              <a:t> </a:t>
            </a:r>
            <a:endParaRPr lang="en-GB" altLang="en-US">
              <a:latin typeface="Arial"/>
              <a:cs typeface="Times New Roman" panose="02020603050405020304" pitchFamily="18" charset="0"/>
            </a:endParaRPr>
          </a:p>
          <a:p>
            <a:r>
              <a:rPr lang="en-GB" altLang="en-US" err="1">
                <a:latin typeface="Arial"/>
                <a:cs typeface="Times New Roman"/>
              </a:rPr>
              <a:t>Cyfeirnodi</a:t>
            </a:r>
            <a:r>
              <a:rPr lang="en-GB" altLang="en-US">
                <a:latin typeface="Arial"/>
                <a:cs typeface="Times New Roman"/>
              </a:rPr>
              <a:t> </a:t>
            </a:r>
            <a:r>
              <a:rPr lang="en-GB" altLang="en-US" err="1">
                <a:latin typeface="Arial"/>
                <a:cs typeface="Times New Roman"/>
              </a:rPr>
              <a:t>cywir</a:t>
            </a:r>
            <a:r>
              <a:rPr lang="en-GB" altLang="en-US">
                <a:latin typeface="Arial"/>
                <a:cs typeface="Times New Roman"/>
              </a:rPr>
              <a:t> o </a:t>
            </a:r>
            <a:r>
              <a:rPr lang="en-GB" altLang="en-US" err="1">
                <a:latin typeface="Arial"/>
                <a:cs typeface="Times New Roman"/>
              </a:rPr>
              <a:t>fewn</a:t>
            </a:r>
            <a:r>
              <a:rPr lang="en-GB" altLang="en-US">
                <a:latin typeface="Arial"/>
                <a:cs typeface="Times New Roman"/>
              </a:rPr>
              <a:t> y portfolio ac </a:t>
            </a:r>
            <a:r>
              <a:rPr lang="en-GB" altLang="en-US" err="1">
                <a:latin typeface="Arial"/>
                <a:cs typeface="Times New Roman"/>
              </a:rPr>
              <a:t>yn</a:t>
            </a:r>
            <a:r>
              <a:rPr lang="en-GB" altLang="en-US">
                <a:latin typeface="Arial"/>
                <a:cs typeface="Times New Roman"/>
              </a:rPr>
              <a:t> </a:t>
            </a:r>
            <a:r>
              <a:rPr lang="en-GB" altLang="en-US" err="1">
                <a:latin typeface="Arial"/>
                <a:cs typeface="Times New Roman"/>
              </a:rPr>
              <a:t>eich</a:t>
            </a:r>
            <a:r>
              <a:rPr lang="en-GB" altLang="en-US">
                <a:latin typeface="Arial"/>
                <a:cs typeface="Times New Roman"/>
              </a:rPr>
              <a:t> </a:t>
            </a:r>
            <a:r>
              <a:rPr lang="en-GB" altLang="en-US" err="1">
                <a:latin typeface="Arial"/>
                <a:cs typeface="Times New Roman"/>
              </a:rPr>
              <a:t>rhestr</a:t>
            </a:r>
            <a:r>
              <a:rPr lang="en-GB" altLang="en-US">
                <a:latin typeface="Arial"/>
                <a:cs typeface="Times New Roman"/>
              </a:rPr>
              <a:t> </a:t>
            </a:r>
            <a:r>
              <a:rPr lang="en-GB" altLang="en-US" err="1">
                <a:latin typeface="Arial"/>
                <a:cs typeface="Times New Roman"/>
              </a:rPr>
              <a:t>cyfeirnodi</a:t>
            </a:r>
            <a:r>
              <a:rPr lang="en-GB" altLang="en-US">
                <a:latin typeface="Arial"/>
                <a:cs typeface="Times New Roman"/>
              </a:rPr>
              <a:t>.</a:t>
            </a:r>
          </a:p>
          <a:p>
            <a:r>
              <a:rPr lang="en-GB" altLang="en-US">
                <a:latin typeface="Arial"/>
                <a:cs typeface="Times New Roman"/>
              </a:rPr>
              <a:t>Marc 10</a:t>
            </a:r>
          </a:p>
        </p:txBody>
      </p:sp>
      <p:sp>
        <p:nvSpPr>
          <p:cNvPr id="29700" name="Content Placeholder 3">
            <a:extLst>
              <a:ext uri="{FF2B5EF4-FFF2-40B4-BE49-F238E27FC236}">
                <a16:creationId xmlns:a16="http://schemas.microsoft.com/office/drawing/2014/main" id="{24D432F1-7D90-EAB5-BDE2-3231349E8CF0}"/>
              </a:ext>
            </a:extLst>
          </p:cNvPr>
          <p:cNvSpPr>
            <a:spLocks noGrp="1"/>
          </p:cNvSpPr>
          <p:nvPr>
            <p:ph sz="half" idx="2"/>
          </p:nvPr>
        </p:nvSpPr>
        <p:spPr>
          <a:xfrm>
            <a:off x="6172200" y="1600200"/>
            <a:ext cx="4038600" cy="3989388"/>
          </a:xfrm>
        </p:spPr>
        <p:txBody>
          <a:bodyPr vert="horz" lIns="91440" tIns="45720" rIns="91440" bIns="45720" rtlCol="0" anchor="t">
            <a:normAutofit/>
          </a:bodyPr>
          <a:lstStyle/>
          <a:p>
            <a:r>
              <a:rPr lang="en-GB" altLang="en-US">
                <a:solidFill>
                  <a:srgbClr val="0070C0"/>
                </a:solidFill>
              </a:rPr>
              <a:t>Evidence of wide and appropriate research </a:t>
            </a:r>
            <a:endParaRPr lang="en-GB" altLang="en-US">
              <a:solidFill>
                <a:srgbClr val="0070C0"/>
              </a:solidFill>
              <a:cs typeface="Arial"/>
            </a:endParaRPr>
          </a:p>
          <a:p>
            <a:r>
              <a:rPr lang="en-GB" altLang="en-US">
                <a:solidFill>
                  <a:srgbClr val="0070C0"/>
                </a:solidFill>
              </a:rPr>
              <a:t>Correct referencing within your portfolio and on your reference list.</a:t>
            </a:r>
            <a:endParaRPr lang="en-GB" altLang="en-US">
              <a:solidFill>
                <a:srgbClr val="0070C0"/>
              </a:solidFill>
              <a:cs typeface="Arial"/>
            </a:endParaRPr>
          </a:p>
          <a:p>
            <a:r>
              <a:rPr lang="en-GB" altLang="en-US">
                <a:solidFill>
                  <a:srgbClr val="0070C0"/>
                </a:solidFill>
              </a:rPr>
              <a:t>10 marks</a:t>
            </a:r>
            <a:endParaRPr lang="en-GB" altLang="en-US">
              <a:solidFill>
                <a:srgbClr val="0070C0"/>
              </a:solidFill>
              <a:cs typeface="Arial"/>
            </a:endParaRPr>
          </a:p>
          <a:p>
            <a:endParaRPr lang="en-GB" altLang="en-US"/>
          </a:p>
        </p:txBody>
      </p:sp>
    </p:spTree>
    <p:extLst>
      <p:ext uri="{BB962C8B-B14F-4D97-AF65-F5344CB8AC3E}">
        <p14:creationId xmlns:p14="http://schemas.microsoft.com/office/powerpoint/2010/main" val="396518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257F7C1B-8226-3A71-E451-EC1BE58C7002}"/>
              </a:ext>
            </a:extLst>
          </p:cNvPr>
          <p:cNvSpPr>
            <a:spLocks noGrp="1"/>
          </p:cNvSpPr>
          <p:nvPr>
            <p:ph type="title"/>
          </p:nvPr>
        </p:nvSpPr>
        <p:spPr/>
        <p:txBody>
          <a:bodyPr vert="horz" lIns="91440" tIns="45720" rIns="91440" bIns="45720" rtlCol="0" anchor="ctr">
            <a:noAutofit/>
          </a:bodyPr>
          <a:lstStyle/>
          <a:p>
            <a:r>
              <a:rPr lang="en-GB" altLang="en-US" sz="4800" err="1"/>
              <a:t>Sgiliau</a:t>
            </a:r>
            <a:r>
              <a:rPr lang="en-GB" altLang="en-US" sz="4800"/>
              <a:t> </a:t>
            </a:r>
            <a:r>
              <a:rPr lang="en-GB" altLang="en-US" sz="4800" err="1"/>
              <a:t>ar</a:t>
            </a:r>
            <a:r>
              <a:rPr lang="en-GB" altLang="en-US" sz="4800"/>
              <a:t> </a:t>
            </a:r>
            <a:r>
              <a:rPr lang="en-GB" altLang="en-US" sz="4800" err="1"/>
              <a:t>gyfer</a:t>
            </a:r>
            <a:r>
              <a:rPr lang="en-GB" altLang="en-US" sz="4800"/>
              <a:t> </a:t>
            </a:r>
            <a:r>
              <a:rPr lang="en-GB" altLang="en-US" sz="4800" err="1"/>
              <a:t>Arfer</a:t>
            </a:r>
            <a:r>
              <a:rPr lang="en-GB" altLang="en-US" sz="4800"/>
              <a:t> </a:t>
            </a:r>
            <a:r>
              <a:rPr lang="en-GB" altLang="en-US" sz="4800" err="1"/>
              <a:t>Proffesiynol</a:t>
            </a:r>
            <a:r>
              <a:rPr lang="en-GB" altLang="en-US" sz="4800"/>
              <a:t> </a:t>
            </a:r>
            <a:br>
              <a:rPr lang="en-GB" altLang="en-US" sz="4800"/>
            </a:br>
            <a:r>
              <a:rPr lang="en-GB" altLang="en-US" sz="4800">
                <a:solidFill>
                  <a:srgbClr val="0070C0"/>
                </a:solidFill>
              </a:rPr>
              <a:t>Skills for Professional Practice</a:t>
            </a:r>
          </a:p>
        </p:txBody>
      </p:sp>
      <p:sp>
        <p:nvSpPr>
          <p:cNvPr id="31747" name="Content Placeholder 2">
            <a:extLst>
              <a:ext uri="{FF2B5EF4-FFF2-40B4-BE49-F238E27FC236}">
                <a16:creationId xmlns:a16="http://schemas.microsoft.com/office/drawing/2014/main" id="{1167A378-EA7A-920C-43A2-9D341B5E4ED8}"/>
              </a:ext>
            </a:extLst>
          </p:cNvPr>
          <p:cNvSpPr>
            <a:spLocks noGrp="1"/>
          </p:cNvSpPr>
          <p:nvPr>
            <p:ph sz="half" idx="1"/>
          </p:nvPr>
        </p:nvSpPr>
        <p:spPr>
          <a:xfrm>
            <a:off x="838200" y="1790700"/>
            <a:ext cx="4890247" cy="3989388"/>
          </a:xfrm>
        </p:spPr>
        <p:txBody>
          <a:bodyPr/>
          <a:lstStyle/>
          <a:p>
            <a:r>
              <a:rPr lang="en-GB" altLang="en-US"/>
              <a:t>Bod eich gwaith ysgrifenedig wedi ei strwythuro yn dda a chyflwyno yn gywir ac yn broffesiynol igwrdd a gofynion y portfolio. </a:t>
            </a:r>
          </a:p>
          <a:p>
            <a:r>
              <a:rPr lang="en-GB" altLang="en-US"/>
              <a:t>Marc 10</a:t>
            </a:r>
          </a:p>
        </p:txBody>
      </p:sp>
      <p:sp>
        <p:nvSpPr>
          <p:cNvPr id="31748" name="Content Placeholder 3">
            <a:extLst>
              <a:ext uri="{FF2B5EF4-FFF2-40B4-BE49-F238E27FC236}">
                <a16:creationId xmlns:a16="http://schemas.microsoft.com/office/drawing/2014/main" id="{9BC02FA0-9A07-CC7C-6118-95D053E7C59A}"/>
              </a:ext>
            </a:extLst>
          </p:cNvPr>
          <p:cNvSpPr>
            <a:spLocks noGrp="1"/>
          </p:cNvSpPr>
          <p:nvPr>
            <p:ph sz="half" idx="2"/>
          </p:nvPr>
        </p:nvSpPr>
        <p:spPr>
          <a:xfrm>
            <a:off x="6990229" y="1869141"/>
            <a:ext cx="4598894" cy="3989388"/>
          </a:xfrm>
        </p:spPr>
        <p:txBody>
          <a:bodyPr vert="horz" lIns="91440" tIns="45720" rIns="91440" bIns="45720" rtlCol="0" anchor="t">
            <a:normAutofit/>
          </a:bodyPr>
          <a:lstStyle/>
          <a:p>
            <a:r>
              <a:rPr lang="en-GB" altLang="en-US">
                <a:solidFill>
                  <a:srgbClr val="0070C0"/>
                </a:solidFill>
              </a:rPr>
              <a:t>Written work is well-structured and presented correctly and professionally meeting the requirements of the portfolio.</a:t>
            </a:r>
            <a:endParaRPr lang="en-GB" altLang="en-US">
              <a:solidFill>
                <a:srgbClr val="0070C0"/>
              </a:solidFill>
              <a:cs typeface="Arial"/>
            </a:endParaRPr>
          </a:p>
          <a:p>
            <a:r>
              <a:rPr lang="en-GB" altLang="en-US">
                <a:solidFill>
                  <a:srgbClr val="0070C0"/>
                </a:solidFill>
              </a:rPr>
              <a:t>10 Marks</a:t>
            </a:r>
            <a:endParaRPr lang="en-GB" altLang="en-US">
              <a:solidFill>
                <a:srgbClr val="0070C0"/>
              </a:solidFill>
              <a:cs typeface="Arial"/>
            </a:endParaRPr>
          </a:p>
        </p:txBody>
      </p:sp>
    </p:spTree>
    <p:extLst>
      <p:ext uri="{BB962C8B-B14F-4D97-AF65-F5344CB8AC3E}">
        <p14:creationId xmlns:p14="http://schemas.microsoft.com/office/powerpoint/2010/main" val="25880489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AE2AD-8B8D-36E7-2A7A-25DF0A855D46}"/>
              </a:ext>
            </a:extLst>
          </p:cNvPr>
          <p:cNvSpPr>
            <a:spLocks noGrp="1"/>
          </p:cNvSpPr>
          <p:nvPr>
            <p:ph type="title"/>
          </p:nvPr>
        </p:nvSpPr>
        <p:spPr/>
        <p:txBody>
          <a:bodyPr>
            <a:normAutofit fontScale="90000"/>
          </a:bodyPr>
          <a:lstStyle/>
          <a:p>
            <a:r>
              <a:rPr lang="en-US" err="1">
                <a:cs typeface="Arial"/>
              </a:rPr>
              <a:t>Defnyddio</a:t>
            </a:r>
            <a:r>
              <a:rPr lang="en-US">
                <a:cs typeface="Arial"/>
              </a:rPr>
              <a:t> </a:t>
            </a:r>
            <a:r>
              <a:rPr lang="en-US" err="1">
                <a:cs typeface="Arial"/>
              </a:rPr>
              <a:t>Deallusrwydd</a:t>
            </a:r>
            <a:r>
              <a:rPr lang="en-US">
                <a:cs typeface="Arial"/>
              </a:rPr>
              <a:t> </a:t>
            </a:r>
            <a:r>
              <a:rPr lang="en-US" err="1">
                <a:cs typeface="Arial"/>
              </a:rPr>
              <a:t>Artiffisial</a:t>
            </a:r>
            <a:r>
              <a:rPr lang="en-US">
                <a:cs typeface="Arial"/>
              </a:rPr>
              <a:t> </a:t>
            </a:r>
            <a:r>
              <a:rPr lang="en-US" err="1">
                <a:cs typeface="Arial"/>
              </a:rPr>
              <a:t>Cynhyrchiol</a:t>
            </a:r>
            <a:r>
              <a:rPr lang="en-US">
                <a:cs typeface="Arial"/>
              </a:rPr>
              <a:t> </a:t>
            </a:r>
            <a:r>
              <a:rPr lang="en-US" err="1">
                <a:cs typeface="Arial"/>
              </a:rPr>
              <a:t>mewn</a:t>
            </a:r>
            <a:r>
              <a:rPr lang="en-US">
                <a:cs typeface="Arial"/>
              </a:rPr>
              <a:t> </a:t>
            </a:r>
            <a:r>
              <a:rPr lang="en-US" err="1">
                <a:cs typeface="Arial"/>
              </a:rPr>
              <a:t>Asesiadau</a:t>
            </a:r>
            <a:r>
              <a:rPr lang="en-US">
                <a:cs typeface="Arial"/>
              </a:rPr>
              <a:t> / </a:t>
            </a:r>
            <a:r>
              <a:rPr lang="en-US">
                <a:solidFill>
                  <a:srgbClr val="0070C0"/>
                </a:solidFill>
                <a:cs typeface="Arial"/>
              </a:rPr>
              <a:t>AI in Assessment</a:t>
            </a:r>
            <a:endParaRPr lang="en-US" err="1"/>
          </a:p>
        </p:txBody>
      </p:sp>
      <p:graphicFrame>
        <p:nvGraphicFramePr>
          <p:cNvPr id="6" name="Content Placeholder 5">
            <a:extLst>
              <a:ext uri="{FF2B5EF4-FFF2-40B4-BE49-F238E27FC236}">
                <a16:creationId xmlns:a16="http://schemas.microsoft.com/office/drawing/2014/main" id="{ABD2B753-9D1E-310E-C6F6-37419C3E1D23}"/>
              </a:ext>
            </a:extLst>
          </p:cNvPr>
          <p:cNvGraphicFramePr>
            <a:graphicFrameLocks noGrp="1"/>
          </p:cNvGraphicFramePr>
          <p:nvPr>
            <p:ph sz="half" idx="1"/>
            <p:extLst>
              <p:ext uri="{D42A27DB-BD31-4B8C-83A1-F6EECF244321}">
                <p14:modId xmlns:p14="http://schemas.microsoft.com/office/powerpoint/2010/main" val="3160229553"/>
              </p:ext>
            </p:extLst>
          </p:nvPr>
        </p:nvGraphicFramePr>
        <p:xfrm>
          <a:off x="838200" y="1825625"/>
          <a:ext cx="10575641" cy="2192351"/>
        </p:xfrm>
        <a:graphic>
          <a:graphicData uri="http://schemas.openxmlformats.org/drawingml/2006/table">
            <a:tbl>
              <a:tblPr firstRow="1" firstCol="1" bandRow="1">
                <a:tableStyleId>{5C22544A-7EE6-4342-B048-85BDC9FD1C3A}</a:tableStyleId>
              </a:tblPr>
              <a:tblGrid>
                <a:gridCol w="2347723">
                  <a:extLst>
                    <a:ext uri="{9D8B030D-6E8A-4147-A177-3AD203B41FA5}">
                      <a16:colId xmlns:a16="http://schemas.microsoft.com/office/drawing/2014/main" val="178271487"/>
                    </a:ext>
                  </a:extLst>
                </a:gridCol>
                <a:gridCol w="6611979">
                  <a:extLst>
                    <a:ext uri="{9D8B030D-6E8A-4147-A177-3AD203B41FA5}">
                      <a16:colId xmlns:a16="http://schemas.microsoft.com/office/drawing/2014/main" val="67149801"/>
                    </a:ext>
                  </a:extLst>
                </a:gridCol>
                <a:gridCol w="1615939">
                  <a:extLst>
                    <a:ext uri="{9D8B030D-6E8A-4147-A177-3AD203B41FA5}">
                      <a16:colId xmlns:a16="http://schemas.microsoft.com/office/drawing/2014/main" val="2460722945"/>
                    </a:ext>
                  </a:extLst>
                </a:gridCol>
              </a:tblGrid>
              <a:tr h="2192351">
                <a:tc>
                  <a:txBody>
                    <a:bodyPr/>
                    <a:lstStyle/>
                    <a:p>
                      <a:pPr>
                        <a:lnSpc>
                          <a:spcPct val="107000"/>
                        </a:lnSpc>
                      </a:pPr>
                      <a:r>
                        <a:rPr lang="cy-GB">
                          <a:solidFill>
                            <a:schemeClr val="tx1"/>
                          </a:solidFill>
                          <a:effectLst/>
                          <a:latin typeface="Arial"/>
                          <a:ea typeface="Calibri" panose="020F0502020204030204" pitchFamily="34" charset="0"/>
                        </a:rPr>
                        <a:t>YMCHWIL</a:t>
                      </a:r>
                      <a:endParaRPr lang="cy-GB">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a:solidFill>
                            <a:schemeClr val="tx1"/>
                          </a:solidFill>
                          <a:effectLst/>
                          <a:latin typeface="Arial"/>
                          <a:ea typeface="Calibri" panose="020F0502020204030204" pitchFamily="34" charset="0"/>
                        </a:rPr>
                        <a:t>Ar gyfer yr asesiad hwn, gallwch chi ddefnyddio Deallusrwydd Artiffisial Cynhyrchiol i’ch cefnogi wrth ymchwilio, yn cynnwys chwilio am lyfryddiaeth, defnyddio offer i grynhoi, cymharu deunyddiau a’u dadansoddi. </a:t>
                      </a:r>
                      <a:endParaRPr lang="cy-GB">
                        <a:solidFill>
                          <a:schemeClr val="tx1"/>
                        </a:solidFill>
                        <a:effectLst/>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a:solidFill>
                            <a:schemeClr val="tx1"/>
                          </a:solidFill>
                          <a:effectLst/>
                          <a:latin typeface="Arial"/>
                          <a:ea typeface="Calibri" panose="020F0502020204030204" pitchFamily="34" charset="0"/>
                        </a:rPr>
                        <a:t>Gallwch </a:t>
                      </a:r>
                      <a:r>
                        <a:rPr lang="cy-GB" altLang="zh-CN">
                          <a:solidFill>
                            <a:schemeClr val="tx1"/>
                          </a:solidFill>
                          <a:effectLst/>
                          <a:latin typeface="Arial"/>
                          <a:ea typeface="MS Gothic"/>
                        </a:rPr>
                        <a:t>☒</a:t>
                      </a:r>
                      <a:endParaRPr lang="cy-GB">
                        <a:solidFill>
                          <a:schemeClr val="tx1"/>
                        </a:solidFill>
                        <a:effectLst/>
                        <a:latin typeface="Arial"/>
                        <a:ea typeface="MS Gothic"/>
                      </a:endParaRPr>
                    </a:p>
                    <a:p>
                      <a:endParaRPr lang="cy-GB">
                        <a:solidFill>
                          <a:schemeClr val="tx1"/>
                        </a:solidFill>
                        <a:effectLst/>
                        <a:latin typeface="Arial"/>
                      </a:endParaRPr>
                    </a:p>
                    <a:p>
                      <a:pPr>
                        <a:lnSpc>
                          <a:spcPct val="107000"/>
                        </a:lnSpc>
                      </a:pPr>
                      <a:r>
                        <a:rPr lang="cy-GB">
                          <a:solidFill>
                            <a:schemeClr val="tx1"/>
                          </a:solidFill>
                          <a:effectLst/>
                          <a:latin typeface="Arial"/>
                          <a:ea typeface="Calibri" panose="020F0502020204030204" pitchFamily="34" charset="0"/>
                        </a:rPr>
                        <a:t>Na allwch </a:t>
                      </a:r>
                      <a:r>
                        <a:rPr lang="cy-GB" altLang="zh-CN">
                          <a:solidFill>
                            <a:schemeClr val="tx1"/>
                          </a:solidFill>
                          <a:effectLst/>
                          <a:latin typeface="Arial"/>
                          <a:ea typeface="MS Gothic"/>
                        </a:rPr>
                        <a:t>☒</a:t>
                      </a:r>
                      <a:endParaRPr lang="cy-GB">
                        <a:solidFill>
                          <a:schemeClr val="tx1"/>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8966671"/>
                  </a:ext>
                </a:extLst>
              </a:tr>
            </a:tbl>
          </a:graphicData>
        </a:graphic>
      </p:graphicFrame>
      <p:graphicFrame>
        <p:nvGraphicFramePr>
          <p:cNvPr id="8" name="Table 7">
            <a:extLst>
              <a:ext uri="{FF2B5EF4-FFF2-40B4-BE49-F238E27FC236}">
                <a16:creationId xmlns:a16="http://schemas.microsoft.com/office/drawing/2014/main" id="{54855B63-3F82-B95A-E1A5-28DF0858B5BF}"/>
              </a:ext>
            </a:extLst>
          </p:cNvPr>
          <p:cNvGraphicFramePr>
            <a:graphicFrameLocks noGrp="1"/>
          </p:cNvGraphicFramePr>
          <p:nvPr>
            <p:extLst>
              <p:ext uri="{D42A27DB-BD31-4B8C-83A1-F6EECF244321}">
                <p14:modId xmlns:p14="http://schemas.microsoft.com/office/powerpoint/2010/main" val="513722064"/>
              </p:ext>
            </p:extLst>
          </p:nvPr>
        </p:nvGraphicFramePr>
        <p:xfrm>
          <a:off x="835963" y="4020817"/>
          <a:ext cx="10622920" cy="1644714"/>
        </p:xfrm>
        <a:graphic>
          <a:graphicData uri="http://schemas.openxmlformats.org/drawingml/2006/table">
            <a:tbl>
              <a:tblPr firstRow="1" firstCol="1" bandRow="1">
                <a:tableStyleId>{5C22544A-7EE6-4342-B048-85BDC9FD1C3A}</a:tableStyleId>
              </a:tblPr>
              <a:tblGrid>
                <a:gridCol w="2358219">
                  <a:extLst>
                    <a:ext uri="{9D8B030D-6E8A-4147-A177-3AD203B41FA5}">
                      <a16:colId xmlns:a16="http://schemas.microsoft.com/office/drawing/2014/main" val="3565024893"/>
                    </a:ext>
                  </a:extLst>
                </a:gridCol>
                <a:gridCol w="6641538">
                  <a:extLst>
                    <a:ext uri="{9D8B030D-6E8A-4147-A177-3AD203B41FA5}">
                      <a16:colId xmlns:a16="http://schemas.microsoft.com/office/drawing/2014/main" val="2097741852"/>
                    </a:ext>
                  </a:extLst>
                </a:gridCol>
                <a:gridCol w="1623163">
                  <a:extLst>
                    <a:ext uri="{9D8B030D-6E8A-4147-A177-3AD203B41FA5}">
                      <a16:colId xmlns:a16="http://schemas.microsoft.com/office/drawing/2014/main" val="467221730"/>
                    </a:ext>
                  </a:extLst>
                </a:gridCol>
              </a:tblGrid>
              <a:tr h="1644714">
                <a:tc>
                  <a:txBody>
                    <a:bodyPr/>
                    <a:lstStyle/>
                    <a:p>
                      <a:pPr>
                        <a:lnSpc>
                          <a:spcPct val="107000"/>
                        </a:lnSpc>
                      </a:pPr>
                      <a:r>
                        <a:rPr lang="cy-GB">
                          <a:solidFill>
                            <a:schemeClr val="tx1"/>
                          </a:solidFill>
                          <a:effectLst/>
                          <a:latin typeface="Arial"/>
                          <a:ea typeface="Calibri" panose="020F0502020204030204" pitchFamily="34" charset="0"/>
                        </a:rPr>
                        <a:t>PRAWF DDARLLEN</a:t>
                      </a:r>
                      <a:endParaRPr lang="cy-GB">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cy-GB">
                          <a:solidFill>
                            <a:schemeClr val="tx1"/>
                          </a:solidFill>
                          <a:effectLst/>
                          <a:latin typeface="Arial"/>
                          <a:ea typeface="Calibri" panose="020F0502020204030204" pitchFamily="34" charset="0"/>
                        </a:rPr>
                        <a:t>Ar gyfer yr asesiad hwn, gallwch chi ddefnyddio Deallusrwydd Artiffisial Cynhyrchiol i wirio eich testun/creadigaeth eich hun am wallau gramadegol a chystrawennol, yn cynnwys aralleirio eich gwaith eich hun o fewn safonau penodol.</a:t>
                      </a:r>
                      <a:endParaRPr lang="cy-GB">
                        <a:solidFill>
                          <a:schemeClr val="tx1"/>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cy-GB">
                          <a:solidFill>
                            <a:schemeClr val="tx1"/>
                          </a:solidFill>
                          <a:effectLst/>
                          <a:latin typeface="Arial"/>
                          <a:ea typeface="Calibri" panose="020F0502020204030204" pitchFamily="34" charset="0"/>
                        </a:rPr>
                        <a:t>Gallwch </a:t>
                      </a:r>
                      <a:r>
                        <a:rPr lang="cy-GB" altLang="zh-CN">
                          <a:solidFill>
                            <a:schemeClr val="tx1"/>
                          </a:solidFill>
                          <a:effectLst/>
                          <a:latin typeface="Arial"/>
                          <a:ea typeface="MS Gothic"/>
                        </a:rPr>
                        <a:t>☒</a:t>
                      </a:r>
                      <a:endParaRPr lang="cy-GB">
                        <a:solidFill>
                          <a:schemeClr val="tx1"/>
                        </a:solidFill>
                        <a:effectLst/>
                        <a:latin typeface="Arial"/>
                        <a:ea typeface="MS Gothic"/>
                      </a:endParaRPr>
                    </a:p>
                    <a:p>
                      <a:endParaRPr lang="cy-GB">
                        <a:solidFill>
                          <a:schemeClr val="tx1"/>
                        </a:solidFill>
                        <a:effectLst/>
                        <a:latin typeface="Arial"/>
                      </a:endParaRPr>
                    </a:p>
                    <a:p>
                      <a:pPr>
                        <a:lnSpc>
                          <a:spcPct val="107000"/>
                        </a:lnSpc>
                      </a:pPr>
                      <a:r>
                        <a:rPr lang="cy-GB">
                          <a:solidFill>
                            <a:schemeClr val="tx1"/>
                          </a:solidFill>
                          <a:effectLst/>
                          <a:latin typeface="Arial"/>
                          <a:ea typeface="Calibri" panose="020F0502020204030204" pitchFamily="34" charset="0"/>
                        </a:rPr>
                        <a:t>Na allwch </a:t>
                      </a:r>
                      <a:r>
                        <a:rPr lang="cy-GB">
                          <a:solidFill>
                            <a:schemeClr val="tx1"/>
                          </a:solidFill>
                          <a:effectLst/>
                          <a:latin typeface="MS Gothic"/>
                        </a:rPr>
                        <a: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82950384"/>
                  </a:ext>
                </a:extLst>
              </a:tr>
            </a:tbl>
          </a:graphicData>
        </a:graphic>
      </p:graphicFrame>
    </p:spTree>
    <p:extLst>
      <p:ext uri="{BB962C8B-B14F-4D97-AF65-F5344CB8AC3E}">
        <p14:creationId xmlns:p14="http://schemas.microsoft.com/office/powerpoint/2010/main" val="3252070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3F26-8476-C3AD-276F-53A5844AC8FD}"/>
              </a:ext>
            </a:extLst>
          </p:cNvPr>
          <p:cNvSpPr>
            <a:spLocks noGrp="1"/>
          </p:cNvSpPr>
          <p:nvPr>
            <p:ph type="title"/>
          </p:nvPr>
        </p:nvSpPr>
        <p:spPr/>
        <p:txBody>
          <a:bodyPr/>
          <a:lstStyle/>
          <a:p>
            <a:r>
              <a:rPr lang="en-US">
                <a:solidFill>
                  <a:srgbClr val="0070C0"/>
                </a:solidFill>
                <a:ea typeface="+mj-lt"/>
                <a:cs typeface="+mj-lt"/>
              </a:rPr>
              <a:t>AI in Assessment</a:t>
            </a:r>
            <a:endParaRPr lang="en-US">
              <a:solidFill>
                <a:srgbClr val="0070C0"/>
              </a:solidFill>
            </a:endParaRPr>
          </a:p>
        </p:txBody>
      </p:sp>
      <p:sp>
        <p:nvSpPr>
          <p:cNvPr id="3" name="Content Placeholder 2">
            <a:extLst>
              <a:ext uri="{FF2B5EF4-FFF2-40B4-BE49-F238E27FC236}">
                <a16:creationId xmlns:a16="http://schemas.microsoft.com/office/drawing/2014/main" id="{B5A9923A-AE8E-2B84-5BDF-3C6D9E0FBE2C}"/>
              </a:ext>
            </a:extLst>
          </p:cNvPr>
          <p:cNvSpPr>
            <a:spLocks noGrp="1"/>
          </p:cNvSpPr>
          <p:nvPr>
            <p:ph sz="half" idx="1"/>
          </p:nvPr>
        </p:nvSpPr>
        <p:spPr>
          <a:xfrm>
            <a:off x="838200" y="1768475"/>
            <a:ext cx="10487025" cy="4408488"/>
          </a:xfrm>
        </p:spPr>
        <p:txBody>
          <a:bodyPr vert="horz" lIns="91440" tIns="45720" rIns="91440" bIns="45720" rtlCol="0" anchor="t">
            <a:normAutofit/>
          </a:bodyPr>
          <a:lstStyle/>
          <a:p>
            <a:endParaRPr lang="en-US"/>
          </a:p>
          <a:p>
            <a:endParaRPr lang="en-US">
              <a:cs typeface="Arial"/>
            </a:endParaRPr>
          </a:p>
          <a:p>
            <a:endParaRPr lang="en-US">
              <a:cs typeface="Arial"/>
            </a:endParaRPr>
          </a:p>
        </p:txBody>
      </p:sp>
      <p:graphicFrame>
        <p:nvGraphicFramePr>
          <p:cNvPr id="8" name="Table 7">
            <a:extLst>
              <a:ext uri="{FF2B5EF4-FFF2-40B4-BE49-F238E27FC236}">
                <a16:creationId xmlns:a16="http://schemas.microsoft.com/office/drawing/2014/main" id="{25909A68-D449-8350-B05E-9BD0DACD0CFB}"/>
              </a:ext>
            </a:extLst>
          </p:cNvPr>
          <p:cNvGraphicFramePr>
            <a:graphicFrameLocks noGrp="1"/>
          </p:cNvGraphicFramePr>
          <p:nvPr>
            <p:extLst>
              <p:ext uri="{D42A27DB-BD31-4B8C-83A1-F6EECF244321}">
                <p14:modId xmlns:p14="http://schemas.microsoft.com/office/powerpoint/2010/main" val="3987937803"/>
              </p:ext>
            </p:extLst>
          </p:nvPr>
        </p:nvGraphicFramePr>
        <p:xfrm>
          <a:off x="719405" y="3748036"/>
          <a:ext cx="10770402" cy="1319408"/>
        </p:xfrm>
        <a:graphic>
          <a:graphicData uri="http://schemas.openxmlformats.org/drawingml/2006/table">
            <a:tbl>
              <a:tblPr firstRow="1" firstCol="1" bandRow="1">
                <a:tableStyleId>{5C22544A-7EE6-4342-B048-85BDC9FD1C3A}</a:tableStyleId>
              </a:tblPr>
              <a:tblGrid>
                <a:gridCol w="2673586">
                  <a:extLst>
                    <a:ext uri="{9D8B030D-6E8A-4147-A177-3AD203B41FA5}">
                      <a16:colId xmlns:a16="http://schemas.microsoft.com/office/drawing/2014/main" val="4116831224"/>
                    </a:ext>
                  </a:extLst>
                </a:gridCol>
                <a:gridCol w="6413049">
                  <a:extLst>
                    <a:ext uri="{9D8B030D-6E8A-4147-A177-3AD203B41FA5}">
                      <a16:colId xmlns:a16="http://schemas.microsoft.com/office/drawing/2014/main" val="2134021703"/>
                    </a:ext>
                  </a:extLst>
                </a:gridCol>
                <a:gridCol w="1683767">
                  <a:extLst>
                    <a:ext uri="{9D8B030D-6E8A-4147-A177-3AD203B41FA5}">
                      <a16:colId xmlns:a16="http://schemas.microsoft.com/office/drawing/2014/main" val="1366109141"/>
                    </a:ext>
                  </a:extLst>
                </a:gridCol>
              </a:tblGrid>
              <a:tr h="1319408">
                <a:tc>
                  <a:txBody>
                    <a:bodyPr/>
                    <a:lstStyle/>
                    <a:p>
                      <a:pPr lvl="0">
                        <a:lnSpc>
                          <a:spcPct val="107000"/>
                        </a:lnSpc>
                        <a:buNone/>
                      </a:pPr>
                      <a:r>
                        <a:rPr lang="en-US">
                          <a:solidFill>
                            <a:srgbClr val="0070C0"/>
                          </a:solidFill>
                          <a:effectLst/>
                          <a:latin typeface="Arial"/>
                        </a:rPr>
                        <a:t>PROOFREADING</a:t>
                      </a:r>
                      <a:endParaRPr lang="en-US">
                        <a:solidFill>
                          <a:srgbClr val="0070C0"/>
                        </a:solidFill>
                        <a:effectLst/>
                      </a:endParaRPr>
                    </a:p>
                  </a:txBody>
                  <a:tcPr marL="66674" marR="66674" marT="0" marB="0">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nSpc>
                          <a:spcPct val="107000"/>
                        </a:lnSpc>
                      </a:pPr>
                      <a:r>
                        <a:rPr lang="en-US">
                          <a:solidFill>
                            <a:srgbClr val="0070C0"/>
                          </a:solidFill>
                          <a:effectLst/>
                          <a:latin typeface="Arial"/>
                          <a:ea typeface="Calibri" panose="020F0502020204030204" pitchFamily="34" charset="0"/>
                        </a:rPr>
                        <a:t>For this assessment, you can use Generative AI to check your own text/creation For grammatical and syntactical mistakes, including rephrasing of your own work within specific standards.</a:t>
                      </a:r>
                      <a:endParaRPr lang="en-US">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a:solidFill>
                            <a:srgbClr val="0070C0"/>
                          </a:solidFill>
                          <a:effectLst/>
                          <a:latin typeface="Arial"/>
                          <a:ea typeface="Calibri" panose="020F0502020204030204" pitchFamily="34" charset="0"/>
                        </a:rPr>
                        <a:t>Yes </a:t>
                      </a:r>
                      <a:r>
                        <a:rPr lang="en-US" altLang="zh-CN">
                          <a:solidFill>
                            <a:srgbClr val="0070C0"/>
                          </a:solidFill>
                          <a:effectLst/>
                          <a:latin typeface="Arial"/>
                          <a:ea typeface="MS Gothic"/>
                        </a:rPr>
                        <a:t>☒</a:t>
                      </a:r>
                      <a:endParaRPr lang="en-US">
                        <a:solidFill>
                          <a:srgbClr val="0070C0"/>
                        </a:solidFill>
                        <a:effectLst/>
                        <a:latin typeface="Arial"/>
                        <a:ea typeface="MS Gothic"/>
                      </a:endParaRPr>
                    </a:p>
                    <a:p>
                      <a:endParaRPr lang="en-US">
                        <a:solidFill>
                          <a:srgbClr val="0070C0"/>
                        </a:solidFill>
                        <a:effectLst/>
                        <a:latin typeface="Arial"/>
                      </a:endParaRPr>
                    </a:p>
                    <a:p>
                      <a:r>
                        <a:rPr lang="en-US">
                          <a:solidFill>
                            <a:srgbClr val="0070C0"/>
                          </a:solidFill>
                          <a:effectLst/>
                          <a:latin typeface="Arial"/>
                          <a:ea typeface="Calibri" panose="020F0502020204030204" pitchFamily="34" charset="0"/>
                        </a:rPr>
                        <a:t>No  </a:t>
                      </a:r>
                      <a:r>
                        <a:rPr lang="en-US" altLang="zh-CN">
                          <a:solidFill>
                            <a:srgbClr val="0070C0"/>
                          </a:solidFill>
                          <a:effectLst/>
                          <a:latin typeface="Arial"/>
                          <a:ea typeface="MS Gothic"/>
                        </a:rPr>
                        <a:t>☐</a:t>
                      </a:r>
                      <a:endParaRPr lang="en-US">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47167076"/>
                  </a:ext>
                </a:extLst>
              </a:tr>
            </a:tbl>
          </a:graphicData>
        </a:graphic>
      </p:graphicFrame>
      <p:graphicFrame>
        <p:nvGraphicFramePr>
          <p:cNvPr id="10" name="Table 9">
            <a:extLst>
              <a:ext uri="{FF2B5EF4-FFF2-40B4-BE49-F238E27FC236}">
                <a16:creationId xmlns:a16="http://schemas.microsoft.com/office/drawing/2014/main" id="{24F9462B-75CD-5A0D-5A78-36985605F048}"/>
              </a:ext>
            </a:extLst>
          </p:cNvPr>
          <p:cNvGraphicFramePr>
            <a:graphicFrameLocks noGrp="1"/>
          </p:cNvGraphicFramePr>
          <p:nvPr>
            <p:extLst>
              <p:ext uri="{D42A27DB-BD31-4B8C-83A1-F6EECF244321}">
                <p14:modId xmlns:p14="http://schemas.microsoft.com/office/powerpoint/2010/main" val="4195452208"/>
              </p:ext>
            </p:extLst>
          </p:nvPr>
        </p:nvGraphicFramePr>
        <p:xfrm>
          <a:off x="719405" y="1932935"/>
          <a:ext cx="10804654" cy="1815375"/>
        </p:xfrm>
        <a:graphic>
          <a:graphicData uri="http://schemas.openxmlformats.org/drawingml/2006/table">
            <a:tbl>
              <a:tblPr firstRow="1" firstCol="1" bandRow="1">
                <a:tableStyleId>{5C22544A-7EE6-4342-B048-85BDC9FD1C3A}</a:tableStyleId>
              </a:tblPr>
              <a:tblGrid>
                <a:gridCol w="2682090">
                  <a:extLst>
                    <a:ext uri="{9D8B030D-6E8A-4147-A177-3AD203B41FA5}">
                      <a16:colId xmlns:a16="http://schemas.microsoft.com/office/drawing/2014/main" val="3290313650"/>
                    </a:ext>
                  </a:extLst>
                </a:gridCol>
                <a:gridCol w="6433443">
                  <a:extLst>
                    <a:ext uri="{9D8B030D-6E8A-4147-A177-3AD203B41FA5}">
                      <a16:colId xmlns:a16="http://schemas.microsoft.com/office/drawing/2014/main" val="2358648329"/>
                    </a:ext>
                  </a:extLst>
                </a:gridCol>
                <a:gridCol w="1689121">
                  <a:extLst>
                    <a:ext uri="{9D8B030D-6E8A-4147-A177-3AD203B41FA5}">
                      <a16:colId xmlns:a16="http://schemas.microsoft.com/office/drawing/2014/main" val="912196646"/>
                    </a:ext>
                  </a:extLst>
                </a:gridCol>
              </a:tblGrid>
              <a:tr h="1815375">
                <a:tc>
                  <a:txBody>
                    <a:bodyPr/>
                    <a:lstStyle/>
                    <a:p>
                      <a:pPr>
                        <a:lnSpc>
                          <a:spcPct val="107000"/>
                        </a:lnSpc>
                      </a:pPr>
                      <a:r>
                        <a:rPr lang="en-US">
                          <a:solidFill>
                            <a:srgbClr val="0070C0"/>
                          </a:solidFill>
                          <a:effectLst/>
                          <a:latin typeface="Arial"/>
                          <a:ea typeface="Calibri" panose="020F0502020204030204" pitchFamily="34" charset="0"/>
                        </a:rPr>
                        <a:t>RESEARCH</a:t>
                      </a:r>
                      <a:endParaRPr lang="en-US">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pPr>
                      <a:r>
                        <a:rPr lang="en-US">
                          <a:solidFill>
                            <a:srgbClr val="0070C0"/>
                          </a:solidFill>
                          <a:effectLst/>
                          <a:latin typeface="Arial"/>
                          <a:ea typeface="Calibri" panose="020F0502020204030204" pitchFamily="34" charset="0"/>
                        </a:rPr>
                        <a:t>For this assessment, you can use Generative AI to support you in research, including searching For bibliography, using tools to </a:t>
                      </a:r>
                      <a:r>
                        <a:rPr lang="en-US" err="1">
                          <a:solidFill>
                            <a:srgbClr val="0070C0"/>
                          </a:solidFill>
                          <a:effectLst/>
                          <a:latin typeface="Arial"/>
                          <a:ea typeface="Calibri" panose="020F0502020204030204" pitchFamily="34" charset="0"/>
                        </a:rPr>
                        <a:t>summarise</a:t>
                      </a:r>
                      <a:r>
                        <a:rPr lang="en-US">
                          <a:solidFill>
                            <a:srgbClr val="0070C0"/>
                          </a:solidFill>
                          <a:effectLst/>
                          <a:latin typeface="Arial"/>
                          <a:ea typeface="Calibri" panose="020F0502020204030204" pitchFamily="34" charset="0"/>
                        </a:rPr>
                        <a:t>, compare and interrogate materials.</a:t>
                      </a:r>
                      <a:endParaRPr lang="en-US">
                        <a:solidFill>
                          <a:srgbClr val="0070C0"/>
                        </a:solidFill>
                        <a:effectLst/>
                        <a:latin typeface="Arial"/>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r>
                        <a:rPr lang="en-US">
                          <a:solidFill>
                            <a:srgbClr val="0070C0"/>
                          </a:solidFill>
                          <a:effectLst/>
                          <a:latin typeface="Arial"/>
                          <a:ea typeface="Calibri" panose="020F0502020204030204" pitchFamily="34" charset="0"/>
                        </a:rPr>
                        <a:t>Yes </a:t>
                      </a:r>
                      <a:r>
                        <a:rPr lang="en-US" altLang="zh-CN">
                          <a:solidFill>
                            <a:srgbClr val="0070C0"/>
                          </a:solidFill>
                          <a:effectLst/>
                          <a:latin typeface="Arial"/>
                          <a:ea typeface="MS Gothic"/>
                        </a:rPr>
                        <a:t>☒</a:t>
                      </a:r>
                      <a:endParaRPr lang="en-US">
                        <a:solidFill>
                          <a:srgbClr val="0070C0"/>
                        </a:solidFill>
                        <a:effectLst/>
                        <a:latin typeface="Arial"/>
                        <a:ea typeface="MS Gothic"/>
                      </a:endParaRPr>
                    </a:p>
                    <a:p>
                      <a:endParaRPr lang="en-US">
                        <a:solidFill>
                          <a:srgbClr val="0070C0"/>
                        </a:solidFill>
                        <a:effectLst/>
                        <a:latin typeface="Arial"/>
                      </a:endParaRPr>
                    </a:p>
                    <a:p>
                      <a:r>
                        <a:rPr lang="en-US">
                          <a:solidFill>
                            <a:srgbClr val="0070C0"/>
                          </a:solidFill>
                          <a:effectLst/>
                          <a:latin typeface="Arial"/>
                          <a:ea typeface="Calibri" panose="020F0502020204030204" pitchFamily="34" charset="0"/>
                        </a:rPr>
                        <a:t>No  </a:t>
                      </a:r>
                      <a:r>
                        <a:rPr lang="en-US" altLang="zh-CN">
                          <a:solidFill>
                            <a:srgbClr val="0070C0"/>
                          </a:solidFill>
                          <a:effectLst/>
                          <a:latin typeface="Arial"/>
                          <a:ea typeface="MS Gothic"/>
                        </a:rPr>
                        <a:t>☐</a:t>
                      </a:r>
                      <a:endParaRPr lang="en-US">
                        <a:solidFill>
                          <a:srgbClr val="0070C0"/>
                        </a:solidFill>
                        <a:effectLst/>
                        <a:latin typeface="Arial"/>
                        <a:ea typeface="MS Gothic"/>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8167812"/>
                  </a:ext>
                </a:extLst>
              </a:tr>
            </a:tbl>
          </a:graphicData>
        </a:graphic>
      </p:graphicFrame>
    </p:spTree>
    <p:extLst>
      <p:ext uri="{BB962C8B-B14F-4D97-AF65-F5344CB8AC3E}">
        <p14:creationId xmlns:p14="http://schemas.microsoft.com/office/powerpoint/2010/main" val="287950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6C8BB-59F5-72CE-26A3-7C8003F7539B}"/>
              </a:ext>
            </a:extLst>
          </p:cNvPr>
          <p:cNvSpPr>
            <a:spLocks noGrp="1"/>
          </p:cNvSpPr>
          <p:nvPr>
            <p:ph type="title"/>
          </p:nvPr>
        </p:nvSpPr>
        <p:spPr>
          <a:xfrm>
            <a:off x="838200" y="40155"/>
            <a:ext cx="10515600" cy="1650533"/>
          </a:xfrm>
        </p:spPr>
        <p:txBody>
          <a:bodyPr>
            <a:normAutofit/>
          </a:bodyPr>
          <a:lstStyle/>
          <a:p>
            <a:pPr>
              <a:defRPr/>
            </a:pPr>
            <a:r>
              <a:rPr lang="en-GB" altLang="en-US" sz="4800" err="1"/>
              <a:t>Pethau</a:t>
            </a:r>
            <a:r>
              <a:rPr lang="en-GB" altLang="en-US" sz="4800"/>
              <a:t> </a:t>
            </a:r>
            <a:r>
              <a:rPr lang="en-GB" altLang="en-US" sz="4800" err="1"/>
              <a:t>i’w</a:t>
            </a:r>
            <a:r>
              <a:rPr lang="en-GB" altLang="en-US" sz="4800"/>
              <a:t> gofio</a:t>
            </a:r>
            <a:br>
              <a:rPr lang="en-GB" altLang="en-US" sz="4800"/>
            </a:br>
            <a:r>
              <a:rPr lang="en-GB" altLang="en-US" sz="4800">
                <a:solidFill>
                  <a:srgbClr val="0070C0"/>
                </a:solidFill>
              </a:rPr>
              <a:t>Matters to remember</a:t>
            </a:r>
            <a:r>
              <a:rPr lang="en-GB" altLang="en-US">
                <a:solidFill>
                  <a:schemeClr val="tx2">
                    <a:lumMod val="60000"/>
                    <a:lumOff val="40000"/>
                  </a:schemeClr>
                </a:solidFill>
              </a:rPr>
              <a:t> </a:t>
            </a:r>
            <a:endParaRPr lang="en-GB">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9B1B6041-E57F-96F8-8C08-3D5E3D4B0BE3}"/>
              </a:ext>
            </a:extLst>
          </p:cNvPr>
          <p:cNvSpPr>
            <a:spLocks noGrp="1"/>
          </p:cNvSpPr>
          <p:nvPr>
            <p:ph sz="half" idx="1"/>
          </p:nvPr>
        </p:nvSpPr>
        <p:spPr>
          <a:xfrm>
            <a:off x="838200" y="1902759"/>
            <a:ext cx="4038600" cy="3989388"/>
          </a:xfrm>
        </p:spPr>
        <p:txBody>
          <a:bodyPr vert="horz" lIns="91440" tIns="45720" rIns="91440" bIns="45720" rtlCol="0" anchor="t">
            <a:normAutofit/>
          </a:bodyPr>
          <a:lstStyle/>
          <a:p>
            <a:pPr>
              <a:defRPr/>
            </a:pPr>
            <a:r>
              <a:rPr lang="en-GB" sz="2400" err="1">
                <a:latin typeface="+mj-lt"/>
              </a:rPr>
              <a:t>Cofwich</a:t>
            </a:r>
            <a:r>
              <a:rPr lang="en-GB" sz="2400">
                <a:latin typeface="+mj-lt"/>
              </a:rPr>
              <a:t> </a:t>
            </a:r>
            <a:r>
              <a:rPr lang="en-GB" sz="2400" err="1">
                <a:latin typeface="+mj-lt"/>
              </a:rPr>
              <a:t>i</a:t>
            </a:r>
            <a:r>
              <a:rPr lang="en-GB" sz="2400">
                <a:latin typeface="+mj-lt"/>
              </a:rPr>
              <a:t> </a:t>
            </a:r>
            <a:r>
              <a:rPr lang="en-GB" sz="2400" err="1">
                <a:latin typeface="+mj-lt"/>
              </a:rPr>
              <a:t>gyflwyno</a:t>
            </a:r>
            <a:r>
              <a:rPr lang="en-GB" sz="2400">
                <a:latin typeface="+mj-lt"/>
              </a:rPr>
              <a:t> </a:t>
            </a:r>
            <a:r>
              <a:rPr lang="en-GB" sz="2400" err="1">
                <a:latin typeface="+mj-lt"/>
              </a:rPr>
              <a:t>eich</a:t>
            </a:r>
            <a:r>
              <a:rPr lang="en-GB" sz="2400">
                <a:latin typeface="+mj-lt"/>
              </a:rPr>
              <a:t> </a:t>
            </a:r>
            <a:r>
              <a:rPr lang="en-GB" sz="2400" err="1">
                <a:latin typeface="+mj-lt"/>
              </a:rPr>
              <a:t>gwaith</a:t>
            </a:r>
            <a:r>
              <a:rPr lang="en-GB" sz="2400">
                <a:latin typeface="+mj-lt"/>
              </a:rPr>
              <a:t> </a:t>
            </a:r>
            <a:r>
              <a:rPr lang="en-GB" sz="2400" err="1">
                <a:latin typeface="+mj-lt"/>
              </a:rPr>
              <a:t>yn</a:t>
            </a:r>
            <a:r>
              <a:rPr lang="en-GB" sz="2400">
                <a:latin typeface="+mj-lt"/>
              </a:rPr>
              <a:t> </a:t>
            </a:r>
            <a:r>
              <a:rPr lang="en-GB" sz="2400" err="1">
                <a:latin typeface="+mj-lt"/>
              </a:rPr>
              <a:t>ôl</a:t>
            </a:r>
            <a:r>
              <a:rPr lang="en-GB" sz="2400">
                <a:latin typeface="+mj-lt"/>
              </a:rPr>
              <a:t> y </a:t>
            </a:r>
            <a:r>
              <a:rPr lang="en-GB" sz="2400" err="1">
                <a:latin typeface="+mj-lt"/>
              </a:rPr>
              <a:t>canllawiau</a:t>
            </a:r>
            <a:r>
              <a:rPr lang="en-GB" sz="2400">
                <a:latin typeface="+mj-lt"/>
              </a:rPr>
              <a:t> a </a:t>
            </a:r>
            <a:r>
              <a:rPr lang="en-GB" sz="2400" err="1">
                <a:latin typeface="+mj-lt"/>
              </a:rPr>
              <a:t>ddarperir</a:t>
            </a:r>
            <a:r>
              <a:rPr lang="en-GB" sz="2400">
                <a:latin typeface="+mj-lt"/>
              </a:rPr>
              <a:t> </a:t>
            </a:r>
            <a:r>
              <a:rPr lang="en-GB" sz="2400" err="1">
                <a:latin typeface="+mj-lt"/>
              </a:rPr>
              <a:t>i</a:t>
            </a:r>
            <a:r>
              <a:rPr lang="en-GB" sz="2400">
                <a:latin typeface="+mj-lt"/>
              </a:rPr>
              <a:t> chi </a:t>
            </a:r>
            <a:r>
              <a:rPr lang="en-GB" sz="2400" err="1">
                <a:latin typeface="+mj-lt"/>
              </a:rPr>
              <a:t>yn</a:t>
            </a:r>
            <a:r>
              <a:rPr lang="en-GB" sz="2400">
                <a:latin typeface="+mj-lt"/>
              </a:rPr>
              <a:t> y </a:t>
            </a:r>
            <a:r>
              <a:rPr lang="en-GB" sz="2400" err="1">
                <a:latin typeface="+mj-lt"/>
              </a:rPr>
              <a:t>Llawlyfr</a:t>
            </a:r>
            <a:r>
              <a:rPr lang="en-GB" sz="2400">
                <a:latin typeface="+mj-lt"/>
              </a:rPr>
              <a:t> Ysgol </a:t>
            </a:r>
            <a:r>
              <a:rPr lang="en-GB" sz="2400" err="1">
                <a:latin typeface="+mj-lt"/>
              </a:rPr>
              <a:t>Blynyddoedd</a:t>
            </a:r>
            <a:r>
              <a:rPr lang="en-GB" sz="2400">
                <a:latin typeface="+mj-lt"/>
              </a:rPr>
              <a:t> </a:t>
            </a:r>
            <a:r>
              <a:rPr lang="en-GB" sz="2400" err="1">
                <a:latin typeface="+mj-lt"/>
              </a:rPr>
              <a:t>Cynnar</a:t>
            </a:r>
            <a:endParaRPr lang="en-GB" sz="2400">
              <a:latin typeface="+mj-lt"/>
              <a:cs typeface="Arial"/>
            </a:endParaRPr>
          </a:p>
          <a:p>
            <a:pPr>
              <a:defRPr/>
            </a:pPr>
            <a:r>
              <a:rPr lang="en-GB" sz="2400" err="1">
                <a:latin typeface="+mj-lt"/>
              </a:rPr>
              <a:t>Lanlwythwch</a:t>
            </a:r>
            <a:r>
              <a:rPr lang="en-GB" sz="2400">
                <a:latin typeface="+mj-lt"/>
              </a:rPr>
              <a:t> </a:t>
            </a:r>
            <a:r>
              <a:rPr lang="en-GB" sz="2400" err="1">
                <a:latin typeface="+mj-lt"/>
              </a:rPr>
              <a:t>eich</a:t>
            </a:r>
            <a:r>
              <a:rPr lang="en-GB" sz="2400">
                <a:latin typeface="+mj-lt"/>
              </a:rPr>
              <a:t> </a:t>
            </a:r>
            <a:r>
              <a:rPr lang="en-GB" sz="2400" err="1">
                <a:latin typeface="+mj-lt"/>
              </a:rPr>
              <a:t>portffolio</a:t>
            </a:r>
            <a:r>
              <a:rPr lang="en-GB" sz="2400">
                <a:latin typeface="+mj-lt"/>
              </a:rPr>
              <a:t> </a:t>
            </a:r>
            <a:r>
              <a:rPr lang="en-GB" sz="2400" err="1">
                <a:latin typeface="+mj-lt"/>
              </a:rPr>
              <a:t>i</a:t>
            </a:r>
            <a:r>
              <a:rPr lang="en-GB" sz="2400">
                <a:latin typeface="+mj-lt"/>
              </a:rPr>
              <a:t> Moodle</a:t>
            </a:r>
            <a:endParaRPr lang="en-GB" sz="2400">
              <a:latin typeface="+mj-lt"/>
              <a:cs typeface="Arial"/>
            </a:endParaRPr>
          </a:p>
          <a:p>
            <a:pPr>
              <a:defRPr/>
            </a:pPr>
            <a:r>
              <a:rPr lang="en-GB" sz="2400" err="1">
                <a:latin typeface="+mj-lt"/>
              </a:rPr>
              <a:t>Manylion</a:t>
            </a:r>
            <a:r>
              <a:rPr lang="en-GB" sz="2400">
                <a:latin typeface="+mj-lt"/>
              </a:rPr>
              <a:t> </a:t>
            </a:r>
            <a:r>
              <a:rPr lang="en-GB" sz="2400" err="1">
                <a:latin typeface="+mj-lt"/>
              </a:rPr>
              <a:t>cyflwyno</a:t>
            </a:r>
            <a:endParaRPr lang="en-GB" sz="2400">
              <a:latin typeface="+mj-lt"/>
            </a:endParaRPr>
          </a:p>
        </p:txBody>
      </p:sp>
      <p:sp>
        <p:nvSpPr>
          <p:cNvPr id="33796" name="Content Placeholder 3">
            <a:extLst>
              <a:ext uri="{FF2B5EF4-FFF2-40B4-BE49-F238E27FC236}">
                <a16:creationId xmlns:a16="http://schemas.microsoft.com/office/drawing/2014/main" id="{3D80F429-1363-47F2-BCCF-73A6647155DC}"/>
              </a:ext>
            </a:extLst>
          </p:cNvPr>
          <p:cNvSpPr>
            <a:spLocks noGrp="1"/>
          </p:cNvSpPr>
          <p:nvPr>
            <p:ph sz="half" idx="2"/>
          </p:nvPr>
        </p:nvSpPr>
        <p:spPr>
          <a:xfrm>
            <a:off x="6609229" y="1947582"/>
            <a:ext cx="4038600" cy="3989388"/>
          </a:xfrm>
        </p:spPr>
        <p:txBody>
          <a:bodyPr vert="horz" lIns="91440" tIns="45720" rIns="91440" bIns="45720" rtlCol="0" anchor="t">
            <a:normAutofit/>
          </a:bodyPr>
          <a:lstStyle/>
          <a:p>
            <a:r>
              <a:rPr lang="en-GB" altLang="en-US" sz="2400">
                <a:solidFill>
                  <a:srgbClr val="0070C0"/>
                </a:solidFill>
              </a:rPr>
              <a:t>Remember to present your work according to the guidance provided in the School of Early Years handbook</a:t>
            </a:r>
            <a:endParaRPr lang="en-GB" altLang="en-US" sz="2400">
              <a:solidFill>
                <a:srgbClr val="0070C0"/>
              </a:solidFill>
              <a:cs typeface="Arial"/>
            </a:endParaRPr>
          </a:p>
          <a:p>
            <a:r>
              <a:rPr lang="en-GB" altLang="en-US" sz="2400">
                <a:solidFill>
                  <a:srgbClr val="0070C0"/>
                </a:solidFill>
              </a:rPr>
              <a:t>Upload your portfolio onto Moodle</a:t>
            </a:r>
            <a:endParaRPr lang="en-GB" altLang="en-US" sz="2400">
              <a:solidFill>
                <a:srgbClr val="0070C0"/>
              </a:solidFill>
              <a:cs typeface="Arial"/>
            </a:endParaRPr>
          </a:p>
          <a:p>
            <a:r>
              <a:rPr lang="en-GB" altLang="en-US" sz="2400">
                <a:solidFill>
                  <a:srgbClr val="0070C0"/>
                </a:solidFill>
              </a:rPr>
              <a:t>Submission details</a:t>
            </a:r>
            <a:endParaRPr lang="en-GB" altLang="en-US" sz="2400">
              <a:solidFill>
                <a:srgbClr val="0070C0"/>
              </a:solidFill>
              <a:cs typeface="Arial"/>
            </a:endParaRPr>
          </a:p>
          <a:p>
            <a:endParaRPr lang="en-GB" altLang="en-US"/>
          </a:p>
        </p:txBody>
      </p:sp>
    </p:spTree>
    <p:extLst>
      <p:ext uri="{BB962C8B-B14F-4D97-AF65-F5344CB8AC3E}">
        <p14:creationId xmlns:p14="http://schemas.microsoft.com/office/powerpoint/2010/main" val="1705669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endParaRPr lang="en-GB"/>
          </a:p>
        </p:txBody>
      </p:sp>
      <p:pic>
        <p:nvPicPr>
          <p:cNvPr id="5" name="Picture 5" descr="Graphical user interface, text, application&#10;&#10;Description automatically generated">
            <a:extLst>
              <a:ext uri="{FF2B5EF4-FFF2-40B4-BE49-F238E27FC236}">
                <a16:creationId xmlns:a16="http://schemas.microsoft.com/office/drawing/2014/main" id="{3B3960DC-B838-D4F8-7A4F-040EEE64179F}"/>
              </a:ext>
            </a:extLst>
          </p:cNvPr>
          <p:cNvPicPr>
            <a:picLocks noGrp="1" noChangeAspect="1"/>
          </p:cNvPicPr>
          <p:nvPr>
            <p:ph sz="half" idx="1"/>
          </p:nvPr>
        </p:nvPicPr>
        <p:blipFill>
          <a:blip r:embed="rId3"/>
          <a:stretch>
            <a:fillRect/>
          </a:stretch>
        </p:blipFill>
        <p:spPr>
          <a:xfrm>
            <a:off x="255495" y="61904"/>
            <a:ext cx="11759451" cy="6769398"/>
          </a:xfrm>
        </p:spPr>
      </p:pic>
      <p:sp>
        <p:nvSpPr>
          <p:cNvPr id="4" name="Content Placeholder 3">
            <a:extLst>
              <a:ext uri="{FF2B5EF4-FFF2-40B4-BE49-F238E27FC236}">
                <a16:creationId xmlns:a16="http://schemas.microsoft.com/office/drawing/2014/main" id="{85F1A8B1-5FFE-F356-6105-BBCCC02F1770}"/>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09283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err="1">
                <a:latin typeface="Arial"/>
                <a:cs typeface="Arial"/>
              </a:rPr>
              <a:t>Materion</a:t>
            </a:r>
            <a:r>
              <a:rPr lang="en-GB" sz="4800">
                <a:latin typeface="Arial"/>
                <a:cs typeface="Arial"/>
              </a:rPr>
              <a:t> </a:t>
            </a:r>
            <a:r>
              <a:rPr lang="en-GB" sz="4800" err="1">
                <a:latin typeface="Arial"/>
                <a:cs typeface="Arial"/>
              </a:rPr>
              <a:t>TGCh</a:t>
            </a:r>
            <a:r>
              <a:rPr lang="en-GB" sz="4800">
                <a:latin typeface="Arial"/>
                <a:cs typeface="Arial"/>
              </a:rPr>
              <a:t>?</a:t>
            </a:r>
            <a:br>
              <a:rPr lang="en-GB" sz="4800">
                <a:latin typeface="Arial"/>
              </a:rPr>
            </a:br>
            <a:r>
              <a:rPr lang="en-GB" sz="4800">
                <a:solidFill>
                  <a:srgbClr val="0070C0"/>
                </a:solidFill>
                <a:latin typeface="Arial"/>
                <a:cs typeface="Arial"/>
              </a:rPr>
              <a:t>ICT issues?</a:t>
            </a:r>
          </a:p>
        </p:txBody>
      </p:sp>
      <p:sp>
        <p:nvSpPr>
          <p:cNvPr id="3" name="Content Placeholder 4"/>
          <p:cNvSpPr>
            <a:spLocks noGrp="1"/>
          </p:cNvSpPr>
          <p:nvPr>
            <p:ph sz="half" idx="1"/>
          </p:nvPr>
        </p:nvSpPr>
        <p:spPr>
          <a:xfrm>
            <a:off x="800608" y="1902760"/>
            <a:ext cx="4244280" cy="4525963"/>
          </a:xfrm>
        </p:spPr>
        <p:txBody>
          <a:bodyPr vert="horz" lIns="91440" tIns="45720" rIns="91440" bIns="45720" rtlCol="0" anchor="t">
            <a:normAutofit/>
          </a:bodyPr>
          <a:lstStyle/>
          <a:p>
            <a:pPr marL="0" indent="0">
              <a:buNone/>
              <a:defRPr/>
            </a:pPr>
            <a:r>
              <a:rPr lang="cy-GB">
                <a:latin typeface="Arial"/>
                <a:cs typeface="Arial"/>
              </a:rPr>
              <a:t>Desg Gymorth TG</a:t>
            </a:r>
          </a:p>
          <a:p>
            <a:pPr>
              <a:defRPr/>
            </a:pPr>
            <a:r>
              <a:rPr lang="cy-GB" sz="2000">
                <a:latin typeface="Arial"/>
                <a:cs typeface="Arial"/>
                <a:hlinkClick r:id="rId3"/>
              </a:rPr>
              <a:t>ITServiceDesk@uwtsd.ac.uk</a:t>
            </a:r>
            <a:r>
              <a:rPr lang="cy-GB" sz="2000">
                <a:latin typeface="Arial"/>
                <a:cs typeface="Arial"/>
              </a:rPr>
              <a:t> </a:t>
            </a:r>
          </a:p>
          <a:p>
            <a:pPr>
              <a:defRPr/>
            </a:pPr>
            <a:r>
              <a:rPr lang="cy-GB">
                <a:latin typeface="Arial"/>
                <a:cs typeface="Arial"/>
              </a:rPr>
              <a:t>0300 500 5055</a:t>
            </a:r>
          </a:p>
          <a:p>
            <a:pPr marL="0" indent="0">
              <a:buNone/>
              <a:defRPr/>
            </a:pPr>
            <a:endParaRPr lang="cy-GB">
              <a:latin typeface="Arial"/>
              <a:cs typeface="Arial"/>
            </a:endParaRPr>
          </a:p>
          <a:p>
            <a:pPr marL="0" indent="0">
              <a:buNone/>
              <a:defRPr/>
            </a:pPr>
            <a:r>
              <a:rPr lang="cy-GB">
                <a:latin typeface="Arial"/>
                <a:cs typeface="Arial"/>
              </a:rPr>
              <a:t>Moodle</a:t>
            </a:r>
          </a:p>
          <a:p>
            <a:pPr>
              <a:defRPr/>
            </a:pPr>
            <a:r>
              <a:rPr lang="cy-GB">
                <a:latin typeface="Arial"/>
                <a:cs typeface="Arial"/>
                <a:hlinkClick r:id="rId4"/>
              </a:rPr>
              <a:t>moodle@uwtsd.ac.uk</a:t>
            </a:r>
            <a:r>
              <a:rPr lang="cy-GB">
                <a:latin typeface="Arial"/>
                <a:cs typeface="Arial"/>
              </a:rPr>
              <a:t> </a:t>
            </a:r>
          </a:p>
          <a:p>
            <a:pPr marL="0" indent="0">
              <a:buNone/>
              <a:defRPr/>
            </a:pPr>
            <a:endParaRPr lang="cy-GB" sz="2400">
              <a:latin typeface="Lucida Sans" panose="020B0602030504020204" pitchFamily="34" charset="0"/>
            </a:endParaRPr>
          </a:p>
        </p:txBody>
      </p:sp>
      <p:sp>
        <p:nvSpPr>
          <p:cNvPr id="4" name="Content Placeholder 5"/>
          <p:cNvSpPr>
            <a:spLocks noGrp="1"/>
          </p:cNvSpPr>
          <p:nvPr>
            <p:ph sz="half" idx="2"/>
          </p:nvPr>
        </p:nvSpPr>
        <p:spPr>
          <a:xfrm>
            <a:off x="6093759" y="1969995"/>
            <a:ext cx="4244280" cy="4525963"/>
          </a:xfrm>
        </p:spPr>
        <p:txBody>
          <a:bodyPr vert="horz" lIns="91440" tIns="45720" rIns="91440" bIns="45720" rtlCol="0" anchor="t">
            <a:normAutofit/>
          </a:bodyPr>
          <a:lstStyle/>
          <a:p>
            <a:pPr marL="0" indent="0">
              <a:buNone/>
              <a:defRPr/>
            </a:pPr>
            <a:r>
              <a:rPr lang="en-GB">
                <a:solidFill>
                  <a:srgbClr val="0070C0"/>
                </a:solidFill>
                <a:latin typeface="Arial"/>
                <a:cs typeface="Arial"/>
              </a:rPr>
              <a:t>IT Service Desk</a:t>
            </a:r>
          </a:p>
          <a:p>
            <a:pPr>
              <a:defRPr/>
            </a:pPr>
            <a:r>
              <a:rPr lang="en-US" sz="2400">
                <a:solidFill>
                  <a:srgbClr val="0070C0"/>
                </a:solidFill>
                <a:hlinkClick r:id="rId3">
                  <a:extLst>
                    <a:ext uri="{A12FA001-AC4F-418D-AE19-62706E023703}">
                      <ahyp:hlinkClr xmlns:ahyp="http://schemas.microsoft.com/office/drawing/2018/hyperlinkcolor" val="tx"/>
                    </a:ext>
                  </a:extLst>
                </a:hlinkClick>
              </a:rPr>
              <a:t>ITServiceDesk@uwtsd.ac.uk</a:t>
            </a:r>
            <a:endParaRPr lang="en-US" sz="2400">
              <a:solidFill>
                <a:srgbClr val="0070C0"/>
              </a:solidFill>
              <a:cs typeface="Arial"/>
            </a:endParaRPr>
          </a:p>
          <a:p>
            <a:pPr>
              <a:defRPr/>
            </a:pPr>
            <a:r>
              <a:rPr lang="en-US">
                <a:solidFill>
                  <a:srgbClr val="0070C0"/>
                </a:solidFill>
              </a:rPr>
              <a:t>0300 500 5055</a:t>
            </a:r>
            <a:endParaRPr lang="en-US">
              <a:solidFill>
                <a:srgbClr val="0070C0"/>
              </a:solidFill>
              <a:cs typeface="Arial"/>
            </a:endParaRPr>
          </a:p>
          <a:p>
            <a:pPr marL="0" indent="0">
              <a:buNone/>
              <a:defRPr/>
            </a:pPr>
            <a:endParaRPr lang="en-GB">
              <a:solidFill>
                <a:srgbClr val="0070C0"/>
              </a:solidFill>
              <a:latin typeface="Arial"/>
              <a:cs typeface="Arial"/>
            </a:endParaRPr>
          </a:p>
          <a:p>
            <a:pPr marL="0" indent="0">
              <a:buNone/>
              <a:defRPr/>
            </a:pPr>
            <a:r>
              <a:rPr lang="en-GB">
                <a:solidFill>
                  <a:srgbClr val="0070C0"/>
                </a:solidFill>
                <a:latin typeface="Arial"/>
                <a:cs typeface="Arial"/>
              </a:rPr>
              <a:t>Moodle</a:t>
            </a:r>
          </a:p>
          <a:p>
            <a:pPr>
              <a:defRPr/>
            </a:pPr>
            <a:r>
              <a:rPr lang="en-GB">
                <a:solidFill>
                  <a:srgbClr val="0070C0"/>
                </a:solidFill>
                <a:latin typeface="Arial"/>
                <a:cs typeface="Arial"/>
                <a:hlinkClick r:id="rId4">
                  <a:extLst>
                    <a:ext uri="{A12FA001-AC4F-418D-AE19-62706E023703}">
                      <ahyp:hlinkClr xmlns:ahyp="http://schemas.microsoft.com/office/drawing/2018/hyperlinkcolor" val="tx"/>
                    </a:ext>
                  </a:extLst>
                </a:hlinkClick>
              </a:rPr>
              <a:t>moodle@uwtsd.ac.u</a:t>
            </a:r>
            <a:r>
              <a:rPr lang="en-GB">
                <a:solidFill>
                  <a:srgbClr val="002060"/>
                </a:solidFill>
                <a:latin typeface="Lucida Sans"/>
                <a:hlinkClick r:id="rId4">
                  <a:extLst>
                    <a:ext uri="{A12FA001-AC4F-418D-AE19-62706E023703}">
                      <ahyp:hlinkClr xmlns:ahyp="http://schemas.microsoft.com/office/drawing/2018/hyperlinkcolor" val="tx"/>
                    </a:ext>
                  </a:extLst>
                </a:hlinkClick>
              </a:rPr>
              <a:t>k</a:t>
            </a:r>
            <a:r>
              <a:rPr lang="en-GB">
                <a:solidFill>
                  <a:srgbClr val="002060"/>
                </a:solidFill>
                <a:latin typeface="Lucida Sans"/>
              </a:rPr>
              <a:t> </a:t>
            </a:r>
            <a:endParaRPr lang="en-US">
              <a:solidFill>
                <a:srgbClr val="002060"/>
              </a:solidFill>
              <a:latin typeface="Lucida Sans" panose="020B0602030504020204" pitchFamily="34" charset="0"/>
            </a:endParaRPr>
          </a:p>
        </p:txBody>
      </p:sp>
    </p:spTree>
    <p:extLst>
      <p:ext uri="{BB962C8B-B14F-4D97-AF65-F5344CB8AC3E}">
        <p14:creationId xmlns:p14="http://schemas.microsoft.com/office/powerpoint/2010/main" val="3572292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886700" cy="688011"/>
          </a:xfrm>
        </p:spPr>
        <p:txBody>
          <a:bodyPr vert="horz" lIns="91440" tIns="45720" rIns="91440" bIns="45720" rtlCol="0" anchor="ctr">
            <a:noAutofit/>
          </a:bodyPr>
          <a:lstStyle/>
          <a:p>
            <a:pPr algn="ctr"/>
            <a:r>
              <a:rPr lang="cy-GB" sz="4800">
                <a:latin typeface="Arial"/>
                <a:cs typeface="Arial"/>
              </a:rPr>
              <a:t>Cymorth o’r tîm</a:t>
            </a:r>
            <a:br>
              <a:rPr lang="cy-GB" sz="4800">
                <a:latin typeface="Arial"/>
              </a:rPr>
            </a:br>
            <a:r>
              <a:rPr lang="en-GB" sz="4800">
                <a:solidFill>
                  <a:srgbClr val="0070C0"/>
                </a:solidFill>
                <a:latin typeface="Arial"/>
                <a:cs typeface="Arial"/>
              </a:rPr>
              <a:t>Support from the team</a:t>
            </a:r>
          </a:p>
        </p:txBody>
      </p:sp>
      <p:sp>
        <p:nvSpPr>
          <p:cNvPr id="3" name="Content Placeholder 2"/>
          <p:cNvSpPr>
            <a:spLocks noGrp="1"/>
          </p:cNvSpPr>
          <p:nvPr>
            <p:ph sz="half" idx="1"/>
          </p:nvPr>
        </p:nvSpPr>
        <p:spPr>
          <a:xfrm>
            <a:off x="708877" y="1867812"/>
            <a:ext cx="4287827" cy="4821128"/>
          </a:xfrm>
        </p:spPr>
        <p:txBody>
          <a:bodyPr vert="horz" lIns="91440" tIns="45720" rIns="91440" bIns="45720" rtlCol="0" anchor="t">
            <a:normAutofit/>
          </a:bodyPr>
          <a:lstStyle/>
          <a:p>
            <a:r>
              <a:rPr lang="cy-GB" sz="2400">
                <a:latin typeface="Arial"/>
                <a:cs typeface="Arial"/>
              </a:rPr>
              <a:t>Ailddarllenwch y protocol Asesu (Moodle)</a:t>
            </a:r>
          </a:p>
          <a:p>
            <a:r>
              <a:rPr lang="cy-GB" sz="2400">
                <a:latin typeface="Arial"/>
                <a:cs typeface="Arial"/>
              </a:rPr>
              <a:t>Paratowch ar gyfer tiwtorialau</a:t>
            </a:r>
          </a:p>
          <a:p>
            <a:r>
              <a:rPr lang="cy-GB" sz="2400">
                <a:latin typeface="Arial"/>
                <a:cs typeface="Arial"/>
              </a:rPr>
              <a:t>Ymatebion i e-byst o fewn 48 awr (fel arfer oriau gweithio, Dydd Llun – Dydd Gwener)</a:t>
            </a:r>
          </a:p>
        </p:txBody>
      </p:sp>
      <p:sp>
        <p:nvSpPr>
          <p:cNvPr id="4" name="Content Placeholder 3"/>
          <p:cNvSpPr>
            <a:spLocks noGrp="1"/>
          </p:cNvSpPr>
          <p:nvPr>
            <p:ph sz="half" idx="2"/>
          </p:nvPr>
        </p:nvSpPr>
        <p:spPr>
          <a:xfrm>
            <a:off x="6220385" y="1789372"/>
            <a:ext cx="4331970" cy="4174709"/>
          </a:xfrm>
        </p:spPr>
        <p:txBody>
          <a:bodyPr vert="horz" lIns="91440" tIns="45720" rIns="91440" bIns="45720" rtlCol="0" anchor="t">
            <a:normAutofit/>
          </a:bodyPr>
          <a:lstStyle/>
          <a:p>
            <a:r>
              <a:rPr lang="en-GB" sz="2400">
                <a:solidFill>
                  <a:srgbClr val="0070C0"/>
                </a:solidFill>
                <a:latin typeface="Arial"/>
                <a:cs typeface="Arial"/>
              </a:rPr>
              <a:t>Reread the Assessment protocol (Moodle)</a:t>
            </a:r>
          </a:p>
          <a:p>
            <a:r>
              <a:rPr lang="en-GB" sz="2400">
                <a:solidFill>
                  <a:srgbClr val="0070C0"/>
                </a:solidFill>
                <a:latin typeface="Arial"/>
                <a:cs typeface="Arial"/>
              </a:rPr>
              <a:t>Prepare for tutorials</a:t>
            </a:r>
          </a:p>
          <a:p>
            <a:r>
              <a:rPr lang="en-GB" sz="2400">
                <a:solidFill>
                  <a:srgbClr val="0070C0"/>
                </a:solidFill>
                <a:latin typeface="Arial"/>
                <a:cs typeface="Arial"/>
              </a:rPr>
              <a:t>Responses to emails within 48 hours (usually office hours, Monday – Friday)</a:t>
            </a:r>
          </a:p>
          <a:p>
            <a:endParaRPr lang="en-GB"/>
          </a:p>
        </p:txBody>
      </p:sp>
    </p:spTree>
    <p:extLst>
      <p:ext uri="{BB962C8B-B14F-4D97-AF65-F5344CB8AC3E}">
        <p14:creationId xmlns:p14="http://schemas.microsoft.com/office/powerpoint/2010/main" val="846288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a:latin typeface="Arial"/>
                <a:cs typeface="Arial"/>
              </a:rPr>
              <a:t>Cyflwyniadau Hwyr</a:t>
            </a:r>
            <a:br>
              <a:rPr lang="cy-GB" sz="4800">
                <a:latin typeface="Arial"/>
              </a:rPr>
            </a:br>
            <a:r>
              <a:rPr lang="en-GB" sz="4800">
                <a:solidFill>
                  <a:srgbClr val="002060"/>
                </a:solidFill>
                <a:latin typeface="Arial"/>
                <a:cs typeface="Arial"/>
              </a:rPr>
              <a:t> </a:t>
            </a:r>
            <a:r>
              <a:rPr lang="en-GB" sz="4800">
                <a:solidFill>
                  <a:srgbClr val="0070C0"/>
                </a:solidFill>
                <a:latin typeface="Arial"/>
                <a:cs typeface="Arial"/>
              </a:rPr>
              <a:t>Late Submissions</a:t>
            </a:r>
          </a:p>
        </p:txBody>
      </p:sp>
      <p:sp>
        <p:nvSpPr>
          <p:cNvPr id="3" name="Content Placeholder 2"/>
          <p:cNvSpPr>
            <a:spLocks noGrp="1"/>
          </p:cNvSpPr>
          <p:nvPr>
            <p:ph sz="half" idx="1"/>
          </p:nvPr>
        </p:nvSpPr>
        <p:spPr>
          <a:xfrm>
            <a:off x="659614" y="1389713"/>
            <a:ext cx="4370708" cy="4417816"/>
          </a:xfrm>
        </p:spPr>
        <p:txBody>
          <a:bodyPr vert="horz" lIns="91440" tIns="45720" rIns="91440" bIns="45720" rtlCol="0" anchor="t">
            <a:normAutofit/>
          </a:bodyPr>
          <a:lstStyle/>
          <a:p>
            <a:r>
              <a:rPr lang="en-GB" err="1">
                <a:latin typeface="Arial"/>
                <a:cs typeface="Arial"/>
              </a:rPr>
              <a:t>Cyflwyno</a:t>
            </a:r>
            <a:r>
              <a:rPr lang="en-GB">
                <a:latin typeface="Arial"/>
                <a:cs typeface="Arial"/>
              </a:rPr>
              <a:t> o </a:t>
            </a:r>
            <a:r>
              <a:rPr lang="en-GB" err="1">
                <a:latin typeface="Arial"/>
                <a:cs typeface="Arial"/>
              </a:rPr>
              <a:t>fewn</a:t>
            </a:r>
            <a:r>
              <a:rPr lang="en-GB">
                <a:latin typeface="Arial"/>
                <a:cs typeface="Arial"/>
              </a:rPr>
              <a:t> 7 </a:t>
            </a:r>
            <a:r>
              <a:rPr lang="en-GB" err="1">
                <a:latin typeface="Arial"/>
                <a:cs typeface="Arial"/>
              </a:rPr>
              <a:t>diwrnod</a:t>
            </a:r>
            <a:r>
              <a:rPr lang="en-GB">
                <a:latin typeface="Arial"/>
                <a:cs typeface="Arial"/>
              </a:rPr>
              <a:t> </a:t>
            </a:r>
            <a:r>
              <a:rPr lang="en-GB" err="1">
                <a:latin typeface="Arial"/>
                <a:cs typeface="Arial"/>
              </a:rPr>
              <a:t>gwaith</a:t>
            </a:r>
            <a:r>
              <a:rPr lang="en-GB">
                <a:latin typeface="Arial"/>
                <a:cs typeface="Arial"/>
              </a:rPr>
              <a:t> – dim EC – </a:t>
            </a:r>
            <a:r>
              <a:rPr lang="en-GB" err="1">
                <a:latin typeface="Arial"/>
                <a:cs typeface="Arial"/>
              </a:rPr>
              <a:t>wedi'i</a:t>
            </a:r>
            <a:r>
              <a:rPr lang="en-GB">
                <a:latin typeface="Arial"/>
                <a:cs typeface="Arial"/>
              </a:rPr>
              <a:t> </a:t>
            </a:r>
            <a:r>
              <a:rPr lang="en-GB" err="1">
                <a:latin typeface="Arial"/>
                <a:cs typeface="Arial"/>
              </a:rPr>
              <a:t>gapio</a:t>
            </a:r>
            <a:r>
              <a:rPr lang="en-GB">
                <a:latin typeface="Arial"/>
                <a:cs typeface="Arial"/>
              </a:rPr>
              <a:t> </a:t>
            </a:r>
            <a:r>
              <a:rPr lang="en-GB" err="1">
                <a:latin typeface="Arial"/>
                <a:cs typeface="Arial"/>
              </a:rPr>
              <a:t>ar</a:t>
            </a:r>
            <a:r>
              <a:rPr lang="en-GB">
                <a:latin typeface="Arial"/>
                <a:cs typeface="Arial"/>
              </a:rPr>
              <a:t> 40%</a:t>
            </a:r>
          </a:p>
          <a:p>
            <a:endParaRPr lang="en-GB">
              <a:latin typeface="Arial"/>
              <a:cs typeface="Arial"/>
            </a:endParaRPr>
          </a:p>
          <a:p>
            <a:r>
              <a:rPr lang="en-GB" err="1">
                <a:latin typeface="Arial"/>
                <a:cs typeface="Arial"/>
              </a:rPr>
              <a:t>Cyflwyno</a:t>
            </a:r>
            <a:r>
              <a:rPr lang="en-GB">
                <a:latin typeface="Arial"/>
                <a:cs typeface="Arial"/>
              </a:rPr>
              <a:t> </a:t>
            </a:r>
            <a:r>
              <a:rPr lang="en-GB" err="1">
                <a:latin typeface="Arial"/>
                <a:cs typeface="Arial"/>
              </a:rPr>
              <a:t>ar</a:t>
            </a:r>
            <a:r>
              <a:rPr lang="en-GB">
                <a:latin typeface="Arial"/>
                <a:cs typeface="Arial"/>
              </a:rPr>
              <a:t> </a:t>
            </a:r>
            <a:r>
              <a:rPr lang="en-GB" err="1">
                <a:latin typeface="Arial"/>
                <a:cs typeface="Arial"/>
              </a:rPr>
              <a:t>ôl</a:t>
            </a:r>
            <a:r>
              <a:rPr lang="en-GB">
                <a:latin typeface="Arial"/>
                <a:cs typeface="Arial"/>
              </a:rPr>
              <a:t> 7 </a:t>
            </a:r>
            <a:r>
              <a:rPr lang="en-GB" err="1">
                <a:latin typeface="Arial"/>
                <a:cs typeface="Arial"/>
              </a:rPr>
              <a:t>diwrnod</a:t>
            </a:r>
            <a:r>
              <a:rPr lang="en-GB">
                <a:latin typeface="Arial"/>
                <a:cs typeface="Arial"/>
              </a:rPr>
              <a:t> </a:t>
            </a:r>
            <a:r>
              <a:rPr lang="en-GB" err="1">
                <a:latin typeface="Arial"/>
                <a:cs typeface="Arial"/>
              </a:rPr>
              <a:t>gwaith</a:t>
            </a:r>
            <a:r>
              <a:rPr lang="en-GB">
                <a:latin typeface="Arial"/>
                <a:cs typeface="Arial"/>
              </a:rPr>
              <a:t> – dim EC – </a:t>
            </a:r>
            <a:r>
              <a:rPr lang="en-GB" err="1">
                <a:latin typeface="Arial"/>
                <a:cs typeface="Arial"/>
              </a:rPr>
              <a:t>ni</a:t>
            </a:r>
            <a:r>
              <a:rPr lang="en-GB">
                <a:latin typeface="Arial"/>
                <a:cs typeface="Arial"/>
              </a:rPr>
              <a:t> </a:t>
            </a:r>
            <a:r>
              <a:rPr lang="en-GB" err="1">
                <a:latin typeface="Arial"/>
                <a:cs typeface="Arial"/>
              </a:rPr>
              <a:t>chaniateir</a:t>
            </a:r>
            <a:r>
              <a:rPr lang="en-GB">
                <a:latin typeface="Arial"/>
                <a:cs typeface="Arial"/>
              </a:rPr>
              <a:t> </a:t>
            </a:r>
            <a:r>
              <a:rPr lang="en-GB" err="1">
                <a:latin typeface="Arial"/>
                <a:cs typeface="Arial"/>
              </a:rPr>
              <a:t>i</a:t>
            </a:r>
            <a:r>
              <a:rPr lang="en-GB">
                <a:latin typeface="Arial"/>
                <a:cs typeface="Arial"/>
              </a:rPr>
              <a:t> staff </a:t>
            </a:r>
            <a:r>
              <a:rPr lang="en-GB" err="1">
                <a:latin typeface="Arial"/>
                <a:cs typeface="Arial"/>
              </a:rPr>
              <a:t>eich</a:t>
            </a:r>
            <a:r>
              <a:rPr lang="en-GB">
                <a:latin typeface="Arial"/>
                <a:cs typeface="Arial"/>
              </a:rPr>
              <a:t> </a:t>
            </a:r>
            <a:r>
              <a:rPr lang="en-GB" err="1">
                <a:latin typeface="Arial"/>
                <a:cs typeface="Arial"/>
              </a:rPr>
              <a:t>asesu</a:t>
            </a:r>
            <a:endParaRPr lang="en-GB">
              <a:latin typeface="Arial"/>
              <a:cs typeface="Arial"/>
            </a:endParaRPr>
          </a:p>
        </p:txBody>
      </p:sp>
      <p:sp>
        <p:nvSpPr>
          <p:cNvPr id="4" name="Content Placeholder 3"/>
          <p:cNvSpPr>
            <a:spLocks noGrp="1"/>
          </p:cNvSpPr>
          <p:nvPr>
            <p:ph sz="half" idx="2"/>
          </p:nvPr>
        </p:nvSpPr>
        <p:spPr>
          <a:xfrm>
            <a:off x="6276415" y="1344890"/>
            <a:ext cx="4127470" cy="4224125"/>
          </a:xfrm>
        </p:spPr>
        <p:txBody>
          <a:bodyPr vert="horz" lIns="91440" tIns="45720" rIns="91440" bIns="45720" rtlCol="0" anchor="t">
            <a:normAutofit/>
          </a:bodyPr>
          <a:lstStyle/>
          <a:p>
            <a:r>
              <a:rPr lang="en-GB">
                <a:solidFill>
                  <a:srgbClr val="0070C0"/>
                </a:solidFill>
                <a:latin typeface="Arial"/>
                <a:cs typeface="Arial"/>
              </a:rPr>
              <a:t>Present within 7 working days – no EC – capped at 40%</a:t>
            </a:r>
          </a:p>
          <a:p>
            <a:endParaRPr lang="en-GB">
              <a:solidFill>
                <a:srgbClr val="0070C0"/>
              </a:solidFill>
              <a:latin typeface="Arial"/>
              <a:cs typeface="Arial"/>
            </a:endParaRPr>
          </a:p>
          <a:p>
            <a:r>
              <a:rPr lang="en-GB">
                <a:solidFill>
                  <a:srgbClr val="0070C0"/>
                </a:solidFill>
                <a:latin typeface="Arial"/>
                <a:cs typeface="Arial"/>
              </a:rPr>
              <a:t>Present after 7 working days – no EC – staff not permitted to assess</a:t>
            </a:r>
          </a:p>
          <a:p>
            <a:pPr marL="0" indent="0">
              <a:buNone/>
            </a:pPr>
            <a:endParaRPr lang="en-GB">
              <a:solidFill>
                <a:srgbClr val="002060"/>
              </a:solidFill>
              <a:latin typeface="Lucida Sans" panose="020B0602030504020204" pitchFamily="34" charset="0"/>
            </a:endParaRPr>
          </a:p>
        </p:txBody>
      </p:sp>
    </p:spTree>
    <p:extLst>
      <p:ext uri="{BB962C8B-B14F-4D97-AF65-F5344CB8AC3E}">
        <p14:creationId xmlns:p14="http://schemas.microsoft.com/office/powerpoint/2010/main" val="3509379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vert="horz" lIns="91440" tIns="45720" rIns="91440" bIns="45720" rtlCol="0" anchor="ctr">
            <a:noAutofit/>
          </a:bodyPr>
          <a:lstStyle/>
          <a:p>
            <a:pPr algn="ctr"/>
            <a:r>
              <a:rPr lang="cy-GB" sz="4800">
                <a:latin typeface="Arial"/>
                <a:cs typeface="Arial"/>
              </a:rPr>
              <a:t>Ystyriaethau olaf...</a:t>
            </a:r>
            <a:br>
              <a:rPr lang="cy-GB" sz="4800">
                <a:latin typeface="Arial"/>
              </a:rPr>
            </a:br>
            <a:r>
              <a:rPr lang="en-GB" sz="4800">
                <a:solidFill>
                  <a:srgbClr val="0070C0"/>
                </a:solidFill>
                <a:latin typeface="Arial"/>
                <a:cs typeface="Arial"/>
              </a:rPr>
              <a:t>Final considerations…</a:t>
            </a:r>
          </a:p>
        </p:txBody>
      </p:sp>
      <p:sp>
        <p:nvSpPr>
          <p:cNvPr id="3" name="Content Placeholder 2"/>
          <p:cNvSpPr>
            <a:spLocks noGrp="1"/>
          </p:cNvSpPr>
          <p:nvPr>
            <p:ph sz="half" idx="1"/>
          </p:nvPr>
        </p:nvSpPr>
        <p:spPr>
          <a:xfrm>
            <a:off x="244997" y="1389713"/>
            <a:ext cx="5390443" cy="4417816"/>
          </a:xfrm>
        </p:spPr>
        <p:txBody>
          <a:bodyPr vert="horz" lIns="91440" tIns="45720" rIns="91440" bIns="45720" rtlCol="0" anchor="t">
            <a:noAutofit/>
          </a:bodyPr>
          <a:lstStyle/>
          <a:p>
            <a:r>
              <a:rPr lang="en-GB" sz="2400" err="1">
                <a:latin typeface="Arial"/>
                <a:cs typeface="Arial"/>
              </a:rPr>
              <a:t>Manylion</a:t>
            </a:r>
            <a:r>
              <a:rPr lang="en-GB" sz="2400">
                <a:latin typeface="Arial"/>
                <a:cs typeface="Arial"/>
              </a:rPr>
              <a:t> </a:t>
            </a:r>
            <a:r>
              <a:rPr lang="en-GB" sz="2400" err="1">
                <a:latin typeface="Arial"/>
                <a:cs typeface="Arial"/>
              </a:rPr>
              <a:t>cyflwyno</a:t>
            </a:r>
            <a:r>
              <a:rPr lang="en-GB" sz="2400">
                <a:latin typeface="Arial"/>
                <a:cs typeface="Arial"/>
              </a:rPr>
              <a:t> – </a:t>
            </a:r>
            <a:r>
              <a:rPr lang="en-GB" sz="2400" err="1">
                <a:latin typeface="Arial"/>
                <a:cs typeface="Arial"/>
              </a:rPr>
              <a:t>llawlyfr</a:t>
            </a:r>
            <a:r>
              <a:rPr lang="en-GB" sz="2400">
                <a:latin typeface="Arial"/>
                <a:cs typeface="Arial"/>
              </a:rPr>
              <a:t> </a:t>
            </a:r>
            <a:r>
              <a:rPr lang="en-GB" sz="2400" err="1">
                <a:latin typeface="Arial"/>
                <a:cs typeface="Arial"/>
              </a:rPr>
              <a:t>modwl</a:t>
            </a:r>
            <a:r>
              <a:rPr lang="en-GB" sz="2400">
                <a:latin typeface="Arial"/>
                <a:cs typeface="Arial"/>
              </a:rPr>
              <a:t>/Panopto/Teams</a:t>
            </a:r>
          </a:p>
          <a:p>
            <a:r>
              <a:rPr lang="en-GB" sz="2400" err="1">
                <a:latin typeface="Arial"/>
                <a:cs typeface="Arial"/>
              </a:rPr>
              <a:t>Ymchwiliwch</a:t>
            </a:r>
            <a:r>
              <a:rPr lang="en-GB" sz="2400">
                <a:latin typeface="Arial"/>
                <a:cs typeface="Arial"/>
              </a:rPr>
              <a:t> o </a:t>
            </a:r>
            <a:r>
              <a:rPr lang="en-GB" sz="2400" err="1">
                <a:latin typeface="Arial"/>
                <a:cs typeface="Arial"/>
              </a:rPr>
              <a:t>ffynonellau</a:t>
            </a:r>
            <a:r>
              <a:rPr lang="en-GB" sz="2400">
                <a:latin typeface="Arial"/>
                <a:cs typeface="Arial"/>
              </a:rPr>
              <a:t> </a:t>
            </a:r>
            <a:r>
              <a:rPr lang="en-GB" sz="2400" err="1">
                <a:latin typeface="Arial"/>
                <a:cs typeface="Arial"/>
              </a:rPr>
              <a:t>academaidd</a:t>
            </a:r>
            <a:r>
              <a:rPr lang="en-GB" sz="2400">
                <a:latin typeface="Arial"/>
                <a:cs typeface="Arial"/>
              </a:rPr>
              <a:t>; </a:t>
            </a:r>
            <a:r>
              <a:rPr lang="en-GB" sz="2400" err="1">
                <a:latin typeface="Arial"/>
                <a:cs typeface="Arial"/>
              </a:rPr>
              <a:t>llai</a:t>
            </a:r>
            <a:r>
              <a:rPr lang="en-GB" sz="2400">
                <a:latin typeface="Arial"/>
                <a:cs typeface="Arial"/>
              </a:rPr>
              <a:t>/dim </a:t>
            </a:r>
            <a:r>
              <a:rPr lang="en-GB" sz="2400" err="1">
                <a:latin typeface="Arial"/>
                <a:cs typeface="Arial"/>
              </a:rPr>
              <a:t>gwefannau</a:t>
            </a:r>
            <a:endParaRPr lang="en-GB" sz="2400">
              <a:latin typeface="Arial"/>
              <a:cs typeface="Arial"/>
            </a:endParaRPr>
          </a:p>
          <a:p>
            <a:r>
              <a:rPr lang="en-GB" sz="2400" err="1">
                <a:latin typeface="Arial"/>
                <a:cs typeface="Arial"/>
              </a:rPr>
              <a:t>Anelwch</a:t>
            </a:r>
            <a:r>
              <a:rPr lang="en-GB" sz="2400">
                <a:latin typeface="Arial"/>
                <a:cs typeface="Arial"/>
              </a:rPr>
              <a:t> am y 10% </a:t>
            </a:r>
            <a:r>
              <a:rPr lang="en-GB" sz="2400" err="1">
                <a:latin typeface="Arial"/>
                <a:cs typeface="Arial"/>
              </a:rPr>
              <a:t>dros</a:t>
            </a:r>
            <a:r>
              <a:rPr lang="en-GB" sz="2400">
                <a:latin typeface="Arial"/>
                <a:cs typeface="Arial"/>
              </a:rPr>
              <a:t> y </a:t>
            </a:r>
            <a:r>
              <a:rPr lang="en-GB" sz="2400" err="1">
                <a:latin typeface="Arial"/>
                <a:cs typeface="Arial"/>
              </a:rPr>
              <a:t>nifer</a:t>
            </a:r>
            <a:r>
              <a:rPr lang="en-GB" sz="2400">
                <a:latin typeface="Arial"/>
                <a:cs typeface="Arial"/>
              </a:rPr>
              <a:t> o </a:t>
            </a:r>
            <a:r>
              <a:rPr lang="en-GB" sz="2400" err="1">
                <a:latin typeface="Arial"/>
                <a:cs typeface="Arial"/>
              </a:rPr>
              <a:t>eiriau</a:t>
            </a:r>
            <a:r>
              <a:rPr lang="en-GB" sz="2400">
                <a:latin typeface="Arial"/>
                <a:cs typeface="Arial"/>
              </a:rPr>
              <a:t>/</a:t>
            </a:r>
            <a:r>
              <a:rPr lang="en-GB" sz="2400" err="1">
                <a:latin typeface="Arial"/>
                <a:cs typeface="Arial"/>
              </a:rPr>
              <a:t>amser</a:t>
            </a:r>
            <a:endParaRPr lang="en-GB" sz="2400">
              <a:latin typeface="Arial"/>
              <a:cs typeface="Arial"/>
            </a:endParaRPr>
          </a:p>
          <a:p>
            <a:r>
              <a:rPr lang="en-GB" sz="2400" err="1">
                <a:latin typeface="Arial"/>
                <a:cs typeface="Arial"/>
              </a:rPr>
              <a:t>Gwiriwch</a:t>
            </a:r>
            <a:r>
              <a:rPr lang="en-GB" sz="2400">
                <a:latin typeface="Arial"/>
                <a:cs typeface="Arial"/>
              </a:rPr>
              <a:t> y </a:t>
            </a:r>
            <a:r>
              <a:rPr lang="en-GB" sz="2400" err="1">
                <a:latin typeface="Arial"/>
                <a:cs typeface="Arial"/>
              </a:rPr>
              <a:t>tebygrwydd</a:t>
            </a:r>
            <a:r>
              <a:rPr lang="en-GB" sz="2400">
                <a:latin typeface="Arial"/>
                <a:cs typeface="Arial"/>
              </a:rPr>
              <a:t> </a:t>
            </a:r>
            <a:r>
              <a:rPr lang="en-GB" sz="2400" err="1">
                <a:latin typeface="Arial"/>
                <a:cs typeface="Arial"/>
              </a:rPr>
              <a:t>ar</a:t>
            </a:r>
            <a:r>
              <a:rPr lang="en-GB" sz="2400">
                <a:latin typeface="Arial"/>
                <a:cs typeface="Arial"/>
              </a:rPr>
              <a:t> Turnitin</a:t>
            </a:r>
          </a:p>
          <a:p>
            <a:r>
              <a:rPr lang="en-GB" sz="2400">
                <a:latin typeface="Arial"/>
                <a:cs typeface="Arial"/>
              </a:rPr>
              <a:t>Oes </a:t>
            </a:r>
            <a:r>
              <a:rPr lang="en-GB" sz="2400" err="1">
                <a:latin typeface="Arial"/>
                <a:cs typeface="Arial"/>
              </a:rPr>
              <a:t>yna</a:t>
            </a:r>
            <a:r>
              <a:rPr lang="en-GB" sz="2400">
                <a:latin typeface="Arial"/>
                <a:cs typeface="Arial"/>
              </a:rPr>
              <a:t> </a:t>
            </a:r>
            <a:r>
              <a:rPr lang="en-GB" sz="2400" err="1">
                <a:latin typeface="Arial"/>
                <a:cs typeface="Arial"/>
              </a:rPr>
              <a:t>dadansoddi</a:t>
            </a:r>
            <a:r>
              <a:rPr lang="en-GB" sz="2400">
                <a:latin typeface="Arial"/>
                <a:cs typeface="Arial"/>
              </a:rPr>
              <a:t>/</a:t>
            </a:r>
            <a:r>
              <a:rPr lang="en-GB" sz="2400" err="1">
                <a:latin typeface="Arial"/>
                <a:cs typeface="Arial"/>
              </a:rPr>
              <a:t>gwerthuso</a:t>
            </a:r>
            <a:r>
              <a:rPr lang="en-GB" sz="2400">
                <a:latin typeface="Arial"/>
                <a:cs typeface="Arial"/>
              </a:rPr>
              <a:t> </a:t>
            </a:r>
            <a:r>
              <a:rPr lang="en-GB" sz="2400" err="1">
                <a:latin typeface="Arial"/>
                <a:cs typeface="Arial"/>
              </a:rPr>
              <a:t>beirniadol</a:t>
            </a:r>
            <a:r>
              <a:rPr lang="en-GB" sz="2400">
                <a:latin typeface="Arial"/>
                <a:cs typeface="Arial"/>
              </a:rPr>
              <a:t> a </a:t>
            </a:r>
            <a:r>
              <a:rPr lang="en-GB" sz="2400" err="1">
                <a:latin typeface="Arial"/>
                <a:cs typeface="Arial"/>
              </a:rPr>
              <a:t>chysylltiadau</a:t>
            </a:r>
            <a:r>
              <a:rPr lang="en-GB" sz="2400">
                <a:latin typeface="Arial"/>
                <a:cs typeface="Arial"/>
              </a:rPr>
              <a:t> </a:t>
            </a:r>
            <a:r>
              <a:rPr lang="en-GB" sz="2400" err="1">
                <a:latin typeface="Arial"/>
                <a:cs typeface="Arial"/>
              </a:rPr>
              <a:t>gyda</a:t>
            </a:r>
            <a:r>
              <a:rPr lang="en-GB" sz="2400">
                <a:latin typeface="Arial"/>
                <a:cs typeface="Arial"/>
              </a:rPr>
              <a:t> </a:t>
            </a:r>
            <a:r>
              <a:rPr lang="en-GB" sz="2400" err="1">
                <a:latin typeface="Arial"/>
                <a:cs typeface="Arial"/>
              </a:rPr>
              <a:t>damcaniaethau</a:t>
            </a:r>
            <a:r>
              <a:rPr lang="en-GB" sz="2400">
                <a:latin typeface="Arial"/>
                <a:cs typeface="Arial"/>
              </a:rPr>
              <a:t> </a:t>
            </a:r>
            <a:r>
              <a:rPr lang="en-GB" sz="2400" err="1">
                <a:latin typeface="Arial"/>
                <a:cs typeface="Arial"/>
              </a:rPr>
              <a:t>yn</a:t>
            </a:r>
            <a:r>
              <a:rPr lang="en-GB" sz="2400">
                <a:latin typeface="Arial"/>
                <a:cs typeface="Arial"/>
              </a:rPr>
              <a:t> </a:t>
            </a:r>
            <a:r>
              <a:rPr lang="en-GB" sz="2400" err="1">
                <a:latin typeface="Arial"/>
                <a:cs typeface="Arial"/>
              </a:rPr>
              <a:t>eich</a:t>
            </a:r>
            <a:r>
              <a:rPr lang="en-GB" sz="2400">
                <a:latin typeface="Arial"/>
                <a:cs typeface="Arial"/>
              </a:rPr>
              <a:t> </a:t>
            </a:r>
            <a:r>
              <a:rPr lang="en-GB" sz="2400" err="1">
                <a:latin typeface="Arial"/>
                <a:cs typeface="Arial"/>
              </a:rPr>
              <a:t>gwaith</a:t>
            </a:r>
            <a:r>
              <a:rPr lang="en-GB" sz="2400">
                <a:latin typeface="Arial"/>
                <a:cs typeface="Arial"/>
              </a:rPr>
              <a:t>?</a:t>
            </a:r>
          </a:p>
          <a:p>
            <a:r>
              <a:rPr lang="en-GB" sz="2400" err="1">
                <a:latin typeface="Arial"/>
                <a:cs typeface="Arial"/>
              </a:rPr>
              <a:t>Amodau</a:t>
            </a:r>
            <a:r>
              <a:rPr lang="en-GB" sz="2400">
                <a:latin typeface="Arial"/>
                <a:cs typeface="Arial"/>
              </a:rPr>
              <a:t> </a:t>
            </a:r>
            <a:r>
              <a:rPr lang="en-GB" sz="2400" err="1">
                <a:latin typeface="Arial"/>
                <a:cs typeface="Arial"/>
              </a:rPr>
              <a:t>esgusodol</a:t>
            </a:r>
            <a:endParaRPr lang="en-GB" sz="2400">
              <a:latin typeface="Arial"/>
              <a:cs typeface="Arial"/>
            </a:endParaRPr>
          </a:p>
          <a:p>
            <a:pPr marL="0" indent="0">
              <a:buNone/>
            </a:pPr>
            <a:endParaRPr lang="en-GB" b="1">
              <a:latin typeface="Lucida Sans" panose="020B0602030504020204" pitchFamily="34" charset="0"/>
            </a:endParaRPr>
          </a:p>
        </p:txBody>
      </p:sp>
      <p:sp>
        <p:nvSpPr>
          <p:cNvPr id="4" name="Content Placeholder 3"/>
          <p:cNvSpPr>
            <a:spLocks noGrp="1"/>
          </p:cNvSpPr>
          <p:nvPr>
            <p:ph sz="half" idx="2"/>
          </p:nvPr>
        </p:nvSpPr>
        <p:spPr>
          <a:xfrm>
            <a:off x="6433297" y="1389714"/>
            <a:ext cx="5225646" cy="4224125"/>
          </a:xfrm>
        </p:spPr>
        <p:txBody>
          <a:bodyPr vert="horz" lIns="91440" tIns="45720" rIns="91440" bIns="45720" rtlCol="0" anchor="t">
            <a:noAutofit/>
          </a:bodyPr>
          <a:lstStyle/>
          <a:p>
            <a:r>
              <a:rPr lang="en-GB" sz="2400">
                <a:solidFill>
                  <a:srgbClr val="0070C0"/>
                </a:solidFill>
                <a:latin typeface="Arial"/>
                <a:cs typeface="Arial"/>
              </a:rPr>
              <a:t>Submission details – module handbook/Panopto/Teams</a:t>
            </a:r>
          </a:p>
          <a:p>
            <a:r>
              <a:rPr lang="en-GB" sz="2400">
                <a:solidFill>
                  <a:srgbClr val="0070C0"/>
                </a:solidFill>
                <a:latin typeface="Arial"/>
                <a:cs typeface="Arial"/>
              </a:rPr>
              <a:t>Research from academic sources; less/no websites</a:t>
            </a:r>
          </a:p>
          <a:p>
            <a:r>
              <a:rPr lang="en-GB" sz="2400">
                <a:solidFill>
                  <a:srgbClr val="0070C0"/>
                </a:solidFill>
                <a:latin typeface="Arial"/>
                <a:cs typeface="Arial"/>
              </a:rPr>
              <a:t>Aim for the 10% over the word count/timing</a:t>
            </a:r>
          </a:p>
          <a:p>
            <a:r>
              <a:rPr lang="en-GB" sz="2400">
                <a:solidFill>
                  <a:srgbClr val="0070C0"/>
                </a:solidFill>
                <a:latin typeface="Arial"/>
                <a:cs typeface="Arial"/>
              </a:rPr>
              <a:t>Check your similarity on Turnitin</a:t>
            </a:r>
          </a:p>
          <a:p>
            <a:r>
              <a:rPr lang="en-GB" sz="2400">
                <a:solidFill>
                  <a:srgbClr val="0070C0"/>
                </a:solidFill>
                <a:latin typeface="Arial"/>
                <a:cs typeface="Arial"/>
              </a:rPr>
              <a:t>Have you critically analysed/evaluated and made links with theory?</a:t>
            </a:r>
          </a:p>
          <a:p>
            <a:r>
              <a:rPr lang="en-GB" sz="2400">
                <a:solidFill>
                  <a:srgbClr val="0070C0"/>
                </a:solidFill>
                <a:latin typeface="Arial"/>
                <a:cs typeface="Arial"/>
              </a:rPr>
              <a:t>Extenuating circumstances</a:t>
            </a:r>
          </a:p>
          <a:p>
            <a:endParaRPr lang="en-GB">
              <a:solidFill>
                <a:srgbClr val="002060"/>
              </a:solidFill>
              <a:latin typeface="Lucida Sans" panose="020B0602030504020204" pitchFamily="34" charset="0"/>
            </a:endParaRPr>
          </a:p>
        </p:txBody>
      </p:sp>
    </p:spTree>
    <p:extLst>
      <p:ext uri="{BB962C8B-B14F-4D97-AF65-F5344CB8AC3E}">
        <p14:creationId xmlns:p14="http://schemas.microsoft.com/office/powerpoint/2010/main" val="28495713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4F40C5-8E2D-40FA-9BDE-A1AA7AFB83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4F195A-7149-401B-B6D1-E097E5E00D52}">
  <ds:schemaRefs>
    <ds:schemaRef ds:uri="http://schemas.microsoft.com/office/infopath/2007/PartnerControls"/>
    <ds:schemaRef ds:uri="http://schemas.microsoft.com/office/2006/metadata/properties"/>
    <ds:schemaRef ds:uri="http://purl.org/dc/terms/"/>
    <ds:schemaRef ds:uri="http://purl.org/dc/elements/1.1/"/>
    <ds:schemaRef ds:uri="http://www.w3.org/XML/1998/namespace"/>
    <ds:schemaRef ds:uri="http://purl.org/dc/dcmitype/"/>
    <ds:schemaRef ds:uri="http://schemas.microsoft.com/office/2006/documentManagement/types"/>
    <ds:schemaRef ds:uri="http://schemas.openxmlformats.org/package/2006/metadata/core-propertie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C97269EA-46CD-43ED-BD2C-E63DCACCEDE8}">
  <ds:schemaRefs>
    <ds:schemaRef ds:uri="http://schemas.microsoft.com/sharepoint/v3/contenttype/forms"/>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5321</Words>
  <Application>Microsoft Office PowerPoint</Application>
  <PresentationFormat>Widescreen</PresentationFormat>
  <Paragraphs>284</Paragraphs>
  <Slides>19</Slides>
  <Notes>19</Notes>
  <HiddenSlides>0</HiddenSlides>
  <MMClips>0</MMClip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20140311PresentationUWTSDTemplate</vt:lpstr>
      <vt:lpstr>   ECEY6010C Chwricwla blynyddoedd cynnar   ECEY6010 Early Years Curricula Panopto    </vt:lpstr>
      <vt:lpstr>Meini Asesu             Assessment Criteria</vt:lpstr>
      <vt:lpstr>Assessment Criteria</vt:lpstr>
      <vt:lpstr> Asesiad  Assessment </vt:lpstr>
      <vt:lpstr>Teitl y cwestiwn Title of the question</vt:lpstr>
      <vt:lpstr>PowerPoint Presentation</vt:lpstr>
      <vt:lpstr>Adran 1 Section 1</vt:lpstr>
      <vt:lpstr>Adran 2 Section 2</vt:lpstr>
      <vt:lpstr>Adran 3 Section 3</vt:lpstr>
      <vt:lpstr>Cyfeirio Referencing</vt:lpstr>
      <vt:lpstr>Sgiliau ar gyfer Arfer Proffesiynol  Skills for Professional Practice</vt:lpstr>
      <vt:lpstr>Defnyddio Deallusrwydd Artiffisial Cynhyrchiol mewn Asesiadau / AI in Assessment</vt:lpstr>
      <vt:lpstr>AI in Assessment</vt:lpstr>
      <vt:lpstr>Pethau i’w gofio Matters to remember </vt:lpstr>
      <vt:lpstr>PowerPoint Presentation</vt:lpstr>
      <vt:lpstr>Materion TGCh? ICT issues?</vt:lpstr>
      <vt:lpstr>Cymorth o’r tîm Support from the team</vt:lpstr>
      <vt:lpstr>Cyflwyniadau Hwyr  Late Submissions</vt:lpstr>
      <vt:lpstr>Ystyriaethau olaf... Final considerations…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ECEY6010C Chwricwla blynyddoedd cynnar   ECEY6010 Early Years Curricula Panopto    </dc:title>
  <dc:creator>Simon Young</dc:creator>
  <cp:lastModifiedBy>Natalie MacDonald</cp:lastModifiedBy>
  <cp:revision>10</cp:revision>
  <dcterms:created xsi:type="dcterms:W3CDTF">2022-07-11T13:19:46Z</dcterms:created>
  <dcterms:modified xsi:type="dcterms:W3CDTF">2025-10-01T12:00:46Z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0x010100B144F219396AFE458016C97602F34B7A</vt:lpwstr>
  </property>
  <property fmtid="{D5CDD505-2E9C-101B-9397-08002B2CF9AE}" pid="5" name="Order">
    <vt:r8>987800</vt:r8>
  </property>
  <property fmtid="{D5CDD505-2E9C-101B-9397-08002B2CF9AE}" pid="6" name="_ExtendedDescription">
    <vt:lpwstr/>
  </property>
  <property fmtid="{D5CDD505-2E9C-101B-9397-08002B2CF9AE}" pid="7" name="TriggerFlowInfo">
    <vt:lpwstr/>
  </property>
  <property fmtid="{D5CDD505-2E9C-101B-9397-08002B2CF9AE}" pid="8" name="ComplianceAssetId">
    <vt:lpwstr/>
  </property>
  <property fmtid="{D5CDD505-2E9C-101B-9397-08002B2CF9AE}" pid="9" name="MediaServiceImageTags">
    <vt:lpwstr/>
  </property>
</Properties>
</file>