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showSpecialPlsOnTitleSld="0">
  <p:sldMasterIdLst>
    <p:sldMasterId id="214748367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Lst>
  <p:sldSz cy="5143500" cx="9144000"/>
  <p:notesSz cx="6858000" cy="9144000"/>
  <p:embeddedFontLst>
    <p:embeddedFont>
      <p:font typeface="Raleway"/>
      <p:regular r:id="rId30"/>
      <p:bold r:id="rId31"/>
      <p:italic r:id="rId32"/>
      <p:boldItalic r:id="rId33"/>
    </p:embeddedFont>
    <p:embeddedFont>
      <p:font typeface="Albert Sans"/>
      <p:regular r:id="rId34"/>
      <p:bold r:id="rId35"/>
      <p:italic r:id="rId36"/>
      <p:boldItalic r:id="rId37"/>
    </p:embeddedFont>
    <p:embeddedFont>
      <p:font typeface="Viaoda Libre"/>
      <p:regular r:id="rId3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Raleway-bold.fntdata"/><Relationship Id="rId30" Type="http://schemas.openxmlformats.org/officeDocument/2006/relationships/font" Target="fonts/Raleway-regular.fntdata"/><Relationship Id="rId11" Type="http://schemas.openxmlformats.org/officeDocument/2006/relationships/slide" Target="slides/slide7.xml"/><Relationship Id="rId33" Type="http://schemas.openxmlformats.org/officeDocument/2006/relationships/font" Target="fonts/Raleway-boldItalic.fntdata"/><Relationship Id="rId10" Type="http://schemas.openxmlformats.org/officeDocument/2006/relationships/slide" Target="slides/slide6.xml"/><Relationship Id="rId32" Type="http://schemas.openxmlformats.org/officeDocument/2006/relationships/font" Target="fonts/Raleway-italic.fntdata"/><Relationship Id="rId13" Type="http://schemas.openxmlformats.org/officeDocument/2006/relationships/slide" Target="slides/slide9.xml"/><Relationship Id="rId35" Type="http://schemas.openxmlformats.org/officeDocument/2006/relationships/font" Target="fonts/AlbertSans-bold.fntdata"/><Relationship Id="rId12" Type="http://schemas.openxmlformats.org/officeDocument/2006/relationships/slide" Target="slides/slide8.xml"/><Relationship Id="rId34" Type="http://schemas.openxmlformats.org/officeDocument/2006/relationships/font" Target="fonts/AlbertSans-regular.fntdata"/><Relationship Id="rId15" Type="http://schemas.openxmlformats.org/officeDocument/2006/relationships/slide" Target="slides/slide11.xml"/><Relationship Id="rId37" Type="http://schemas.openxmlformats.org/officeDocument/2006/relationships/font" Target="fonts/AlbertSans-boldItalic.fntdata"/><Relationship Id="rId14" Type="http://schemas.openxmlformats.org/officeDocument/2006/relationships/slide" Target="slides/slide10.xml"/><Relationship Id="rId36" Type="http://schemas.openxmlformats.org/officeDocument/2006/relationships/font" Target="fonts/AlbertSans-italic.fntdata"/><Relationship Id="rId17" Type="http://schemas.openxmlformats.org/officeDocument/2006/relationships/slide" Target="slides/slide13.xml"/><Relationship Id="rId16" Type="http://schemas.openxmlformats.org/officeDocument/2006/relationships/slide" Target="slides/slide12.xml"/><Relationship Id="rId38" Type="http://schemas.openxmlformats.org/officeDocument/2006/relationships/font" Target="fonts/ViaodaLibre-regular.fntdata"/><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2ff4209b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2ff4209b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g33c3213ee18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33c3213ee18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g3d1c733e483_0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0" name="Google Shape;160;g3d1c733e483_0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3421486c3c2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3421486c3c2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g3c79a58d399_10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9" name="Google Shape;179;g3c79a58d399_1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d282a6eeee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d282a6eeee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3d1c733e483_0_1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3" name="Google Shape;203;g3d1c733e483_0_1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1" name="Shape 211"/>
        <p:cNvGrpSpPr/>
        <p:nvPr/>
      </p:nvGrpSpPr>
      <p:grpSpPr>
        <a:xfrm>
          <a:off x="0" y="0"/>
          <a:ext cx="0" cy="0"/>
          <a:chOff x="0" y="0"/>
          <a:chExt cx="0" cy="0"/>
        </a:xfrm>
      </p:grpSpPr>
      <p:sp>
        <p:nvSpPr>
          <p:cNvPr id="212" name="Google Shape;212;g3d1c733e483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3" name="Google Shape;213;g3d1c733e483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a:t>Ring camera company has specialists come out to install cameras for customers, we can have workers come out to help set up Grit bot routes /paths - random ppl creating Grit bot routes would be dangerous and could impact roads</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3" name="Shape 223"/>
        <p:cNvGrpSpPr/>
        <p:nvPr/>
      </p:nvGrpSpPr>
      <p:grpSpPr>
        <a:xfrm>
          <a:off x="0" y="0"/>
          <a:ext cx="0" cy="0"/>
          <a:chOff x="0" y="0"/>
          <a:chExt cx="0" cy="0"/>
        </a:xfrm>
      </p:grpSpPr>
      <p:sp>
        <p:nvSpPr>
          <p:cNvPr id="224" name="Google Shape;224;g3d1c733e483_0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3d1c733e483_0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g3d1c733e483_0_9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6" name="Google Shape;236;g3d1c733e483_0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g3d1c733e483_0_1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7" name="Google Shape;247;g3d1c733e483_0_1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g3d1c733e48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0" name="Google Shape;260;g3d1c733e48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g3d1c733e483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1" name="Google Shape;271;g3d1c733e483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g3d2c2f3ef90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1" name="Google Shape;281;g3d2c2f3ef90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t/>
            </a:r>
            <a:endParaRPr b="1">
              <a:solidFill>
                <a:schemeClr val="dk1"/>
              </a:solidFill>
            </a:endParaRPr>
          </a:p>
          <a:p>
            <a:pPr indent="0" lvl="0" marL="0" rtl="0" algn="l">
              <a:lnSpc>
                <a:spcPct val="115000"/>
              </a:lnSpc>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 name="Shape 291"/>
        <p:cNvGrpSpPr/>
        <p:nvPr/>
      </p:nvGrpSpPr>
      <p:grpSpPr>
        <a:xfrm>
          <a:off x="0" y="0"/>
          <a:ext cx="0" cy="0"/>
          <a:chOff x="0" y="0"/>
          <a:chExt cx="0" cy="0"/>
        </a:xfrm>
      </p:grpSpPr>
      <p:sp>
        <p:nvSpPr>
          <p:cNvPr id="292" name="Google Shape;292;g3d1c733e483_0_6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3" name="Google Shape;293;g3d1c733e483_0_6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g3d1c733e483_0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5" name="Google Shape;305;g3d1c733e483_0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g3d1c733e483_0_1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8" name="Google Shape;318;g3d1c733e483_0_1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3d1c733e483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8" name="Google Shape;328;g3d1c733e483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7" name="Shape 337"/>
        <p:cNvGrpSpPr/>
        <p:nvPr/>
      </p:nvGrpSpPr>
      <p:grpSpPr>
        <a:xfrm>
          <a:off x="0" y="0"/>
          <a:ext cx="0" cy="0"/>
          <a:chOff x="0" y="0"/>
          <a:chExt cx="0" cy="0"/>
        </a:xfrm>
      </p:grpSpPr>
      <p:sp>
        <p:nvSpPr>
          <p:cNvPr id="338" name="Google Shape;338;g3d1c733e483_0_8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9" name="Google Shape;339;g3d1c733e483_0_8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9" name="Shape 349"/>
        <p:cNvGrpSpPr/>
        <p:nvPr/>
      </p:nvGrpSpPr>
      <p:grpSpPr>
        <a:xfrm>
          <a:off x="0" y="0"/>
          <a:ext cx="0" cy="0"/>
          <a:chOff x="0" y="0"/>
          <a:chExt cx="0" cy="0"/>
        </a:xfrm>
      </p:grpSpPr>
      <p:sp>
        <p:nvSpPr>
          <p:cNvPr id="350" name="Google Shape;350;g3d1c733e483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1" name="Google Shape;351;g3d1c733e483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g3c76b364422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1" name="Google Shape;361;g3c76b364422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6" name="Shape 366"/>
        <p:cNvGrpSpPr/>
        <p:nvPr/>
      </p:nvGrpSpPr>
      <p:grpSpPr>
        <a:xfrm>
          <a:off x="0" y="0"/>
          <a:ext cx="0" cy="0"/>
          <a:chOff x="0" y="0"/>
          <a:chExt cx="0" cy="0"/>
        </a:xfrm>
      </p:grpSpPr>
      <p:sp>
        <p:nvSpPr>
          <p:cNvPr id="367" name="Google Shape;367;g3d2b5999f84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8" name="Google Shape;368;g3d2b5999f84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g3d2c039069a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3d2c039069a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9" name="Shape 379"/>
        <p:cNvGrpSpPr/>
        <p:nvPr/>
      </p:nvGrpSpPr>
      <p:grpSpPr>
        <a:xfrm>
          <a:off x="0" y="0"/>
          <a:ext cx="0" cy="0"/>
          <a:chOff x="0" y="0"/>
          <a:chExt cx="0" cy="0"/>
        </a:xfrm>
      </p:grpSpPr>
      <p:sp>
        <p:nvSpPr>
          <p:cNvPr id="380" name="Google Shape;380;g3d2c2f3ef90_2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1" name="Google Shape;381;g3d2c2f3ef90_2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6" name="Shape 386"/>
        <p:cNvGrpSpPr/>
        <p:nvPr/>
      </p:nvGrpSpPr>
      <p:grpSpPr>
        <a:xfrm>
          <a:off x="0" y="0"/>
          <a:ext cx="0" cy="0"/>
          <a:chOff x="0" y="0"/>
          <a:chExt cx="0" cy="0"/>
        </a:xfrm>
      </p:grpSpPr>
      <p:sp>
        <p:nvSpPr>
          <p:cNvPr id="387" name="Google Shape;387;g4a2a9f2a6566d818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8" name="Google Shape;388;g4a2a9f2a6566d818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bit.ly/3A1uf1Q" TargetMode="External"/><Relationship Id="rId3" Type="http://schemas.openxmlformats.org/officeDocument/2006/relationships/hyperlink" Target="http://bit.ly/2TtBDfr" TargetMode="Externa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idx="1" type="subTitle"/>
          </p:nvPr>
        </p:nvSpPr>
        <p:spPr>
          <a:xfrm flipH="1">
            <a:off x="457200" y="4391750"/>
            <a:ext cx="4215600" cy="384000"/>
          </a:xfrm>
          <a:prstGeom prst="rect">
            <a:avLst/>
          </a:prstGeom>
          <a:ln>
            <a:noFill/>
          </a:ln>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11" name="Google Shape;11;p2"/>
          <p:cNvSpPr txBox="1"/>
          <p:nvPr>
            <p:ph type="ctrTitle"/>
          </p:nvPr>
        </p:nvSpPr>
        <p:spPr>
          <a:xfrm flipH="1" rot="130">
            <a:off x="457525" y="368058"/>
            <a:ext cx="7931100" cy="2430600"/>
          </a:xfrm>
          <a:prstGeom prst="rect">
            <a:avLst/>
          </a:prstGeom>
          <a:noFill/>
        </p:spPr>
        <p:txBody>
          <a:bodyPr anchorCtr="0" anchor="t" bIns="91425" lIns="91425" spcFirstLastPara="1" rIns="91425" wrap="square" tIns="91425">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p:txBody>
      </p:sp>
      <p:pic>
        <p:nvPicPr>
          <p:cNvPr id="12" name="Google Shape;12;p2" title="grad.png"/>
          <p:cNvPicPr preferRelativeResize="0"/>
          <p:nvPr/>
        </p:nvPicPr>
        <p:blipFill rotWithShape="1">
          <a:blip r:embed="rId2">
            <a:alphaModFix amt="64000"/>
          </a:blip>
          <a:srcRect b="8156" l="11022" r="13739" t="0"/>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lt1"/>
        </a:solidFill>
      </p:bgPr>
    </p:bg>
    <p:spTree>
      <p:nvGrpSpPr>
        <p:cNvPr id="13" name="Shape 13"/>
        <p:cNvGrpSpPr/>
        <p:nvPr/>
      </p:nvGrpSpPr>
      <p:grpSpPr>
        <a:xfrm>
          <a:off x="0" y="0"/>
          <a:ext cx="0" cy="0"/>
          <a:chOff x="0" y="0"/>
          <a:chExt cx="0" cy="0"/>
        </a:xfrm>
      </p:grpSpPr>
      <p:sp>
        <p:nvSpPr>
          <p:cNvPr id="14" name="Google Shape;14;p3"/>
          <p:cNvSpPr txBox="1"/>
          <p:nvPr>
            <p:ph type="title"/>
          </p:nvPr>
        </p:nvSpPr>
        <p:spPr>
          <a:xfrm flipH="1">
            <a:off x="2478600" y="1790900"/>
            <a:ext cx="6208200" cy="2912100"/>
          </a:xfrm>
          <a:prstGeom prst="rect">
            <a:avLst/>
          </a:prstGeom>
          <a:ln>
            <a:noFill/>
          </a:ln>
        </p:spPr>
        <p:txBody>
          <a:bodyPr anchorCtr="0" anchor="b" bIns="91425" lIns="91425" spcFirstLastPara="1" rIns="91425" wrap="square" tIns="91425">
            <a:noAutofit/>
          </a:bodyPr>
          <a:lstStyle>
            <a:lvl1pPr lvl="0" algn="r">
              <a:spcBef>
                <a:spcPts val="0"/>
              </a:spcBef>
              <a:spcAft>
                <a:spcPts val="0"/>
              </a:spcAft>
              <a:buSzPts val="3600"/>
              <a:buNone/>
              <a:defRPr b="0"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hasCustomPrompt="1" idx="2" type="title"/>
          </p:nvPr>
        </p:nvSpPr>
        <p:spPr>
          <a:xfrm>
            <a:off x="457200" y="440450"/>
            <a:ext cx="1295100" cy="7632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6000"/>
              <a:buNone/>
              <a:defRPr b="0" i="1" sz="6500"/>
            </a:lvl1pPr>
            <a:lvl2pPr lvl="1" rtl="0" algn="ctr">
              <a:spcBef>
                <a:spcPts val="0"/>
              </a:spcBef>
              <a:spcAft>
                <a:spcPts val="0"/>
              </a:spcAft>
              <a:buSzPts val="6000"/>
              <a:buNone/>
              <a:defRPr sz="6000"/>
            </a:lvl2pPr>
            <a:lvl3pPr lvl="2" rtl="0" algn="ctr">
              <a:spcBef>
                <a:spcPts val="0"/>
              </a:spcBef>
              <a:spcAft>
                <a:spcPts val="0"/>
              </a:spcAft>
              <a:buSzPts val="6000"/>
              <a:buNone/>
              <a:defRPr sz="6000"/>
            </a:lvl3pPr>
            <a:lvl4pPr lvl="3" rtl="0" algn="ctr">
              <a:spcBef>
                <a:spcPts val="0"/>
              </a:spcBef>
              <a:spcAft>
                <a:spcPts val="0"/>
              </a:spcAft>
              <a:buSzPts val="6000"/>
              <a:buNone/>
              <a:defRPr sz="6000"/>
            </a:lvl4pPr>
            <a:lvl5pPr lvl="4" rtl="0" algn="ctr">
              <a:spcBef>
                <a:spcPts val="0"/>
              </a:spcBef>
              <a:spcAft>
                <a:spcPts val="0"/>
              </a:spcAft>
              <a:buSzPts val="6000"/>
              <a:buNone/>
              <a:defRPr sz="6000"/>
            </a:lvl5pPr>
            <a:lvl6pPr lvl="5" rtl="0" algn="ctr">
              <a:spcBef>
                <a:spcPts val="0"/>
              </a:spcBef>
              <a:spcAft>
                <a:spcPts val="0"/>
              </a:spcAft>
              <a:buSzPts val="6000"/>
              <a:buNone/>
              <a:defRPr sz="6000"/>
            </a:lvl6pPr>
            <a:lvl7pPr lvl="6" rtl="0" algn="ctr">
              <a:spcBef>
                <a:spcPts val="0"/>
              </a:spcBef>
              <a:spcAft>
                <a:spcPts val="0"/>
              </a:spcAft>
              <a:buSzPts val="6000"/>
              <a:buNone/>
              <a:defRPr sz="6000"/>
            </a:lvl7pPr>
            <a:lvl8pPr lvl="7" rtl="0" algn="ctr">
              <a:spcBef>
                <a:spcPts val="0"/>
              </a:spcBef>
              <a:spcAft>
                <a:spcPts val="0"/>
              </a:spcAft>
              <a:buSzPts val="6000"/>
              <a:buNone/>
              <a:defRPr sz="6000"/>
            </a:lvl8pPr>
            <a:lvl9pPr lvl="8" rtl="0" algn="ctr">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b="8156" l="11022" r="13739" t="0"/>
          <a:stretch/>
        </p:blipFill>
        <p:spPr>
          <a:xfrm rot="8601403">
            <a:off x="2378586" y="-4229028"/>
            <a:ext cx="8776077" cy="7652452"/>
          </a:xfrm>
          <a:prstGeom prst="rect">
            <a:avLst/>
          </a:prstGeom>
          <a:noFill/>
          <a:ln>
            <a:noFill/>
          </a:ln>
        </p:spPr>
      </p:pic>
      <p:sp>
        <p:nvSpPr>
          <p:cNvPr id="17" name="Google Shape;17;p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txBox="1"/>
          <p:nvPr>
            <p:ph idx="1" type="body"/>
          </p:nvPr>
        </p:nvSpPr>
        <p:spPr>
          <a:xfrm>
            <a:off x="457200" y="1221475"/>
            <a:ext cx="8233800" cy="1301700"/>
          </a:xfrm>
          <a:prstGeom prst="rect">
            <a:avLst/>
          </a:prstGeom>
        </p:spPr>
        <p:txBody>
          <a:bodyPr anchorCtr="0" anchor="t" bIns="91425" lIns="91425" spcFirstLastPara="1" rIns="91425" wrap="square" tIns="91425">
            <a:noAutofit/>
          </a:bodyPr>
          <a:lstStyle>
            <a:lvl1pPr indent="-304800" lvl="0" marL="457200" rtl="0">
              <a:lnSpc>
                <a:spcPct val="115000"/>
              </a:lnSpc>
              <a:spcBef>
                <a:spcPts val="0"/>
              </a:spcBef>
              <a:spcAft>
                <a:spcPts val="0"/>
              </a:spcAft>
              <a:buClr>
                <a:schemeClr val="dk2"/>
              </a:buClr>
              <a:buSzPts val="1200"/>
              <a:buFont typeface="Darker Grotesque SemiBold"/>
              <a:buChar char="●"/>
              <a:defRPr sz="1200"/>
            </a:lvl1pPr>
            <a:lvl2pPr indent="-304800" lvl="1" marL="914400" rtl="0">
              <a:lnSpc>
                <a:spcPct val="115000"/>
              </a:lnSpc>
              <a:spcBef>
                <a:spcPts val="0"/>
              </a:spcBef>
              <a:spcAft>
                <a:spcPts val="0"/>
              </a:spcAft>
              <a:buClr>
                <a:srgbClr val="364F27"/>
              </a:buClr>
              <a:buSzPts val="1200"/>
              <a:buFont typeface="Darker Grotesque SemiBold"/>
              <a:buChar char="○"/>
              <a:defRPr/>
            </a:lvl2pPr>
            <a:lvl3pPr indent="-304800" lvl="2" marL="1371600" rtl="0">
              <a:lnSpc>
                <a:spcPct val="115000"/>
              </a:lnSpc>
              <a:spcBef>
                <a:spcPts val="0"/>
              </a:spcBef>
              <a:spcAft>
                <a:spcPts val="0"/>
              </a:spcAft>
              <a:buClr>
                <a:srgbClr val="364F27"/>
              </a:buClr>
              <a:buSzPts val="1200"/>
              <a:buFont typeface="Darker Grotesque SemiBold"/>
              <a:buChar char="■"/>
              <a:defRPr/>
            </a:lvl3pPr>
            <a:lvl4pPr indent="-304800" lvl="3" marL="1828800" rtl="0">
              <a:lnSpc>
                <a:spcPct val="115000"/>
              </a:lnSpc>
              <a:spcBef>
                <a:spcPts val="0"/>
              </a:spcBef>
              <a:spcAft>
                <a:spcPts val="0"/>
              </a:spcAft>
              <a:buClr>
                <a:srgbClr val="364F27"/>
              </a:buClr>
              <a:buSzPts val="1200"/>
              <a:buFont typeface="Darker Grotesque SemiBold"/>
              <a:buChar char="●"/>
              <a:defRPr/>
            </a:lvl4pPr>
            <a:lvl5pPr indent="-304800" lvl="4" marL="2286000" rtl="0">
              <a:lnSpc>
                <a:spcPct val="115000"/>
              </a:lnSpc>
              <a:spcBef>
                <a:spcPts val="0"/>
              </a:spcBef>
              <a:spcAft>
                <a:spcPts val="0"/>
              </a:spcAft>
              <a:buClr>
                <a:srgbClr val="364F27"/>
              </a:buClr>
              <a:buSzPts val="1200"/>
              <a:buFont typeface="Darker Grotesque SemiBold"/>
              <a:buChar char="○"/>
              <a:defRPr/>
            </a:lvl5pPr>
            <a:lvl6pPr indent="-304800" lvl="5" marL="2743200" rtl="0">
              <a:lnSpc>
                <a:spcPct val="115000"/>
              </a:lnSpc>
              <a:spcBef>
                <a:spcPts val="0"/>
              </a:spcBef>
              <a:spcAft>
                <a:spcPts val="0"/>
              </a:spcAft>
              <a:buClr>
                <a:srgbClr val="364F27"/>
              </a:buClr>
              <a:buSzPts val="1200"/>
              <a:buFont typeface="Darker Grotesque SemiBold"/>
              <a:buChar char="■"/>
              <a:defRPr/>
            </a:lvl6pPr>
            <a:lvl7pPr indent="-304800" lvl="6" marL="3200400" rtl="0">
              <a:lnSpc>
                <a:spcPct val="115000"/>
              </a:lnSpc>
              <a:spcBef>
                <a:spcPts val="0"/>
              </a:spcBef>
              <a:spcAft>
                <a:spcPts val="0"/>
              </a:spcAft>
              <a:buClr>
                <a:srgbClr val="364F27"/>
              </a:buClr>
              <a:buSzPts val="1200"/>
              <a:buFont typeface="Darker Grotesque SemiBold"/>
              <a:buChar char="●"/>
              <a:defRPr/>
            </a:lvl7pPr>
            <a:lvl8pPr indent="-304800" lvl="7" marL="3657600" rtl="0">
              <a:lnSpc>
                <a:spcPct val="115000"/>
              </a:lnSpc>
              <a:spcBef>
                <a:spcPts val="0"/>
              </a:spcBef>
              <a:spcAft>
                <a:spcPts val="0"/>
              </a:spcAft>
              <a:buClr>
                <a:srgbClr val="364F27"/>
              </a:buClr>
              <a:buSzPts val="1200"/>
              <a:buFont typeface="Darker Grotesque SemiBold"/>
              <a:buChar char="○"/>
              <a:defRPr/>
            </a:lvl8pPr>
            <a:lvl9pPr indent="-304800" lvl="8" marL="4114800" rtl="0">
              <a:lnSpc>
                <a:spcPct val="115000"/>
              </a:lnSpc>
              <a:spcBef>
                <a:spcPts val="0"/>
              </a:spcBef>
              <a:spcAft>
                <a:spcPts val="0"/>
              </a:spcAft>
              <a:buClr>
                <a:srgbClr val="364F27"/>
              </a:buClr>
              <a:buSzPts val="1200"/>
              <a:buFont typeface="Darker Grotesque SemiBold"/>
              <a:buChar char="■"/>
              <a:defRPr/>
            </a:lvl9pPr>
          </a:lstStyle>
          <a:p/>
        </p:txBody>
      </p:sp>
      <p:sp>
        <p:nvSpPr>
          <p:cNvPr id="20" name="Google Shape;20;p4"/>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21" name="Google Shape;21;p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2" name="Shape 22"/>
        <p:cNvGrpSpPr/>
        <p:nvPr/>
      </p:nvGrpSpPr>
      <p:grpSpPr>
        <a:xfrm>
          <a:off x="0" y="0"/>
          <a:ext cx="0" cy="0"/>
          <a:chOff x="0" y="0"/>
          <a:chExt cx="0" cy="0"/>
        </a:xfrm>
      </p:grpSpPr>
      <p:sp>
        <p:nvSpPr>
          <p:cNvPr id="23" name="Google Shape;23;p5"/>
          <p:cNvSpPr txBox="1"/>
          <p:nvPr>
            <p:ph idx="1" type="subTitle"/>
          </p:nvPr>
        </p:nvSpPr>
        <p:spPr>
          <a:xfrm>
            <a:off x="2026950" y="3196950"/>
            <a:ext cx="5090100" cy="425700"/>
          </a:xfrm>
          <a:prstGeom prst="rect">
            <a:avLst/>
          </a:prstGeom>
        </p:spPr>
        <p:txBody>
          <a:bodyPr anchorCtr="0" anchor="b" bIns="91425" lIns="91425" spcFirstLastPara="1" rIns="91425" wrap="square" tIns="91425">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4" name="Google Shape;24;p5"/>
          <p:cNvSpPr txBox="1"/>
          <p:nvPr>
            <p:ph idx="2" type="subTitle"/>
          </p:nvPr>
        </p:nvSpPr>
        <p:spPr>
          <a:xfrm>
            <a:off x="2026950" y="1359575"/>
            <a:ext cx="5090100" cy="4257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25" name="Google Shape;25;p5"/>
          <p:cNvSpPr txBox="1"/>
          <p:nvPr>
            <p:ph idx="3" type="subTitle"/>
          </p:nvPr>
        </p:nvSpPr>
        <p:spPr>
          <a:xfrm>
            <a:off x="2026950" y="3546450"/>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6" name="Google Shape;26;p5"/>
          <p:cNvSpPr txBox="1"/>
          <p:nvPr>
            <p:ph idx="4" type="subTitle"/>
          </p:nvPr>
        </p:nvSpPr>
        <p:spPr>
          <a:xfrm>
            <a:off x="2026950" y="1709075"/>
            <a:ext cx="5090100" cy="8394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27" name="Google Shape;27;p5"/>
          <p:cNvSpPr txBox="1"/>
          <p:nvPr>
            <p:ph type="title"/>
          </p:nvPr>
        </p:nvSpPr>
        <p:spPr>
          <a:xfrm>
            <a:off x="457200" y="212325"/>
            <a:ext cx="82296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28" name="Google Shape;28;p5" title="grad.png"/>
          <p:cNvPicPr preferRelativeResize="0"/>
          <p:nvPr/>
        </p:nvPicPr>
        <p:blipFill rotWithShape="1">
          <a:blip r:embed="rId2">
            <a:alphaModFix amt="64000"/>
          </a:blip>
          <a:srcRect b="8156" l="11022" r="13739" t="0"/>
          <a:stretch/>
        </p:blipFill>
        <p:spPr>
          <a:xfrm rot="2199912">
            <a:off x="-3751676" y="-381272"/>
            <a:ext cx="6626045" cy="5777703"/>
          </a:xfrm>
          <a:prstGeom prst="rect">
            <a:avLst/>
          </a:prstGeom>
          <a:noFill/>
          <a:ln>
            <a:noFill/>
          </a:ln>
        </p:spPr>
      </p:pic>
      <p:sp>
        <p:nvSpPr>
          <p:cNvPr id="29" name="Google Shape;29;p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b="8156" l="11022" r="13739" t="0"/>
          <a:stretch/>
        </p:blipFill>
        <p:spPr>
          <a:xfrm rot="-5810095">
            <a:off x="-1681503" y="-1718043"/>
            <a:ext cx="4467740" cy="3895735"/>
          </a:xfrm>
          <a:prstGeom prst="rect">
            <a:avLst/>
          </a:prstGeom>
          <a:noFill/>
          <a:ln>
            <a:noFill/>
          </a:ln>
        </p:spPr>
      </p:pic>
      <p:sp>
        <p:nvSpPr>
          <p:cNvPr id="32" name="Google Shape;32;p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3" name="Google Shape;33;p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4" name="Shape 34"/>
        <p:cNvGrpSpPr/>
        <p:nvPr/>
      </p:nvGrpSpPr>
      <p:grpSpPr>
        <a:xfrm>
          <a:off x="0" y="0"/>
          <a:ext cx="0" cy="0"/>
          <a:chOff x="0" y="0"/>
          <a:chExt cx="0" cy="0"/>
        </a:xfrm>
      </p:grpSpPr>
      <p:sp>
        <p:nvSpPr>
          <p:cNvPr id="35" name="Google Shape;35;p7"/>
          <p:cNvSpPr txBox="1"/>
          <p:nvPr>
            <p:ph idx="1" type="body"/>
          </p:nvPr>
        </p:nvSpPr>
        <p:spPr>
          <a:xfrm>
            <a:off x="4053700" y="1704950"/>
            <a:ext cx="4512900" cy="2836800"/>
          </a:xfrm>
          <a:prstGeom prst="rect">
            <a:avLst/>
          </a:prstGeom>
        </p:spPr>
        <p:txBody>
          <a:bodyPr anchorCtr="0" anchor="t" bIns="91425" lIns="91425" spcFirstLastPara="1" rIns="91425" wrap="square" tIns="91425">
            <a:noAutofit/>
          </a:bodyPr>
          <a:lstStyle>
            <a:lvl1pPr indent="-317500" lvl="0" marL="457200" rtl="0">
              <a:lnSpc>
                <a:spcPct val="100000"/>
              </a:lnSpc>
              <a:spcBef>
                <a:spcPts val="0"/>
              </a:spcBef>
              <a:spcAft>
                <a:spcPts val="0"/>
              </a:spcAft>
              <a:buSzPts val="1400"/>
              <a:buFont typeface="DM Sans"/>
              <a:buChar char="●"/>
              <a:defRPr sz="1400"/>
            </a:lvl1pPr>
            <a:lvl2pPr indent="-317500" lvl="1" marL="914400" rtl="0">
              <a:lnSpc>
                <a:spcPct val="115000"/>
              </a:lnSpc>
              <a:spcBef>
                <a:spcPts val="0"/>
              </a:spcBef>
              <a:spcAft>
                <a:spcPts val="0"/>
              </a:spcAft>
              <a:buSzPts val="1400"/>
              <a:buFont typeface="DM Sans"/>
              <a:buChar char="○"/>
              <a:defRPr/>
            </a:lvl2pPr>
            <a:lvl3pPr indent="-317500" lvl="2" marL="1371600" rtl="0">
              <a:lnSpc>
                <a:spcPct val="115000"/>
              </a:lnSpc>
              <a:spcBef>
                <a:spcPts val="0"/>
              </a:spcBef>
              <a:spcAft>
                <a:spcPts val="0"/>
              </a:spcAft>
              <a:buSzPts val="1400"/>
              <a:buFont typeface="DM Sans"/>
              <a:buChar char="■"/>
              <a:defRPr/>
            </a:lvl3pPr>
            <a:lvl4pPr indent="-317500" lvl="3" marL="1828800" rtl="0">
              <a:lnSpc>
                <a:spcPct val="115000"/>
              </a:lnSpc>
              <a:spcBef>
                <a:spcPts val="0"/>
              </a:spcBef>
              <a:spcAft>
                <a:spcPts val="0"/>
              </a:spcAft>
              <a:buSzPts val="1400"/>
              <a:buFont typeface="DM Sans"/>
              <a:buChar char="●"/>
              <a:defRPr/>
            </a:lvl4pPr>
            <a:lvl5pPr indent="-317500" lvl="4" marL="2286000" rtl="0">
              <a:lnSpc>
                <a:spcPct val="115000"/>
              </a:lnSpc>
              <a:spcBef>
                <a:spcPts val="0"/>
              </a:spcBef>
              <a:spcAft>
                <a:spcPts val="0"/>
              </a:spcAft>
              <a:buSzPts val="1400"/>
              <a:buFont typeface="DM Sans"/>
              <a:buChar char="○"/>
              <a:defRPr/>
            </a:lvl5pPr>
            <a:lvl6pPr indent="-317500" lvl="5" marL="2743200" rtl="0">
              <a:lnSpc>
                <a:spcPct val="115000"/>
              </a:lnSpc>
              <a:spcBef>
                <a:spcPts val="0"/>
              </a:spcBef>
              <a:spcAft>
                <a:spcPts val="0"/>
              </a:spcAft>
              <a:buSzPts val="1400"/>
              <a:buFont typeface="DM Sans"/>
              <a:buChar char="■"/>
              <a:defRPr/>
            </a:lvl6pPr>
            <a:lvl7pPr indent="-317500" lvl="6" marL="3200400" rtl="0">
              <a:lnSpc>
                <a:spcPct val="115000"/>
              </a:lnSpc>
              <a:spcBef>
                <a:spcPts val="0"/>
              </a:spcBef>
              <a:spcAft>
                <a:spcPts val="0"/>
              </a:spcAft>
              <a:buSzPts val="1400"/>
              <a:buFont typeface="DM Sans"/>
              <a:buChar char="●"/>
              <a:defRPr/>
            </a:lvl7pPr>
            <a:lvl8pPr indent="-317500" lvl="7" marL="3657600" rtl="0">
              <a:lnSpc>
                <a:spcPct val="115000"/>
              </a:lnSpc>
              <a:spcBef>
                <a:spcPts val="0"/>
              </a:spcBef>
              <a:spcAft>
                <a:spcPts val="0"/>
              </a:spcAft>
              <a:buSzPts val="1400"/>
              <a:buFont typeface="DM Sans"/>
              <a:buChar char="○"/>
              <a:defRPr/>
            </a:lvl8pPr>
            <a:lvl9pPr indent="-317500" lvl="8" marL="4114800" rtl="0">
              <a:lnSpc>
                <a:spcPct val="115000"/>
              </a:lnSpc>
              <a:spcBef>
                <a:spcPts val="0"/>
              </a:spcBef>
              <a:spcAft>
                <a:spcPts val="0"/>
              </a:spcAft>
              <a:buSzPts val="1400"/>
              <a:buFont typeface="DM Sans"/>
              <a:buChar char="■"/>
              <a:defRPr/>
            </a:lvl9pPr>
          </a:lstStyle>
          <a:p/>
        </p:txBody>
      </p:sp>
      <p:sp>
        <p:nvSpPr>
          <p:cNvPr id="36" name="Google Shape;36;p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37" name="Google Shape;37;p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8" name="Shape 38"/>
        <p:cNvGrpSpPr/>
        <p:nvPr/>
      </p:nvGrpSpPr>
      <p:grpSpPr>
        <a:xfrm>
          <a:off x="0" y="0"/>
          <a:ext cx="0" cy="0"/>
          <a:chOff x="0" y="0"/>
          <a:chExt cx="0" cy="0"/>
        </a:xfrm>
      </p:grpSpPr>
      <p:sp>
        <p:nvSpPr>
          <p:cNvPr id="39" name="Google Shape;39;p8"/>
          <p:cNvSpPr txBox="1"/>
          <p:nvPr>
            <p:ph type="title"/>
          </p:nvPr>
        </p:nvSpPr>
        <p:spPr>
          <a:xfrm>
            <a:off x="1388100" y="1307100"/>
            <a:ext cx="6367800" cy="2529300"/>
          </a:xfrm>
          <a:prstGeom prst="rect">
            <a:avLst/>
          </a:prstGeom>
          <a:ln>
            <a:noFill/>
          </a:ln>
        </p:spPr>
        <p:txBody>
          <a:bodyPr anchorCtr="0" anchor="ctr" bIns="91425" lIns="91425" spcFirstLastPara="1" rIns="91425" wrap="square" tIns="91425">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p:txBody>
      </p:sp>
      <p:sp>
        <p:nvSpPr>
          <p:cNvPr id="40" name="Google Shape;40;p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1" name="Shape 41"/>
        <p:cNvGrpSpPr/>
        <p:nvPr/>
      </p:nvGrpSpPr>
      <p:grpSpPr>
        <a:xfrm>
          <a:off x="0" y="0"/>
          <a:ext cx="0" cy="0"/>
          <a:chOff x="0" y="0"/>
          <a:chExt cx="0" cy="0"/>
        </a:xfrm>
      </p:grpSpPr>
      <p:sp>
        <p:nvSpPr>
          <p:cNvPr id="42" name="Google Shape;42;p9"/>
          <p:cNvSpPr txBox="1"/>
          <p:nvPr>
            <p:ph idx="1" type="subTitle"/>
          </p:nvPr>
        </p:nvSpPr>
        <p:spPr>
          <a:xfrm>
            <a:off x="720064"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3" name="Google Shape;43;p9"/>
          <p:cNvSpPr txBox="1"/>
          <p:nvPr>
            <p:ph idx="2" type="subTitle"/>
          </p:nvPr>
        </p:nvSpPr>
        <p:spPr>
          <a:xfrm>
            <a:off x="4826936" y="1580125"/>
            <a:ext cx="3597000" cy="23898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p:txBody>
      </p:sp>
      <p:sp>
        <p:nvSpPr>
          <p:cNvPr id="44" name="Google Shape;44;p9"/>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45" name="Google Shape;45;p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6" name="Shape 46"/>
        <p:cNvGrpSpPr/>
        <p:nvPr/>
      </p:nvGrpSpPr>
      <p:grpSpPr>
        <a:xfrm>
          <a:off x="0" y="0"/>
          <a:ext cx="0" cy="0"/>
          <a:chOff x="0" y="0"/>
          <a:chExt cx="0" cy="0"/>
        </a:xfrm>
      </p:grpSpPr>
      <p:sp>
        <p:nvSpPr>
          <p:cNvPr id="47" name="Google Shape;47;p10"/>
          <p:cNvSpPr/>
          <p:nvPr>
            <p:ph idx="2" type="pic"/>
          </p:nvPr>
        </p:nvSpPr>
        <p:spPr>
          <a:xfrm>
            <a:off x="0" y="2"/>
            <a:ext cx="9144000" cy="5143500"/>
          </a:xfrm>
          <a:prstGeom prst="rect">
            <a:avLst/>
          </a:prstGeom>
          <a:noFill/>
          <a:ln>
            <a:noFill/>
          </a:ln>
        </p:spPr>
      </p:sp>
      <p:sp>
        <p:nvSpPr>
          <p:cNvPr id="48" name="Google Shape;48;p10"/>
          <p:cNvSpPr txBox="1"/>
          <p:nvPr>
            <p:ph type="title"/>
          </p:nvPr>
        </p:nvSpPr>
        <p:spPr>
          <a:xfrm>
            <a:off x="468950" y="370700"/>
            <a:ext cx="2841900" cy="734100"/>
          </a:xfrm>
          <a:prstGeom prst="rect">
            <a:avLst/>
          </a:prstGeom>
          <a:solidFill>
            <a:schemeClr val="lt1"/>
          </a:solidFill>
          <a:ln>
            <a:noFill/>
          </a:ln>
        </p:spPr>
        <p:txBody>
          <a:bodyPr anchorCtr="0" anchor="t" bIns="91425" lIns="91425" spcFirstLastPara="1" rIns="91425" wrap="square" tIns="91425">
            <a:noAutofit/>
          </a:bodyPr>
          <a:lstStyle>
            <a:lvl1pPr lvl="0" rtl="0">
              <a:spcBef>
                <a:spcPts val="0"/>
              </a:spcBef>
              <a:spcAft>
                <a:spcPts val="0"/>
              </a:spcAft>
              <a:buSzPts val="3500"/>
              <a:buNone/>
              <a:defRPr sz="1900">
                <a:solidFill>
                  <a:schemeClr val="lt1"/>
                </a:solidFill>
              </a:defRPr>
            </a:lvl1pPr>
            <a:lvl2pPr lvl="1" rtl="0" algn="ctr">
              <a:spcBef>
                <a:spcPts val="0"/>
              </a:spcBef>
              <a:spcAft>
                <a:spcPts val="0"/>
              </a:spcAft>
              <a:buSzPts val="3500"/>
              <a:buNone/>
              <a:defRPr/>
            </a:lvl2pPr>
            <a:lvl3pPr lvl="2" rtl="0" algn="ctr">
              <a:spcBef>
                <a:spcPts val="0"/>
              </a:spcBef>
              <a:spcAft>
                <a:spcPts val="0"/>
              </a:spcAft>
              <a:buSzPts val="3500"/>
              <a:buNone/>
              <a:defRPr/>
            </a:lvl3pPr>
            <a:lvl4pPr lvl="3" rtl="0" algn="ctr">
              <a:spcBef>
                <a:spcPts val="0"/>
              </a:spcBef>
              <a:spcAft>
                <a:spcPts val="0"/>
              </a:spcAft>
              <a:buSzPts val="3500"/>
              <a:buNone/>
              <a:defRPr/>
            </a:lvl4pPr>
            <a:lvl5pPr lvl="4" rtl="0" algn="ctr">
              <a:spcBef>
                <a:spcPts val="0"/>
              </a:spcBef>
              <a:spcAft>
                <a:spcPts val="0"/>
              </a:spcAft>
              <a:buSzPts val="3500"/>
              <a:buNone/>
              <a:defRPr/>
            </a:lvl5pPr>
            <a:lvl6pPr lvl="5" rtl="0" algn="ctr">
              <a:spcBef>
                <a:spcPts val="0"/>
              </a:spcBef>
              <a:spcAft>
                <a:spcPts val="0"/>
              </a:spcAft>
              <a:buSzPts val="3500"/>
              <a:buNone/>
              <a:defRPr/>
            </a:lvl6pPr>
            <a:lvl7pPr lvl="6" rtl="0" algn="ctr">
              <a:spcBef>
                <a:spcPts val="0"/>
              </a:spcBef>
              <a:spcAft>
                <a:spcPts val="0"/>
              </a:spcAft>
              <a:buSzPts val="3500"/>
              <a:buNone/>
              <a:defRPr/>
            </a:lvl7pPr>
            <a:lvl8pPr lvl="7" rtl="0" algn="ctr">
              <a:spcBef>
                <a:spcPts val="0"/>
              </a:spcBef>
              <a:spcAft>
                <a:spcPts val="0"/>
              </a:spcAft>
              <a:buSzPts val="3500"/>
              <a:buNone/>
              <a:defRPr/>
            </a:lvl8pPr>
            <a:lvl9pPr lvl="8" rtl="0" algn="ctr">
              <a:spcBef>
                <a:spcPts val="0"/>
              </a:spcBef>
              <a:spcAft>
                <a:spcPts val="0"/>
              </a:spcAft>
              <a:buSzPts val="3500"/>
              <a:buNone/>
              <a:defRPr/>
            </a:lvl9pPr>
          </a:lstStyle>
          <a:p/>
        </p:txBody>
      </p:sp>
      <p:sp>
        <p:nvSpPr>
          <p:cNvPr id="49" name="Google Shape;49;p1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0" name="Shape 50"/>
        <p:cNvGrpSpPr/>
        <p:nvPr/>
      </p:nvGrpSpPr>
      <p:grpSpPr>
        <a:xfrm>
          <a:off x="0" y="0"/>
          <a:ext cx="0" cy="0"/>
          <a:chOff x="0" y="0"/>
          <a:chExt cx="0" cy="0"/>
        </a:xfrm>
      </p:grpSpPr>
      <p:sp>
        <p:nvSpPr>
          <p:cNvPr id="51" name="Google Shape;51;p11"/>
          <p:cNvSpPr txBox="1"/>
          <p:nvPr>
            <p:ph hasCustomPrompt="1" type="title"/>
          </p:nvPr>
        </p:nvSpPr>
        <p:spPr>
          <a:xfrm>
            <a:off x="1284000" y="1952850"/>
            <a:ext cx="4454700" cy="799500"/>
          </a:xfrm>
          <a:prstGeom prst="rect">
            <a:avLst/>
          </a:prstGeom>
        </p:spPr>
        <p:txBody>
          <a:bodyPr anchorCtr="0" anchor="b" bIns="91425" lIns="91425" spcFirstLastPara="1" rIns="91425" wrap="square" tIns="91425">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p:nvPr>
            <p:ph idx="1" type="subTitle"/>
          </p:nvPr>
        </p:nvSpPr>
        <p:spPr>
          <a:xfrm>
            <a:off x="1284000" y="2816250"/>
            <a:ext cx="4454700" cy="3744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p:txBody>
      </p:sp>
      <p:sp>
        <p:nvSpPr>
          <p:cNvPr id="53" name="Google Shape;53;p1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noFill/>
      </p:bgPr>
    </p:bg>
    <p:spTree>
      <p:nvGrpSpPr>
        <p:cNvPr id="54" name="Shape 54"/>
        <p:cNvGrpSpPr/>
        <p:nvPr/>
      </p:nvGrpSpPr>
      <p:grpSpPr>
        <a:xfrm>
          <a:off x="0" y="0"/>
          <a:ext cx="0" cy="0"/>
          <a:chOff x="0" y="0"/>
          <a:chExt cx="0" cy="0"/>
        </a:xfrm>
      </p:grpSpPr>
      <p:sp>
        <p:nvSpPr>
          <p:cNvPr id="55" name="Google Shape;55;p1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able of contents">
  <p:cSld name="BLANK_1_1_1_1_2_1">
    <p:spTree>
      <p:nvGrpSpPr>
        <p:cNvPr id="56" name="Shape 56"/>
        <p:cNvGrpSpPr/>
        <p:nvPr/>
      </p:nvGrpSpPr>
      <p:grpSpPr>
        <a:xfrm>
          <a:off x="0" y="0"/>
          <a:ext cx="0" cy="0"/>
          <a:chOff x="0" y="0"/>
          <a:chExt cx="0" cy="0"/>
        </a:xfrm>
      </p:grpSpPr>
      <p:sp>
        <p:nvSpPr>
          <p:cNvPr id="57" name="Google Shape;57;p13"/>
          <p:cNvSpPr txBox="1"/>
          <p:nvPr>
            <p:ph hasCustomPrompt="1" type="title"/>
          </p:nvPr>
        </p:nvSpPr>
        <p:spPr>
          <a:xfrm>
            <a:off x="2576538" y="1292813"/>
            <a:ext cx="677700" cy="403800"/>
          </a:xfrm>
          <a:prstGeom prst="rect">
            <a:avLst/>
          </a:prstGeom>
          <a:noFill/>
        </p:spPr>
        <p:txBody>
          <a:bodyPr anchorCtr="0" anchor="ctr" bIns="91425" lIns="91425" spcFirstLastPara="1" rIns="91425" wrap="square" tIns="91425">
            <a:noAutofit/>
          </a:bodyPr>
          <a:lstStyle>
            <a:lvl1pPr lvl="0" rtl="0">
              <a:spcBef>
                <a:spcPts val="0"/>
              </a:spcBef>
              <a:spcAft>
                <a:spcPts val="0"/>
              </a:spcAft>
              <a:buSzPts val="3000"/>
              <a:buNone/>
              <a:defRPr i="1"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p:nvPr>
            <p:ph idx="1" type="subTitle"/>
          </p:nvPr>
        </p:nvSpPr>
        <p:spPr>
          <a:xfrm>
            <a:off x="3214064" y="1288025"/>
            <a:ext cx="3353400" cy="484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59" name="Google Shape;59;p13"/>
          <p:cNvSpPr txBox="1"/>
          <p:nvPr>
            <p:ph hasCustomPrompt="1" idx="2" type="title"/>
          </p:nvPr>
        </p:nvSpPr>
        <p:spPr>
          <a:xfrm>
            <a:off x="2576538" y="2187738"/>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p:nvPr>
            <p:ph idx="3" type="subTitle"/>
          </p:nvPr>
        </p:nvSpPr>
        <p:spPr>
          <a:xfrm>
            <a:off x="3214064" y="215267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1" name="Google Shape;61;p13"/>
          <p:cNvSpPr txBox="1"/>
          <p:nvPr>
            <p:ph hasCustomPrompt="1" idx="4" type="title"/>
          </p:nvPr>
        </p:nvSpPr>
        <p:spPr>
          <a:xfrm>
            <a:off x="2576538" y="3082675"/>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p:nvPr>
            <p:ph idx="5" type="subTitle"/>
          </p:nvPr>
        </p:nvSpPr>
        <p:spPr>
          <a:xfrm>
            <a:off x="3214064" y="3077888"/>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3" name="Google Shape;63;p13"/>
          <p:cNvSpPr txBox="1"/>
          <p:nvPr>
            <p:ph hasCustomPrompt="1" idx="6" type="title"/>
          </p:nvPr>
        </p:nvSpPr>
        <p:spPr>
          <a:xfrm>
            <a:off x="2576538" y="3937813"/>
            <a:ext cx="677700" cy="403800"/>
          </a:xfrm>
          <a:prstGeom prst="rect">
            <a:avLst/>
          </a:prstGeom>
          <a:noFill/>
        </p:spPr>
        <p:txBody>
          <a:bodyPr anchorCtr="0" anchor="ctr" bIns="91425" lIns="91425" spcFirstLastPara="1" rIns="91425" wrap="square" tIns="91425">
            <a:noAutofit/>
          </a:bodyPr>
          <a:lstStyle>
            <a:lvl1pPr lvl="0">
              <a:spcBef>
                <a:spcPts val="0"/>
              </a:spcBef>
              <a:spcAft>
                <a:spcPts val="0"/>
              </a:spcAft>
              <a:buSzPts val="3000"/>
              <a:buNone/>
              <a:defRPr i="1"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p:nvPr>
            <p:ph idx="7" type="subTitle"/>
          </p:nvPr>
        </p:nvSpPr>
        <p:spPr>
          <a:xfrm>
            <a:off x="3214064" y="3933025"/>
            <a:ext cx="3353400" cy="484800"/>
          </a:xfrm>
          <a:prstGeom prst="rect">
            <a:avLst/>
          </a:prstGeom>
        </p:spPr>
        <p:txBody>
          <a:bodyPr anchorCtr="0" anchor="b" bIns="91425" lIns="91425" spcFirstLastPara="1" rIns="91425" wrap="square" tIns="91425">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65" name="Google Shape;65;p13"/>
          <p:cNvSpPr txBox="1"/>
          <p:nvPr>
            <p:ph idx="8"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66" name="Google Shape;66;p13" title="grad.png"/>
          <p:cNvPicPr preferRelativeResize="0"/>
          <p:nvPr/>
        </p:nvPicPr>
        <p:blipFill rotWithShape="1">
          <a:blip r:embed="rId2">
            <a:alphaModFix amt="64000"/>
          </a:blip>
          <a:srcRect b="8156" l="11022" r="13739" t="0"/>
          <a:stretch/>
        </p:blipFill>
        <p:spPr>
          <a:xfrm rot="10523439">
            <a:off x="6530752" y="569101"/>
            <a:ext cx="6626046" cy="5777702"/>
          </a:xfrm>
          <a:prstGeom prst="rect">
            <a:avLst/>
          </a:prstGeom>
          <a:noFill/>
          <a:ln>
            <a:noFill/>
          </a:ln>
        </p:spPr>
      </p:pic>
      <p:sp>
        <p:nvSpPr>
          <p:cNvPr id="67" name="Google Shape;67;p1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p:cSld name="ONE_COLUMN_TEXT_1">
    <p:spTree>
      <p:nvGrpSpPr>
        <p:cNvPr id="68" name="Shape 68"/>
        <p:cNvGrpSpPr/>
        <p:nvPr/>
      </p:nvGrpSpPr>
      <p:grpSpPr>
        <a:xfrm>
          <a:off x="0" y="0"/>
          <a:ext cx="0" cy="0"/>
          <a:chOff x="0" y="0"/>
          <a:chExt cx="0" cy="0"/>
        </a:xfrm>
      </p:grpSpPr>
      <p:sp>
        <p:nvSpPr>
          <p:cNvPr id="69" name="Google Shape;69;p14"/>
          <p:cNvSpPr txBox="1"/>
          <p:nvPr>
            <p:ph idx="1" type="subTitle"/>
          </p:nvPr>
        </p:nvSpPr>
        <p:spPr>
          <a:xfrm>
            <a:off x="925650" y="1248050"/>
            <a:ext cx="7292700" cy="18858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0" name="Google Shape;70;p14"/>
          <p:cNvSpPr txBox="1"/>
          <p:nvPr>
            <p:ph type="title"/>
          </p:nvPr>
        </p:nvSpPr>
        <p:spPr>
          <a:xfrm>
            <a:off x="457200" y="3445725"/>
            <a:ext cx="8113800" cy="1275000"/>
          </a:xfrm>
          <a:prstGeom prst="rect">
            <a:avLst/>
          </a:prstGeom>
          <a:ln>
            <a:noFill/>
          </a:ln>
        </p:spPr>
        <p:txBody>
          <a:bodyPr anchorCtr="0" anchor="b"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1" name="Google Shape;71;p14" title="grad.png"/>
          <p:cNvPicPr preferRelativeResize="0"/>
          <p:nvPr/>
        </p:nvPicPr>
        <p:blipFill rotWithShape="1">
          <a:blip r:embed="rId2">
            <a:alphaModFix amt="64000"/>
          </a:blip>
          <a:srcRect b="8156" l="11022" r="13739" t="0"/>
          <a:stretch/>
        </p:blipFill>
        <p:spPr>
          <a:xfrm rot="-2081560">
            <a:off x="3620825" y="2570478"/>
            <a:ext cx="6626048" cy="5777701"/>
          </a:xfrm>
          <a:prstGeom prst="rect">
            <a:avLst/>
          </a:prstGeom>
          <a:noFill/>
          <a:ln>
            <a:noFill/>
          </a:ln>
        </p:spPr>
      </p:pic>
      <p:sp>
        <p:nvSpPr>
          <p:cNvPr id="72" name="Google Shape;72;p14"/>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ext 1">
  <p:cSld name="ONE_COLUMN_TEXT_1_1">
    <p:spTree>
      <p:nvGrpSpPr>
        <p:cNvPr id="73" name="Shape 73"/>
        <p:cNvGrpSpPr/>
        <p:nvPr/>
      </p:nvGrpSpPr>
      <p:grpSpPr>
        <a:xfrm>
          <a:off x="0" y="0"/>
          <a:ext cx="0" cy="0"/>
          <a:chOff x="0" y="0"/>
          <a:chExt cx="0" cy="0"/>
        </a:xfrm>
      </p:grpSpPr>
      <p:sp>
        <p:nvSpPr>
          <p:cNvPr id="74" name="Google Shape;74;p15"/>
          <p:cNvSpPr txBox="1"/>
          <p:nvPr>
            <p:ph idx="1" type="body"/>
          </p:nvPr>
        </p:nvSpPr>
        <p:spPr>
          <a:xfrm>
            <a:off x="845200" y="1199375"/>
            <a:ext cx="4620300" cy="2100300"/>
          </a:xfrm>
          <a:prstGeom prst="rect">
            <a:avLst/>
          </a:prstGeom>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2"/>
              </a:buClr>
              <a:buSzPts val="1400"/>
              <a:buFont typeface="DM Sans"/>
              <a:buChar char="●"/>
              <a:defRPr sz="1400"/>
            </a:lvl1pPr>
            <a:lvl2pPr indent="-317500" lvl="1" marL="914400">
              <a:lnSpc>
                <a:spcPct val="115000"/>
              </a:lnSpc>
              <a:spcBef>
                <a:spcPts val="0"/>
              </a:spcBef>
              <a:spcAft>
                <a:spcPts val="0"/>
              </a:spcAft>
              <a:buSzPts val="1400"/>
              <a:buFont typeface="DM Sans"/>
              <a:buChar char="○"/>
              <a:defRPr/>
            </a:lvl2pPr>
            <a:lvl3pPr indent="-317500" lvl="2" marL="1371600">
              <a:lnSpc>
                <a:spcPct val="115000"/>
              </a:lnSpc>
              <a:spcBef>
                <a:spcPts val="0"/>
              </a:spcBef>
              <a:spcAft>
                <a:spcPts val="0"/>
              </a:spcAft>
              <a:buSzPts val="1400"/>
              <a:buFont typeface="DM Sans"/>
              <a:buChar char="■"/>
              <a:defRPr/>
            </a:lvl3pPr>
            <a:lvl4pPr indent="-317500" lvl="3" marL="1828800">
              <a:lnSpc>
                <a:spcPct val="115000"/>
              </a:lnSpc>
              <a:spcBef>
                <a:spcPts val="0"/>
              </a:spcBef>
              <a:spcAft>
                <a:spcPts val="0"/>
              </a:spcAft>
              <a:buSzPts val="1400"/>
              <a:buFont typeface="DM Sans"/>
              <a:buChar char="●"/>
              <a:defRPr/>
            </a:lvl4pPr>
            <a:lvl5pPr indent="-317500" lvl="4" marL="2286000">
              <a:lnSpc>
                <a:spcPct val="115000"/>
              </a:lnSpc>
              <a:spcBef>
                <a:spcPts val="0"/>
              </a:spcBef>
              <a:spcAft>
                <a:spcPts val="0"/>
              </a:spcAft>
              <a:buSzPts val="1400"/>
              <a:buFont typeface="DM Sans"/>
              <a:buChar char="○"/>
              <a:defRPr/>
            </a:lvl5pPr>
            <a:lvl6pPr indent="-317500" lvl="5" marL="2743200">
              <a:lnSpc>
                <a:spcPct val="115000"/>
              </a:lnSpc>
              <a:spcBef>
                <a:spcPts val="0"/>
              </a:spcBef>
              <a:spcAft>
                <a:spcPts val="0"/>
              </a:spcAft>
              <a:buSzPts val="1400"/>
              <a:buFont typeface="DM Sans"/>
              <a:buChar char="■"/>
              <a:defRPr/>
            </a:lvl6pPr>
            <a:lvl7pPr indent="-317500" lvl="6" marL="3200400">
              <a:lnSpc>
                <a:spcPct val="115000"/>
              </a:lnSpc>
              <a:spcBef>
                <a:spcPts val="0"/>
              </a:spcBef>
              <a:spcAft>
                <a:spcPts val="0"/>
              </a:spcAft>
              <a:buSzPts val="1400"/>
              <a:buFont typeface="DM Sans"/>
              <a:buChar char="●"/>
              <a:defRPr/>
            </a:lvl7pPr>
            <a:lvl8pPr indent="-317500" lvl="7" marL="3657600">
              <a:lnSpc>
                <a:spcPct val="115000"/>
              </a:lnSpc>
              <a:spcBef>
                <a:spcPts val="0"/>
              </a:spcBef>
              <a:spcAft>
                <a:spcPts val="0"/>
              </a:spcAft>
              <a:buSzPts val="1400"/>
              <a:buFont typeface="DM Sans"/>
              <a:buChar char="○"/>
              <a:defRPr/>
            </a:lvl8pPr>
            <a:lvl9pPr indent="-317500" lvl="8" marL="4114800">
              <a:lnSpc>
                <a:spcPct val="115000"/>
              </a:lnSpc>
              <a:spcBef>
                <a:spcPts val="0"/>
              </a:spcBef>
              <a:spcAft>
                <a:spcPts val="0"/>
              </a:spcAft>
              <a:buSzPts val="1400"/>
              <a:buFont typeface="DM Sans"/>
              <a:buChar char="■"/>
              <a:defRPr/>
            </a:lvl9pPr>
          </a:lstStyle>
          <a:p/>
        </p:txBody>
      </p:sp>
      <p:sp>
        <p:nvSpPr>
          <p:cNvPr id="75" name="Google Shape;75;p15"/>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76" name="Google Shape;76;p15" title="grad.png"/>
          <p:cNvPicPr preferRelativeResize="0"/>
          <p:nvPr/>
        </p:nvPicPr>
        <p:blipFill rotWithShape="1">
          <a:blip r:embed="rId2">
            <a:alphaModFix amt="64000"/>
          </a:blip>
          <a:srcRect b="8156" l="11022" r="13739" t="0"/>
          <a:stretch/>
        </p:blipFill>
        <p:spPr>
          <a:xfrm rot="3072118">
            <a:off x="-2614977" y="-1976735"/>
            <a:ext cx="4433905" cy="3866221"/>
          </a:xfrm>
          <a:prstGeom prst="rect">
            <a:avLst/>
          </a:prstGeom>
          <a:noFill/>
          <a:ln>
            <a:noFill/>
          </a:ln>
        </p:spPr>
      </p:pic>
      <p:sp>
        <p:nvSpPr>
          <p:cNvPr id="77" name="Google Shape;77;p15"/>
          <p:cNvSpPr/>
          <p:nvPr>
            <p:ph idx="2" type="pic"/>
          </p:nvPr>
        </p:nvSpPr>
        <p:spPr>
          <a:xfrm>
            <a:off x="5782800" y="1249550"/>
            <a:ext cx="3361200" cy="3894000"/>
          </a:xfrm>
          <a:prstGeom prst="rect">
            <a:avLst/>
          </a:prstGeom>
          <a:noFill/>
          <a:ln>
            <a:noFill/>
          </a:ln>
        </p:spPr>
      </p:sp>
      <p:sp>
        <p:nvSpPr>
          <p:cNvPr id="78" name="Google Shape;78;p15"/>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1">
  <p:cSld name="TITLE_ONLY_1">
    <p:spTree>
      <p:nvGrpSpPr>
        <p:cNvPr id="79"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b="8156" l="11022" r="13739" t="0"/>
          <a:stretch/>
        </p:blipFill>
        <p:spPr>
          <a:xfrm rot="-8424634">
            <a:off x="172170" y="-2061694"/>
            <a:ext cx="4599704" cy="4010789"/>
          </a:xfrm>
          <a:prstGeom prst="rect">
            <a:avLst/>
          </a:prstGeom>
          <a:noFill/>
          <a:ln>
            <a:noFill/>
          </a:ln>
        </p:spPr>
      </p:pic>
      <p:sp>
        <p:nvSpPr>
          <p:cNvPr id="81" name="Google Shape;81;p16"/>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2" name="Google Shape;82;p16"/>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2">
  <p:cSld name="TITLE_ONLY_2">
    <p:spTree>
      <p:nvGrpSpPr>
        <p:cNvPr id="83"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b="8156" l="11022" r="13739" t="0"/>
          <a:stretch/>
        </p:blipFill>
        <p:spPr>
          <a:xfrm rot="4050186">
            <a:off x="7011650" y="-2139285"/>
            <a:ext cx="6626046" cy="5777703"/>
          </a:xfrm>
          <a:prstGeom prst="rect">
            <a:avLst/>
          </a:prstGeom>
          <a:noFill/>
          <a:ln>
            <a:noFill/>
          </a:ln>
        </p:spPr>
      </p:pic>
      <p:sp>
        <p:nvSpPr>
          <p:cNvPr id="85" name="Google Shape;85;p17"/>
          <p:cNvSpPr txBox="1"/>
          <p:nvPr>
            <p:ph type="title"/>
          </p:nvPr>
        </p:nvSpPr>
        <p:spPr>
          <a:xfrm>
            <a:off x="515100" y="212325"/>
            <a:ext cx="81138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sp>
        <p:nvSpPr>
          <p:cNvPr id="86" name="Google Shape;86;p17"/>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hree columns">
  <p:cSld name="BLANK_1_1_1_2">
    <p:spTree>
      <p:nvGrpSpPr>
        <p:cNvPr id="87" name="Shape 87"/>
        <p:cNvGrpSpPr/>
        <p:nvPr/>
      </p:nvGrpSpPr>
      <p:grpSpPr>
        <a:xfrm>
          <a:off x="0" y="0"/>
          <a:ext cx="0" cy="0"/>
          <a:chOff x="0" y="0"/>
          <a:chExt cx="0" cy="0"/>
        </a:xfrm>
      </p:grpSpPr>
      <p:sp>
        <p:nvSpPr>
          <p:cNvPr id="88" name="Google Shape;88;p18"/>
          <p:cNvSpPr txBox="1"/>
          <p:nvPr>
            <p:ph idx="1" type="subTitle"/>
          </p:nvPr>
        </p:nvSpPr>
        <p:spPr>
          <a:xfrm>
            <a:off x="2535450" y="16237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89" name="Google Shape;89;p18"/>
          <p:cNvSpPr txBox="1"/>
          <p:nvPr>
            <p:ph idx="2" type="subTitle"/>
          </p:nvPr>
        </p:nvSpPr>
        <p:spPr>
          <a:xfrm>
            <a:off x="2535450" y="2833200"/>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0" name="Google Shape;90;p18"/>
          <p:cNvSpPr txBox="1"/>
          <p:nvPr>
            <p:ph idx="3" type="subTitle"/>
          </p:nvPr>
        </p:nvSpPr>
        <p:spPr>
          <a:xfrm>
            <a:off x="2535450" y="4044525"/>
            <a:ext cx="4131000" cy="572700"/>
          </a:xfrm>
          <a:prstGeom prst="rect">
            <a:avLst/>
          </a:prstGeom>
        </p:spPr>
        <p:txBody>
          <a:bodyPr anchorCtr="0" anchor="t" bIns="91425" lIns="91425" spcFirstLastPara="1" rIns="91425" wrap="square" tIns="91425">
            <a:noAutofit/>
          </a:bodyPr>
          <a:lstStyle>
            <a:lvl1pPr lvl="0" rtl="0" algn="ct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1" name="Google Shape;91;p18"/>
          <p:cNvSpPr txBox="1"/>
          <p:nvPr>
            <p:ph idx="4" type="subTitle"/>
          </p:nvPr>
        </p:nvSpPr>
        <p:spPr>
          <a:xfrm>
            <a:off x="2535450" y="13027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2" name="Google Shape;92;p18"/>
          <p:cNvSpPr txBox="1"/>
          <p:nvPr>
            <p:ph idx="5" type="subTitle"/>
          </p:nvPr>
        </p:nvSpPr>
        <p:spPr>
          <a:xfrm>
            <a:off x="2535450" y="37235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3" name="Google Shape;93;p18"/>
          <p:cNvSpPr txBox="1"/>
          <p:nvPr>
            <p:ph idx="6" type="subTitle"/>
          </p:nvPr>
        </p:nvSpPr>
        <p:spPr>
          <a:xfrm>
            <a:off x="2535450" y="2513150"/>
            <a:ext cx="4131000" cy="447600"/>
          </a:xfrm>
          <a:prstGeom prst="rect">
            <a:avLst/>
          </a:prstGeom>
        </p:spPr>
        <p:txBody>
          <a:bodyPr anchorCtr="0" anchor="b" bIns="91425" lIns="91425" spcFirstLastPara="1" rIns="91425" wrap="square" tIns="91425">
            <a:noAutofit/>
          </a:bodyPr>
          <a:lstStyle>
            <a:lvl1pPr lvl="0" rt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94" name="Google Shape;94;p18"/>
          <p:cNvSpPr txBox="1"/>
          <p:nvPr>
            <p:ph type="title"/>
          </p:nvPr>
        </p:nvSpPr>
        <p:spPr>
          <a:xfrm>
            <a:off x="486150" y="212325"/>
            <a:ext cx="8171700" cy="644700"/>
          </a:xfrm>
          <a:prstGeom prst="rect">
            <a:avLst/>
          </a:prstGeom>
          <a:ln>
            <a:noFill/>
          </a:ln>
        </p:spPr>
        <p:txBody>
          <a:bodyPr anchorCtr="0" anchor="t" bIns="91425" lIns="91425" spcFirstLastPara="1" rIns="91425" wrap="square" tIns="91425">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95" name="Google Shape;95;p18" title="grad.png"/>
          <p:cNvPicPr preferRelativeResize="0"/>
          <p:nvPr/>
        </p:nvPicPr>
        <p:blipFill rotWithShape="1">
          <a:blip r:embed="rId2">
            <a:alphaModFix amt="64000"/>
          </a:blip>
          <a:srcRect b="8156" l="11022" r="13739" t="0"/>
          <a:stretch/>
        </p:blipFill>
        <p:spPr>
          <a:xfrm rot="4361546">
            <a:off x="5069624" y="2708649"/>
            <a:ext cx="6626049" cy="5777701"/>
          </a:xfrm>
          <a:prstGeom prst="rect">
            <a:avLst/>
          </a:prstGeom>
          <a:noFill/>
          <a:ln>
            <a:noFill/>
          </a:ln>
        </p:spPr>
      </p:pic>
      <p:sp>
        <p:nvSpPr>
          <p:cNvPr id="96" name="Google Shape;96;p18"/>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six columns">
  <p:cSld name="BLANK_1_1_1_1_1">
    <p:spTree>
      <p:nvGrpSpPr>
        <p:cNvPr id="97" name="Shape 97"/>
        <p:cNvGrpSpPr/>
        <p:nvPr/>
      </p:nvGrpSpPr>
      <p:grpSpPr>
        <a:xfrm>
          <a:off x="0" y="0"/>
          <a:ext cx="0" cy="0"/>
          <a:chOff x="0" y="0"/>
          <a:chExt cx="0" cy="0"/>
        </a:xfrm>
      </p:grpSpPr>
      <p:sp>
        <p:nvSpPr>
          <p:cNvPr id="98" name="Google Shape;98;p19"/>
          <p:cNvSpPr txBox="1"/>
          <p:nvPr>
            <p:ph idx="1" type="subTitle"/>
          </p:nvPr>
        </p:nvSpPr>
        <p:spPr>
          <a:xfrm>
            <a:off x="1388993"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99" name="Google Shape;99;p19"/>
          <p:cNvSpPr txBox="1"/>
          <p:nvPr>
            <p:ph idx="2" type="subTitle"/>
          </p:nvPr>
        </p:nvSpPr>
        <p:spPr>
          <a:xfrm>
            <a:off x="4982696" y="1626476"/>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0" name="Google Shape;100;p19"/>
          <p:cNvSpPr txBox="1"/>
          <p:nvPr>
            <p:ph idx="3" type="subTitle"/>
          </p:nvPr>
        </p:nvSpPr>
        <p:spPr>
          <a:xfrm>
            <a:off x="1388993"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1" name="Google Shape;101;p19"/>
          <p:cNvSpPr txBox="1"/>
          <p:nvPr>
            <p:ph idx="4" type="subTitle"/>
          </p:nvPr>
        </p:nvSpPr>
        <p:spPr>
          <a:xfrm>
            <a:off x="4982696" y="400682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2" name="Google Shape;102;p19"/>
          <p:cNvSpPr txBox="1"/>
          <p:nvPr>
            <p:ph idx="5" type="subTitle"/>
          </p:nvPr>
        </p:nvSpPr>
        <p:spPr>
          <a:xfrm>
            <a:off x="1388990" y="4006873"/>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3" name="Google Shape;103;p19"/>
          <p:cNvSpPr txBox="1"/>
          <p:nvPr>
            <p:ph idx="6" type="subTitle"/>
          </p:nvPr>
        </p:nvSpPr>
        <p:spPr>
          <a:xfrm>
            <a:off x="4982698" y="2816631"/>
            <a:ext cx="2772300" cy="622200"/>
          </a:xfrm>
          <a:prstGeom prst="rect">
            <a:avLst/>
          </a:prstGeom>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04" name="Google Shape;104;p19"/>
          <p:cNvSpPr txBox="1"/>
          <p:nvPr>
            <p:ph idx="7" type="subTitle"/>
          </p:nvPr>
        </p:nvSpPr>
        <p:spPr>
          <a:xfrm>
            <a:off x="13889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5" name="Google Shape;105;p19"/>
          <p:cNvSpPr txBox="1"/>
          <p:nvPr>
            <p:ph idx="8" type="subTitle"/>
          </p:nvPr>
        </p:nvSpPr>
        <p:spPr>
          <a:xfrm>
            <a:off x="4982698" y="1345450"/>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6" name="Google Shape;106;p19"/>
          <p:cNvSpPr txBox="1"/>
          <p:nvPr>
            <p:ph idx="9" type="subTitle"/>
          </p:nvPr>
        </p:nvSpPr>
        <p:spPr>
          <a:xfrm>
            <a:off x="1388988"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7" name="Google Shape;107;p19"/>
          <p:cNvSpPr txBox="1"/>
          <p:nvPr>
            <p:ph idx="13" type="subTitle"/>
          </p:nvPr>
        </p:nvSpPr>
        <p:spPr>
          <a:xfrm>
            <a:off x="1388998"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8" name="Google Shape;108;p19"/>
          <p:cNvSpPr txBox="1"/>
          <p:nvPr>
            <p:ph idx="14" type="subTitle"/>
          </p:nvPr>
        </p:nvSpPr>
        <p:spPr>
          <a:xfrm>
            <a:off x="4982705" y="3725847"/>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09" name="Google Shape;109;p19"/>
          <p:cNvSpPr txBox="1"/>
          <p:nvPr>
            <p:ph idx="15" type="subTitle"/>
          </p:nvPr>
        </p:nvSpPr>
        <p:spPr>
          <a:xfrm>
            <a:off x="4982702" y="2535655"/>
            <a:ext cx="2772300" cy="391800"/>
          </a:xfrm>
          <a:prstGeom prst="rect">
            <a:avLst/>
          </a:prstGeom>
        </p:spPr>
        <p:txBody>
          <a:bodyPr anchorCtr="0" anchor="b" bIns="91425" lIns="91425" spcFirstLastPara="1" rIns="91425" wrap="square" tIns="91425">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rtl="0" algn="ctr">
              <a:lnSpc>
                <a:spcPct val="100000"/>
              </a:lnSpc>
              <a:spcBef>
                <a:spcPts val="0"/>
              </a:spcBef>
              <a:spcAft>
                <a:spcPts val="0"/>
              </a:spcAft>
              <a:buSzPts val="2400"/>
              <a:buFont typeface="Raleway"/>
              <a:buNone/>
              <a:defRPr b="1" sz="2400">
                <a:latin typeface="Raleway"/>
                <a:ea typeface="Raleway"/>
                <a:cs typeface="Raleway"/>
                <a:sym typeface="Raleway"/>
              </a:defRPr>
            </a:lvl2pPr>
            <a:lvl3pPr lvl="2" rtl="0" algn="ctr">
              <a:lnSpc>
                <a:spcPct val="100000"/>
              </a:lnSpc>
              <a:spcBef>
                <a:spcPts val="0"/>
              </a:spcBef>
              <a:spcAft>
                <a:spcPts val="0"/>
              </a:spcAft>
              <a:buSzPts val="2400"/>
              <a:buFont typeface="Raleway"/>
              <a:buNone/>
              <a:defRPr b="1" sz="2400">
                <a:latin typeface="Raleway"/>
                <a:ea typeface="Raleway"/>
                <a:cs typeface="Raleway"/>
                <a:sym typeface="Raleway"/>
              </a:defRPr>
            </a:lvl3pPr>
            <a:lvl4pPr lvl="3" rtl="0" algn="ctr">
              <a:lnSpc>
                <a:spcPct val="100000"/>
              </a:lnSpc>
              <a:spcBef>
                <a:spcPts val="0"/>
              </a:spcBef>
              <a:spcAft>
                <a:spcPts val="0"/>
              </a:spcAft>
              <a:buSzPts val="2400"/>
              <a:buFont typeface="Raleway"/>
              <a:buNone/>
              <a:defRPr b="1" sz="2400">
                <a:latin typeface="Raleway"/>
                <a:ea typeface="Raleway"/>
                <a:cs typeface="Raleway"/>
                <a:sym typeface="Raleway"/>
              </a:defRPr>
            </a:lvl4pPr>
            <a:lvl5pPr lvl="4" rtl="0" algn="ctr">
              <a:lnSpc>
                <a:spcPct val="100000"/>
              </a:lnSpc>
              <a:spcBef>
                <a:spcPts val="0"/>
              </a:spcBef>
              <a:spcAft>
                <a:spcPts val="0"/>
              </a:spcAft>
              <a:buSzPts val="2400"/>
              <a:buFont typeface="Raleway"/>
              <a:buNone/>
              <a:defRPr b="1" sz="2400">
                <a:latin typeface="Raleway"/>
                <a:ea typeface="Raleway"/>
                <a:cs typeface="Raleway"/>
                <a:sym typeface="Raleway"/>
              </a:defRPr>
            </a:lvl5pPr>
            <a:lvl6pPr lvl="5" rtl="0" algn="ctr">
              <a:lnSpc>
                <a:spcPct val="100000"/>
              </a:lnSpc>
              <a:spcBef>
                <a:spcPts val="0"/>
              </a:spcBef>
              <a:spcAft>
                <a:spcPts val="0"/>
              </a:spcAft>
              <a:buSzPts val="2400"/>
              <a:buFont typeface="Raleway"/>
              <a:buNone/>
              <a:defRPr b="1" sz="2400">
                <a:latin typeface="Raleway"/>
                <a:ea typeface="Raleway"/>
                <a:cs typeface="Raleway"/>
                <a:sym typeface="Raleway"/>
              </a:defRPr>
            </a:lvl6pPr>
            <a:lvl7pPr lvl="6" rtl="0" algn="ctr">
              <a:lnSpc>
                <a:spcPct val="100000"/>
              </a:lnSpc>
              <a:spcBef>
                <a:spcPts val="0"/>
              </a:spcBef>
              <a:spcAft>
                <a:spcPts val="0"/>
              </a:spcAft>
              <a:buSzPts val="2400"/>
              <a:buFont typeface="Raleway"/>
              <a:buNone/>
              <a:defRPr b="1" sz="2400">
                <a:latin typeface="Raleway"/>
                <a:ea typeface="Raleway"/>
                <a:cs typeface="Raleway"/>
                <a:sym typeface="Raleway"/>
              </a:defRPr>
            </a:lvl7pPr>
            <a:lvl8pPr lvl="7" rtl="0" algn="ctr">
              <a:lnSpc>
                <a:spcPct val="100000"/>
              </a:lnSpc>
              <a:spcBef>
                <a:spcPts val="0"/>
              </a:spcBef>
              <a:spcAft>
                <a:spcPts val="0"/>
              </a:spcAft>
              <a:buSzPts val="2400"/>
              <a:buFont typeface="Raleway"/>
              <a:buNone/>
              <a:defRPr b="1" sz="2400">
                <a:latin typeface="Raleway"/>
                <a:ea typeface="Raleway"/>
                <a:cs typeface="Raleway"/>
                <a:sym typeface="Raleway"/>
              </a:defRPr>
            </a:lvl8pPr>
            <a:lvl9pPr lvl="8" rtl="0" algn="ctr">
              <a:lnSpc>
                <a:spcPct val="100000"/>
              </a:lnSpc>
              <a:spcBef>
                <a:spcPts val="0"/>
              </a:spcBef>
              <a:spcAft>
                <a:spcPts val="0"/>
              </a:spcAft>
              <a:buSzPts val="2400"/>
              <a:buFont typeface="Raleway"/>
              <a:buNone/>
              <a:defRPr b="1" sz="2400">
                <a:latin typeface="Raleway"/>
                <a:ea typeface="Raleway"/>
                <a:cs typeface="Raleway"/>
                <a:sym typeface="Raleway"/>
              </a:defRPr>
            </a:lvl9pPr>
          </a:lstStyle>
          <a:p/>
        </p:txBody>
      </p:sp>
      <p:sp>
        <p:nvSpPr>
          <p:cNvPr id="110" name="Google Shape;110;p19"/>
          <p:cNvSpPr txBox="1"/>
          <p:nvPr>
            <p:ph type="title"/>
          </p:nvPr>
        </p:nvSpPr>
        <p:spPr>
          <a:xfrm>
            <a:off x="457200" y="212325"/>
            <a:ext cx="8171700" cy="644700"/>
          </a:xfrm>
          <a:prstGeom prst="rect">
            <a:avLst/>
          </a:prstGeom>
          <a:ln>
            <a:noFill/>
          </a:ln>
        </p:spPr>
        <p:txBody>
          <a:bodyPr anchorCtr="0" anchor="t" bIns="91425" lIns="91425" spcFirstLastPara="1" rIns="91425" wrap="square" tIns="91425">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p:txBody>
      </p:sp>
      <p:pic>
        <p:nvPicPr>
          <p:cNvPr id="111" name="Google Shape;111;p19" title="grad.png"/>
          <p:cNvPicPr preferRelativeResize="0"/>
          <p:nvPr/>
        </p:nvPicPr>
        <p:blipFill rotWithShape="1">
          <a:blip r:embed="rId2">
            <a:alphaModFix amt="64000"/>
          </a:blip>
          <a:srcRect b="8156" l="11022" r="13739" t="0"/>
          <a:stretch/>
        </p:blipFill>
        <p:spPr>
          <a:xfrm rot="-10217320">
            <a:off x="5733322" y="-2469272"/>
            <a:ext cx="6626053" cy="5777700"/>
          </a:xfrm>
          <a:prstGeom prst="rect">
            <a:avLst/>
          </a:prstGeom>
          <a:noFill/>
          <a:ln>
            <a:noFill/>
          </a:ln>
        </p:spPr>
      </p:pic>
      <p:sp>
        <p:nvSpPr>
          <p:cNvPr id="112" name="Google Shape;112;p19"/>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umbers and text">
  <p:cSld name="BLANK_1_1_1_1_1_1">
    <p:spTree>
      <p:nvGrpSpPr>
        <p:cNvPr id="113" name="Shape 113"/>
        <p:cNvGrpSpPr/>
        <p:nvPr/>
      </p:nvGrpSpPr>
      <p:grpSpPr>
        <a:xfrm>
          <a:off x="0" y="0"/>
          <a:ext cx="0" cy="0"/>
          <a:chOff x="0" y="0"/>
          <a:chExt cx="0" cy="0"/>
        </a:xfrm>
      </p:grpSpPr>
      <p:sp>
        <p:nvSpPr>
          <p:cNvPr id="114" name="Google Shape;114;p20"/>
          <p:cNvSpPr txBox="1"/>
          <p:nvPr>
            <p:ph hasCustomPrompt="1" type="title"/>
          </p:nvPr>
        </p:nvSpPr>
        <p:spPr>
          <a:xfrm flipH="1">
            <a:off x="457200" y="535613"/>
            <a:ext cx="3418200" cy="754500"/>
          </a:xfrm>
          <a:prstGeom prst="rect">
            <a:avLst/>
          </a:prstGeom>
        </p:spPr>
        <p:txBody>
          <a:bodyPr anchorCtr="0" anchor="b" bIns="91425" lIns="91425" spcFirstLastPara="1" rIns="91425" wrap="square" tIns="91425">
            <a:noAutofit/>
          </a:bodyPr>
          <a:lstStyle>
            <a:lvl1pPr lvl="0" rtl="0">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5" name="Google Shape;115;p20"/>
          <p:cNvSpPr txBox="1"/>
          <p:nvPr>
            <p:ph idx="1" type="subTitle"/>
          </p:nvPr>
        </p:nvSpPr>
        <p:spPr>
          <a:xfrm flipH="1">
            <a:off x="457200" y="1143166"/>
            <a:ext cx="3418200" cy="309300"/>
          </a:xfrm>
          <a:prstGeom prst="rect">
            <a:avLst/>
          </a:prstGeom>
          <a:ln>
            <a:noFill/>
          </a:ln>
        </p:spPr>
        <p:txBody>
          <a:bodyPr anchorCtr="0" anchor="t" bIns="91425" lIns="91425" spcFirstLastPara="1" rIns="91425" wrap="square" tIns="91425">
            <a:noAutofit/>
          </a:bodyPr>
          <a:lstStyle>
            <a:lvl1pPr lvl="0" rtl="0">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16" name="Google Shape;116;p20"/>
          <p:cNvSpPr txBox="1"/>
          <p:nvPr>
            <p:ph hasCustomPrompt="1" idx="2" type="title"/>
          </p:nvPr>
        </p:nvSpPr>
        <p:spPr>
          <a:xfrm>
            <a:off x="5268600" y="3691238"/>
            <a:ext cx="3418200" cy="754500"/>
          </a:xfrm>
          <a:prstGeom prst="rect">
            <a:avLst/>
          </a:prstGeom>
        </p:spPr>
        <p:txBody>
          <a:bodyPr anchorCtr="0" anchor="b" bIns="91425" lIns="91425" spcFirstLastPara="1" rIns="91425" wrap="square" tIns="91425">
            <a:noAutofit/>
          </a:bodyPr>
          <a:lstStyle>
            <a:lvl1pPr lvl="0" rtl="0" algn="r">
              <a:spcBef>
                <a:spcPts val="0"/>
              </a:spcBef>
              <a:spcAft>
                <a:spcPts val="0"/>
              </a:spcAft>
              <a:buSzPts val="6200"/>
              <a:buNone/>
              <a:defRPr i="1" sz="4300"/>
            </a:lvl1pPr>
            <a:lvl2pPr lvl="1" rtl="0" algn="ctr">
              <a:spcBef>
                <a:spcPts val="0"/>
              </a:spcBef>
              <a:spcAft>
                <a:spcPts val="0"/>
              </a:spcAft>
              <a:buSzPts val="6200"/>
              <a:buNone/>
              <a:defRPr sz="6200"/>
            </a:lvl2pPr>
            <a:lvl3pPr lvl="2" rtl="0" algn="ctr">
              <a:spcBef>
                <a:spcPts val="0"/>
              </a:spcBef>
              <a:spcAft>
                <a:spcPts val="0"/>
              </a:spcAft>
              <a:buSzPts val="6200"/>
              <a:buNone/>
              <a:defRPr sz="6200"/>
            </a:lvl3pPr>
            <a:lvl4pPr lvl="3" rtl="0" algn="ctr">
              <a:spcBef>
                <a:spcPts val="0"/>
              </a:spcBef>
              <a:spcAft>
                <a:spcPts val="0"/>
              </a:spcAft>
              <a:buSzPts val="6200"/>
              <a:buNone/>
              <a:defRPr sz="6200"/>
            </a:lvl4pPr>
            <a:lvl5pPr lvl="4" rtl="0" algn="ctr">
              <a:spcBef>
                <a:spcPts val="0"/>
              </a:spcBef>
              <a:spcAft>
                <a:spcPts val="0"/>
              </a:spcAft>
              <a:buSzPts val="6200"/>
              <a:buNone/>
              <a:defRPr sz="6200"/>
            </a:lvl5pPr>
            <a:lvl6pPr lvl="5" rtl="0" algn="ctr">
              <a:spcBef>
                <a:spcPts val="0"/>
              </a:spcBef>
              <a:spcAft>
                <a:spcPts val="0"/>
              </a:spcAft>
              <a:buSzPts val="6200"/>
              <a:buNone/>
              <a:defRPr sz="6200"/>
            </a:lvl6pPr>
            <a:lvl7pPr lvl="6" rtl="0" algn="ctr">
              <a:spcBef>
                <a:spcPts val="0"/>
              </a:spcBef>
              <a:spcAft>
                <a:spcPts val="0"/>
              </a:spcAft>
              <a:buSzPts val="6200"/>
              <a:buNone/>
              <a:defRPr sz="6200"/>
            </a:lvl7pPr>
            <a:lvl8pPr lvl="7" rtl="0" algn="ctr">
              <a:spcBef>
                <a:spcPts val="0"/>
              </a:spcBef>
              <a:spcAft>
                <a:spcPts val="0"/>
              </a:spcAft>
              <a:buSzPts val="6200"/>
              <a:buNone/>
              <a:defRPr sz="6200"/>
            </a:lvl8pPr>
            <a:lvl9pPr lvl="8" rtl="0" algn="ctr">
              <a:spcBef>
                <a:spcPts val="0"/>
              </a:spcBef>
              <a:spcAft>
                <a:spcPts val="0"/>
              </a:spcAft>
              <a:buSzPts val="6200"/>
              <a:buNone/>
              <a:defRPr sz="6200"/>
            </a:lvl9pPr>
          </a:lstStyle>
          <a:p>
            <a:r>
              <a:t>xx%</a:t>
            </a:r>
          </a:p>
        </p:txBody>
      </p:sp>
      <p:sp>
        <p:nvSpPr>
          <p:cNvPr id="117" name="Google Shape;117;p20"/>
          <p:cNvSpPr txBox="1"/>
          <p:nvPr>
            <p:ph idx="3" type="subTitle"/>
          </p:nvPr>
        </p:nvSpPr>
        <p:spPr>
          <a:xfrm>
            <a:off x="5268600" y="4298566"/>
            <a:ext cx="3418200" cy="309300"/>
          </a:xfrm>
          <a:prstGeom prst="rect">
            <a:avLst/>
          </a:prstGeom>
          <a:ln>
            <a:noFill/>
          </a:ln>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sz="1400"/>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pic>
        <p:nvPicPr>
          <p:cNvPr id="118" name="Google Shape;118;p20" title="grad.png"/>
          <p:cNvPicPr preferRelativeResize="0"/>
          <p:nvPr/>
        </p:nvPicPr>
        <p:blipFill rotWithShape="1">
          <a:blip r:embed="rId2">
            <a:alphaModFix amt="64000"/>
          </a:blip>
          <a:srcRect b="8156" l="11022" r="13739" t="0"/>
          <a:stretch/>
        </p:blipFill>
        <p:spPr>
          <a:xfrm rot="-1375060">
            <a:off x="-2000797" y="1668352"/>
            <a:ext cx="6626044" cy="5777701"/>
          </a:xfrm>
          <a:prstGeom prst="rect">
            <a:avLst/>
          </a:prstGeom>
          <a:noFill/>
          <a:ln>
            <a:noFill/>
          </a:ln>
        </p:spPr>
      </p:pic>
      <p:sp>
        <p:nvSpPr>
          <p:cNvPr id="119" name="Google Shape;119;p20"/>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s">
  <p:cSld name="CUSTOM_3_1">
    <p:bg>
      <p:bgPr>
        <a:solidFill>
          <a:schemeClr val="lt1"/>
        </a:solidFill>
      </p:bgPr>
    </p:bg>
    <p:spTree>
      <p:nvGrpSpPr>
        <p:cNvPr id="120" name="Shape 120"/>
        <p:cNvGrpSpPr/>
        <p:nvPr/>
      </p:nvGrpSpPr>
      <p:grpSpPr>
        <a:xfrm>
          <a:off x="0" y="0"/>
          <a:ext cx="0" cy="0"/>
          <a:chOff x="0" y="0"/>
          <a:chExt cx="0" cy="0"/>
        </a:xfrm>
      </p:grpSpPr>
      <p:sp>
        <p:nvSpPr>
          <p:cNvPr id="121" name="Google Shape;121;p21"/>
          <p:cNvSpPr txBox="1"/>
          <p:nvPr>
            <p:ph type="title"/>
          </p:nvPr>
        </p:nvSpPr>
        <p:spPr>
          <a:xfrm>
            <a:off x="3243050" y="456638"/>
            <a:ext cx="5443500" cy="1035900"/>
          </a:xfrm>
          <a:prstGeom prst="rect">
            <a:avLst/>
          </a:prstGeom>
        </p:spPr>
        <p:txBody>
          <a:bodyPr anchorCtr="0" anchor="b" bIns="91425" lIns="91425" spcFirstLastPara="1" rIns="91425" wrap="square" tIns="91425">
            <a:noAutofit/>
          </a:bodyPr>
          <a:lstStyle>
            <a:lvl1pPr lvl="0" rtl="0" algn="r">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p:txBody>
      </p:sp>
      <p:sp>
        <p:nvSpPr>
          <p:cNvPr id="122" name="Google Shape;122;p21"/>
          <p:cNvSpPr txBox="1"/>
          <p:nvPr>
            <p:ph idx="1" type="subTitle"/>
          </p:nvPr>
        </p:nvSpPr>
        <p:spPr>
          <a:xfrm>
            <a:off x="4641006" y="1310655"/>
            <a:ext cx="4045800" cy="1231800"/>
          </a:xfrm>
          <a:prstGeom prst="rect">
            <a:avLst/>
          </a:prstGeom>
        </p:spPr>
        <p:txBody>
          <a:bodyPr anchorCtr="0" anchor="t" bIns="91425" lIns="91425" spcFirstLastPara="1" rIns="91425" wrap="square" tIns="91425">
            <a:noAutofit/>
          </a:bodyPr>
          <a:lstStyle>
            <a:lvl1pPr lvl="0" rtl="0" algn="r">
              <a:lnSpc>
                <a:spcPct val="100000"/>
              </a:lnSpc>
              <a:spcBef>
                <a:spcPts val="0"/>
              </a:spcBef>
              <a:spcAft>
                <a:spcPts val="0"/>
              </a:spcAft>
              <a:buSzPts val="1400"/>
              <a:buNone/>
              <a:defRPr/>
            </a:lvl1pPr>
            <a:lvl2pPr lvl="1" rtl="0" algn="ctr">
              <a:lnSpc>
                <a:spcPct val="100000"/>
              </a:lnSpc>
              <a:spcBef>
                <a:spcPts val="0"/>
              </a:spcBef>
              <a:spcAft>
                <a:spcPts val="0"/>
              </a:spcAft>
              <a:buSzPts val="1400"/>
              <a:buNone/>
              <a:defRPr/>
            </a:lvl2pPr>
            <a:lvl3pPr lvl="2" rtl="0" algn="ctr">
              <a:lnSpc>
                <a:spcPct val="100000"/>
              </a:lnSpc>
              <a:spcBef>
                <a:spcPts val="0"/>
              </a:spcBef>
              <a:spcAft>
                <a:spcPts val="0"/>
              </a:spcAft>
              <a:buSzPts val="1400"/>
              <a:buNone/>
              <a:defRPr/>
            </a:lvl3pPr>
            <a:lvl4pPr lvl="3" rtl="0" algn="ctr">
              <a:lnSpc>
                <a:spcPct val="100000"/>
              </a:lnSpc>
              <a:spcBef>
                <a:spcPts val="0"/>
              </a:spcBef>
              <a:spcAft>
                <a:spcPts val="0"/>
              </a:spcAft>
              <a:buSzPts val="1400"/>
              <a:buNone/>
              <a:defRPr/>
            </a:lvl4pPr>
            <a:lvl5pPr lvl="4" rtl="0" algn="ctr">
              <a:lnSpc>
                <a:spcPct val="100000"/>
              </a:lnSpc>
              <a:spcBef>
                <a:spcPts val="0"/>
              </a:spcBef>
              <a:spcAft>
                <a:spcPts val="0"/>
              </a:spcAft>
              <a:buSzPts val="1400"/>
              <a:buNone/>
              <a:defRPr/>
            </a:lvl5pPr>
            <a:lvl6pPr lvl="5" rtl="0" algn="ctr">
              <a:lnSpc>
                <a:spcPct val="100000"/>
              </a:lnSpc>
              <a:spcBef>
                <a:spcPts val="0"/>
              </a:spcBef>
              <a:spcAft>
                <a:spcPts val="0"/>
              </a:spcAft>
              <a:buSzPts val="1400"/>
              <a:buNone/>
              <a:defRPr/>
            </a:lvl6pPr>
            <a:lvl7pPr lvl="6" rtl="0" algn="ctr">
              <a:lnSpc>
                <a:spcPct val="100000"/>
              </a:lnSpc>
              <a:spcBef>
                <a:spcPts val="0"/>
              </a:spcBef>
              <a:spcAft>
                <a:spcPts val="0"/>
              </a:spcAft>
              <a:buSzPts val="1400"/>
              <a:buNone/>
              <a:defRPr/>
            </a:lvl7pPr>
            <a:lvl8pPr lvl="7" rtl="0" algn="ctr">
              <a:lnSpc>
                <a:spcPct val="100000"/>
              </a:lnSpc>
              <a:spcBef>
                <a:spcPts val="0"/>
              </a:spcBef>
              <a:spcAft>
                <a:spcPts val="0"/>
              </a:spcAft>
              <a:buSzPts val="1400"/>
              <a:buNone/>
              <a:defRPr/>
            </a:lvl8pPr>
            <a:lvl9pPr lvl="8" rtl="0" algn="ctr">
              <a:lnSpc>
                <a:spcPct val="100000"/>
              </a:lnSpc>
              <a:spcBef>
                <a:spcPts val="0"/>
              </a:spcBef>
              <a:spcAft>
                <a:spcPts val="0"/>
              </a:spcAft>
              <a:buSzPts val="1400"/>
              <a:buNone/>
              <a:defRPr/>
            </a:lvl9pPr>
          </a:lstStyle>
          <a:p/>
        </p:txBody>
      </p:sp>
      <p:sp>
        <p:nvSpPr>
          <p:cNvPr id="123" name="Google Shape;123;p21"/>
          <p:cNvSpPr txBox="1"/>
          <p:nvPr/>
        </p:nvSpPr>
        <p:spPr>
          <a:xfrm>
            <a:off x="457200" y="3847013"/>
            <a:ext cx="5757300" cy="555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b="1" lang="en" sz="1200">
                <a:solidFill>
                  <a:schemeClr val="dk1"/>
                </a:solidFill>
                <a:uFill>
                  <a:noFill/>
                </a:uFill>
                <a:latin typeface="Albert Sans"/>
                <a:ea typeface="Albert Sans"/>
                <a:cs typeface="Albert Sans"/>
                <a:sym typeface="Albert Sans"/>
                <a:hlinkClick r:id="rId2">
                  <a:extLst>
                    <a:ext uri="{A12FA001-AC4F-418D-AE19-62706E023703}">
                      <ahyp:hlinkCl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b="1" lang="en" sz="1200">
                <a:solidFill>
                  <a:schemeClr val="dk1"/>
                </a:solidFill>
                <a:uFill>
                  <a:noFill/>
                </a:uFill>
                <a:latin typeface="Albert Sans"/>
                <a:ea typeface="Albert Sans"/>
                <a:cs typeface="Albert Sans"/>
                <a:sym typeface="Albert Sans"/>
                <a:hlinkClick r:id="rId3">
                  <a:extLst>
                    <a:ext uri="{A12FA001-AC4F-418D-AE19-62706E023703}">
                      <ahyp:hlinkClr val="tx"/>
                    </a:ext>
                  </a:extLst>
                </a:hlinkClick>
              </a:rPr>
              <a:t>Freepik</a:t>
            </a:r>
            <a:r>
              <a:rPr b="1" lang="en" sz="1200">
                <a:solidFill>
                  <a:schemeClr val="dk1"/>
                </a:solidFill>
                <a:latin typeface="Albert Sans"/>
                <a:ea typeface="Albert Sans"/>
                <a:cs typeface="Albert Sans"/>
                <a:sym typeface="Albert Sans"/>
              </a:rPr>
              <a:t> </a:t>
            </a:r>
            <a:endParaRPr b="1" sz="1200" u="sng">
              <a:solidFill>
                <a:schemeClr val="dk1"/>
              </a:solidFill>
              <a:latin typeface="Albert Sans"/>
              <a:ea typeface="Albert Sans"/>
              <a:cs typeface="Albert Sans"/>
              <a:sym typeface="Albert Sans"/>
            </a:endParaRPr>
          </a:p>
        </p:txBody>
      </p:sp>
      <p:sp>
        <p:nvSpPr>
          <p:cNvPr id="124" name="Google Shape;124;p21"/>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p:cSld name="BLANK_1_1_1_1_1_1_1">
    <p:spTree>
      <p:nvGrpSpPr>
        <p:cNvPr id="125" name="Shape 125"/>
        <p:cNvGrpSpPr/>
        <p:nvPr/>
      </p:nvGrpSpPr>
      <p:grpSpPr>
        <a:xfrm>
          <a:off x="0" y="0"/>
          <a:ext cx="0" cy="0"/>
          <a:chOff x="0" y="0"/>
          <a:chExt cx="0" cy="0"/>
        </a:xfrm>
      </p:grpSpPr>
      <p:sp>
        <p:nvSpPr>
          <p:cNvPr id="126" name="Google Shape;126;p22"/>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ackground 1">
  <p:cSld name="BLANK_1_1_1_1_1_1_1_1">
    <p:spTree>
      <p:nvGrpSpPr>
        <p:cNvPr id="127" name="Shape 127"/>
        <p:cNvGrpSpPr/>
        <p:nvPr/>
      </p:nvGrpSpPr>
      <p:grpSpPr>
        <a:xfrm>
          <a:off x="0" y="0"/>
          <a:ext cx="0" cy="0"/>
          <a:chOff x="0" y="0"/>
          <a:chExt cx="0" cy="0"/>
        </a:xfrm>
      </p:grpSpPr>
      <p:sp>
        <p:nvSpPr>
          <p:cNvPr id="128" name="Google Shape;128;p23"/>
          <p:cNvSpPr txBox="1"/>
          <p:nvPr>
            <p:ph idx="12" type="sldNum"/>
          </p:nvPr>
        </p:nvSpPr>
        <p:spPr>
          <a:xfrm>
            <a:off x="8556784" y="4749851"/>
            <a:ext cx="548700" cy="393600"/>
          </a:xfrm>
          <a:prstGeom prst="rect">
            <a:avLst/>
          </a:prstGeom>
        </p:spPr>
        <p:txBody>
          <a:bodyPr anchorCtr="0" anchor="t"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11" Type="http://schemas.openxmlformats.org/officeDocument/2006/relationships/slideLayout" Target="../slideLayouts/slideLayout11.xml"/><Relationship Id="rId22" Type="http://schemas.openxmlformats.org/officeDocument/2006/relationships/slideLayout" Target="../slideLayouts/slideLayout22.xml"/><Relationship Id="rId10" Type="http://schemas.openxmlformats.org/officeDocument/2006/relationships/slideLayout" Target="../slideLayouts/slideLayout10.xml"/><Relationship Id="rId21" Type="http://schemas.openxmlformats.org/officeDocument/2006/relationships/slideLayout" Target="../slideLayouts/slideLayout2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2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5" Type="http://schemas.openxmlformats.org/officeDocument/2006/relationships/slideLayout" Target="../slideLayouts/slideLayout5.xml"/><Relationship Id="rId19" Type="http://schemas.openxmlformats.org/officeDocument/2006/relationships/slideLayout" Target="../slideLayouts/slideLayout19.xml"/><Relationship Id="rId6" Type="http://schemas.openxmlformats.org/officeDocument/2006/relationships/slideLayout" Target="../slideLayouts/slideLayout6.xml"/><Relationship Id="rId18" Type="http://schemas.openxmlformats.org/officeDocument/2006/relationships/slideLayout" Target="../slideLayouts/slideLayout18.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713225" y="445025"/>
            <a:ext cx="7717500" cy="5727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p:txBody>
      </p:sp>
      <p:sp>
        <p:nvSpPr>
          <p:cNvPr id="7" name="Google Shape;7;p1"/>
          <p:cNvSpPr txBox="1"/>
          <p:nvPr>
            <p:ph idx="1" type="body"/>
          </p:nvPr>
        </p:nvSpPr>
        <p:spPr>
          <a:xfrm>
            <a:off x="713225" y="1152475"/>
            <a:ext cx="7717500" cy="3416400"/>
          </a:xfrm>
          <a:prstGeom prst="rect">
            <a:avLst/>
          </a:prstGeom>
          <a:noFill/>
          <a:ln>
            <a:noFill/>
          </a:ln>
        </p:spPr>
        <p:txBody>
          <a:bodyPr anchorCtr="0" anchor="t" bIns="91425" lIns="91425" spcFirstLastPara="1" rIns="91425" wrap="square" tIns="91425">
            <a:noAutofit/>
          </a:bodyPr>
          <a:lstStyle>
            <a:lvl1pPr indent="-317500" lvl="0" marL="457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indent="-317500" lvl="1" marL="914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indent="-317500" lvl="2" marL="1371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indent="-317500" lvl="3" marL="1828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indent="-317500" lvl="4" marL="22860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indent="-317500" lvl="5" marL="27432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indent="-317500" lvl="6" marL="32004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indent="-317500" lvl="7" marL="36576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indent="-317500" lvl="8" marL="41148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p:txBody>
      </p:sp>
      <p:sp>
        <p:nvSpPr>
          <p:cNvPr id="8" name="Google Shape;8;p1"/>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Relationship Id="rId3" Type="http://schemas.openxmlformats.org/officeDocument/2006/relationships/image" Target="../media/image4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4.xml"/><Relationship Id="rId3" Type="http://schemas.openxmlformats.org/officeDocument/2006/relationships/image" Target="../media/image5.jpg"/><Relationship Id="rId4" Type="http://schemas.openxmlformats.org/officeDocument/2006/relationships/image" Target="../media/image3.png"/><Relationship Id="rId5" Type="http://schemas.openxmlformats.org/officeDocument/2006/relationships/image" Target="../media/image7.png"/><Relationship Id="rId6"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Relationship Id="rId3" Type="http://schemas.openxmlformats.org/officeDocument/2006/relationships/image" Target="../media/image5.jpg"/><Relationship Id="rId4" Type="http://schemas.openxmlformats.org/officeDocument/2006/relationships/image" Target="../media/image13.png"/><Relationship Id="rId5" Type="http://schemas.openxmlformats.org/officeDocument/2006/relationships/image" Target="../media/image4.png"/><Relationship Id="rId6" Type="http://schemas.openxmlformats.org/officeDocument/2006/relationships/image" Target="../media/image9.png"/><Relationship Id="rId7" Type="http://schemas.openxmlformats.org/officeDocument/2006/relationships/image" Target="../media/image2.png"/><Relationship Id="rId8" Type="http://schemas.openxmlformats.org/officeDocument/2006/relationships/image" Target="../media/image2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Relationship Id="rId3" Type="http://schemas.openxmlformats.org/officeDocument/2006/relationships/image" Target="../media/image5.jpg"/><Relationship Id="rId4" Type="http://schemas.openxmlformats.org/officeDocument/2006/relationships/image" Target="../media/image17.png"/><Relationship Id="rId5" Type="http://schemas.openxmlformats.org/officeDocument/2006/relationships/image" Target="../media/image14.png"/><Relationship Id="rId6" Type="http://schemas.openxmlformats.org/officeDocument/2006/relationships/image" Target="../media/image22.png"/><Relationship Id="rId7" Type="http://schemas.openxmlformats.org/officeDocument/2006/relationships/image" Target="../media/image18.png"/><Relationship Id="rId8"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5.jp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8.xml"/><Relationship Id="rId3" Type="http://schemas.openxmlformats.org/officeDocument/2006/relationships/image" Target="../media/image5.jpg"/><Relationship Id="rId4" Type="http://schemas.openxmlformats.org/officeDocument/2006/relationships/image" Target="../media/image31.png"/><Relationship Id="rId5" Type="http://schemas.openxmlformats.org/officeDocument/2006/relationships/image" Target="../media/image2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9.xml"/><Relationship Id="rId3" Type="http://schemas.openxmlformats.org/officeDocument/2006/relationships/image" Target="../media/image5.jpg"/><Relationship Id="rId4" Type="http://schemas.openxmlformats.org/officeDocument/2006/relationships/image" Target="../media/image15.png"/><Relationship Id="rId5" Type="http://schemas.openxmlformats.org/officeDocument/2006/relationships/image" Target="../media/image1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0.xml"/><Relationship Id="rId3" Type="http://schemas.openxmlformats.org/officeDocument/2006/relationships/image" Target="../media/image5.jp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Relationship Id="rId3" Type="http://schemas.openxmlformats.org/officeDocument/2006/relationships/image" Target="../media/image5.jpg"/><Relationship Id="rId4" Type="http://schemas.openxmlformats.org/officeDocument/2006/relationships/image" Target="../media/image34.png"/><Relationship Id="rId5" Type="http://schemas.openxmlformats.org/officeDocument/2006/relationships/image" Target="../media/image4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Relationship Id="rId3" Type="http://schemas.openxmlformats.org/officeDocument/2006/relationships/image" Target="../media/image5.jpg"/><Relationship Id="rId4" Type="http://schemas.openxmlformats.org/officeDocument/2006/relationships/image" Target="../media/image4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3.xml"/><Relationship Id="rId3" Type="http://schemas.openxmlformats.org/officeDocument/2006/relationships/image" Target="../media/image5.jp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Relationship Id="rId3" Type="http://schemas.openxmlformats.org/officeDocument/2006/relationships/image" Target="../media/image5.jpg"/><Relationship Id="rId4" Type="http://schemas.openxmlformats.org/officeDocument/2006/relationships/image" Target="../media/image11.png"/><Relationship Id="rId5" Type="http://schemas.openxmlformats.org/officeDocument/2006/relationships/image" Target="../media/image1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5.xml"/><Relationship Id="rId3" Type="http://schemas.openxmlformats.org/officeDocument/2006/relationships/image" Target="../media/image5.jpg"/><Relationship Id="rId4" Type="http://schemas.openxmlformats.org/officeDocument/2006/relationships/image" Target="../media/image39.png"/><Relationship Id="rId5" Type="http://schemas.openxmlformats.org/officeDocument/2006/relationships/image" Target="../media/image23.png"/><Relationship Id="rId6" Type="http://schemas.openxmlformats.org/officeDocument/2006/relationships/image" Target="../media/image4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6.xml"/><Relationship Id="rId3" Type="http://schemas.openxmlformats.org/officeDocument/2006/relationships/image" Target="../media/image5.jpg"/><Relationship Id="rId4" Type="http://schemas.openxmlformats.org/officeDocument/2006/relationships/image" Target="../media/image30.png"/><Relationship Id="rId5" Type="http://schemas.openxmlformats.org/officeDocument/2006/relationships/image" Target="../media/image21.png"/><Relationship Id="rId6" Type="http://schemas.openxmlformats.org/officeDocument/2006/relationships/image" Target="../media/image33.png"/><Relationship Id="rId7" Type="http://schemas.openxmlformats.org/officeDocument/2006/relationships/image" Target="../media/image3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7.xml"/><Relationship Id="rId3" Type="http://schemas.openxmlformats.org/officeDocument/2006/relationships/image" Target="../media/image43.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8.xml"/><Relationship Id="rId3" Type="http://schemas.openxmlformats.org/officeDocument/2006/relationships/image" Target="../media/image5.jpg"/><Relationship Id="rId4" Type="http://schemas.openxmlformats.org/officeDocument/2006/relationships/image" Target="../media/image35.png"/><Relationship Id="rId5" Type="http://schemas.openxmlformats.org/officeDocument/2006/relationships/image" Target="../media/image27.png"/><Relationship Id="rId6" Type="http://schemas.openxmlformats.org/officeDocument/2006/relationships/image" Target="../media/image2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9.xml"/><Relationship Id="rId3" Type="http://schemas.openxmlformats.org/officeDocument/2006/relationships/image" Target="../media/image5.jpg"/><Relationship Id="rId4" Type="http://schemas.openxmlformats.org/officeDocument/2006/relationships/image" Target="../media/image37.png"/><Relationship Id="rId5" Type="http://schemas.openxmlformats.org/officeDocument/2006/relationships/image" Target="../media/image36.png"/><Relationship Id="rId6" Type="http://schemas.openxmlformats.org/officeDocument/2006/relationships/image" Target="../media/image29.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0.xml"/><Relationship Id="rId3" Type="http://schemas.openxmlformats.org/officeDocument/2006/relationships/image" Target="../media/image5.jpg"/><Relationship Id="rId4" Type="http://schemas.openxmlformats.org/officeDocument/2006/relationships/image" Target="../media/image38.png"/><Relationship Id="rId5" Type="http://schemas.openxmlformats.org/officeDocument/2006/relationships/image" Target="../media/image4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21.xml"/><Relationship Id="rId3" Type="http://schemas.openxmlformats.org/officeDocument/2006/relationships/image" Target="../media/image5.jpg"/></Relationships>
</file>

<file path=ppt/slides/_rels/slide22.xml.rels><?xml version="1.0" encoding="UTF-8" standalone="yes"?><Relationships xmlns="http://schemas.openxmlformats.org/package/2006/relationships"><Relationship Id="rId10" Type="http://schemas.openxmlformats.org/officeDocument/2006/relationships/hyperlink" Target="https://www.facebook.com/groups/bragderbyshire/posts/26722556710677647/" TargetMode="External"/><Relationship Id="rId1" Type="http://schemas.openxmlformats.org/officeDocument/2006/relationships/slideLayout" Target="../slideLayouts/slideLayout14.xml"/><Relationship Id="rId2" Type="http://schemas.openxmlformats.org/officeDocument/2006/relationships/notesSlide" Target="../notesSlides/notesSlide22.xml"/><Relationship Id="rId3" Type="http://schemas.openxmlformats.org/officeDocument/2006/relationships/hyperlink" Target="https://financialmodel.net/blogs/cost-open/autonomous-delivery-robots" TargetMode="External"/><Relationship Id="rId4" Type="http://schemas.openxmlformats.org/officeDocument/2006/relationships/hyperlink" Target="https://www.bbc.co.uk/news/uk-scotland-47004588" TargetMode="External"/><Relationship Id="rId9" Type="http://schemas.openxmlformats.org/officeDocument/2006/relationships/hyperlink" Target="https://www.cochranandmann.com/blog/the-best-way-to-protect-steel-from-corrosion" TargetMode="External"/><Relationship Id="rId5" Type="http://schemas.openxmlformats.org/officeDocument/2006/relationships/hyperlink" Target="https://www.researchgate.net/publication/377276363_Unintended_Consequences_of_Humanoid_Service_Robots_A_Case_Study_of_Public_Service_Organizations" TargetMode="External"/><Relationship Id="rId6" Type="http://schemas.openxmlformats.org/officeDocument/2006/relationships/hyperlink" Target="https://www.mdpi.com/2076-3417/14/14/5983" TargetMode="External"/><Relationship Id="rId7" Type="http://schemas.openxmlformats.org/officeDocument/2006/relationships/hyperlink" Target="https://www.falkirk.gov.uk/roads/gritting" TargetMode="External"/><Relationship Id="rId8" Type="http://schemas.openxmlformats.org/officeDocument/2006/relationships/hyperlink" Target="https://www.locate2u.com/blog/last-mile-delivery/engineers-are-scratching-heads-over-vandalism-of-food-delivery-robots/" TargetMode="External"/></Relationships>
</file>

<file path=ppt/slides/_rels/slide23.xml.rels><?xml version="1.0" encoding="UTF-8" standalone="yes"?><Relationships xmlns="http://schemas.openxmlformats.org/package/2006/relationships"><Relationship Id="rId11" Type="http://schemas.openxmlformats.org/officeDocument/2006/relationships/hyperlink" Target="https://www.gov.uk/government/publications/temporary-snow-plough-use/temporary-snow-ploughs-guidance-note" TargetMode="External"/><Relationship Id="rId10" Type="http://schemas.openxmlformats.org/officeDocument/2006/relationships/hyperlink" Target="https://www.gov.uk/government/publications/temporary-snow-plough-use/temporary-snow-ploughs-guidance-note" TargetMode="External"/><Relationship Id="rId13" Type="http://schemas.openxmlformats.org/officeDocument/2006/relationships/hyperlink" Target="https://totalplastics.com/blog/marine-plastics-riding-the-wave/" TargetMode="External"/><Relationship Id="rId12" Type="http://schemas.openxmlformats.org/officeDocument/2006/relationships/hyperlink" Target="https://www.aboutpolycarbonate.com/wp-content/uploads/2024/03/Polycarbonate-in-daily-life_Headlamps.pdf" TargetMode="External"/><Relationship Id="rId1" Type="http://schemas.openxmlformats.org/officeDocument/2006/relationships/slideLayout" Target="../slideLayouts/slideLayout14.xml"/><Relationship Id="rId2" Type="http://schemas.openxmlformats.org/officeDocument/2006/relationships/notesSlide" Target="../notesSlides/notesSlide23.xml"/><Relationship Id="rId3" Type="http://schemas.openxmlformats.org/officeDocument/2006/relationships/image" Target="../media/image5.jpg"/><Relationship Id="rId4" Type="http://schemas.openxmlformats.org/officeDocument/2006/relationships/hyperlink" Target="https://www.youtube.com/watch?v=dRVbc1Oxmw8&amp;t=3s" TargetMode="External"/><Relationship Id="rId9" Type="http://schemas.openxmlformats.org/officeDocument/2006/relationships/hyperlink" Target="https://www.yarbo.com/blog/the-disadvantages-of-robotic-lawn-mowers" TargetMode="External"/><Relationship Id="rId5" Type="http://schemas.openxmlformats.org/officeDocument/2006/relationships/hyperlink" Target="https://www.youtube.com/watch?v=dRVbc1Oxmw8&amp;t=3s" TargetMode="External"/><Relationship Id="rId6" Type="http://schemas.openxmlformats.org/officeDocument/2006/relationships/hyperlink" Target="https://www.yarbo.com/blog/the-disadvantages-of-robotic-lawn-mowers" TargetMode="External"/><Relationship Id="rId7" Type="http://schemas.openxmlformats.org/officeDocument/2006/relationships/hyperlink" Target="https://www.yarbo.com/blog/the-disadvantages-of-robotic-lawn-mowers" TargetMode="External"/><Relationship Id="rId8" Type="http://schemas.openxmlformats.org/officeDocument/2006/relationships/hyperlink" Target="https://www.yarbo.com/blog/the-disadvantages-of-robotic-lawn-mowers" TargetMode="External"/></Relationships>
</file>

<file path=ppt/slides/_rels/slide24.xml.rels><?xml version="1.0" encoding="UTF-8" standalone="yes"?><Relationships xmlns="http://schemas.openxmlformats.org/package/2006/relationships"><Relationship Id="rId10" Type="http://schemas.openxmlformats.org/officeDocument/2006/relationships/hyperlink" Target="https://formlabs.com/uk/blog/3d-printing-materials/" TargetMode="External"/><Relationship Id="rId1" Type="http://schemas.openxmlformats.org/officeDocument/2006/relationships/slideLayout" Target="../slideLayouts/slideLayout14.xml"/><Relationship Id="rId2" Type="http://schemas.openxmlformats.org/officeDocument/2006/relationships/notesSlide" Target="../notesSlides/notesSlide24.xml"/><Relationship Id="rId3" Type="http://schemas.openxmlformats.org/officeDocument/2006/relationships/image" Target="../media/image5.jpg"/><Relationship Id="rId4" Type="http://schemas.openxmlformats.org/officeDocument/2006/relationships/hyperlink" Target="https://mastermechanic.ca/blog/master-mechanic-the-pros-and-cons-of-all-wheel-steering/" TargetMode="External"/><Relationship Id="rId9" Type="http://schemas.openxmlformats.org/officeDocument/2006/relationships/hyperlink" Target="https://www.theaccessgroup.com/en-gb/construction/resources/benefits-of-modular-construction/" TargetMode="External"/><Relationship Id="rId5" Type="http://schemas.openxmlformats.org/officeDocument/2006/relationships/hyperlink" Target="https://www.auffenbergcarbondale.com/the-advantages-of-all-wheel-drive-stability-traction-and-performance/" TargetMode="External"/><Relationship Id="rId6" Type="http://schemas.openxmlformats.org/officeDocument/2006/relationships/hyperlink" Target="https://www.faro.com/en/Resource-Library/Article/What-is-Lidar" TargetMode="External"/><Relationship Id="rId7" Type="http://schemas.openxmlformats.org/officeDocument/2006/relationships/hyperlink" Target="https://www.erlson.com/pros-and-cons-of-prototyping/" TargetMode="External"/><Relationship Id="rId8" Type="http://schemas.openxmlformats.org/officeDocument/2006/relationships/hyperlink" Target="https://www.instructables.com/Prototyping-A-Marketable-Product-Using-Blender-3D-/"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24"/>
          <p:cNvSpPr txBox="1"/>
          <p:nvPr>
            <p:ph idx="1" type="subTitle"/>
          </p:nvPr>
        </p:nvSpPr>
        <p:spPr>
          <a:xfrm flipH="1">
            <a:off x="655200" y="2681750"/>
            <a:ext cx="4215600" cy="38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Grit-Bot by TreadSafe</a:t>
            </a:r>
            <a:endParaRPr/>
          </a:p>
        </p:txBody>
      </p:sp>
      <p:sp>
        <p:nvSpPr>
          <p:cNvPr id="134" name="Google Shape;134;p24"/>
          <p:cNvSpPr txBox="1"/>
          <p:nvPr>
            <p:ph type="ctrTitle"/>
          </p:nvPr>
        </p:nvSpPr>
        <p:spPr>
          <a:xfrm flipH="1" rot="130">
            <a:off x="457525" y="368058"/>
            <a:ext cx="7931100" cy="243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8" name="Shape 138"/>
        <p:cNvGrpSpPr/>
        <p:nvPr/>
      </p:nvGrpSpPr>
      <p:grpSpPr>
        <a:xfrm>
          <a:off x="0" y="0"/>
          <a:ext cx="0" cy="0"/>
          <a:chOff x="0" y="0"/>
          <a:chExt cx="0" cy="0"/>
        </a:xfrm>
      </p:grpSpPr>
      <p:sp>
        <p:nvSpPr>
          <p:cNvPr id="139" name="Google Shape;139;p25"/>
          <p:cNvSpPr txBox="1"/>
          <p:nvPr>
            <p:ph idx="8"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TEAM FORMATION AND ROLES</a:t>
            </a:r>
            <a:endParaRPr i="1"/>
          </a:p>
        </p:txBody>
      </p:sp>
      <p:sp>
        <p:nvSpPr>
          <p:cNvPr id="140" name="Google Shape;140;p25"/>
          <p:cNvSpPr txBox="1"/>
          <p:nvPr>
            <p:ph idx="1" type="subTitle"/>
          </p:nvPr>
        </p:nvSpPr>
        <p:spPr>
          <a:xfrm>
            <a:off x="682489" y="9711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Oliver</a:t>
            </a:r>
            <a:endParaRPr/>
          </a:p>
        </p:txBody>
      </p:sp>
      <p:sp>
        <p:nvSpPr>
          <p:cNvPr id="141" name="Google Shape;141;p25"/>
          <p:cNvSpPr txBox="1"/>
          <p:nvPr>
            <p:ph idx="3" type="subTitle"/>
          </p:nvPr>
        </p:nvSpPr>
        <p:spPr>
          <a:xfrm>
            <a:off x="682489" y="1553113"/>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Paige</a:t>
            </a:r>
            <a:endParaRPr/>
          </a:p>
        </p:txBody>
      </p:sp>
      <p:sp>
        <p:nvSpPr>
          <p:cNvPr id="142" name="Google Shape;142;p25"/>
          <p:cNvSpPr txBox="1"/>
          <p:nvPr>
            <p:ph idx="5" type="subTitle"/>
          </p:nvPr>
        </p:nvSpPr>
        <p:spPr>
          <a:xfrm>
            <a:off x="682489" y="21920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Frankie</a:t>
            </a:r>
            <a:endParaRPr/>
          </a:p>
        </p:txBody>
      </p:sp>
      <p:sp>
        <p:nvSpPr>
          <p:cNvPr id="143" name="Google Shape;143;p25"/>
          <p:cNvSpPr txBox="1"/>
          <p:nvPr>
            <p:ph idx="1" type="subTitle"/>
          </p:nvPr>
        </p:nvSpPr>
        <p:spPr>
          <a:xfrm>
            <a:off x="682489" y="27737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Mia</a:t>
            </a:r>
            <a:endParaRPr/>
          </a:p>
        </p:txBody>
      </p:sp>
      <p:sp>
        <p:nvSpPr>
          <p:cNvPr id="144" name="Google Shape;144;p25"/>
          <p:cNvSpPr txBox="1"/>
          <p:nvPr>
            <p:ph idx="1" type="subTitle"/>
          </p:nvPr>
        </p:nvSpPr>
        <p:spPr>
          <a:xfrm>
            <a:off x="682489" y="33554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Lan</a:t>
            </a:r>
            <a:endParaRPr/>
          </a:p>
        </p:txBody>
      </p:sp>
      <p:sp>
        <p:nvSpPr>
          <p:cNvPr id="145" name="Google Shape;145;p25"/>
          <p:cNvSpPr txBox="1"/>
          <p:nvPr>
            <p:ph idx="1" type="subTitle"/>
          </p:nvPr>
        </p:nvSpPr>
        <p:spPr>
          <a:xfrm>
            <a:off x="682489" y="395462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Pam</a:t>
            </a:r>
            <a:endParaRPr/>
          </a:p>
        </p:txBody>
      </p:sp>
      <p:sp>
        <p:nvSpPr>
          <p:cNvPr id="146" name="Google Shape;146;p25"/>
          <p:cNvSpPr txBox="1"/>
          <p:nvPr>
            <p:ph idx="1" type="subTitle"/>
          </p:nvPr>
        </p:nvSpPr>
        <p:spPr>
          <a:xfrm>
            <a:off x="2831114" y="9711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7" name="Google Shape;147;p25"/>
          <p:cNvSpPr txBox="1"/>
          <p:nvPr>
            <p:ph idx="1" type="subTitle"/>
          </p:nvPr>
        </p:nvSpPr>
        <p:spPr>
          <a:xfrm>
            <a:off x="2831114" y="1592813"/>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8" name="Google Shape;148;p25"/>
          <p:cNvSpPr txBox="1"/>
          <p:nvPr>
            <p:ph idx="1" type="subTitle"/>
          </p:nvPr>
        </p:nvSpPr>
        <p:spPr>
          <a:xfrm>
            <a:off x="2831114" y="2249263"/>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49" name="Google Shape;149;p25"/>
          <p:cNvSpPr txBox="1"/>
          <p:nvPr>
            <p:ph idx="1" type="subTitle"/>
          </p:nvPr>
        </p:nvSpPr>
        <p:spPr>
          <a:xfrm>
            <a:off x="2831114" y="2848463"/>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0" name="Google Shape;150;p25"/>
          <p:cNvSpPr txBox="1"/>
          <p:nvPr>
            <p:ph idx="1" type="subTitle"/>
          </p:nvPr>
        </p:nvSpPr>
        <p:spPr>
          <a:xfrm>
            <a:off x="2831114" y="3469875"/>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Games Design</a:t>
            </a:r>
            <a:endParaRPr/>
          </a:p>
        </p:txBody>
      </p:sp>
      <p:sp>
        <p:nvSpPr>
          <p:cNvPr id="151" name="Google Shape;151;p25"/>
          <p:cNvSpPr txBox="1"/>
          <p:nvPr>
            <p:ph idx="1" type="subTitle"/>
          </p:nvPr>
        </p:nvSpPr>
        <p:spPr>
          <a:xfrm>
            <a:off x="2831114" y="408660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Animation &amp; VFX</a:t>
            </a:r>
            <a:endParaRPr/>
          </a:p>
        </p:txBody>
      </p:sp>
      <p:sp>
        <p:nvSpPr>
          <p:cNvPr id="152" name="Google Shape;152;p25"/>
          <p:cNvSpPr txBox="1"/>
          <p:nvPr>
            <p:ph idx="1" type="subTitle"/>
          </p:nvPr>
        </p:nvSpPr>
        <p:spPr>
          <a:xfrm>
            <a:off x="5478889" y="109648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Modelling/Prototyping Lead</a:t>
            </a:r>
            <a:r>
              <a:rPr lang="en" sz="1700"/>
              <a:t>, Hardware/Software Design Cover</a:t>
            </a:r>
            <a:endParaRPr sz="1700"/>
          </a:p>
        </p:txBody>
      </p:sp>
      <p:sp>
        <p:nvSpPr>
          <p:cNvPr id="153" name="Google Shape;153;p25"/>
          <p:cNvSpPr txBox="1"/>
          <p:nvPr>
            <p:ph idx="1" type="subTitle"/>
          </p:nvPr>
        </p:nvSpPr>
        <p:spPr>
          <a:xfrm>
            <a:off x="5478889" y="17529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Cost/Sustainability Lead</a:t>
            </a:r>
            <a:r>
              <a:rPr lang="en" sz="1700"/>
              <a:t>,  Community and Safety Cover</a:t>
            </a:r>
            <a:endParaRPr sz="1700"/>
          </a:p>
        </p:txBody>
      </p:sp>
      <p:sp>
        <p:nvSpPr>
          <p:cNvPr id="154" name="Google Shape;154;p25"/>
          <p:cNvSpPr txBox="1"/>
          <p:nvPr>
            <p:ph idx="1" type="subTitle"/>
          </p:nvPr>
        </p:nvSpPr>
        <p:spPr>
          <a:xfrm>
            <a:off x="5478901" y="2397163"/>
            <a:ext cx="36651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Team/Communications Lead</a:t>
            </a:r>
            <a:r>
              <a:rPr lang="en" sz="1700"/>
              <a:t>, Modelling/</a:t>
            </a:r>
            <a:r>
              <a:rPr lang="en" sz="1700"/>
              <a:t>Prototyping</a:t>
            </a:r>
            <a:r>
              <a:rPr lang="en" sz="1700"/>
              <a:t> Cover</a:t>
            </a:r>
            <a:endParaRPr sz="1700"/>
          </a:p>
        </p:txBody>
      </p:sp>
      <p:sp>
        <p:nvSpPr>
          <p:cNvPr id="155" name="Google Shape;155;p25"/>
          <p:cNvSpPr txBox="1"/>
          <p:nvPr>
            <p:ph idx="1" type="subTitle"/>
          </p:nvPr>
        </p:nvSpPr>
        <p:spPr>
          <a:xfrm>
            <a:off x="5478889" y="305290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Concept Design/Branding Lead</a:t>
            </a:r>
            <a:r>
              <a:rPr lang="en" sz="1700"/>
              <a:t>, Team/Communications Cover</a:t>
            </a:r>
            <a:endParaRPr sz="1700"/>
          </a:p>
        </p:txBody>
      </p:sp>
      <p:sp>
        <p:nvSpPr>
          <p:cNvPr id="156" name="Google Shape;156;p25"/>
          <p:cNvSpPr txBox="1"/>
          <p:nvPr>
            <p:ph idx="1" type="subTitle"/>
          </p:nvPr>
        </p:nvSpPr>
        <p:spPr>
          <a:xfrm>
            <a:off x="5478889" y="3671950"/>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Hardware/Software Design Lead</a:t>
            </a:r>
            <a:r>
              <a:rPr lang="en" sz="1700"/>
              <a:t>, Cost and Sustainability Cover</a:t>
            </a:r>
            <a:endParaRPr sz="1700"/>
          </a:p>
        </p:txBody>
      </p:sp>
      <p:sp>
        <p:nvSpPr>
          <p:cNvPr id="157" name="Google Shape;157;p25"/>
          <p:cNvSpPr txBox="1"/>
          <p:nvPr>
            <p:ph idx="1" type="subTitle"/>
          </p:nvPr>
        </p:nvSpPr>
        <p:spPr>
          <a:xfrm>
            <a:off x="5478889" y="4290988"/>
            <a:ext cx="3353400" cy="484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b="1" lang="en" sz="1700"/>
              <a:t>Community/Safety Lead</a:t>
            </a:r>
            <a:r>
              <a:rPr lang="en" sz="1700"/>
              <a:t>, Concept Design/Branding Cover</a:t>
            </a:r>
            <a:endParaRPr sz="17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6"/>
          <p:cNvSpPr txBox="1"/>
          <p:nvPr>
            <p:ph idx="1" type="body"/>
          </p:nvPr>
        </p:nvSpPr>
        <p:spPr>
          <a:xfrm>
            <a:off x="533400" y="1532125"/>
            <a:ext cx="3406500" cy="2858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500">
                <a:latin typeface="Arial"/>
                <a:ea typeface="Arial"/>
                <a:cs typeface="Arial"/>
                <a:sym typeface="Arial"/>
              </a:rPr>
              <a:t>The GritBot is a small automatic gritter used to grit pavements in residential areas, ensuring paths are safe for residents to use. </a:t>
            </a:r>
            <a:endParaRPr sz="1500">
              <a:latin typeface="Arial"/>
              <a:ea typeface="Arial"/>
              <a:cs typeface="Arial"/>
              <a:sym typeface="Arial"/>
            </a:endParaRPr>
          </a:p>
          <a:p>
            <a:pPr indent="0" lvl="0" marL="0" rtl="0" algn="l">
              <a:spcBef>
                <a:spcPts val="0"/>
              </a:spcBef>
              <a:spcAft>
                <a:spcPts val="0"/>
              </a:spcAft>
              <a:buNone/>
            </a:pPr>
            <a:r>
              <a:t/>
            </a:r>
            <a:endParaRPr sz="1500">
              <a:latin typeface="Arial"/>
              <a:ea typeface="Arial"/>
              <a:cs typeface="Arial"/>
              <a:sym typeface="Arial"/>
            </a:endParaRPr>
          </a:p>
          <a:p>
            <a:pPr indent="0" lvl="0" marL="0" rtl="0" algn="l">
              <a:spcBef>
                <a:spcPts val="0"/>
              </a:spcBef>
              <a:spcAft>
                <a:spcPts val="0"/>
              </a:spcAft>
              <a:buNone/>
            </a:pPr>
            <a:r>
              <a:rPr lang="en" sz="1500">
                <a:latin typeface="Arial"/>
                <a:ea typeface="Arial"/>
                <a:cs typeface="Arial"/>
                <a:sym typeface="Arial"/>
              </a:rPr>
              <a:t>This autonomous service could replace the need for standard grit bins as a more reliable solution to a real-world problem. </a:t>
            </a:r>
            <a:endParaRPr sz="15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p:txBody>
      </p:sp>
      <p:sp>
        <p:nvSpPr>
          <p:cNvPr id="163" name="Google Shape;163;p26"/>
          <p:cNvSpPr txBox="1"/>
          <p:nvPr>
            <p:ph type="title"/>
          </p:nvPr>
        </p:nvSpPr>
        <p:spPr>
          <a:xfrm>
            <a:off x="289425" y="2152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Grit-Bot by TreadSafe</a:t>
            </a:r>
            <a:endParaRPr/>
          </a:p>
        </p:txBody>
      </p:sp>
      <p:sp>
        <p:nvSpPr>
          <p:cNvPr id="164" name="Google Shape;164;p26"/>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165" name="Google Shape;165;p26" title="Robot.png"/>
          <p:cNvPicPr preferRelativeResize="0"/>
          <p:nvPr/>
        </p:nvPicPr>
        <p:blipFill>
          <a:blip r:embed="rId3">
            <a:alphaModFix/>
          </a:blip>
          <a:stretch>
            <a:fillRect/>
          </a:stretch>
        </p:blipFill>
        <p:spPr>
          <a:xfrm>
            <a:off x="4167450" y="944550"/>
            <a:ext cx="4707297" cy="353047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7"/>
          <p:cNvSpPr txBox="1"/>
          <p:nvPr>
            <p:ph idx="1" type="body"/>
          </p:nvPr>
        </p:nvSpPr>
        <p:spPr>
          <a:xfrm>
            <a:off x="6567775" y="1460525"/>
            <a:ext cx="4620300" cy="2100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Talk about word doc</a:t>
            </a:r>
            <a:endParaRPr/>
          </a:p>
          <a:p>
            <a:pPr indent="0" lvl="0" marL="0" rtl="0" algn="l">
              <a:spcBef>
                <a:spcPts val="0"/>
              </a:spcBef>
              <a:spcAft>
                <a:spcPts val="0"/>
              </a:spcAft>
              <a:buClr>
                <a:schemeClr val="lt1"/>
              </a:buClr>
              <a:buSzPts val="1100"/>
              <a:buFont typeface="Arial"/>
              <a:buNone/>
            </a:pPr>
            <a:r>
              <a:rPr lang="en"/>
              <a:t>Team meeting notes </a:t>
            </a:r>
            <a:endParaRPr/>
          </a:p>
          <a:p>
            <a:pPr indent="0" lvl="0" marL="0" rtl="0" algn="l">
              <a:spcBef>
                <a:spcPts val="0"/>
              </a:spcBef>
              <a:spcAft>
                <a:spcPts val="0"/>
              </a:spcAft>
              <a:buClr>
                <a:schemeClr val="lt1"/>
              </a:buClr>
              <a:buSzPts val="1100"/>
              <a:buFont typeface="Arial"/>
              <a:buNone/>
            </a:pPr>
            <a:r>
              <a:rPr lang="en"/>
              <a:t>Create </a:t>
            </a:r>
            <a:r>
              <a:rPr lang="en"/>
              <a:t>gantt chart</a:t>
            </a:r>
            <a:endParaRPr/>
          </a:p>
        </p:txBody>
      </p:sp>
      <p:sp>
        <p:nvSpPr>
          <p:cNvPr id="171" name="Google Shape;171;p27"/>
          <p:cNvSpPr txBox="1"/>
          <p:nvPr>
            <p:ph type="title"/>
          </p:nvPr>
        </p:nvSpPr>
        <p:spPr>
          <a:xfrm>
            <a:off x="212596" y="193275"/>
            <a:ext cx="65691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3000"/>
              <a:t>Previous Research / </a:t>
            </a:r>
            <a:r>
              <a:rPr lang="en" sz="3000"/>
              <a:t>Project Planning</a:t>
            </a:r>
            <a:endParaRPr sz="3000"/>
          </a:p>
        </p:txBody>
      </p:sp>
      <p:pic>
        <p:nvPicPr>
          <p:cNvPr id="172" name="Google Shape;172;p27"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pic>
        <p:nvPicPr>
          <p:cNvPr id="173" name="Google Shape;173;p27"/>
          <p:cNvPicPr preferRelativeResize="0"/>
          <p:nvPr/>
        </p:nvPicPr>
        <p:blipFill>
          <a:blip r:embed="rId4">
            <a:alphaModFix/>
          </a:blip>
          <a:stretch>
            <a:fillRect/>
          </a:stretch>
        </p:blipFill>
        <p:spPr>
          <a:xfrm>
            <a:off x="4849450" y="1961375"/>
            <a:ext cx="3799699" cy="2643750"/>
          </a:xfrm>
          <a:prstGeom prst="rect">
            <a:avLst/>
          </a:prstGeom>
          <a:noFill/>
          <a:ln>
            <a:noFill/>
          </a:ln>
        </p:spPr>
      </p:pic>
      <p:pic>
        <p:nvPicPr>
          <p:cNvPr id="174" name="Google Shape;174;p27"/>
          <p:cNvPicPr preferRelativeResize="0"/>
          <p:nvPr/>
        </p:nvPicPr>
        <p:blipFill>
          <a:blip r:embed="rId5">
            <a:alphaModFix/>
          </a:blip>
          <a:stretch>
            <a:fillRect/>
          </a:stretch>
        </p:blipFill>
        <p:spPr>
          <a:xfrm>
            <a:off x="2694675" y="1961375"/>
            <a:ext cx="1913880" cy="2643750"/>
          </a:xfrm>
          <a:prstGeom prst="rect">
            <a:avLst/>
          </a:prstGeom>
          <a:noFill/>
          <a:ln>
            <a:noFill/>
          </a:ln>
        </p:spPr>
      </p:pic>
      <p:pic>
        <p:nvPicPr>
          <p:cNvPr id="175" name="Google Shape;175;p27"/>
          <p:cNvPicPr preferRelativeResize="0"/>
          <p:nvPr/>
        </p:nvPicPr>
        <p:blipFill>
          <a:blip r:embed="rId6">
            <a:alphaModFix/>
          </a:blip>
          <a:stretch>
            <a:fillRect/>
          </a:stretch>
        </p:blipFill>
        <p:spPr>
          <a:xfrm>
            <a:off x="494855" y="1961375"/>
            <a:ext cx="1958923" cy="2643750"/>
          </a:xfrm>
          <a:prstGeom prst="rect">
            <a:avLst/>
          </a:prstGeom>
          <a:noFill/>
          <a:ln>
            <a:noFill/>
          </a:ln>
        </p:spPr>
      </p:pic>
      <p:sp>
        <p:nvSpPr>
          <p:cNvPr id="176" name="Google Shape;176;p27"/>
          <p:cNvSpPr txBox="1"/>
          <p:nvPr>
            <p:ph idx="1" type="body"/>
          </p:nvPr>
        </p:nvSpPr>
        <p:spPr>
          <a:xfrm>
            <a:off x="81900" y="460725"/>
            <a:ext cx="8823900" cy="27666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t/>
            </a:r>
            <a:endParaRPr sz="1100">
              <a:solidFill>
                <a:srgbClr val="FF0000"/>
              </a:solidFill>
              <a:latin typeface="Arial"/>
              <a:ea typeface="Arial"/>
              <a:cs typeface="Arial"/>
              <a:sym typeface="Arial"/>
            </a:endParaRPr>
          </a:p>
          <a:p>
            <a:pPr indent="0" lvl="0" marL="0" rtl="0" algn="l">
              <a:spcBef>
                <a:spcPts val="0"/>
              </a:spcBef>
              <a:spcAft>
                <a:spcPts val="0"/>
              </a:spcAft>
              <a:buNone/>
            </a:pPr>
            <a:r>
              <a:t/>
            </a:r>
            <a:endParaRPr sz="1000">
              <a:solidFill>
                <a:srgbClr val="FF0000"/>
              </a:solidFill>
              <a:latin typeface="Arial"/>
              <a:ea typeface="Arial"/>
              <a:cs typeface="Arial"/>
              <a:sym typeface="Arial"/>
            </a:endParaRPr>
          </a:p>
          <a:p>
            <a:pPr indent="-317500" lvl="0" marL="457200" rtl="0" algn="l">
              <a:spcBef>
                <a:spcPts val="0"/>
              </a:spcBef>
              <a:spcAft>
                <a:spcPts val="0"/>
              </a:spcAft>
              <a:buSzPts val="1400"/>
              <a:buChar char="●"/>
            </a:pPr>
            <a:r>
              <a:rPr lang="en" sz="1100">
                <a:latin typeface="Arial"/>
                <a:ea typeface="Arial"/>
                <a:cs typeface="Arial"/>
                <a:sym typeface="Arial"/>
              </a:rPr>
              <a:t>We researched into similar, existing products like automatic lawn mowers, road gritters and automatic hoovers</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Considered the most durable, safe and cost efficient materials to be used in the design, such as, thick tread wheels and anti-corrosive PVC</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Proposed using sensors and GPS technology to help the Grit bots navigate safely</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Compared our Grit bots to the existing council gritting system</a:t>
            </a:r>
            <a:endParaRPr sz="1100">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pic>
        <p:nvPicPr>
          <p:cNvPr id="181" name="Google Shape;181;p28"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182" name="Google Shape;182;p28"/>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Market Research - Similar Products and </a:t>
            </a:r>
            <a:r>
              <a:rPr i="1" lang="en"/>
              <a:t>Practical Implementation</a:t>
            </a:r>
            <a:endParaRPr i="1"/>
          </a:p>
        </p:txBody>
      </p:sp>
      <p:sp>
        <p:nvSpPr>
          <p:cNvPr id="183" name="Google Shape;183;p28"/>
          <p:cNvSpPr txBox="1"/>
          <p:nvPr/>
        </p:nvSpPr>
        <p:spPr>
          <a:xfrm>
            <a:off x="8166300" y="4743300"/>
            <a:ext cx="977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a:t>
            </a:r>
            <a:endParaRPr>
              <a:solidFill>
                <a:schemeClr val="dk1"/>
              </a:solidFill>
              <a:latin typeface="Albert Sans"/>
              <a:ea typeface="Albert Sans"/>
              <a:cs typeface="Albert Sans"/>
              <a:sym typeface="Albert Sans"/>
            </a:endParaRPr>
          </a:p>
        </p:txBody>
      </p:sp>
      <p:pic>
        <p:nvPicPr>
          <p:cNvPr id="184" name="Google Shape;184;p28"/>
          <p:cNvPicPr preferRelativeResize="0"/>
          <p:nvPr/>
        </p:nvPicPr>
        <p:blipFill>
          <a:blip r:embed="rId4">
            <a:alphaModFix/>
          </a:blip>
          <a:stretch>
            <a:fillRect/>
          </a:stretch>
        </p:blipFill>
        <p:spPr>
          <a:xfrm>
            <a:off x="2775444" y="3549795"/>
            <a:ext cx="1831024" cy="1230626"/>
          </a:xfrm>
          <a:prstGeom prst="rect">
            <a:avLst/>
          </a:prstGeom>
          <a:noFill/>
          <a:ln>
            <a:noFill/>
          </a:ln>
        </p:spPr>
      </p:pic>
      <p:pic>
        <p:nvPicPr>
          <p:cNvPr id="185" name="Google Shape;185;p28"/>
          <p:cNvPicPr preferRelativeResize="0"/>
          <p:nvPr/>
        </p:nvPicPr>
        <p:blipFill>
          <a:blip r:embed="rId5">
            <a:alphaModFix/>
          </a:blip>
          <a:stretch>
            <a:fillRect/>
          </a:stretch>
        </p:blipFill>
        <p:spPr>
          <a:xfrm>
            <a:off x="567675" y="2981434"/>
            <a:ext cx="2044621" cy="1914438"/>
          </a:xfrm>
          <a:prstGeom prst="rect">
            <a:avLst/>
          </a:prstGeom>
          <a:noFill/>
          <a:ln>
            <a:noFill/>
          </a:ln>
        </p:spPr>
      </p:pic>
      <p:pic>
        <p:nvPicPr>
          <p:cNvPr id="186" name="Google Shape;186;p28"/>
          <p:cNvPicPr preferRelativeResize="0"/>
          <p:nvPr/>
        </p:nvPicPr>
        <p:blipFill>
          <a:blip r:embed="rId6">
            <a:alphaModFix/>
          </a:blip>
          <a:stretch>
            <a:fillRect/>
          </a:stretch>
        </p:blipFill>
        <p:spPr>
          <a:xfrm>
            <a:off x="567675" y="1481194"/>
            <a:ext cx="2044622" cy="1363081"/>
          </a:xfrm>
          <a:prstGeom prst="rect">
            <a:avLst/>
          </a:prstGeom>
          <a:noFill/>
          <a:ln>
            <a:noFill/>
          </a:ln>
        </p:spPr>
      </p:pic>
      <p:pic>
        <p:nvPicPr>
          <p:cNvPr id="187" name="Google Shape;187;p28"/>
          <p:cNvPicPr preferRelativeResize="0"/>
          <p:nvPr/>
        </p:nvPicPr>
        <p:blipFill>
          <a:blip r:embed="rId7">
            <a:alphaModFix/>
          </a:blip>
          <a:stretch>
            <a:fillRect/>
          </a:stretch>
        </p:blipFill>
        <p:spPr>
          <a:xfrm>
            <a:off x="2796675" y="1339074"/>
            <a:ext cx="1831025" cy="2105979"/>
          </a:xfrm>
          <a:prstGeom prst="rect">
            <a:avLst/>
          </a:prstGeom>
          <a:noFill/>
          <a:ln>
            <a:noFill/>
          </a:ln>
        </p:spPr>
      </p:pic>
      <p:pic>
        <p:nvPicPr>
          <p:cNvPr id="188" name="Google Shape;188;p28"/>
          <p:cNvPicPr preferRelativeResize="0"/>
          <p:nvPr/>
        </p:nvPicPr>
        <p:blipFill rotWithShape="1">
          <a:blip r:embed="rId8">
            <a:alphaModFix/>
          </a:blip>
          <a:srcRect b="5482" l="23983" r="0" t="0"/>
          <a:stretch/>
        </p:blipFill>
        <p:spPr>
          <a:xfrm>
            <a:off x="4939525" y="1339075"/>
            <a:ext cx="3563649" cy="33618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pic>
        <p:nvPicPr>
          <p:cNvPr id="193" name="Google Shape;193;p29"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194" name="Google Shape;194;p29"/>
          <p:cNvSpPr txBox="1"/>
          <p:nvPr>
            <p:ph type="title"/>
          </p:nvPr>
        </p:nvSpPr>
        <p:spPr>
          <a:xfrm>
            <a:off x="229625" y="24887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Contact with External Parties</a:t>
            </a:r>
            <a:endParaRPr i="1"/>
          </a:p>
        </p:txBody>
      </p:sp>
      <p:sp>
        <p:nvSpPr>
          <p:cNvPr id="195" name="Google Shape;195;p29"/>
          <p:cNvSpPr txBox="1"/>
          <p:nvPr/>
        </p:nvSpPr>
        <p:spPr>
          <a:xfrm>
            <a:off x="8166300" y="4743300"/>
            <a:ext cx="977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Frankie</a:t>
            </a:r>
            <a:endParaRPr>
              <a:solidFill>
                <a:schemeClr val="dk1"/>
              </a:solidFill>
              <a:latin typeface="Albert Sans"/>
              <a:ea typeface="Albert Sans"/>
              <a:cs typeface="Albert Sans"/>
              <a:sym typeface="Albert Sans"/>
            </a:endParaRPr>
          </a:p>
        </p:txBody>
      </p:sp>
      <p:pic>
        <p:nvPicPr>
          <p:cNvPr id="196" name="Google Shape;196;p29"/>
          <p:cNvPicPr preferRelativeResize="0"/>
          <p:nvPr/>
        </p:nvPicPr>
        <p:blipFill>
          <a:blip r:embed="rId4">
            <a:alphaModFix/>
          </a:blip>
          <a:stretch>
            <a:fillRect/>
          </a:stretch>
        </p:blipFill>
        <p:spPr>
          <a:xfrm>
            <a:off x="2959164" y="1394288"/>
            <a:ext cx="2709823" cy="1766775"/>
          </a:xfrm>
          <a:prstGeom prst="rect">
            <a:avLst/>
          </a:prstGeom>
          <a:noFill/>
          <a:ln>
            <a:noFill/>
          </a:ln>
        </p:spPr>
      </p:pic>
      <p:pic>
        <p:nvPicPr>
          <p:cNvPr id="197" name="Google Shape;197;p29"/>
          <p:cNvPicPr preferRelativeResize="0"/>
          <p:nvPr/>
        </p:nvPicPr>
        <p:blipFill>
          <a:blip r:embed="rId5">
            <a:alphaModFix/>
          </a:blip>
          <a:stretch>
            <a:fillRect/>
          </a:stretch>
        </p:blipFill>
        <p:spPr>
          <a:xfrm>
            <a:off x="5963422" y="813200"/>
            <a:ext cx="2814140" cy="1766775"/>
          </a:xfrm>
          <a:prstGeom prst="rect">
            <a:avLst/>
          </a:prstGeom>
          <a:noFill/>
          <a:ln>
            <a:noFill/>
          </a:ln>
        </p:spPr>
      </p:pic>
      <p:pic>
        <p:nvPicPr>
          <p:cNvPr id="198" name="Google Shape;198;p29"/>
          <p:cNvPicPr preferRelativeResize="0"/>
          <p:nvPr/>
        </p:nvPicPr>
        <p:blipFill>
          <a:blip r:embed="rId6">
            <a:alphaModFix/>
          </a:blip>
          <a:stretch>
            <a:fillRect/>
          </a:stretch>
        </p:blipFill>
        <p:spPr>
          <a:xfrm>
            <a:off x="130125" y="1469401"/>
            <a:ext cx="2615714" cy="1691650"/>
          </a:xfrm>
          <a:prstGeom prst="rect">
            <a:avLst/>
          </a:prstGeom>
          <a:noFill/>
          <a:ln>
            <a:noFill/>
          </a:ln>
        </p:spPr>
      </p:pic>
      <p:pic>
        <p:nvPicPr>
          <p:cNvPr id="199" name="Google Shape;199;p29"/>
          <p:cNvPicPr preferRelativeResize="0"/>
          <p:nvPr/>
        </p:nvPicPr>
        <p:blipFill>
          <a:blip r:embed="rId7">
            <a:alphaModFix/>
          </a:blip>
          <a:stretch>
            <a:fillRect/>
          </a:stretch>
        </p:blipFill>
        <p:spPr>
          <a:xfrm>
            <a:off x="5963437" y="2825000"/>
            <a:ext cx="3081585" cy="1619800"/>
          </a:xfrm>
          <a:prstGeom prst="rect">
            <a:avLst/>
          </a:prstGeom>
          <a:noFill/>
          <a:ln>
            <a:noFill/>
          </a:ln>
        </p:spPr>
      </p:pic>
      <p:pic>
        <p:nvPicPr>
          <p:cNvPr id="200" name="Google Shape;200;p29"/>
          <p:cNvPicPr preferRelativeResize="0"/>
          <p:nvPr/>
        </p:nvPicPr>
        <p:blipFill>
          <a:blip r:embed="rId8">
            <a:alphaModFix/>
          </a:blip>
          <a:stretch>
            <a:fillRect/>
          </a:stretch>
        </p:blipFill>
        <p:spPr>
          <a:xfrm>
            <a:off x="168400" y="3354600"/>
            <a:ext cx="5663974" cy="15682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pic>
        <p:nvPicPr>
          <p:cNvPr id="205" name="Google Shape;205;p30"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06" name="Google Shape;206;p30"/>
          <p:cNvSpPr txBox="1"/>
          <p:nvPr>
            <p:ph idx="1" type="body"/>
          </p:nvPr>
        </p:nvSpPr>
        <p:spPr>
          <a:xfrm>
            <a:off x="102250" y="1401025"/>
            <a:ext cx="3361200" cy="45186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sz="1100">
                <a:latin typeface="Arial"/>
                <a:ea typeface="Arial"/>
                <a:cs typeface="Arial"/>
                <a:sym typeface="Arial"/>
              </a:rPr>
              <a:t>Originally, we proposed the Grit bots to grit any/all pedestrian pathways but given safety concerns and the scale, we decided to tighten our focus on communities that benefit more from our services such as, care homes, residential parks and school or university campuses. Care homes and residential parks in particular have high elderly populations who would suffer more serious injury or death in severe cases due to cold or icy conditions [5]</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This shift in focus makes our Grit bots much more feasible, less expensive and safer to deploy</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Ideally, the Grit bots are still a service provided and/or funded by the local council, specifically for these areas that need it most</a:t>
            </a:r>
            <a:endParaRPr sz="1100">
              <a:latin typeface="Arial"/>
              <a:ea typeface="Arial"/>
              <a:cs typeface="Arial"/>
              <a:sym typeface="Arial"/>
            </a:endParaRPr>
          </a:p>
        </p:txBody>
      </p:sp>
      <p:sp>
        <p:nvSpPr>
          <p:cNvPr id="207" name="Google Shape;207;p30"/>
          <p:cNvSpPr txBox="1"/>
          <p:nvPr>
            <p:ph type="title"/>
          </p:nvPr>
        </p:nvSpPr>
        <p:spPr>
          <a:xfrm>
            <a:off x="515100" y="149400"/>
            <a:ext cx="2461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Updated Risk Assessment</a:t>
            </a:r>
            <a:endParaRPr i="1"/>
          </a:p>
        </p:txBody>
      </p:sp>
      <p:sp>
        <p:nvSpPr>
          <p:cNvPr id="208" name="Google Shape;208;p30"/>
          <p:cNvSpPr txBox="1"/>
          <p:nvPr/>
        </p:nvSpPr>
        <p:spPr>
          <a:xfrm>
            <a:off x="102250" y="4676475"/>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09" name="Google Shape;209;p30" title="risk assessment 2 progress presentation 2 pam R.png"/>
          <p:cNvPicPr preferRelativeResize="0"/>
          <p:nvPr/>
        </p:nvPicPr>
        <p:blipFill rotWithShape="1">
          <a:blip r:embed="rId4">
            <a:alphaModFix/>
          </a:blip>
          <a:srcRect b="0" l="0" r="0" t="11964"/>
          <a:stretch/>
        </p:blipFill>
        <p:spPr>
          <a:xfrm>
            <a:off x="3597664" y="46750"/>
            <a:ext cx="4873823" cy="6660527"/>
          </a:xfrm>
          <a:prstGeom prst="rect">
            <a:avLst/>
          </a:prstGeom>
          <a:noFill/>
          <a:ln>
            <a:noFill/>
          </a:ln>
        </p:spPr>
      </p:pic>
      <p:sp>
        <p:nvSpPr>
          <p:cNvPr id="210" name="Google Shape;210;p30"/>
          <p:cNvSpPr txBox="1"/>
          <p:nvPr/>
        </p:nvSpPr>
        <p:spPr>
          <a:xfrm>
            <a:off x="8605700" y="4794350"/>
            <a:ext cx="410700" cy="34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[6]</a:t>
            </a:r>
            <a:endParaRPr>
              <a:solidFill>
                <a:schemeClr val="dk1"/>
              </a:solidFill>
              <a:latin typeface="Albert Sans"/>
              <a:ea typeface="Albert Sans"/>
              <a:cs typeface="Albert Sans"/>
              <a:sym typeface="Albert Sans"/>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4" name="Shape 214"/>
        <p:cNvGrpSpPr/>
        <p:nvPr/>
      </p:nvGrpSpPr>
      <p:grpSpPr>
        <a:xfrm>
          <a:off x="0" y="0"/>
          <a:ext cx="0" cy="0"/>
          <a:chOff x="0" y="0"/>
          <a:chExt cx="0" cy="0"/>
        </a:xfrm>
      </p:grpSpPr>
      <p:pic>
        <p:nvPicPr>
          <p:cNvPr id="215" name="Google Shape;215;p31"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16" name="Google Shape;216;p31"/>
          <p:cNvSpPr txBox="1"/>
          <p:nvPr>
            <p:ph idx="1" type="body"/>
          </p:nvPr>
        </p:nvSpPr>
        <p:spPr>
          <a:xfrm>
            <a:off x="102250" y="876250"/>
            <a:ext cx="4920600" cy="43965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sz="1100">
                <a:latin typeface="Arial"/>
                <a:ea typeface="Arial"/>
                <a:cs typeface="Arial"/>
                <a:sym typeface="Arial"/>
              </a:rPr>
              <a:t>High-visibility material similar to that seen on road gritters and ambulances</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Hazard Light to further ensure people can see the Grit bot from far away and don’t bump or run into it</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Grit bots are not ever to be set on routes that would make them cross roads since they cannot know when to cross  - this prevents car crashes and death</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LiDAR sensors are planned to be implemented in the front and back of the Grit bots so they can detect unexpected objects or moving objects after which they will stop and wait until the obstruction or person has moved - if it waits too long in one place it can send a signal to a human worker to fix the issue</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Regular maintenance and a Support contact phone number in case of breakdown or damage</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Polycarbonate plastic will be used for any lights, such as the hazard light instead of glass to prevent broken glass in case of damages. This plastic is commonly used on modern cars as it is very heat, cold and impact resistant [7]</a:t>
            </a:r>
            <a:endParaRPr sz="1100">
              <a:latin typeface="Arial"/>
              <a:ea typeface="Arial"/>
              <a:cs typeface="Arial"/>
              <a:sym typeface="Arial"/>
            </a:endParaRPr>
          </a:p>
        </p:txBody>
      </p:sp>
      <p:sp>
        <p:nvSpPr>
          <p:cNvPr id="217" name="Google Shape;217;p31"/>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Main Safety Considerations</a:t>
            </a:r>
            <a:endParaRPr i="1"/>
          </a:p>
        </p:txBody>
      </p:sp>
      <p:sp>
        <p:nvSpPr>
          <p:cNvPr id="218" name="Google Shape;218;p31"/>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19" name="Google Shape;219;p31"/>
          <p:cNvPicPr preferRelativeResize="0"/>
          <p:nvPr/>
        </p:nvPicPr>
        <p:blipFill rotWithShape="1">
          <a:blip r:embed="rId4">
            <a:alphaModFix/>
          </a:blip>
          <a:srcRect b="7158" l="25561" r="27418" t="0"/>
          <a:stretch/>
        </p:blipFill>
        <p:spPr>
          <a:xfrm>
            <a:off x="6244787" y="665200"/>
            <a:ext cx="2243573" cy="2491849"/>
          </a:xfrm>
          <a:prstGeom prst="rect">
            <a:avLst/>
          </a:prstGeom>
          <a:noFill/>
          <a:ln>
            <a:noFill/>
          </a:ln>
        </p:spPr>
      </p:pic>
      <p:pic>
        <p:nvPicPr>
          <p:cNvPr id="220" name="Google Shape;220;p31"/>
          <p:cNvPicPr preferRelativeResize="0"/>
          <p:nvPr/>
        </p:nvPicPr>
        <p:blipFill rotWithShape="1">
          <a:blip r:embed="rId5">
            <a:alphaModFix/>
          </a:blip>
          <a:srcRect b="13046" l="0" r="9190" t="11368"/>
          <a:stretch/>
        </p:blipFill>
        <p:spPr>
          <a:xfrm>
            <a:off x="6326963" y="3347713"/>
            <a:ext cx="2079201" cy="1130600"/>
          </a:xfrm>
          <a:prstGeom prst="rect">
            <a:avLst/>
          </a:prstGeom>
          <a:noFill/>
          <a:ln>
            <a:noFill/>
          </a:ln>
        </p:spPr>
      </p:pic>
      <p:sp>
        <p:nvSpPr>
          <p:cNvPr id="221" name="Google Shape;221;p31"/>
          <p:cNvSpPr txBox="1"/>
          <p:nvPr/>
        </p:nvSpPr>
        <p:spPr>
          <a:xfrm>
            <a:off x="8488350" y="2807850"/>
            <a:ext cx="410700" cy="34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[8]</a:t>
            </a:r>
            <a:endParaRPr>
              <a:solidFill>
                <a:schemeClr val="dk1"/>
              </a:solidFill>
              <a:latin typeface="Albert Sans"/>
              <a:ea typeface="Albert Sans"/>
              <a:cs typeface="Albert Sans"/>
              <a:sym typeface="Albert Sans"/>
            </a:endParaRPr>
          </a:p>
        </p:txBody>
      </p:sp>
      <p:sp>
        <p:nvSpPr>
          <p:cNvPr id="222" name="Google Shape;222;p31"/>
          <p:cNvSpPr txBox="1"/>
          <p:nvPr/>
        </p:nvSpPr>
        <p:spPr>
          <a:xfrm>
            <a:off x="8406175" y="4129100"/>
            <a:ext cx="410700" cy="349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[9]</a:t>
            </a:r>
            <a:endParaRPr>
              <a:solidFill>
                <a:schemeClr val="dk1"/>
              </a:solidFill>
              <a:latin typeface="Albert Sans"/>
              <a:ea typeface="Albert Sans"/>
              <a:cs typeface="Albert Sans"/>
              <a:sym typeface="Albert Sans"/>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pic>
        <p:nvPicPr>
          <p:cNvPr id="227" name="Google Shape;227;p32"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28" name="Google Shape;228;p32"/>
          <p:cNvSpPr txBox="1"/>
          <p:nvPr>
            <p:ph idx="1" type="body"/>
          </p:nvPr>
        </p:nvSpPr>
        <p:spPr>
          <a:xfrm>
            <a:off x="51150" y="3033400"/>
            <a:ext cx="9041700" cy="2061900"/>
          </a:xfrm>
          <a:prstGeom prst="rect">
            <a:avLst/>
          </a:prstGeom>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rPr lang="en" sz="1100">
                <a:latin typeface="Arial"/>
                <a:ea typeface="Arial"/>
                <a:cs typeface="Arial"/>
                <a:sym typeface="Arial"/>
              </a:rPr>
              <a:t>Research based on pre-existing autonomous outdoor delivery robot costs. [10]</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Production Costs-</a:t>
            </a:r>
            <a:endParaRPr b="1"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Mobility features - easily replaced </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Storage capacity - Larger storage reduces refills but increases weight and cost</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Sensors and autonomy - Night time schedules mean cameras/LiDAR, increasing cost</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Weatherproofing - Paying for a metal with a long lifespan against corrosion  </a:t>
            </a:r>
            <a:endParaRPr sz="1100">
              <a:latin typeface="Arial"/>
              <a:ea typeface="Arial"/>
              <a:cs typeface="Arial"/>
              <a:sym typeface="Arial"/>
            </a:endParaRPr>
          </a:p>
          <a:p>
            <a:pPr indent="0" lvl="0" marL="45720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Operational Costs-</a:t>
            </a:r>
            <a:endParaRPr b="1"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Salt isn’t expensive but there will be higher chances of  damages, cleanup and maintenance</a:t>
            </a:r>
            <a:endParaRPr sz="1100">
              <a:latin typeface="Arial"/>
              <a:ea typeface="Arial"/>
              <a:cs typeface="Arial"/>
              <a:sym typeface="Arial"/>
            </a:endParaRPr>
          </a:p>
          <a:p>
            <a:pPr indent="-298450" lvl="0" marL="457200" rtl="0" algn="l">
              <a:lnSpc>
                <a:spcPct val="115000"/>
              </a:lnSpc>
              <a:spcBef>
                <a:spcPts val="0"/>
              </a:spcBef>
              <a:spcAft>
                <a:spcPts val="0"/>
              </a:spcAft>
              <a:buSzPts val="1100"/>
              <a:buFont typeface="Arial"/>
              <a:buChar char="●"/>
            </a:pPr>
            <a:r>
              <a:rPr lang="en" sz="1100">
                <a:latin typeface="Arial"/>
                <a:ea typeface="Arial"/>
                <a:cs typeface="Arial"/>
                <a:sym typeface="Arial"/>
              </a:rPr>
              <a:t>The repair lifecycle costs will primarily come from maintenance and replacements</a:t>
            </a:r>
            <a:endParaRPr sz="1100">
              <a:latin typeface="Arial"/>
              <a:ea typeface="Arial"/>
              <a:cs typeface="Arial"/>
              <a:sym typeface="Arial"/>
            </a:endParaRPr>
          </a:p>
          <a:p>
            <a:pPr indent="0" lvl="0" marL="457200" rtl="0" algn="l">
              <a:lnSpc>
                <a:spcPct val="115000"/>
              </a:lnSpc>
              <a:spcBef>
                <a:spcPts val="0"/>
              </a:spcBef>
              <a:spcAft>
                <a:spcPts val="0"/>
              </a:spcAft>
              <a:buNone/>
            </a:pPr>
            <a:r>
              <a:t/>
            </a:r>
            <a:endParaRPr b="1" sz="1100">
              <a:latin typeface="Arial"/>
              <a:ea typeface="Arial"/>
              <a:cs typeface="Arial"/>
              <a:sym typeface="Arial"/>
            </a:endParaRPr>
          </a:p>
        </p:txBody>
      </p:sp>
      <p:sp>
        <p:nvSpPr>
          <p:cNvPr id="229" name="Google Shape;229;p32"/>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Production &amp; Operational Costs</a:t>
            </a:r>
            <a:endParaRPr i="1"/>
          </a:p>
        </p:txBody>
      </p:sp>
      <p:sp>
        <p:nvSpPr>
          <p:cNvPr id="230" name="Google Shape;230;p32"/>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31" name="Google Shape;231;p32"/>
          <p:cNvSpPr txBox="1"/>
          <p:nvPr/>
        </p:nvSpPr>
        <p:spPr>
          <a:xfrm>
            <a:off x="8306550" y="4695200"/>
            <a:ext cx="671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a:t>
            </a:r>
            <a:endParaRPr>
              <a:solidFill>
                <a:schemeClr val="dk1"/>
              </a:solidFill>
              <a:latin typeface="Albert Sans"/>
              <a:ea typeface="Albert Sans"/>
              <a:cs typeface="Albert Sans"/>
              <a:sym typeface="Albert Sans"/>
            </a:endParaRPr>
          </a:p>
        </p:txBody>
      </p:sp>
      <p:pic>
        <p:nvPicPr>
          <p:cNvPr id="232" name="Google Shape;232;p32" title="Per production.png"/>
          <p:cNvPicPr preferRelativeResize="0"/>
          <p:nvPr/>
        </p:nvPicPr>
        <p:blipFill>
          <a:blip r:embed="rId4">
            <a:alphaModFix/>
          </a:blip>
          <a:stretch>
            <a:fillRect/>
          </a:stretch>
        </p:blipFill>
        <p:spPr>
          <a:xfrm>
            <a:off x="181100" y="794100"/>
            <a:ext cx="3897250" cy="2239300"/>
          </a:xfrm>
          <a:prstGeom prst="rect">
            <a:avLst/>
          </a:prstGeom>
          <a:noFill/>
          <a:ln>
            <a:noFill/>
          </a:ln>
        </p:spPr>
      </p:pic>
      <p:pic>
        <p:nvPicPr>
          <p:cNvPr id="233" name="Google Shape;233;p32"/>
          <p:cNvPicPr preferRelativeResize="0"/>
          <p:nvPr/>
        </p:nvPicPr>
        <p:blipFill>
          <a:blip r:embed="rId5">
            <a:alphaModFix/>
          </a:blip>
          <a:stretch>
            <a:fillRect/>
          </a:stretch>
        </p:blipFill>
        <p:spPr>
          <a:xfrm>
            <a:off x="4319425" y="794100"/>
            <a:ext cx="4549309" cy="22393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pic>
        <p:nvPicPr>
          <p:cNvPr id="238" name="Google Shape;238;p33"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39" name="Google Shape;239;p33"/>
          <p:cNvSpPr txBox="1"/>
          <p:nvPr>
            <p:ph idx="1" type="body"/>
          </p:nvPr>
        </p:nvSpPr>
        <p:spPr>
          <a:xfrm>
            <a:off x="0" y="730350"/>
            <a:ext cx="5657700" cy="43650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100">
                <a:latin typeface="Arial"/>
                <a:ea typeface="Arial"/>
                <a:cs typeface="Arial"/>
                <a:sym typeface="Arial"/>
              </a:rPr>
              <a:t>Environmental Impact-</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Salt contaminates soil and water</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Damages vegetation and local ecosystems </a:t>
            </a:r>
            <a:endParaRPr sz="1100">
              <a:latin typeface="Arial"/>
              <a:ea typeface="Arial"/>
              <a:cs typeface="Arial"/>
              <a:sym typeface="Arial"/>
            </a:endParaRPr>
          </a:p>
          <a:p>
            <a:pPr indent="0" lvl="0" marL="45720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Benefits with robotics-</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Precise spreading, reduces salt usage</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Avoids over salting, which is common in manual spreading [11]</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Environmental benefit may come from prioritising reduced salt use</a:t>
            </a:r>
            <a:endParaRPr sz="1100">
              <a:latin typeface="Arial"/>
              <a:ea typeface="Arial"/>
              <a:cs typeface="Arial"/>
              <a:sym typeface="Arial"/>
            </a:endParaRPr>
          </a:p>
          <a:p>
            <a:pPr indent="0" lvl="0" marL="45720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Noise Pollution-</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Night time schedule/ operation increases the chances of noise complaints [12]</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The motors, wheels and spreading mechanism increase potential pollution </a:t>
            </a:r>
            <a:endParaRPr sz="1100">
              <a:latin typeface="Arial"/>
              <a:ea typeface="Arial"/>
              <a:cs typeface="Arial"/>
              <a:sym typeface="Arial"/>
            </a:endParaRPr>
          </a:p>
          <a:p>
            <a:pPr indent="0" lvl="0" marL="45720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Light Pollution-</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Needs visibility for the safety of residents/ environment </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Risk of disturbing residents [13]</a:t>
            </a:r>
            <a:endParaRPr sz="1100">
              <a:latin typeface="Arial"/>
              <a:ea typeface="Arial"/>
              <a:cs typeface="Arial"/>
              <a:sym typeface="Arial"/>
            </a:endParaRPr>
          </a:p>
          <a:p>
            <a:pPr indent="0" lvl="0" marL="457200" rtl="0" algn="l">
              <a:spcBef>
                <a:spcPts val="0"/>
              </a:spcBef>
              <a:spcAft>
                <a:spcPts val="0"/>
              </a:spcAft>
              <a:buNone/>
            </a:pPr>
            <a:r>
              <a:t/>
            </a:r>
            <a:endParaRPr sz="1100">
              <a:latin typeface="Arial"/>
              <a:ea typeface="Arial"/>
              <a:cs typeface="Arial"/>
              <a:sym typeface="Arial"/>
            </a:endParaRPr>
          </a:p>
        </p:txBody>
      </p:sp>
      <p:sp>
        <p:nvSpPr>
          <p:cNvPr id="240" name="Google Shape;240;p33"/>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Environmental &amp; Social Impact</a:t>
            </a:r>
            <a:endParaRPr i="1"/>
          </a:p>
        </p:txBody>
      </p:sp>
      <p:sp>
        <p:nvSpPr>
          <p:cNvPr id="241" name="Google Shape;241;p33"/>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42" name="Google Shape;242;p33"/>
          <p:cNvSpPr txBox="1"/>
          <p:nvPr/>
        </p:nvSpPr>
        <p:spPr>
          <a:xfrm>
            <a:off x="8306550" y="4695200"/>
            <a:ext cx="671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a:t>
            </a:r>
            <a:endParaRPr>
              <a:solidFill>
                <a:schemeClr val="dk1"/>
              </a:solidFill>
              <a:latin typeface="Albert Sans"/>
              <a:ea typeface="Albert Sans"/>
              <a:cs typeface="Albert Sans"/>
              <a:sym typeface="Albert Sans"/>
            </a:endParaRPr>
          </a:p>
        </p:txBody>
      </p:sp>
      <p:pic>
        <p:nvPicPr>
          <p:cNvPr id="243" name="Google Shape;243;p33"/>
          <p:cNvPicPr preferRelativeResize="0"/>
          <p:nvPr/>
        </p:nvPicPr>
        <p:blipFill>
          <a:blip r:embed="rId4">
            <a:alphaModFix/>
          </a:blip>
          <a:stretch>
            <a:fillRect/>
          </a:stretch>
        </p:blipFill>
        <p:spPr>
          <a:xfrm>
            <a:off x="5782800" y="70850"/>
            <a:ext cx="3295575" cy="1984145"/>
          </a:xfrm>
          <a:prstGeom prst="rect">
            <a:avLst/>
          </a:prstGeom>
          <a:noFill/>
          <a:ln>
            <a:noFill/>
          </a:ln>
        </p:spPr>
      </p:pic>
      <p:sp>
        <p:nvSpPr>
          <p:cNvPr id="244" name="Google Shape;244;p33"/>
          <p:cNvSpPr txBox="1"/>
          <p:nvPr/>
        </p:nvSpPr>
        <p:spPr>
          <a:xfrm>
            <a:off x="5830600" y="2087500"/>
            <a:ext cx="3247800" cy="1551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100">
                <a:solidFill>
                  <a:schemeClr val="dk1"/>
                </a:solidFill>
                <a:latin typeface="Albert Sans"/>
                <a:ea typeface="Albert Sans"/>
                <a:cs typeface="Albert Sans"/>
                <a:sym typeface="Albert Sans"/>
              </a:rPr>
              <a:t>“By using GPS to identify where the gritter is and the road speed and width, the system automatically calculates and dispenses the right amount of salt ensuring none is wasted.” [14]</a:t>
            </a:r>
            <a:endParaRPr sz="1100">
              <a:solidFill>
                <a:schemeClr val="dk1"/>
              </a:solidFill>
              <a:latin typeface="Albert Sans"/>
              <a:ea typeface="Albert Sans"/>
              <a:cs typeface="Albert Sans"/>
              <a:sym typeface="Albert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pic>
        <p:nvPicPr>
          <p:cNvPr id="249" name="Google Shape;249;p34" title="Minimal Gradient by Slidesgo (2).jpg"/>
          <p:cNvPicPr preferRelativeResize="0"/>
          <p:nvPr>
            <p:ph idx="2" type="pic"/>
          </p:nvPr>
        </p:nvPicPr>
        <p:blipFill rotWithShape="1">
          <a:blip r:embed="rId3">
            <a:alphaModFix/>
          </a:blip>
          <a:srcRect b="19910" l="20913" r="40201" t="0"/>
          <a:stretch/>
        </p:blipFill>
        <p:spPr>
          <a:xfrm>
            <a:off x="5782800" y="1296600"/>
            <a:ext cx="3361200" cy="3893999"/>
          </a:xfrm>
          <a:prstGeom prst="rect">
            <a:avLst/>
          </a:prstGeom>
        </p:spPr>
      </p:pic>
      <p:sp>
        <p:nvSpPr>
          <p:cNvPr id="250" name="Google Shape;250;p34"/>
          <p:cNvSpPr txBox="1"/>
          <p:nvPr>
            <p:ph idx="1" type="body"/>
          </p:nvPr>
        </p:nvSpPr>
        <p:spPr>
          <a:xfrm>
            <a:off x="102250" y="794100"/>
            <a:ext cx="6189600" cy="4396500"/>
          </a:xfrm>
          <a:prstGeom prst="rect">
            <a:avLst/>
          </a:prstGeom>
        </p:spPr>
        <p:txBody>
          <a:bodyPr anchorCtr="0" anchor="t" bIns="91425" lIns="91425" spcFirstLastPara="1" rIns="91425" wrap="square" tIns="91425">
            <a:noAutofit/>
          </a:bodyPr>
          <a:lstStyle/>
          <a:p>
            <a:pPr indent="0" lvl="0" marL="457200" rtl="0" algn="l">
              <a:lnSpc>
                <a:spcPct val="115000"/>
              </a:lnSpc>
              <a:spcBef>
                <a:spcPts val="0"/>
              </a:spcBef>
              <a:spcAft>
                <a:spcPts val="0"/>
              </a:spcAft>
              <a:buNone/>
            </a:pPr>
            <a:r>
              <a:t/>
            </a:r>
            <a:endParaRPr b="1" sz="1100">
              <a:latin typeface="Arial"/>
              <a:ea typeface="Arial"/>
              <a:cs typeface="Arial"/>
              <a:sym typeface="Arial"/>
            </a:endParaRPr>
          </a:p>
          <a:p>
            <a:pPr indent="0" lvl="0" marL="457200" rtl="0" algn="l">
              <a:lnSpc>
                <a:spcPct val="115000"/>
              </a:lnSpc>
              <a:spcBef>
                <a:spcPts val="0"/>
              </a:spcBef>
              <a:spcAft>
                <a:spcPts val="0"/>
              </a:spcAft>
              <a:buNone/>
            </a:pPr>
            <a:r>
              <a:t/>
            </a:r>
            <a:endParaRPr b="1"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Maintenance problems-</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Salt causes high levels of corrosion with metals and electronics</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Regular cleaning, easily replaceable parts and sealed body is required</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b="1" lang="en" sz="1100">
                <a:latin typeface="Arial"/>
                <a:ea typeface="Arial"/>
                <a:cs typeface="Arial"/>
                <a:sym typeface="Arial"/>
              </a:rPr>
              <a:t>Implementation Costs-</a:t>
            </a:r>
            <a:endParaRPr b="1"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Charging equipment</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Salt refilling </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Monitoring and control systems</a:t>
            </a:r>
            <a:endParaRPr sz="1100">
              <a:latin typeface="Arial"/>
              <a:ea typeface="Arial"/>
              <a:cs typeface="Arial"/>
              <a:sym typeface="Arial"/>
            </a:endParaRPr>
          </a:p>
          <a:p>
            <a:pPr indent="-317500" lvl="0" marL="457200" rtl="0" algn="l">
              <a:lnSpc>
                <a:spcPct val="115000"/>
              </a:lnSpc>
              <a:spcBef>
                <a:spcPts val="0"/>
              </a:spcBef>
              <a:spcAft>
                <a:spcPts val="0"/>
              </a:spcAft>
              <a:buSzPts val="1400"/>
              <a:buChar char="●"/>
            </a:pPr>
            <a:r>
              <a:rPr lang="en" sz="1100">
                <a:latin typeface="Arial"/>
                <a:ea typeface="Arial"/>
                <a:cs typeface="Arial"/>
                <a:sym typeface="Arial"/>
              </a:rPr>
              <a:t>Risks of vandalism or theft</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rPr lang="en" sz="1100">
                <a:latin typeface="Arial"/>
                <a:ea typeface="Arial"/>
                <a:cs typeface="Arial"/>
                <a:sym typeface="Arial"/>
              </a:rPr>
              <a:t>A Deloitte 2025 study found that real-time tracking reduces "where is my order" (WISMO) calls by up to 60%. [15]</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a:p>
            <a:pPr indent="0" lvl="0" marL="0" rtl="0" algn="l">
              <a:lnSpc>
                <a:spcPct val="115000"/>
              </a:lnSpc>
              <a:spcBef>
                <a:spcPts val="0"/>
              </a:spcBef>
              <a:spcAft>
                <a:spcPts val="0"/>
              </a:spcAft>
              <a:buNone/>
            </a:pPr>
            <a:r>
              <a:t/>
            </a:r>
            <a:endParaRPr sz="1100">
              <a:latin typeface="Arial"/>
              <a:ea typeface="Arial"/>
              <a:cs typeface="Arial"/>
              <a:sym typeface="Arial"/>
            </a:endParaRPr>
          </a:p>
        </p:txBody>
      </p:sp>
      <p:sp>
        <p:nvSpPr>
          <p:cNvPr id="251" name="Google Shape;251;p34"/>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Maintenance Implementation </a:t>
            </a:r>
            <a:endParaRPr i="1"/>
          </a:p>
        </p:txBody>
      </p:sp>
      <p:sp>
        <p:nvSpPr>
          <p:cNvPr id="252" name="Google Shape;252;p34"/>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53" name="Google Shape;253;p34"/>
          <p:cNvSpPr txBox="1"/>
          <p:nvPr/>
        </p:nvSpPr>
        <p:spPr>
          <a:xfrm>
            <a:off x="8306550" y="4695200"/>
            <a:ext cx="6711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Paige</a:t>
            </a:r>
            <a:endParaRPr>
              <a:solidFill>
                <a:schemeClr val="dk1"/>
              </a:solidFill>
              <a:latin typeface="Albert Sans"/>
              <a:ea typeface="Albert Sans"/>
              <a:cs typeface="Albert Sans"/>
              <a:sym typeface="Albert Sans"/>
            </a:endParaRPr>
          </a:p>
        </p:txBody>
      </p:sp>
      <p:pic>
        <p:nvPicPr>
          <p:cNvPr id="254" name="Google Shape;254;p34"/>
          <p:cNvPicPr preferRelativeResize="0"/>
          <p:nvPr/>
        </p:nvPicPr>
        <p:blipFill>
          <a:blip r:embed="rId4">
            <a:alphaModFix/>
          </a:blip>
          <a:stretch>
            <a:fillRect/>
          </a:stretch>
        </p:blipFill>
        <p:spPr>
          <a:xfrm>
            <a:off x="5920375" y="224285"/>
            <a:ext cx="2931500" cy="1650015"/>
          </a:xfrm>
          <a:prstGeom prst="rect">
            <a:avLst/>
          </a:prstGeom>
          <a:noFill/>
          <a:ln>
            <a:noFill/>
          </a:ln>
        </p:spPr>
      </p:pic>
      <p:sp>
        <p:nvSpPr>
          <p:cNvPr id="255" name="Google Shape;255;p34"/>
          <p:cNvSpPr txBox="1"/>
          <p:nvPr/>
        </p:nvSpPr>
        <p:spPr>
          <a:xfrm>
            <a:off x="8535200" y="1874300"/>
            <a:ext cx="556200" cy="400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[16]</a:t>
            </a:r>
            <a:endParaRPr>
              <a:solidFill>
                <a:schemeClr val="dk1"/>
              </a:solidFill>
              <a:latin typeface="Albert Sans"/>
              <a:ea typeface="Albert Sans"/>
              <a:cs typeface="Albert Sans"/>
              <a:sym typeface="Albert Sans"/>
            </a:endParaRPr>
          </a:p>
        </p:txBody>
      </p:sp>
      <p:pic>
        <p:nvPicPr>
          <p:cNvPr id="256" name="Google Shape;256;p34"/>
          <p:cNvPicPr preferRelativeResize="0"/>
          <p:nvPr/>
        </p:nvPicPr>
        <p:blipFill>
          <a:blip r:embed="rId5">
            <a:alphaModFix/>
          </a:blip>
          <a:stretch>
            <a:fillRect/>
          </a:stretch>
        </p:blipFill>
        <p:spPr>
          <a:xfrm>
            <a:off x="6354499" y="1944200"/>
            <a:ext cx="2063251" cy="2751002"/>
          </a:xfrm>
          <a:prstGeom prst="rect">
            <a:avLst/>
          </a:prstGeom>
          <a:noFill/>
          <a:ln>
            <a:noFill/>
          </a:ln>
        </p:spPr>
      </p:pic>
      <p:sp>
        <p:nvSpPr>
          <p:cNvPr id="257" name="Google Shape;257;p34"/>
          <p:cNvSpPr txBox="1"/>
          <p:nvPr/>
        </p:nvSpPr>
        <p:spPr>
          <a:xfrm>
            <a:off x="7750350" y="4695200"/>
            <a:ext cx="556200" cy="400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[17]</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1" name="Shape 261"/>
        <p:cNvGrpSpPr/>
        <p:nvPr/>
      </p:nvGrpSpPr>
      <p:grpSpPr>
        <a:xfrm>
          <a:off x="0" y="0"/>
          <a:ext cx="0" cy="0"/>
          <a:chOff x="0" y="0"/>
          <a:chExt cx="0" cy="0"/>
        </a:xfrm>
      </p:grpSpPr>
      <p:pic>
        <p:nvPicPr>
          <p:cNvPr id="262" name="Google Shape;262;p35"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63" name="Google Shape;263;p35"/>
          <p:cNvSpPr txBox="1"/>
          <p:nvPr>
            <p:ph type="title"/>
          </p:nvPr>
        </p:nvSpPr>
        <p:spPr>
          <a:xfrm>
            <a:off x="102250" y="149400"/>
            <a:ext cx="89184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sz="3200"/>
              <a:t>Initial Designs, Constraints and Safety Considerations</a:t>
            </a:r>
            <a:endParaRPr i="1" sz="3200"/>
          </a:p>
        </p:txBody>
      </p:sp>
      <p:sp>
        <p:nvSpPr>
          <p:cNvPr id="264" name="Google Shape;264;p35"/>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65" name="Google Shape;265;p35"/>
          <p:cNvSpPr txBox="1"/>
          <p:nvPr/>
        </p:nvSpPr>
        <p:spPr>
          <a:xfrm>
            <a:off x="8430925" y="4695200"/>
            <a:ext cx="546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Mia</a:t>
            </a:r>
            <a:endParaRPr>
              <a:solidFill>
                <a:schemeClr val="dk1"/>
              </a:solidFill>
              <a:latin typeface="Albert Sans"/>
              <a:ea typeface="Albert Sans"/>
              <a:cs typeface="Albert Sans"/>
              <a:sym typeface="Albert Sans"/>
            </a:endParaRPr>
          </a:p>
        </p:txBody>
      </p:sp>
      <p:sp>
        <p:nvSpPr>
          <p:cNvPr id="266" name="Google Shape;266;p35"/>
          <p:cNvSpPr txBox="1"/>
          <p:nvPr>
            <p:ph idx="1" type="body"/>
          </p:nvPr>
        </p:nvSpPr>
        <p:spPr>
          <a:xfrm>
            <a:off x="3810175" y="832175"/>
            <a:ext cx="2573700" cy="41226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200">
                <a:latin typeface="Arial"/>
                <a:ea typeface="Arial"/>
                <a:cs typeface="Arial"/>
                <a:sym typeface="Arial"/>
              </a:rPr>
              <a:t>Positives of designs:</a:t>
            </a:r>
            <a:endParaRPr b="1"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Wider base</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Lower body</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Wheels with deep grooves</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High visibility</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Low light placement for sensors</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latin typeface="Arial"/>
                <a:ea typeface="Arial"/>
                <a:cs typeface="Arial"/>
                <a:sym typeface="Arial"/>
              </a:rPr>
              <a:t>See-through panel on </a:t>
            </a:r>
            <a:r>
              <a:rPr lang="en" sz="1200">
                <a:latin typeface="Arial"/>
                <a:ea typeface="Arial"/>
                <a:cs typeface="Arial"/>
                <a:sym typeface="Arial"/>
              </a:rPr>
              <a:t>storage</a:t>
            </a:r>
            <a:r>
              <a:rPr lang="en" sz="1200">
                <a:latin typeface="Arial"/>
                <a:ea typeface="Arial"/>
                <a:cs typeface="Arial"/>
                <a:sym typeface="Arial"/>
              </a:rPr>
              <a:t> to measure grit capacity </a:t>
            </a:r>
            <a:endParaRPr sz="1200">
              <a:latin typeface="Arial"/>
              <a:ea typeface="Arial"/>
              <a:cs typeface="Arial"/>
              <a:sym typeface="Arial"/>
            </a:endParaRPr>
          </a:p>
          <a:p>
            <a:pPr indent="0" lvl="0" marL="457200" rtl="0" algn="l">
              <a:lnSpc>
                <a:spcPct val="115000"/>
              </a:lnSpc>
              <a:spcBef>
                <a:spcPts val="0"/>
              </a:spcBef>
              <a:spcAft>
                <a:spcPts val="0"/>
              </a:spcAft>
              <a:buNone/>
            </a:pPr>
            <a:r>
              <a:t/>
            </a:r>
            <a:endParaRPr sz="1200">
              <a:latin typeface="Arial"/>
              <a:ea typeface="Arial"/>
              <a:cs typeface="Arial"/>
              <a:sym typeface="Arial"/>
            </a:endParaRPr>
          </a:p>
          <a:p>
            <a:pPr indent="0" lvl="0" marL="0" rtl="0" algn="l">
              <a:lnSpc>
                <a:spcPct val="115000"/>
              </a:lnSpc>
              <a:spcBef>
                <a:spcPts val="0"/>
              </a:spcBef>
              <a:spcAft>
                <a:spcPts val="0"/>
              </a:spcAft>
              <a:buNone/>
            </a:pPr>
            <a:r>
              <a:rPr b="1" lang="en" sz="1200">
                <a:latin typeface="Arial"/>
                <a:ea typeface="Arial"/>
                <a:cs typeface="Arial"/>
                <a:sym typeface="Arial"/>
              </a:rPr>
              <a:t>Constraints:</a:t>
            </a:r>
            <a:endParaRPr b="1"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Battery life</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Motor power</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Slope management</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Terrain limitations</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Weather sensitivity</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Obstacle detection</a:t>
            </a:r>
            <a:endParaRPr sz="1200">
              <a:solidFill>
                <a:srgbClr val="0A0A0A"/>
              </a:solidFill>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lang="en" sz="1200">
                <a:solidFill>
                  <a:srgbClr val="0A0A0A"/>
                </a:solidFill>
                <a:latin typeface="Arial"/>
                <a:ea typeface="Arial"/>
                <a:cs typeface="Arial"/>
                <a:sym typeface="Arial"/>
              </a:rPr>
              <a:t>Space limitations</a:t>
            </a:r>
            <a:endParaRPr sz="12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p:txBody>
      </p:sp>
      <p:pic>
        <p:nvPicPr>
          <p:cNvPr id="267" name="Google Shape;267;p35"/>
          <p:cNvPicPr preferRelativeResize="0"/>
          <p:nvPr/>
        </p:nvPicPr>
        <p:blipFill>
          <a:blip r:embed="rId4">
            <a:alphaModFix/>
          </a:blip>
          <a:stretch>
            <a:fillRect/>
          </a:stretch>
        </p:blipFill>
        <p:spPr>
          <a:xfrm>
            <a:off x="317125" y="754775"/>
            <a:ext cx="3361200" cy="4277400"/>
          </a:xfrm>
          <a:prstGeom prst="rect">
            <a:avLst/>
          </a:prstGeom>
          <a:noFill/>
          <a:ln>
            <a:noFill/>
          </a:ln>
        </p:spPr>
      </p:pic>
      <p:sp>
        <p:nvSpPr>
          <p:cNvPr id="268" name="Google Shape;268;p35"/>
          <p:cNvSpPr txBox="1"/>
          <p:nvPr/>
        </p:nvSpPr>
        <p:spPr>
          <a:xfrm>
            <a:off x="6515725" y="832175"/>
            <a:ext cx="2357400" cy="4192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b="1" lang="en" sz="1200">
                <a:solidFill>
                  <a:schemeClr val="dk1"/>
                </a:solidFill>
              </a:rPr>
              <a:t>Safety Considerations:</a:t>
            </a:r>
            <a:endParaRPr b="1" sz="1200">
              <a:solidFill>
                <a:schemeClr val="dk1"/>
              </a:solidFill>
            </a:endParaRPr>
          </a:p>
          <a:p>
            <a:pPr indent="-304800" lvl="0" marL="457200" rtl="0" algn="l">
              <a:lnSpc>
                <a:spcPct val="115000"/>
              </a:lnSpc>
              <a:spcBef>
                <a:spcPts val="0"/>
              </a:spcBef>
              <a:spcAft>
                <a:spcPts val="0"/>
              </a:spcAft>
              <a:buClr>
                <a:schemeClr val="dk1"/>
              </a:buClr>
              <a:buSzPts val="1200"/>
              <a:buFont typeface="Arial"/>
              <a:buChar char="-"/>
            </a:pPr>
            <a:r>
              <a:rPr lang="en" sz="1200">
                <a:solidFill>
                  <a:schemeClr val="dk1"/>
                </a:solidFill>
              </a:rPr>
              <a:t>Pedestrian Safety</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Arial"/>
              <a:buChar char="-"/>
            </a:pPr>
            <a:r>
              <a:rPr lang="en" sz="1200">
                <a:solidFill>
                  <a:srgbClr val="0A0A0A"/>
                </a:solidFill>
              </a:rPr>
              <a:t>Noise Regulation</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Arial"/>
              <a:buChar char="-"/>
            </a:pPr>
            <a:r>
              <a:rPr lang="en" sz="1200">
                <a:solidFill>
                  <a:srgbClr val="0A0A0A"/>
                </a:solidFill>
              </a:rPr>
              <a:t>Emergency Stop</a:t>
            </a:r>
            <a:endParaRPr sz="1200">
              <a:solidFill>
                <a:srgbClr val="0A0A0A"/>
              </a:solidFill>
            </a:endParaRPr>
          </a:p>
          <a:p>
            <a:pPr indent="-304800" lvl="0" marL="457200" rtl="0" algn="l">
              <a:lnSpc>
                <a:spcPct val="115000"/>
              </a:lnSpc>
              <a:spcBef>
                <a:spcPts val="0"/>
              </a:spcBef>
              <a:spcAft>
                <a:spcPts val="0"/>
              </a:spcAft>
              <a:buClr>
                <a:schemeClr val="dk1"/>
              </a:buClr>
              <a:buSzPts val="1200"/>
              <a:buFont typeface="Arial"/>
              <a:buChar char="-"/>
            </a:pPr>
            <a:r>
              <a:rPr lang="en" sz="1200">
                <a:solidFill>
                  <a:srgbClr val="0A0A0A"/>
                </a:solidFill>
              </a:rPr>
              <a:t>Heavy Weight</a:t>
            </a:r>
            <a:endParaRPr sz="1200">
              <a:solidFill>
                <a:srgbClr val="0A0A0A"/>
              </a:solidFill>
            </a:endParaRPr>
          </a:p>
          <a:p>
            <a:pPr indent="-304800" lvl="0" marL="457200" rtl="0" algn="l">
              <a:lnSpc>
                <a:spcPct val="115000"/>
              </a:lnSpc>
              <a:spcBef>
                <a:spcPts val="0"/>
              </a:spcBef>
              <a:spcAft>
                <a:spcPts val="0"/>
              </a:spcAft>
              <a:buClr>
                <a:schemeClr val="dk1"/>
              </a:buClr>
              <a:buSzPts val="1200"/>
              <a:buFont typeface="Arial"/>
              <a:buChar char="-"/>
            </a:pPr>
            <a:r>
              <a:rPr lang="en" sz="1200">
                <a:solidFill>
                  <a:srgbClr val="0A0A0A"/>
                </a:solidFill>
              </a:rPr>
              <a:t>Awareness Light</a:t>
            </a:r>
            <a:endParaRPr sz="1200">
              <a:solidFill>
                <a:srgbClr val="0A0A0A"/>
              </a:solidFill>
            </a:endParaRPr>
          </a:p>
          <a:p>
            <a:pPr indent="-304800" lvl="0" marL="457200" rtl="0" algn="l">
              <a:lnSpc>
                <a:spcPct val="115000"/>
              </a:lnSpc>
              <a:spcBef>
                <a:spcPts val="0"/>
              </a:spcBef>
              <a:spcAft>
                <a:spcPts val="0"/>
              </a:spcAft>
              <a:buClr>
                <a:srgbClr val="0A0A0A"/>
              </a:buClr>
              <a:buSzPts val="1200"/>
              <a:buFont typeface="DM Sans"/>
              <a:buChar char="-"/>
            </a:pPr>
            <a:r>
              <a:rPr lang="en" sz="1200">
                <a:solidFill>
                  <a:srgbClr val="0A0A0A"/>
                </a:solidFill>
              </a:rPr>
              <a:t>Set Pathing [18][19][20]</a:t>
            </a:r>
            <a:endParaRPr sz="1200">
              <a:solidFill>
                <a:srgbClr val="0A0A0A"/>
              </a:solidFill>
            </a:endParaRPr>
          </a:p>
          <a:p>
            <a:pPr indent="0" lvl="0" marL="0" rtl="0" algn="l">
              <a:lnSpc>
                <a:spcPct val="115000"/>
              </a:lnSpc>
              <a:spcBef>
                <a:spcPts val="0"/>
              </a:spcBef>
              <a:spcAft>
                <a:spcPts val="0"/>
              </a:spcAft>
              <a:buNone/>
            </a:pPr>
            <a:r>
              <a:t/>
            </a:r>
            <a:endParaRPr b="1" sz="1200">
              <a:solidFill>
                <a:schemeClr val="dk1"/>
              </a:solidFill>
            </a:endParaRPr>
          </a:p>
          <a:p>
            <a:pPr indent="0" lvl="0" marL="0" rtl="0" algn="l">
              <a:lnSpc>
                <a:spcPct val="115000"/>
              </a:lnSpc>
              <a:spcBef>
                <a:spcPts val="0"/>
              </a:spcBef>
              <a:spcAft>
                <a:spcPts val="0"/>
              </a:spcAft>
              <a:buNone/>
            </a:pPr>
            <a:r>
              <a:t/>
            </a:r>
            <a:endParaRPr b="1" sz="1200">
              <a:solidFill>
                <a:schemeClr val="dk1"/>
              </a:solidFill>
            </a:endParaRPr>
          </a:p>
          <a:p>
            <a:pPr indent="0" lvl="0" marL="0" rtl="0" algn="l">
              <a:lnSpc>
                <a:spcPct val="115000"/>
              </a:lnSpc>
              <a:spcBef>
                <a:spcPts val="0"/>
              </a:spcBef>
              <a:spcAft>
                <a:spcPts val="0"/>
              </a:spcAft>
              <a:buNone/>
            </a:pPr>
            <a:r>
              <a:t/>
            </a:r>
            <a:endParaRPr b="1" sz="1200">
              <a:solidFill>
                <a:schemeClr val="dk1"/>
              </a:solidFill>
            </a:endParaRPr>
          </a:p>
          <a:p>
            <a:pPr indent="0" lvl="0" marL="0" rtl="0" algn="l">
              <a:lnSpc>
                <a:spcPct val="115000"/>
              </a:lnSpc>
              <a:spcBef>
                <a:spcPts val="0"/>
              </a:spcBef>
              <a:spcAft>
                <a:spcPts val="0"/>
              </a:spcAft>
              <a:buNone/>
            </a:pPr>
            <a:r>
              <a:t/>
            </a:r>
            <a:endParaRPr b="1" sz="1200">
              <a:solidFill>
                <a:schemeClr val="dk1"/>
              </a:solidFill>
            </a:endParaRPr>
          </a:p>
          <a:p>
            <a:pPr indent="0" lvl="0" marL="0" rtl="0" algn="l">
              <a:lnSpc>
                <a:spcPct val="115000"/>
              </a:lnSpc>
              <a:spcBef>
                <a:spcPts val="0"/>
              </a:spcBef>
              <a:spcAft>
                <a:spcPts val="0"/>
              </a:spcAft>
              <a:buNone/>
            </a:pPr>
            <a:r>
              <a:rPr b="1" lang="en" sz="1200">
                <a:solidFill>
                  <a:schemeClr val="dk1"/>
                </a:solidFill>
              </a:rPr>
              <a:t>Negatives of designs:</a:t>
            </a:r>
            <a:endParaRPr b="1" sz="1200">
              <a:solidFill>
                <a:schemeClr val="dk1"/>
              </a:solidFill>
            </a:endParaRPr>
          </a:p>
          <a:p>
            <a:pPr indent="-304800" lvl="0" marL="457200" rtl="0" algn="l">
              <a:lnSpc>
                <a:spcPct val="115000"/>
              </a:lnSpc>
              <a:spcBef>
                <a:spcPts val="0"/>
              </a:spcBef>
              <a:spcAft>
                <a:spcPts val="0"/>
              </a:spcAft>
              <a:buClr>
                <a:schemeClr val="dk1"/>
              </a:buClr>
              <a:buSzPts val="1200"/>
              <a:buChar char="-"/>
            </a:pPr>
            <a:r>
              <a:rPr lang="en" sz="1200">
                <a:solidFill>
                  <a:schemeClr val="dk1"/>
                </a:solidFill>
              </a:rPr>
              <a:t>Thin shape</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DM Sans"/>
              <a:buChar char="-"/>
            </a:pPr>
            <a:r>
              <a:rPr lang="en" sz="1200">
                <a:solidFill>
                  <a:schemeClr val="dk1"/>
                </a:solidFill>
              </a:rPr>
              <a:t>Lack of internal space for components</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DM Sans"/>
              <a:buChar char="-"/>
            </a:pPr>
            <a:r>
              <a:rPr lang="en" sz="1200">
                <a:solidFill>
                  <a:schemeClr val="dk1"/>
                </a:solidFill>
              </a:rPr>
              <a:t>Requires more frequent lighting placement</a:t>
            </a:r>
            <a:endParaRPr sz="1200">
              <a:solidFill>
                <a:schemeClr val="dk1"/>
              </a:solidFill>
            </a:endParaRPr>
          </a:p>
          <a:p>
            <a:pPr indent="-304800" lvl="0" marL="457200" rtl="0" algn="l">
              <a:lnSpc>
                <a:spcPct val="115000"/>
              </a:lnSpc>
              <a:spcBef>
                <a:spcPts val="0"/>
              </a:spcBef>
              <a:spcAft>
                <a:spcPts val="0"/>
              </a:spcAft>
              <a:buClr>
                <a:schemeClr val="dk1"/>
              </a:buClr>
              <a:buSzPts val="1200"/>
              <a:buFont typeface="DM Sans"/>
              <a:buChar char="-"/>
            </a:pPr>
            <a:r>
              <a:rPr lang="en" sz="1200">
                <a:solidFill>
                  <a:schemeClr val="dk1"/>
                </a:solidFill>
              </a:rPr>
              <a:t>Unclear grit spray area</a:t>
            </a:r>
            <a:endParaRPr sz="1200">
              <a:solidFill>
                <a:schemeClr val="dk1"/>
              </a:solidFill>
            </a:endParaRPr>
          </a:p>
          <a:p>
            <a:pPr indent="0" lvl="0" marL="0" rtl="0" algn="l">
              <a:lnSpc>
                <a:spcPct val="115000"/>
              </a:lnSpc>
              <a:spcBef>
                <a:spcPts val="0"/>
              </a:spcBef>
              <a:spcAft>
                <a:spcPts val="0"/>
              </a:spcAft>
              <a:buNone/>
            </a:pPr>
            <a:r>
              <a:t/>
            </a:r>
            <a:endParaRPr sz="1200">
              <a:solidFill>
                <a:schemeClr val="dk1"/>
              </a:solidFill>
              <a:latin typeface="Albert Sans"/>
              <a:ea typeface="Albert Sans"/>
              <a:cs typeface="Albert Sans"/>
              <a:sym typeface="Albert Sans"/>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pic>
        <p:nvPicPr>
          <p:cNvPr id="273" name="Google Shape;273;p36"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74" name="Google Shape;274;p36"/>
          <p:cNvSpPr txBox="1"/>
          <p:nvPr>
            <p:ph type="title"/>
          </p:nvPr>
        </p:nvSpPr>
        <p:spPr>
          <a:xfrm>
            <a:off x="317125"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Final Design </a:t>
            </a:r>
            <a:endParaRPr i="1"/>
          </a:p>
        </p:txBody>
      </p:sp>
      <p:sp>
        <p:nvSpPr>
          <p:cNvPr id="275" name="Google Shape;275;p36"/>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76" name="Google Shape;276;p36"/>
          <p:cNvSpPr txBox="1"/>
          <p:nvPr/>
        </p:nvSpPr>
        <p:spPr>
          <a:xfrm>
            <a:off x="8430925" y="4695200"/>
            <a:ext cx="546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Mia</a:t>
            </a:r>
            <a:endParaRPr>
              <a:solidFill>
                <a:schemeClr val="dk1"/>
              </a:solidFill>
              <a:latin typeface="Albert Sans"/>
              <a:ea typeface="Albert Sans"/>
              <a:cs typeface="Albert Sans"/>
              <a:sym typeface="Albert Sans"/>
            </a:endParaRPr>
          </a:p>
        </p:txBody>
      </p:sp>
      <p:sp>
        <p:nvSpPr>
          <p:cNvPr id="277" name="Google Shape;277;p36"/>
          <p:cNvSpPr txBox="1"/>
          <p:nvPr>
            <p:ph idx="1" type="body"/>
          </p:nvPr>
        </p:nvSpPr>
        <p:spPr>
          <a:xfrm>
            <a:off x="6080725" y="711900"/>
            <a:ext cx="2896800" cy="3719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200">
                <a:latin typeface="Arial"/>
                <a:ea typeface="Arial"/>
                <a:cs typeface="Arial"/>
                <a:sym typeface="Arial"/>
              </a:rPr>
              <a:t>Initial Measurement Estimations:</a:t>
            </a:r>
            <a:endParaRPr b="1"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b="1"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200">
                <a:latin typeface="Arial"/>
                <a:ea typeface="Arial"/>
                <a:cs typeface="Arial"/>
                <a:sym typeface="Arial"/>
              </a:rPr>
              <a:t>Body length: </a:t>
            </a:r>
            <a:r>
              <a:rPr lang="en" sz="1200">
                <a:solidFill>
                  <a:srgbClr val="0A0A0A"/>
                </a:solidFill>
                <a:latin typeface="Arial"/>
                <a:ea typeface="Arial"/>
                <a:cs typeface="Arial"/>
                <a:sym typeface="Arial"/>
              </a:rPr>
              <a:t>60–80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200">
                <a:solidFill>
                  <a:srgbClr val="0A0A0A"/>
                </a:solidFill>
                <a:latin typeface="Arial"/>
                <a:ea typeface="Arial"/>
                <a:cs typeface="Arial"/>
                <a:sym typeface="Arial"/>
              </a:rPr>
              <a:t>Body width: 40–60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Body height: 80 cm  </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Wheels: 25-30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Tread depth: </a:t>
            </a:r>
            <a:r>
              <a:rPr lang="en" sz="1200">
                <a:solidFill>
                  <a:srgbClr val="001D35"/>
                </a:solidFill>
                <a:latin typeface="Arial"/>
                <a:ea typeface="Arial"/>
                <a:cs typeface="Arial"/>
                <a:sym typeface="Arial"/>
              </a:rPr>
              <a:t>7-9 mm</a:t>
            </a:r>
            <a:endParaRPr sz="1200">
              <a:solidFill>
                <a:srgbClr val="001D35"/>
              </a:solidFill>
              <a:latin typeface="Arial"/>
              <a:ea typeface="Arial"/>
              <a:cs typeface="Arial"/>
              <a:sym typeface="Arial"/>
            </a:endParaRPr>
          </a:p>
          <a:p>
            <a:pPr indent="0" lvl="0" marL="0" rtl="0" algn="l">
              <a:lnSpc>
                <a:spcPct val="115000"/>
              </a:lnSpc>
              <a:spcBef>
                <a:spcPts val="0"/>
              </a:spcBef>
              <a:spcAft>
                <a:spcPts val="0"/>
              </a:spcAft>
              <a:buNone/>
            </a:pPr>
            <a:r>
              <a:t/>
            </a:r>
            <a:endParaRPr sz="1200">
              <a:solidFill>
                <a:srgbClr val="001D35"/>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01D35"/>
                </a:solidFill>
                <a:latin typeface="Arial"/>
                <a:ea typeface="Arial"/>
                <a:cs typeface="Arial"/>
                <a:sym typeface="Arial"/>
              </a:rPr>
              <a:t>Primary alert light: 15-20 cm</a:t>
            </a:r>
            <a:endParaRPr sz="1200">
              <a:solidFill>
                <a:srgbClr val="001D35"/>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01D35"/>
                </a:solidFill>
                <a:latin typeface="Arial"/>
                <a:ea typeface="Arial"/>
                <a:cs typeface="Arial"/>
                <a:sym typeface="Arial"/>
              </a:rPr>
              <a:t>Light flash rate: </a:t>
            </a:r>
            <a:r>
              <a:rPr lang="en" sz="1200">
                <a:solidFill>
                  <a:srgbClr val="0A0A0A"/>
                </a:solidFill>
                <a:latin typeface="Arial"/>
                <a:ea typeface="Arial"/>
                <a:cs typeface="Arial"/>
                <a:sym typeface="Arial"/>
              </a:rPr>
              <a:t>60 per minute</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Grit Bin / Refill Station:</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100">
                <a:latin typeface="Arial"/>
                <a:ea typeface="Arial"/>
                <a:cs typeface="Arial"/>
                <a:sym typeface="Arial"/>
              </a:rPr>
              <a:t>Width: </a:t>
            </a:r>
            <a:r>
              <a:rPr lang="en" sz="1200">
                <a:solidFill>
                  <a:srgbClr val="0A0A0A"/>
                </a:solidFill>
                <a:latin typeface="Arial"/>
                <a:ea typeface="Arial"/>
                <a:cs typeface="Arial"/>
                <a:sym typeface="Arial"/>
              </a:rPr>
              <a:t>120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Depth: 90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Height: 90 cm</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rPr lang="en" sz="1200">
                <a:solidFill>
                  <a:srgbClr val="0A0A0A"/>
                </a:solidFill>
                <a:latin typeface="Arial"/>
                <a:ea typeface="Arial"/>
                <a:cs typeface="Arial"/>
                <a:sym typeface="Arial"/>
              </a:rPr>
              <a:t>[21][22]</a:t>
            </a:r>
            <a:endParaRPr sz="1200">
              <a:solidFill>
                <a:srgbClr val="0A0A0A"/>
              </a:solidFill>
              <a:latin typeface="Arial"/>
              <a:ea typeface="Arial"/>
              <a:cs typeface="Arial"/>
              <a:sym typeface="Arial"/>
            </a:endParaRPr>
          </a:p>
          <a:p>
            <a:pPr indent="0" lvl="0" marL="0" rtl="0" algn="l">
              <a:lnSpc>
                <a:spcPct val="115000"/>
              </a:lnSpc>
              <a:spcBef>
                <a:spcPts val="0"/>
              </a:spcBef>
              <a:spcAft>
                <a:spcPts val="0"/>
              </a:spcAft>
              <a:buNone/>
            </a:pPr>
            <a:r>
              <a:t/>
            </a:r>
            <a:endParaRPr sz="1200">
              <a:solidFill>
                <a:srgbClr val="001D35"/>
              </a:solidFill>
              <a:highlight>
                <a:srgbClr val="FFFFFF"/>
              </a:highlight>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200">
              <a:solidFill>
                <a:srgbClr val="001D35"/>
              </a:solidFill>
              <a:highlight>
                <a:srgbClr val="FFFFFF"/>
              </a:highlight>
              <a:latin typeface="Arial"/>
              <a:ea typeface="Arial"/>
              <a:cs typeface="Arial"/>
              <a:sym typeface="Arial"/>
            </a:endParaRPr>
          </a:p>
          <a:p>
            <a:pPr indent="0" lvl="0" marL="0" rtl="0" algn="l">
              <a:spcBef>
                <a:spcPts val="0"/>
              </a:spcBef>
              <a:spcAft>
                <a:spcPts val="0"/>
              </a:spcAft>
              <a:buNone/>
            </a:pPr>
            <a:r>
              <a:t/>
            </a:r>
            <a:endParaRPr sz="1100">
              <a:highlight>
                <a:srgbClr val="FFFF00"/>
              </a:highlight>
              <a:latin typeface="Arial"/>
              <a:ea typeface="Arial"/>
              <a:cs typeface="Arial"/>
              <a:sym typeface="Arial"/>
            </a:endParaRPr>
          </a:p>
        </p:txBody>
      </p:sp>
      <p:pic>
        <p:nvPicPr>
          <p:cNvPr id="278" name="Google Shape;278;p36"/>
          <p:cNvPicPr preferRelativeResize="0"/>
          <p:nvPr/>
        </p:nvPicPr>
        <p:blipFill rotWithShape="1">
          <a:blip r:embed="rId4">
            <a:alphaModFix/>
          </a:blip>
          <a:srcRect b="10952" l="0" r="0" t="10764"/>
          <a:stretch/>
        </p:blipFill>
        <p:spPr>
          <a:xfrm>
            <a:off x="236050" y="1108511"/>
            <a:ext cx="5763599" cy="355064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2" name="Shape 282"/>
        <p:cNvGrpSpPr/>
        <p:nvPr/>
      </p:nvGrpSpPr>
      <p:grpSpPr>
        <a:xfrm>
          <a:off x="0" y="0"/>
          <a:ext cx="0" cy="0"/>
          <a:chOff x="0" y="0"/>
          <a:chExt cx="0" cy="0"/>
        </a:xfrm>
      </p:grpSpPr>
      <p:pic>
        <p:nvPicPr>
          <p:cNvPr id="283" name="Google Shape;283;p37"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84" name="Google Shape;284;p37"/>
          <p:cNvSpPr txBox="1"/>
          <p:nvPr>
            <p:ph idx="1" type="body"/>
          </p:nvPr>
        </p:nvSpPr>
        <p:spPr>
          <a:xfrm>
            <a:off x="279250" y="938225"/>
            <a:ext cx="2378100" cy="3810900"/>
          </a:xfrm>
          <a:prstGeom prst="rect">
            <a:avLst/>
          </a:prstGeom>
        </p:spPr>
        <p:txBody>
          <a:bodyPr anchorCtr="0" anchor="t" bIns="91425" lIns="91425" spcFirstLastPara="1" rIns="91425" wrap="square" tIns="91425">
            <a:noAutofit/>
          </a:bodyPr>
          <a:lstStyle/>
          <a:p>
            <a:pPr indent="-317500" lvl="0" marL="457200" rtl="0" algn="l">
              <a:spcBef>
                <a:spcPts val="0"/>
              </a:spcBef>
              <a:spcAft>
                <a:spcPts val="0"/>
              </a:spcAft>
              <a:buSzPts val="1400"/>
              <a:buChar char="●"/>
            </a:pPr>
            <a:r>
              <a:rPr lang="en" sz="1100">
                <a:latin typeface="Arial"/>
                <a:ea typeface="Arial"/>
                <a:cs typeface="Arial"/>
                <a:sym typeface="Arial"/>
              </a:rPr>
              <a:t>Colour Schemes</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Keeping colours consistent with the robot</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Recognisable </a:t>
            </a:r>
            <a:r>
              <a:rPr lang="en" sz="1100">
                <a:latin typeface="Arial"/>
                <a:ea typeface="Arial"/>
                <a:cs typeface="Arial"/>
                <a:sym typeface="Arial"/>
              </a:rPr>
              <a:t>branding</a:t>
            </a:r>
            <a:r>
              <a:rPr lang="en" sz="1100">
                <a:latin typeface="Arial"/>
                <a:ea typeface="Arial"/>
                <a:cs typeface="Arial"/>
                <a:sym typeface="Arial"/>
              </a:rPr>
              <a:t> following </a:t>
            </a:r>
            <a:r>
              <a:rPr lang="en" sz="1100">
                <a:latin typeface="Arial"/>
                <a:ea typeface="Arial"/>
                <a:cs typeface="Arial"/>
                <a:sym typeface="Arial"/>
              </a:rPr>
              <a:t>consistent</a:t>
            </a:r>
            <a:r>
              <a:rPr lang="en" sz="1100">
                <a:latin typeface="Arial"/>
                <a:ea typeface="Arial"/>
                <a:cs typeface="Arial"/>
                <a:sym typeface="Arial"/>
              </a:rPr>
              <a:t> palette</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Logo</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Version 1 - Initial design by Pam </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Version 2 - Altered design with group feedback by Mia</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298450" lvl="0" marL="457200" rtl="0" algn="l">
              <a:spcBef>
                <a:spcPts val="0"/>
              </a:spcBef>
              <a:spcAft>
                <a:spcPts val="0"/>
              </a:spcAft>
              <a:buClr>
                <a:schemeClr val="dk1"/>
              </a:buClr>
              <a:buSzPts val="1100"/>
              <a:buFont typeface="Arial"/>
              <a:buChar char="●"/>
            </a:pPr>
            <a:r>
              <a:rPr lang="en" sz="1100">
                <a:latin typeface="Arial"/>
                <a:ea typeface="Arial"/>
                <a:cs typeface="Arial"/>
                <a:sym typeface="Arial"/>
              </a:rPr>
              <a:t>Community vs Commercial</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Community would be the council’s branding to be consistent with their image.</a:t>
            </a:r>
            <a:endParaRPr sz="1100">
              <a:latin typeface="Arial"/>
              <a:ea typeface="Arial"/>
              <a:cs typeface="Arial"/>
              <a:sym typeface="Arial"/>
            </a:endParaRPr>
          </a:p>
          <a:p>
            <a:pPr indent="-298450" lvl="0" marL="457200" rtl="0" algn="l">
              <a:spcBef>
                <a:spcPts val="0"/>
              </a:spcBef>
              <a:spcAft>
                <a:spcPts val="0"/>
              </a:spcAft>
              <a:buSzPts val="1100"/>
              <a:buFont typeface="Arial"/>
              <a:buChar char="-"/>
            </a:pPr>
            <a:r>
              <a:rPr lang="en" sz="1100">
                <a:latin typeface="Arial"/>
                <a:ea typeface="Arial"/>
                <a:cs typeface="Arial"/>
                <a:sym typeface="Arial"/>
              </a:rPr>
              <a:t>Commercial would be our own branding ‘TreadSafe’ if it were to be sold privately.</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a:p>
            <a:pPr indent="0" lvl="0" marL="0" rtl="0" algn="l">
              <a:spcBef>
                <a:spcPts val="0"/>
              </a:spcBef>
              <a:spcAft>
                <a:spcPts val="0"/>
              </a:spcAft>
              <a:buNone/>
            </a:pPr>
            <a:r>
              <a:t/>
            </a:r>
            <a:endParaRPr sz="1100">
              <a:latin typeface="Arial"/>
              <a:ea typeface="Arial"/>
              <a:cs typeface="Arial"/>
              <a:sym typeface="Arial"/>
            </a:endParaRPr>
          </a:p>
        </p:txBody>
      </p:sp>
      <p:sp>
        <p:nvSpPr>
          <p:cNvPr id="285" name="Google Shape;285;p37"/>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Branding</a:t>
            </a:r>
            <a:endParaRPr i="1"/>
          </a:p>
        </p:txBody>
      </p:sp>
      <p:sp>
        <p:nvSpPr>
          <p:cNvPr id="286" name="Google Shape;286;p37"/>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sp>
        <p:nvSpPr>
          <p:cNvPr id="287" name="Google Shape;287;p37"/>
          <p:cNvSpPr txBox="1"/>
          <p:nvPr/>
        </p:nvSpPr>
        <p:spPr>
          <a:xfrm>
            <a:off x="8430925" y="4695200"/>
            <a:ext cx="546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Mia</a:t>
            </a:r>
            <a:endParaRPr>
              <a:solidFill>
                <a:schemeClr val="dk1"/>
              </a:solidFill>
              <a:latin typeface="Albert Sans"/>
              <a:ea typeface="Albert Sans"/>
              <a:cs typeface="Albert Sans"/>
              <a:sym typeface="Albert Sans"/>
            </a:endParaRPr>
          </a:p>
        </p:txBody>
      </p:sp>
      <p:pic>
        <p:nvPicPr>
          <p:cNvPr id="288" name="Google Shape;288;p37"/>
          <p:cNvPicPr preferRelativeResize="0"/>
          <p:nvPr/>
        </p:nvPicPr>
        <p:blipFill rotWithShape="1">
          <a:blip r:embed="rId4">
            <a:alphaModFix/>
          </a:blip>
          <a:srcRect b="0" l="0" r="0" t="9379"/>
          <a:stretch/>
        </p:blipFill>
        <p:spPr>
          <a:xfrm>
            <a:off x="2945575" y="247975"/>
            <a:ext cx="5840476" cy="2298325"/>
          </a:xfrm>
          <a:prstGeom prst="rect">
            <a:avLst/>
          </a:prstGeom>
          <a:noFill/>
          <a:ln>
            <a:noFill/>
          </a:ln>
        </p:spPr>
      </p:pic>
      <p:pic>
        <p:nvPicPr>
          <p:cNvPr id="289" name="Google Shape;289;p37"/>
          <p:cNvPicPr preferRelativeResize="0"/>
          <p:nvPr/>
        </p:nvPicPr>
        <p:blipFill>
          <a:blip r:embed="rId5">
            <a:alphaModFix/>
          </a:blip>
          <a:stretch>
            <a:fillRect/>
          </a:stretch>
        </p:blipFill>
        <p:spPr>
          <a:xfrm>
            <a:off x="2945575" y="2546300"/>
            <a:ext cx="5840475" cy="2202954"/>
          </a:xfrm>
          <a:prstGeom prst="rect">
            <a:avLst/>
          </a:prstGeom>
          <a:noFill/>
          <a:ln>
            <a:noFill/>
          </a:ln>
        </p:spPr>
      </p:pic>
      <p:sp>
        <p:nvSpPr>
          <p:cNvPr id="290" name="Google Shape;290;p37"/>
          <p:cNvSpPr txBox="1"/>
          <p:nvPr/>
        </p:nvSpPr>
        <p:spPr>
          <a:xfrm>
            <a:off x="8259325" y="247975"/>
            <a:ext cx="1160100" cy="297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Pam</a:t>
            </a:r>
            <a:endParaRPr>
              <a:solidFill>
                <a:schemeClr val="dk1"/>
              </a:solidFill>
              <a:latin typeface="Albert Sans"/>
              <a:ea typeface="Albert Sans"/>
              <a:cs typeface="Albert Sans"/>
              <a:sym typeface="Albert Sans"/>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 name="Shape 294"/>
        <p:cNvGrpSpPr/>
        <p:nvPr/>
      </p:nvGrpSpPr>
      <p:grpSpPr>
        <a:xfrm>
          <a:off x="0" y="0"/>
          <a:ext cx="0" cy="0"/>
          <a:chOff x="0" y="0"/>
          <a:chExt cx="0" cy="0"/>
        </a:xfrm>
      </p:grpSpPr>
      <p:pic>
        <p:nvPicPr>
          <p:cNvPr id="295" name="Google Shape;295;p38"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296" name="Google Shape;296;p38"/>
          <p:cNvSpPr txBox="1"/>
          <p:nvPr>
            <p:ph idx="1" type="body"/>
          </p:nvPr>
        </p:nvSpPr>
        <p:spPr>
          <a:xfrm>
            <a:off x="301625" y="709725"/>
            <a:ext cx="5751000" cy="44811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300">
                <a:latin typeface="Arial"/>
                <a:ea typeface="Arial"/>
                <a:cs typeface="Arial"/>
                <a:sym typeface="Arial"/>
              </a:rPr>
              <a:t>For the body of the grit-bot, </a:t>
            </a:r>
            <a:r>
              <a:rPr b="1" lang="en" sz="1300">
                <a:latin typeface="Arial"/>
                <a:ea typeface="Arial"/>
                <a:cs typeface="Arial"/>
                <a:sym typeface="Arial"/>
              </a:rPr>
              <a:t>aluminium</a:t>
            </a:r>
            <a:r>
              <a:rPr b="1" lang="en" sz="1300">
                <a:latin typeface="Arial"/>
                <a:ea typeface="Arial"/>
                <a:cs typeface="Arial"/>
                <a:sym typeface="Arial"/>
              </a:rPr>
              <a:t> would be a good choice as it is:</a:t>
            </a:r>
            <a:endParaRPr b="1" sz="13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-Durable </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-high corrosion resistance</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-Easy to mold</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-Heat dissipation which is perfect for the battery </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-aluminium oxide coating protects from rust</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-commonly used on </a:t>
            </a:r>
            <a:r>
              <a:rPr lang="en" sz="1200">
                <a:latin typeface="Arial"/>
                <a:ea typeface="Arial"/>
                <a:cs typeface="Arial"/>
                <a:sym typeface="Arial"/>
              </a:rPr>
              <a:t>motor vehicles</a:t>
            </a:r>
            <a:r>
              <a:rPr lang="en" sz="1200">
                <a:latin typeface="Arial"/>
                <a:ea typeface="Arial"/>
                <a:cs typeface="Arial"/>
                <a:sym typeface="Arial"/>
              </a:rPr>
              <a:t>, wheels</a:t>
            </a:r>
            <a:endParaRPr sz="1200">
              <a:latin typeface="Arial"/>
              <a:ea typeface="Arial"/>
              <a:cs typeface="Arial"/>
              <a:sym typeface="Arial"/>
            </a:endParaRPr>
          </a:p>
          <a:p>
            <a:pPr indent="0" lvl="0" marL="0" rtl="0" algn="l">
              <a:spcBef>
                <a:spcPts val="0"/>
              </a:spcBef>
              <a:spcAft>
                <a:spcPts val="0"/>
              </a:spcAft>
              <a:buNone/>
            </a:pPr>
            <a:r>
              <a:t/>
            </a:r>
            <a:endParaRPr sz="1200">
              <a:latin typeface="Arial"/>
              <a:ea typeface="Arial"/>
              <a:cs typeface="Arial"/>
              <a:sym typeface="Arial"/>
            </a:endParaRPr>
          </a:p>
          <a:p>
            <a:pPr indent="0" lvl="0" marL="0" rtl="0" algn="l">
              <a:lnSpc>
                <a:spcPct val="115000"/>
              </a:lnSpc>
              <a:spcBef>
                <a:spcPts val="0"/>
              </a:spcBef>
              <a:spcAft>
                <a:spcPts val="0"/>
              </a:spcAft>
              <a:buNone/>
            </a:pPr>
            <a:r>
              <a:rPr b="1" lang="en" sz="1300">
                <a:latin typeface="Arial"/>
                <a:ea typeface="Arial"/>
                <a:cs typeface="Arial"/>
                <a:sym typeface="Arial"/>
              </a:rPr>
              <a:t>For the Lights of the grit-bot, polycarbonate plastic will be used as it is:</a:t>
            </a:r>
            <a:endParaRPr b="1" sz="13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-UV protective </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-high optical clarity</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-heat </a:t>
            </a:r>
            <a:r>
              <a:rPr lang="en" sz="1200">
                <a:latin typeface="Arial"/>
                <a:ea typeface="Arial"/>
                <a:cs typeface="Arial"/>
                <a:sym typeface="Arial"/>
              </a:rPr>
              <a:t>resistant</a:t>
            </a:r>
            <a:r>
              <a:rPr lang="en" sz="1200">
                <a:latin typeface="Arial"/>
                <a:ea typeface="Arial"/>
                <a:cs typeface="Arial"/>
                <a:sym typeface="Arial"/>
              </a:rPr>
              <a:t> </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-impact resistant </a:t>
            </a:r>
            <a:endParaRPr sz="1200">
              <a:latin typeface="Arial"/>
              <a:ea typeface="Arial"/>
              <a:cs typeface="Arial"/>
              <a:sym typeface="Arial"/>
            </a:endParaRPr>
          </a:p>
          <a:p>
            <a:pPr indent="0" lvl="0" marL="0" rtl="0" algn="l">
              <a:spcBef>
                <a:spcPts val="0"/>
              </a:spcBef>
              <a:spcAft>
                <a:spcPts val="0"/>
              </a:spcAft>
              <a:buNone/>
            </a:pPr>
            <a:r>
              <a:rPr lang="en" sz="1200">
                <a:latin typeface="Arial"/>
                <a:ea typeface="Arial"/>
                <a:cs typeface="Arial"/>
                <a:sym typeface="Arial"/>
              </a:rPr>
              <a:t>-easy to work with and mold</a:t>
            </a:r>
            <a:endParaRPr sz="1200">
              <a:latin typeface="Arial"/>
              <a:ea typeface="Arial"/>
              <a:cs typeface="Arial"/>
              <a:sym typeface="Arial"/>
            </a:endParaRPr>
          </a:p>
          <a:p>
            <a:pPr indent="0" lvl="0" marL="0" rtl="0" algn="l">
              <a:spcBef>
                <a:spcPts val="0"/>
              </a:spcBef>
              <a:spcAft>
                <a:spcPts val="0"/>
              </a:spcAft>
              <a:buNone/>
            </a:pPr>
            <a:r>
              <a:t/>
            </a:r>
            <a:endParaRPr sz="12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b="1" lang="en" sz="1300"/>
              <a:t>For the grit container we will use Polypropylene as it is:</a:t>
            </a:r>
            <a:endParaRPr sz="1300"/>
          </a:p>
          <a:p>
            <a:pPr indent="0" lvl="0" marL="0" rtl="0" algn="l">
              <a:spcBef>
                <a:spcPts val="0"/>
              </a:spcBef>
              <a:spcAft>
                <a:spcPts val="0"/>
              </a:spcAft>
              <a:buClr>
                <a:schemeClr val="dk1"/>
              </a:buClr>
              <a:buSzPts val="1100"/>
              <a:buFont typeface="Arial"/>
              <a:buNone/>
            </a:pPr>
            <a:r>
              <a:rPr lang="en" sz="1200"/>
              <a:t>-Resistant to chemicals, notably sodium chloride (salt)</a:t>
            </a:r>
            <a:endParaRPr sz="1200"/>
          </a:p>
          <a:p>
            <a:pPr indent="0" lvl="0" marL="0" rtl="0" algn="l">
              <a:spcBef>
                <a:spcPts val="0"/>
              </a:spcBef>
              <a:spcAft>
                <a:spcPts val="0"/>
              </a:spcAft>
              <a:buClr>
                <a:schemeClr val="dk1"/>
              </a:buClr>
              <a:buSzPts val="1100"/>
              <a:buFont typeface="Arial"/>
              <a:buNone/>
            </a:pPr>
            <a:r>
              <a:rPr lang="en" sz="1200"/>
              <a:t>-heat resistant</a:t>
            </a:r>
            <a:endParaRPr sz="1200"/>
          </a:p>
          <a:p>
            <a:pPr indent="0" lvl="0" marL="0" rtl="0" algn="l">
              <a:spcBef>
                <a:spcPts val="0"/>
              </a:spcBef>
              <a:spcAft>
                <a:spcPts val="0"/>
              </a:spcAft>
              <a:buClr>
                <a:schemeClr val="dk1"/>
              </a:buClr>
              <a:buSzPts val="1100"/>
              <a:buFont typeface="Arial"/>
              <a:buNone/>
            </a:pPr>
            <a:r>
              <a:rPr lang="en" sz="1200"/>
              <a:t>-strong</a:t>
            </a:r>
            <a:endParaRPr sz="1200"/>
          </a:p>
          <a:p>
            <a:pPr indent="0" lvl="0" marL="0" rtl="0" algn="l">
              <a:spcBef>
                <a:spcPts val="0"/>
              </a:spcBef>
              <a:spcAft>
                <a:spcPts val="0"/>
              </a:spcAft>
              <a:buClr>
                <a:schemeClr val="dk1"/>
              </a:buClr>
              <a:buSzPts val="1100"/>
              <a:buFont typeface="Arial"/>
              <a:buNone/>
            </a:pPr>
            <a:r>
              <a:rPr lang="en" sz="1200"/>
              <a:t>-suitable for outdoor use</a:t>
            </a:r>
            <a:endParaRPr sz="1000">
              <a:latin typeface="Arial"/>
              <a:ea typeface="Arial"/>
              <a:cs typeface="Arial"/>
              <a:sym typeface="Arial"/>
            </a:endParaRPr>
          </a:p>
        </p:txBody>
      </p:sp>
      <p:sp>
        <p:nvSpPr>
          <p:cNvPr id="297" name="Google Shape;297;p38"/>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Materials for the Body, Lights and Components</a:t>
            </a:r>
            <a:endParaRPr i="1"/>
          </a:p>
        </p:txBody>
      </p:sp>
      <p:sp>
        <p:nvSpPr>
          <p:cNvPr id="298" name="Google Shape;298;p38"/>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299" name="Google Shape;299;p38"/>
          <p:cNvPicPr preferRelativeResize="0"/>
          <p:nvPr/>
        </p:nvPicPr>
        <p:blipFill rotWithShape="1">
          <a:blip r:embed="rId4">
            <a:alphaModFix/>
          </a:blip>
          <a:srcRect b="13367" l="8792" r="0" t="0"/>
          <a:stretch/>
        </p:blipFill>
        <p:spPr>
          <a:xfrm>
            <a:off x="4788725" y="3243971"/>
            <a:ext cx="2461800" cy="1315303"/>
          </a:xfrm>
          <a:prstGeom prst="rect">
            <a:avLst/>
          </a:prstGeom>
          <a:noFill/>
          <a:ln>
            <a:noFill/>
          </a:ln>
        </p:spPr>
      </p:pic>
      <p:pic>
        <p:nvPicPr>
          <p:cNvPr id="300" name="Google Shape;300;p38"/>
          <p:cNvPicPr preferRelativeResize="0"/>
          <p:nvPr/>
        </p:nvPicPr>
        <p:blipFill rotWithShape="1">
          <a:blip r:embed="rId5">
            <a:alphaModFix/>
          </a:blip>
          <a:srcRect b="16919" l="0" r="0" t="7111"/>
          <a:stretch/>
        </p:blipFill>
        <p:spPr>
          <a:xfrm>
            <a:off x="5782807" y="963049"/>
            <a:ext cx="2416891" cy="1377062"/>
          </a:xfrm>
          <a:prstGeom prst="rect">
            <a:avLst/>
          </a:prstGeom>
          <a:noFill/>
          <a:ln>
            <a:noFill/>
          </a:ln>
        </p:spPr>
      </p:pic>
      <p:pic>
        <p:nvPicPr>
          <p:cNvPr id="301" name="Google Shape;301;p38"/>
          <p:cNvPicPr preferRelativeResize="0"/>
          <p:nvPr/>
        </p:nvPicPr>
        <p:blipFill rotWithShape="1">
          <a:blip r:embed="rId6">
            <a:alphaModFix/>
          </a:blip>
          <a:srcRect b="0" l="0" r="0" t="6760"/>
          <a:stretch/>
        </p:blipFill>
        <p:spPr>
          <a:xfrm>
            <a:off x="7382350" y="2418050"/>
            <a:ext cx="1595175" cy="2231102"/>
          </a:xfrm>
          <a:prstGeom prst="rect">
            <a:avLst/>
          </a:prstGeom>
          <a:noFill/>
          <a:ln>
            <a:noFill/>
          </a:ln>
        </p:spPr>
      </p:pic>
      <p:sp>
        <p:nvSpPr>
          <p:cNvPr id="302" name="Google Shape;302;p38"/>
          <p:cNvSpPr txBox="1"/>
          <p:nvPr/>
        </p:nvSpPr>
        <p:spPr>
          <a:xfrm>
            <a:off x="7816625" y="4649150"/>
            <a:ext cx="1752000" cy="44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[23] [24] [25]</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pic>
        <p:nvPicPr>
          <p:cNvPr id="307" name="Google Shape;307;p39"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308" name="Google Shape;308;p39"/>
          <p:cNvSpPr txBox="1"/>
          <p:nvPr>
            <p:ph idx="1" type="body"/>
          </p:nvPr>
        </p:nvSpPr>
        <p:spPr>
          <a:xfrm>
            <a:off x="248525" y="1388450"/>
            <a:ext cx="3558000" cy="37551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sz="1700">
                <a:latin typeface="Arial"/>
                <a:ea typeface="Arial"/>
                <a:cs typeface="Arial"/>
                <a:sym typeface="Arial"/>
              </a:rPr>
              <a:t>-Soft suspension </a:t>
            </a:r>
            <a:endParaRPr sz="1700">
              <a:latin typeface="Arial"/>
              <a:ea typeface="Arial"/>
              <a:cs typeface="Arial"/>
              <a:sym typeface="Arial"/>
            </a:endParaRPr>
          </a:p>
          <a:p>
            <a:pPr indent="0" lvl="0" marL="457200" rtl="0" algn="l">
              <a:spcBef>
                <a:spcPts val="0"/>
              </a:spcBef>
              <a:spcAft>
                <a:spcPts val="0"/>
              </a:spcAft>
              <a:buNone/>
            </a:pPr>
            <a:r>
              <a:t/>
            </a:r>
            <a:endParaRPr sz="1700">
              <a:latin typeface="Arial"/>
              <a:ea typeface="Arial"/>
              <a:cs typeface="Arial"/>
              <a:sym typeface="Arial"/>
            </a:endParaRPr>
          </a:p>
          <a:p>
            <a:pPr indent="0" lvl="0" marL="457200" rtl="0" algn="l">
              <a:spcBef>
                <a:spcPts val="0"/>
              </a:spcBef>
              <a:spcAft>
                <a:spcPts val="0"/>
              </a:spcAft>
              <a:buNone/>
            </a:pPr>
            <a:r>
              <a:rPr lang="en" sz="1700">
                <a:latin typeface="Arial"/>
                <a:ea typeface="Arial"/>
                <a:cs typeface="Arial"/>
                <a:sym typeface="Arial"/>
              </a:rPr>
              <a:t>-Off-road ice tyres</a:t>
            </a:r>
            <a:endParaRPr sz="1700">
              <a:latin typeface="Arial"/>
              <a:ea typeface="Arial"/>
              <a:cs typeface="Arial"/>
              <a:sym typeface="Arial"/>
            </a:endParaRPr>
          </a:p>
          <a:p>
            <a:pPr indent="0" lvl="0" marL="457200" rtl="0" algn="l">
              <a:spcBef>
                <a:spcPts val="0"/>
              </a:spcBef>
              <a:spcAft>
                <a:spcPts val="0"/>
              </a:spcAft>
              <a:buNone/>
            </a:pPr>
            <a:r>
              <a:t/>
            </a:r>
            <a:endParaRPr sz="1700">
              <a:latin typeface="Arial"/>
              <a:ea typeface="Arial"/>
              <a:cs typeface="Arial"/>
              <a:sym typeface="Arial"/>
            </a:endParaRPr>
          </a:p>
          <a:p>
            <a:pPr indent="0" lvl="0" marL="457200" rtl="0" algn="l">
              <a:spcBef>
                <a:spcPts val="0"/>
              </a:spcBef>
              <a:spcAft>
                <a:spcPts val="0"/>
              </a:spcAft>
              <a:buNone/>
            </a:pPr>
            <a:r>
              <a:rPr lang="en" sz="1700">
                <a:latin typeface="Arial"/>
                <a:ea typeface="Arial"/>
                <a:cs typeface="Arial"/>
                <a:sym typeface="Arial"/>
              </a:rPr>
              <a:t>-All wheel steer (AWS) </a:t>
            </a:r>
            <a:endParaRPr sz="1700">
              <a:latin typeface="Arial"/>
              <a:ea typeface="Arial"/>
              <a:cs typeface="Arial"/>
              <a:sym typeface="Arial"/>
            </a:endParaRPr>
          </a:p>
          <a:p>
            <a:pPr indent="0" lvl="0" marL="457200" rtl="0" algn="l">
              <a:spcBef>
                <a:spcPts val="0"/>
              </a:spcBef>
              <a:spcAft>
                <a:spcPts val="0"/>
              </a:spcAft>
              <a:buNone/>
            </a:pPr>
            <a:r>
              <a:t/>
            </a:r>
            <a:endParaRPr sz="1700">
              <a:latin typeface="Arial"/>
              <a:ea typeface="Arial"/>
              <a:cs typeface="Arial"/>
              <a:sym typeface="Arial"/>
            </a:endParaRPr>
          </a:p>
          <a:p>
            <a:pPr indent="0" lvl="0" marL="457200" rtl="0" algn="l">
              <a:spcBef>
                <a:spcPts val="0"/>
              </a:spcBef>
              <a:spcAft>
                <a:spcPts val="0"/>
              </a:spcAft>
              <a:buNone/>
            </a:pPr>
            <a:r>
              <a:rPr lang="en" sz="1700">
                <a:latin typeface="Arial"/>
                <a:ea typeface="Arial"/>
                <a:cs typeface="Arial"/>
                <a:sym typeface="Arial"/>
              </a:rPr>
              <a:t>-All wheel drive (AWD) </a:t>
            </a:r>
            <a:endParaRPr sz="1700">
              <a:latin typeface="Arial"/>
              <a:ea typeface="Arial"/>
              <a:cs typeface="Arial"/>
              <a:sym typeface="Arial"/>
            </a:endParaRPr>
          </a:p>
        </p:txBody>
      </p:sp>
      <p:sp>
        <p:nvSpPr>
          <p:cNvPr id="309" name="Google Shape;309;p39"/>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Suspension, Tyres, steering and Drivetrain</a:t>
            </a:r>
            <a:endParaRPr i="1"/>
          </a:p>
        </p:txBody>
      </p:sp>
      <p:sp>
        <p:nvSpPr>
          <p:cNvPr id="310" name="Google Shape;310;p39"/>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311" name="Google Shape;311;p39"/>
          <p:cNvPicPr preferRelativeResize="0"/>
          <p:nvPr/>
        </p:nvPicPr>
        <p:blipFill>
          <a:blip r:embed="rId4">
            <a:alphaModFix/>
          </a:blip>
          <a:stretch>
            <a:fillRect/>
          </a:stretch>
        </p:blipFill>
        <p:spPr>
          <a:xfrm>
            <a:off x="4066163" y="826000"/>
            <a:ext cx="2049075" cy="2007061"/>
          </a:xfrm>
          <a:prstGeom prst="rect">
            <a:avLst/>
          </a:prstGeom>
          <a:noFill/>
          <a:ln>
            <a:noFill/>
          </a:ln>
        </p:spPr>
      </p:pic>
      <p:pic>
        <p:nvPicPr>
          <p:cNvPr id="312" name="Google Shape;312;p39"/>
          <p:cNvPicPr preferRelativeResize="0"/>
          <p:nvPr/>
        </p:nvPicPr>
        <p:blipFill rotWithShape="1">
          <a:blip r:embed="rId5">
            <a:alphaModFix/>
          </a:blip>
          <a:srcRect b="3779" l="6631" r="6683" t="18948"/>
          <a:stretch/>
        </p:blipFill>
        <p:spPr>
          <a:xfrm>
            <a:off x="6374900" y="762475"/>
            <a:ext cx="2176999" cy="1940825"/>
          </a:xfrm>
          <a:prstGeom prst="rect">
            <a:avLst/>
          </a:prstGeom>
          <a:noFill/>
          <a:ln>
            <a:noFill/>
          </a:ln>
        </p:spPr>
      </p:pic>
      <p:pic>
        <p:nvPicPr>
          <p:cNvPr id="313" name="Google Shape;313;p39"/>
          <p:cNvPicPr preferRelativeResize="0"/>
          <p:nvPr/>
        </p:nvPicPr>
        <p:blipFill>
          <a:blip r:embed="rId6">
            <a:alphaModFix/>
          </a:blip>
          <a:stretch>
            <a:fillRect/>
          </a:stretch>
        </p:blipFill>
        <p:spPr>
          <a:xfrm>
            <a:off x="3708703" y="3190500"/>
            <a:ext cx="2599674" cy="1462775"/>
          </a:xfrm>
          <a:prstGeom prst="rect">
            <a:avLst/>
          </a:prstGeom>
          <a:noFill/>
          <a:ln>
            <a:noFill/>
          </a:ln>
        </p:spPr>
      </p:pic>
      <p:pic>
        <p:nvPicPr>
          <p:cNvPr id="314" name="Google Shape;314;p39"/>
          <p:cNvPicPr preferRelativeResize="0"/>
          <p:nvPr/>
        </p:nvPicPr>
        <p:blipFill>
          <a:blip r:embed="rId7">
            <a:alphaModFix/>
          </a:blip>
          <a:stretch>
            <a:fillRect/>
          </a:stretch>
        </p:blipFill>
        <p:spPr>
          <a:xfrm>
            <a:off x="6446788" y="2747629"/>
            <a:ext cx="2599675" cy="1947570"/>
          </a:xfrm>
          <a:prstGeom prst="rect">
            <a:avLst/>
          </a:prstGeom>
          <a:noFill/>
          <a:ln>
            <a:noFill/>
          </a:ln>
        </p:spPr>
      </p:pic>
      <p:sp>
        <p:nvSpPr>
          <p:cNvPr id="315" name="Google Shape;315;p39"/>
          <p:cNvSpPr txBox="1"/>
          <p:nvPr/>
        </p:nvSpPr>
        <p:spPr>
          <a:xfrm>
            <a:off x="7738750" y="4739525"/>
            <a:ext cx="13077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[26] [27] [28]</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p40"/>
          <p:cNvSpPr txBox="1"/>
          <p:nvPr>
            <p:ph idx="1" type="body"/>
          </p:nvPr>
        </p:nvSpPr>
        <p:spPr>
          <a:xfrm>
            <a:off x="110225" y="1220075"/>
            <a:ext cx="4355400" cy="3970800"/>
          </a:xfrm>
          <a:prstGeom prst="rect">
            <a:avLst/>
          </a:prstGeom>
        </p:spPr>
        <p:txBody>
          <a:bodyPr anchorCtr="0" anchor="t" bIns="91425" lIns="91425" spcFirstLastPara="1" rIns="91425" wrap="square" tIns="91425">
            <a:noAutofit/>
          </a:bodyPr>
          <a:lstStyle/>
          <a:p>
            <a:pPr indent="0" lvl="0" marL="457200" rtl="0" algn="l">
              <a:spcBef>
                <a:spcPts val="0"/>
              </a:spcBef>
              <a:spcAft>
                <a:spcPts val="0"/>
              </a:spcAft>
              <a:buNone/>
            </a:pPr>
            <a:r>
              <a:rPr lang="en" sz="1300">
                <a:latin typeface="Arial"/>
                <a:ea typeface="Arial"/>
                <a:cs typeface="Arial"/>
                <a:sym typeface="Arial"/>
              </a:rPr>
              <a:t>-The Gritbot will utilize both Lidar scanning and GPS navigation.</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rPr lang="en" sz="1300">
                <a:latin typeface="Arial"/>
                <a:ea typeface="Arial"/>
                <a:cs typeface="Arial"/>
                <a:sym typeface="Arial"/>
              </a:rPr>
              <a:t>-To prevent theft, it will be possible to track the Gritbot via built-in GPS</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rPr lang="en" sz="1300">
                <a:latin typeface="Arial"/>
                <a:ea typeface="Arial"/>
                <a:cs typeface="Arial"/>
                <a:sym typeface="Arial"/>
              </a:rPr>
              <a:t>-Lidar scanning will be used to prevent the Gritbot from colliding with </a:t>
            </a:r>
            <a:r>
              <a:rPr lang="en" sz="1300">
                <a:latin typeface="Arial"/>
                <a:ea typeface="Arial"/>
                <a:cs typeface="Arial"/>
                <a:sym typeface="Arial"/>
              </a:rPr>
              <a:t>obstacles</a:t>
            </a:r>
            <a:r>
              <a:rPr lang="en" sz="1300">
                <a:latin typeface="Arial"/>
                <a:ea typeface="Arial"/>
                <a:cs typeface="Arial"/>
                <a:sym typeface="Arial"/>
              </a:rPr>
              <a:t> and to set a </a:t>
            </a:r>
            <a:r>
              <a:rPr lang="en" sz="1300">
                <a:latin typeface="Arial"/>
                <a:ea typeface="Arial"/>
                <a:cs typeface="Arial"/>
                <a:sym typeface="Arial"/>
              </a:rPr>
              <a:t>predetermined</a:t>
            </a:r>
            <a:r>
              <a:rPr lang="en" sz="1300">
                <a:latin typeface="Arial"/>
                <a:ea typeface="Arial"/>
                <a:cs typeface="Arial"/>
                <a:sym typeface="Arial"/>
              </a:rPr>
              <a:t> gritting path for it.</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t/>
            </a:r>
            <a:endParaRPr sz="1300">
              <a:latin typeface="Arial"/>
              <a:ea typeface="Arial"/>
              <a:cs typeface="Arial"/>
              <a:sym typeface="Arial"/>
            </a:endParaRPr>
          </a:p>
          <a:p>
            <a:pPr indent="0" lvl="0" marL="457200" rtl="0" algn="l">
              <a:spcBef>
                <a:spcPts val="0"/>
              </a:spcBef>
              <a:spcAft>
                <a:spcPts val="0"/>
              </a:spcAft>
              <a:buNone/>
            </a:pPr>
            <a:r>
              <a:rPr lang="en" sz="1300">
                <a:latin typeface="Arial"/>
                <a:ea typeface="Arial"/>
                <a:cs typeface="Arial"/>
                <a:sym typeface="Arial"/>
              </a:rPr>
              <a:t>-Control through software</a:t>
            </a:r>
            <a:endParaRPr sz="1100">
              <a:latin typeface="Arial"/>
              <a:ea typeface="Arial"/>
              <a:cs typeface="Arial"/>
              <a:sym typeface="Arial"/>
            </a:endParaRPr>
          </a:p>
        </p:txBody>
      </p:sp>
      <p:sp>
        <p:nvSpPr>
          <p:cNvPr id="321" name="Google Shape;321;p40"/>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GPS, Lidar Scanner and Software</a:t>
            </a:r>
            <a:endParaRPr i="1"/>
          </a:p>
        </p:txBody>
      </p:sp>
      <p:sp>
        <p:nvSpPr>
          <p:cNvPr id="322" name="Google Shape;322;p40"/>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solidFill>
                <a:schemeClr val="dk1"/>
              </a:solidFill>
              <a:latin typeface="Albert Sans"/>
              <a:ea typeface="Albert Sans"/>
              <a:cs typeface="Albert Sans"/>
              <a:sym typeface="Albert Sans"/>
            </a:endParaRPr>
          </a:p>
        </p:txBody>
      </p:sp>
      <p:pic>
        <p:nvPicPr>
          <p:cNvPr id="323" name="Google Shape;323;p40"/>
          <p:cNvPicPr preferRelativeResize="0"/>
          <p:nvPr/>
        </p:nvPicPr>
        <p:blipFill>
          <a:blip r:embed="rId3">
            <a:alphaModFix/>
          </a:blip>
          <a:stretch>
            <a:fillRect/>
          </a:stretch>
        </p:blipFill>
        <p:spPr>
          <a:xfrm>
            <a:off x="5207225" y="747150"/>
            <a:ext cx="3631976" cy="1894944"/>
          </a:xfrm>
          <a:prstGeom prst="rect">
            <a:avLst/>
          </a:prstGeom>
          <a:noFill/>
          <a:ln>
            <a:noFill/>
          </a:ln>
        </p:spPr>
      </p:pic>
      <p:pic>
        <p:nvPicPr>
          <p:cNvPr id="324" name="Google Shape;324;p40"/>
          <p:cNvPicPr preferRelativeResize="0"/>
          <p:nvPr/>
        </p:nvPicPr>
        <p:blipFill>
          <a:blip r:embed="rId4">
            <a:alphaModFix/>
          </a:blip>
          <a:stretch>
            <a:fillRect/>
          </a:stretch>
        </p:blipFill>
        <p:spPr>
          <a:xfrm>
            <a:off x="5923150" y="2778552"/>
            <a:ext cx="2200125" cy="2200125"/>
          </a:xfrm>
          <a:prstGeom prst="rect">
            <a:avLst/>
          </a:prstGeom>
          <a:noFill/>
          <a:ln>
            <a:noFill/>
          </a:ln>
        </p:spPr>
      </p:pic>
      <p:sp>
        <p:nvSpPr>
          <p:cNvPr id="325" name="Google Shape;325;p40"/>
          <p:cNvSpPr txBox="1"/>
          <p:nvPr/>
        </p:nvSpPr>
        <p:spPr>
          <a:xfrm>
            <a:off x="8255925" y="4695200"/>
            <a:ext cx="930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[29] [30]</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pic>
        <p:nvPicPr>
          <p:cNvPr id="330" name="Google Shape;330;p41" title="Minimal Gradient by Slidesgo (2).jpg"/>
          <p:cNvPicPr preferRelativeResize="0"/>
          <p:nvPr>
            <p:ph idx="2" type="pic"/>
          </p:nvPr>
        </p:nvPicPr>
        <p:blipFill rotWithShape="1">
          <a:blip r:embed="rId3">
            <a:alphaModFix/>
          </a:blip>
          <a:srcRect b="19910" l="20913" r="40201" t="0"/>
          <a:stretch/>
        </p:blipFill>
        <p:spPr>
          <a:xfrm>
            <a:off x="5782800" y="2298000"/>
            <a:ext cx="3361200" cy="2845550"/>
          </a:xfrm>
          <a:prstGeom prst="rect">
            <a:avLst/>
          </a:prstGeom>
        </p:spPr>
      </p:pic>
      <p:sp>
        <p:nvSpPr>
          <p:cNvPr id="331" name="Google Shape;331;p41"/>
          <p:cNvSpPr txBox="1"/>
          <p:nvPr>
            <p:ph idx="1" type="body"/>
          </p:nvPr>
        </p:nvSpPr>
        <p:spPr>
          <a:xfrm>
            <a:off x="147625" y="794100"/>
            <a:ext cx="6189600" cy="1503900"/>
          </a:xfrm>
          <a:prstGeom prst="rect">
            <a:avLst/>
          </a:prstGeom>
        </p:spPr>
        <p:txBody>
          <a:bodyPr anchorCtr="0" anchor="t" bIns="91425" lIns="91425" spcFirstLastPara="1" rIns="91425" wrap="square" tIns="91425">
            <a:noAutofit/>
          </a:bodyPr>
          <a:lstStyle/>
          <a:p>
            <a:pPr indent="-311150" lvl="0" marL="457200" rtl="0" algn="l">
              <a:spcBef>
                <a:spcPts val="0"/>
              </a:spcBef>
              <a:spcAft>
                <a:spcPts val="0"/>
              </a:spcAft>
              <a:buSzPts val="1300"/>
              <a:buFont typeface="Arial"/>
              <a:buChar char="●"/>
            </a:pPr>
            <a:r>
              <a:rPr lang="en" sz="1300">
                <a:latin typeface="Arial"/>
                <a:ea typeface="Arial"/>
                <a:cs typeface="Arial"/>
                <a:sym typeface="Arial"/>
              </a:rPr>
              <a:t>For </a:t>
            </a:r>
            <a:r>
              <a:rPr lang="en" sz="1300">
                <a:latin typeface="Arial"/>
                <a:ea typeface="Arial"/>
                <a:cs typeface="Arial"/>
                <a:sym typeface="Arial"/>
              </a:rPr>
              <a:t>creating the prototype of the Grit Bot, Blender will be used, because is the most suitable for its creation:</a:t>
            </a:r>
            <a:endParaRPr sz="1300">
              <a:latin typeface="Arial"/>
              <a:ea typeface="Arial"/>
              <a:cs typeface="Arial"/>
              <a:sym typeface="Arial"/>
            </a:endParaRPr>
          </a:p>
          <a:p>
            <a:pPr indent="-311150" lvl="1" marL="914400" rtl="0" algn="l">
              <a:spcBef>
                <a:spcPts val="0"/>
              </a:spcBef>
              <a:spcAft>
                <a:spcPts val="0"/>
              </a:spcAft>
              <a:buSzPts val="1300"/>
              <a:buFont typeface="Arial"/>
              <a:buChar char="○"/>
            </a:pPr>
            <a:r>
              <a:rPr lang="en" sz="1300">
                <a:latin typeface="Arial"/>
                <a:ea typeface="Arial"/>
                <a:cs typeface="Arial"/>
                <a:sym typeface="Arial"/>
              </a:rPr>
              <a:t>Easy to create parts of the Grit Bot </a:t>
            </a:r>
            <a:endParaRPr sz="1300">
              <a:latin typeface="Arial"/>
              <a:ea typeface="Arial"/>
              <a:cs typeface="Arial"/>
              <a:sym typeface="Arial"/>
            </a:endParaRPr>
          </a:p>
          <a:p>
            <a:pPr indent="-311150" lvl="1" marL="914400" rtl="0" algn="l">
              <a:spcBef>
                <a:spcPts val="0"/>
              </a:spcBef>
              <a:spcAft>
                <a:spcPts val="0"/>
              </a:spcAft>
              <a:buSzPts val="1300"/>
              <a:buFont typeface="Arial"/>
              <a:buChar char="○"/>
            </a:pPr>
            <a:r>
              <a:rPr lang="en" sz="1300">
                <a:latin typeface="Arial"/>
                <a:ea typeface="Arial"/>
                <a:cs typeface="Arial"/>
                <a:sym typeface="Arial"/>
              </a:rPr>
              <a:t>Helps to render the Grit Bot, to see what it looks like in real life</a:t>
            </a:r>
            <a:endParaRPr sz="1300">
              <a:latin typeface="Arial"/>
              <a:ea typeface="Arial"/>
              <a:cs typeface="Arial"/>
              <a:sym typeface="Arial"/>
            </a:endParaRPr>
          </a:p>
          <a:p>
            <a:pPr indent="-311150" lvl="1" marL="914400" rtl="0" algn="l">
              <a:spcBef>
                <a:spcPts val="0"/>
              </a:spcBef>
              <a:spcAft>
                <a:spcPts val="0"/>
              </a:spcAft>
              <a:buSzPts val="1300"/>
              <a:buFont typeface="Arial"/>
              <a:buChar char="○"/>
            </a:pPr>
            <a:r>
              <a:rPr lang="en" sz="1300">
                <a:latin typeface="Arial"/>
                <a:ea typeface="Arial"/>
                <a:cs typeface="Arial"/>
                <a:sym typeface="Arial"/>
              </a:rPr>
              <a:t>Allows to animate and test the Roomba in different environments </a:t>
            </a:r>
            <a:endParaRPr sz="1300">
              <a:latin typeface="Arial"/>
              <a:ea typeface="Arial"/>
              <a:cs typeface="Arial"/>
              <a:sym typeface="Arial"/>
            </a:endParaRPr>
          </a:p>
          <a:p>
            <a:pPr indent="0" lvl="0" marL="0" rtl="0" algn="l">
              <a:spcBef>
                <a:spcPts val="0"/>
              </a:spcBef>
              <a:spcAft>
                <a:spcPts val="0"/>
              </a:spcAft>
              <a:buNone/>
            </a:pPr>
            <a:r>
              <a:t/>
            </a:r>
            <a:endParaRPr sz="1300">
              <a:latin typeface="Arial"/>
              <a:ea typeface="Arial"/>
              <a:cs typeface="Arial"/>
              <a:sym typeface="Arial"/>
            </a:endParaRPr>
          </a:p>
        </p:txBody>
      </p:sp>
      <p:sp>
        <p:nvSpPr>
          <p:cNvPr id="332" name="Google Shape;332;p41"/>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Best Software for P</a:t>
            </a:r>
            <a:r>
              <a:rPr i="1" lang="en"/>
              <a:t>rototyping</a:t>
            </a:r>
            <a:r>
              <a:rPr i="1" lang="en"/>
              <a:t> </a:t>
            </a:r>
            <a:endParaRPr i="1"/>
          </a:p>
        </p:txBody>
      </p:sp>
      <p:sp>
        <p:nvSpPr>
          <p:cNvPr id="333" name="Google Shape;333;p41"/>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[31]</a:t>
            </a:r>
            <a:endParaRPr>
              <a:solidFill>
                <a:schemeClr val="dk1"/>
              </a:solidFill>
              <a:latin typeface="Albert Sans"/>
              <a:ea typeface="Albert Sans"/>
              <a:cs typeface="Albert Sans"/>
              <a:sym typeface="Albert Sans"/>
            </a:endParaRPr>
          </a:p>
        </p:txBody>
      </p:sp>
      <p:pic>
        <p:nvPicPr>
          <p:cNvPr id="334" name="Google Shape;334;p41"/>
          <p:cNvPicPr preferRelativeResize="0"/>
          <p:nvPr/>
        </p:nvPicPr>
        <p:blipFill>
          <a:blip r:embed="rId4">
            <a:alphaModFix/>
          </a:blip>
          <a:stretch>
            <a:fillRect/>
          </a:stretch>
        </p:blipFill>
        <p:spPr>
          <a:xfrm>
            <a:off x="598248" y="2708263"/>
            <a:ext cx="3095322" cy="1576673"/>
          </a:xfrm>
          <a:prstGeom prst="rect">
            <a:avLst/>
          </a:prstGeom>
          <a:noFill/>
          <a:ln>
            <a:noFill/>
          </a:ln>
        </p:spPr>
      </p:pic>
      <p:pic>
        <p:nvPicPr>
          <p:cNvPr id="335" name="Google Shape;335;p41"/>
          <p:cNvPicPr preferRelativeResize="0"/>
          <p:nvPr/>
        </p:nvPicPr>
        <p:blipFill rotWithShape="1">
          <a:blip r:embed="rId5">
            <a:alphaModFix/>
          </a:blip>
          <a:srcRect b="0" l="0" r="34141" t="0"/>
          <a:stretch/>
        </p:blipFill>
        <p:spPr>
          <a:xfrm>
            <a:off x="3851268" y="2708263"/>
            <a:ext cx="1976360" cy="1576674"/>
          </a:xfrm>
          <a:prstGeom prst="rect">
            <a:avLst/>
          </a:prstGeom>
          <a:noFill/>
          <a:ln>
            <a:noFill/>
          </a:ln>
        </p:spPr>
      </p:pic>
      <p:pic>
        <p:nvPicPr>
          <p:cNvPr id="336" name="Google Shape;336;p41"/>
          <p:cNvPicPr preferRelativeResize="0"/>
          <p:nvPr/>
        </p:nvPicPr>
        <p:blipFill>
          <a:blip r:embed="rId6">
            <a:alphaModFix/>
          </a:blip>
          <a:stretch>
            <a:fillRect/>
          </a:stretch>
        </p:blipFill>
        <p:spPr>
          <a:xfrm>
            <a:off x="6418330" y="2708263"/>
            <a:ext cx="2369319" cy="157667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0" name="Shape 340"/>
        <p:cNvGrpSpPr/>
        <p:nvPr/>
      </p:nvGrpSpPr>
      <p:grpSpPr>
        <a:xfrm>
          <a:off x="0" y="0"/>
          <a:ext cx="0" cy="0"/>
          <a:chOff x="0" y="0"/>
          <a:chExt cx="0" cy="0"/>
        </a:xfrm>
      </p:grpSpPr>
      <p:pic>
        <p:nvPicPr>
          <p:cNvPr id="341" name="Google Shape;341;p42"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8"/>
          </a:xfrm>
          <a:prstGeom prst="rect">
            <a:avLst/>
          </a:prstGeom>
        </p:spPr>
      </p:pic>
      <p:sp>
        <p:nvSpPr>
          <p:cNvPr id="342" name="Google Shape;342;p42"/>
          <p:cNvSpPr txBox="1"/>
          <p:nvPr>
            <p:ph idx="1" type="body"/>
          </p:nvPr>
        </p:nvSpPr>
        <p:spPr>
          <a:xfrm>
            <a:off x="102250" y="794100"/>
            <a:ext cx="6189600" cy="1956600"/>
          </a:xfrm>
          <a:prstGeom prst="rect">
            <a:avLst/>
          </a:prstGeom>
        </p:spPr>
        <p:txBody>
          <a:bodyPr anchorCtr="0" anchor="t" bIns="91425" lIns="91425" spcFirstLastPara="1" rIns="91425" wrap="square" tIns="91425">
            <a:noAutofit/>
          </a:bodyPr>
          <a:lstStyle/>
          <a:p>
            <a:pPr indent="-304800" lvl="0" marL="457200" rtl="0" algn="l">
              <a:spcBef>
                <a:spcPts val="0"/>
              </a:spcBef>
              <a:spcAft>
                <a:spcPts val="0"/>
              </a:spcAft>
              <a:buClr>
                <a:schemeClr val="dk1"/>
              </a:buClr>
              <a:buSzPts val="1200"/>
              <a:buChar char="●"/>
            </a:pPr>
            <a:r>
              <a:rPr b="1" lang="en" sz="1200">
                <a:latin typeface="Arial"/>
                <a:ea typeface="Arial"/>
                <a:cs typeface="Arial"/>
                <a:sym typeface="Arial"/>
              </a:rPr>
              <a:t>Visual Prototype:</a:t>
            </a:r>
            <a:endParaRPr b="1" sz="1200">
              <a:latin typeface="Arial"/>
              <a:ea typeface="Arial"/>
              <a:cs typeface="Arial"/>
              <a:sym typeface="Arial"/>
            </a:endParaRPr>
          </a:p>
          <a:p>
            <a:pPr indent="0" lvl="0" marL="457200" rtl="0" algn="l">
              <a:spcBef>
                <a:spcPts val="0"/>
              </a:spcBef>
              <a:spcAft>
                <a:spcPts val="0"/>
              </a:spcAft>
              <a:buNone/>
            </a:pPr>
            <a:r>
              <a:rPr lang="en" sz="1200">
                <a:latin typeface="Arial"/>
                <a:ea typeface="Arial"/>
                <a:cs typeface="Arial"/>
                <a:sym typeface="Arial"/>
              </a:rPr>
              <a:t>Iterations of the grit roomba to identify what design is better. Its dimension and overall shape.</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1" lang="en" sz="1200">
                <a:latin typeface="Arial"/>
                <a:ea typeface="Arial"/>
                <a:cs typeface="Arial"/>
                <a:sym typeface="Arial"/>
              </a:rPr>
              <a:t>Proof of principle prototype: </a:t>
            </a:r>
            <a:br>
              <a:rPr b="1" lang="en" sz="1200">
                <a:latin typeface="Arial"/>
                <a:ea typeface="Arial"/>
                <a:cs typeface="Arial"/>
                <a:sym typeface="Arial"/>
              </a:rPr>
            </a:br>
            <a:r>
              <a:rPr lang="en" sz="1200">
                <a:latin typeface="Arial"/>
                <a:ea typeface="Arial"/>
                <a:cs typeface="Arial"/>
                <a:sym typeface="Arial"/>
              </a:rPr>
              <a:t>Will be animations to test the roomba on different terrain and areas.</a:t>
            </a:r>
            <a:endParaRPr sz="1200">
              <a:latin typeface="Arial"/>
              <a:ea typeface="Arial"/>
              <a:cs typeface="Arial"/>
              <a:sym typeface="Arial"/>
            </a:endParaRPr>
          </a:p>
          <a:p>
            <a:pPr indent="-304800" lvl="0" marL="457200" rtl="0" algn="l">
              <a:lnSpc>
                <a:spcPct val="115000"/>
              </a:lnSpc>
              <a:spcBef>
                <a:spcPts val="0"/>
              </a:spcBef>
              <a:spcAft>
                <a:spcPts val="0"/>
              </a:spcAft>
              <a:buSzPts val="1200"/>
              <a:buFont typeface="Arial"/>
              <a:buChar char="●"/>
            </a:pPr>
            <a:r>
              <a:rPr b="1" lang="en" sz="1200">
                <a:latin typeface="Arial"/>
                <a:ea typeface="Arial"/>
                <a:cs typeface="Arial"/>
                <a:sym typeface="Arial"/>
              </a:rPr>
              <a:t>Working prototype:</a:t>
            </a:r>
            <a:endParaRPr b="1" sz="1200">
              <a:latin typeface="Arial"/>
              <a:ea typeface="Arial"/>
              <a:cs typeface="Arial"/>
              <a:sym typeface="Arial"/>
            </a:endParaRPr>
          </a:p>
          <a:p>
            <a:pPr indent="0" lvl="0" marL="457200" rtl="0" algn="l">
              <a:lnSpc>
                <a:spcPct val="115000"/>
              </a:lnSpc>
              <a:spcBef>
                <a:spcPts val="0"/>
              </a:spcBef>
              <a:spcAft>
                <a:spcPts val="0"/>
              </a:spcAft>
              <a:buNone/>
            </a:pPr>
            <a:r>
              <a:rPr lang="en" sz="1200">
                <a:latin typeface="Arial"/>
                <a:ea typeface="Arial"/>
                <a:cs typeface="Arial"/>
                <a:sym typeface="Arial"/>
              </a:rPr>
              <a:t>Using 3D printers to test its functionality, before it goes through final production.</a:t>
            </a:r>
            <a:endParaRPr sz="1200">
              <a:latin typeface="Arial"/>
              <a:ea typeface="Arial"/>
              <a:cs typeface="Arial"/>
              <a:sym typeface="Arial"/>
            </a:endParaRPr>
          </a:p>
        </p:txBody>
      </p:sp>
      <p:sp>
        <p:nvSpPr>
          <p:cNvPr id="343" name="Google Shape;343;p42"/>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Several stages of the </a:t>
            </a:r>
            <a:r>
              <a:rPr i="1" lang="en"/>
              <a:t>prototype</a:t>
            </a:r>
            <a:r>
              <a:rPr i="1" lang="en"/>
              <a:t> </a:t>
            </a:r>
            <a:endParaRPr i="1"/>
          </a:p>
        </p:txBody>
      </p:sp>
      <p:sp>
        <p:nvSpPr>
          <p:cNvPr id="344" name="Google Shape;344;p42"/>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[32]</a:t>
            </a:r>
            <a:endParaRPr>
              <a:solidFill>
                <a:schemeClr val="dk1"/>
              </a:solidFill>
              <a:latin typeface="Albert Sans"/>
              <a:ea typeface="Albert Sans"/>
              <a:cs typeface="Albert Sans"/>
              <a:sym typeface="Albert Sans"/>
            </a:endParaRPr>
          </a:p>
        </p:txBody>
      </p:sp>
      <p:pic>
        <p:nvPicPr>
          <p:cNvPr id="345" name="Google Shape;345;p42"/>
          <p:cNvPicPr preferRelativeResize="0"/>
          <p:nvPr/>
        </p:nvPicPr>
        <p:blipFill>
          <a:blip r:embed="rId4">
            <a:alphaModFix/>
          </a:blip>
          <a:stretch>
            <a:fillRect/>
          </a:stretch>
        </p:blipFill>
        <p:spPr>
          <a:xfrm>
            <a:off x="354150" y="2685998"/>
            <a:ext cx="2889849" cy="1803405"/>
          </a:xfrm>
          <a:prstGeom prst="rect">
            <a:avLst/>
          </a:prstGeom>
          <a:noFill/>
          <a:ln>
            <a:noFill/>
          </a:ln>
        </p:spPr>
      </p:pic>
      <p:pic>
        <p:nvPicPr>
          <p:cNvPr id="346" name="Google Shape;346;p42"/>
          <p:cNvPicPr preferRelativeResize="0"/>
          <p:nvPr/>
        </p:nvPicPr>
        <p:blipFill>
          <a:blip r:embed="rId5">
            <a:alphaModFix/>
          </a:blip>
          <a:stretch>
            <a:fillRect/>
          </a:stretch>
        </p:blipFill>
        <p:spPr>
          <a:xfrm>
            <a:off x="6395507" y="2650650"/>
            <a:ext cx="2582012" cy="1874100"/>
          </a:xfrm>
          <a:prstGeom prst="rect">
            <a:avLst/>
          </a:prstGeom>
          <a:noFill/>
          <a:ln>
            <a:noFill/>
          </a:ln>
        </p:spPr>
      </p:pic>
      <p:pic>
        <p:nvPicPr>
          <p:cNvPr id="347" name="Google Shape;347;p42"/>
          <p:cNvPicPr preferRelativeResize="0"/>
          <p:nvPr/>
        </p:nvPicPr>
        <p:blipFill>
          <a:blip r:embed="rId6">
            <a:alphaModFix/>
          </a:blip>
          <a:stretch>
            <a:fillRect/>
          </a:stretch>
        </p:blipFill>
        <p:spPr>
          <a:xfrm flipH="1">
            <a:off x="3626776" y="2650650"/>
            <a:ext cx="2403949" cy="1825685"/>
          </a:xfrm>
          <a:prstGeom prst="rect">
            <a:avLst/>
          </a:prstGeom>
          <a:noFill/>
          <a:ln>
            <a:noFill/>
          </a:ln>
        </p:spPr>
      </p:pic>
      <p:sp>
        <p:nvSpPr>
          <p:cNvPr id="348" name="Google Shape;348;p42"/>
          <p:cNvSpPr txBox="1"/>
          <p:nvPr>
            <p:ph idx="1" type="body"/>
          </p:nvPr>
        </p:nvSpPr>
        <p:spPr>
          <a:xfrm>
            <a:off x="254650" y="2352575"/>
            <a:ext cx="6189600" cy="4002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1200">
                <a:latin typeface="Arial"/>
                <a:ea typeface="Arial"/>
                <a:cs typeface="Arial"/>
                <a:sym typeface="Arial"/>
              </a:rPr>
              <a:t>3D modeling test</a:t>
            </a:r>
            <a:endParaRPr sz="1200">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2" name="Shape 352"/>
        <p:cNvGrpSpPr/>
        <p:nvPr/>
      </p:nvGrpSpPr>
      <p:grpSpPr>
        <a:xfrm>
          <a:off x="0" y="0"/>
          <a:ext cx="0" cy="0"/>
          <a:chOff x="0" y="0"/>
          <a:chExt cx="0" cy="0"/>
        </a:xfrm>
      </p:grpSpPr>
      <p:pic>
        <p:nvPicPr>
          <p:cNvPr id="353" name="Google Shape;353;p43"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354" name="Google Shape;354;p43"/>
          <p:cNvSpPr txBox="1"/>
          <p:nvPr>
            <p:ph idx="1" type="body"/>
          </p:nvPr>
        </p:nvSpPr>
        <p:spPr>
          <a:xfrm>
            <a:off x="102250" y="794100"/>
            <a:ext cx="6189600" cy="1284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300">
                <a:latin typeface="Arial"/>
                <a:ea typeface="Arial"/>
                <a:cs typeface="Arial"/>
                <a:sym typeface="Arial"/>
              </a:rPr>
              <a:t>The scope of the </a:t>
            </a:r>
            <a:r>
              <a:rPr lang="en" sz="1300">
                <a:latin typeface="Arial"/>
                <a:ea typeface="Arial"/>
                <a:cs typeface="Arial"/>
                <a:sym typeface="Arial"/>
              </a:rPr>
              <a:t>prototype</a:t>
            </a:r>
            <a:r>
              <a:rPr lang="en" sz="1300">
                <a:latin typeface="Arial"/>
                <a:ea typeface="Arial"/>
                <a:cs typeface="Arial"/>
                <a:sym typeface="Arial"/>
              </a:rPr>
              <a:t> is to define the the core </a:t>
            </a:r>
            <a:r>
              <a:rPr lang="en" sz="1300">
                <a:latin typeface="Arial"/>
                <a:ea typeface="Arial"/>
                <a:cs typeface="Arial"/>
                <a:sym typeface="Arial"/>
              </a:rPr>
              <a:t>dressing</a:t>
            </a:r>
            <a:r>
              <a:rPr lang="en" sz="1300">
                <a:latin typeface="Arial"/>
                <a:ea typeface="Arial"/>
                <a:cs typeface="Arial"/>
                <a:sym typeface="Arial"/>
              </a:rPr>
              <a:t> and performance of the Grit Bot.</a:t>
            </a:r>
            <a:endParaRPr sz="1300">
              <a:latin typeface="Arial"/>
              <a:ea typeface="Arial"/>
              <a:cs typeface="Arial"/>
              <a:sym typeface="Arial"/>
            </a:endParaRPr>
          </a:p>
          <a:p>
            <a:pPr indent="-317500" lvl="0" marL="457200" rtl="0" algn="l">
              <a:spcBef>
                <a:spcPts val="0"/>
              </a:spcBef>
              <a:spcAft>
                <a:spcPts val="0"/>
              </a:spcAft>
              <a:buSzPts val="1400"/>
              <a:buChar char="●"/>
            </a:pPr>
            <a:r>
              <a:rPr lang="en" sz="1300">
                <a:latin typeface="Arial"/>
                <a:ea typeface="Arial"/>
                <a:cs typeface="Arial"/>
                <a:sym typeface="Arial"/>
              </a:rPr>
              <a:t>The Grit Bot will use a modular design. This makes the maintenance and repairs easier and reduces waste.</a:t>
            </a:r>
            <a:endParaRPr sz="1300">
              <a:latin typeface="Arial"/>
              <a:ea typeface="Arial"/>
              <a:cs typeface="Arial"/>
              <a:sym typeface="Arial"/>
            </a:endParaRPr>
          </a:p>
          <a:p>
            <a:pPr indent="-311150" lvl="0" marL="457200" rtl="0" algn="l">
              <a:spcBef>
                <a:spcPts val="0"/>
              </a:spcBef>
              <a:spcAft>
                <a:spcPts val="0"/>
              </a:spcAft>
              <a:buSzPts val="1300"/>
              <a:buFont typeface="Arial"/>
              <a:buChar char="●"/>
            </a:pPr>
            <a:r>
              <a:rPr lang="en" sz="1300">
                <a:latin typeface="Arial"/>
                <a:ea typeface="Arial"/>
                <a:cs typeface="Arial"/>
                <a:sym typeface="Arial"/>
              </a:rPr>
              <a:t>3D printing will support testing. Used to evaluate its functionality, stability, and optimize size and scale.</a:t>
            </a:r>
            <a:endParaRPr sz="1300">
              <a:latin typeface="Arial"/>
              <a:ea typeface="Arial"/>
              <a:cs typeface="Arial"/>
              <a:sym typeface="Arial"/>
            </a:endParaRPr>
          </a:p>
        </p:txBody>
      </p:sp>
      <p:sp>
        <p:nvSpPr>
          <p:cNvPr id="355" name="Google Shape;355;p43"/>
          <p:cNvSpPr txBox="1"/>
          <p:nvPr>
            <p:ph type="title"/>
          </p:nvPr>
        </p:nvSpPr>
        <p:spPr>
          <a:xfrm>
            <a:off x="515100" y="1494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i="1" lang="en"/>
              <a:t>The </a:t>
            </a:r>
            <a:r>
              <a:rPr i="1" lang="en"/>
              <a:t>scope of the prototype </a:t>
            </a:r>
            <a:endParaRPr i="1"/>
          </a:p>
        </p:txBody>
      </p:sp>
      <p:sp>
        <p:nvSpPr>
          <p:cNvPr id="356" name="Google Shape;356;p43"/>
          <p:cNvSpPr txBox="1"/>
          <p:nvPr/>
        </p:nvSpPr>
        <p:spPr>
          <a:xfrm>
            <a:off x="6515725" y="4695200"/>
            <a:ext cx="24618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a:solidFill>
                  <a:schemeClr val="dk1"/>
                </a:solidFill>
                <a:latin typeface="Albert Sans"/>
                <a:ea typeface="Albert Sans"/>
                <a:cs typeface="Albert Sans"/>
                <a:sym typeface="Albert Sans"/>
              </a:rPr>
              <a:t>[33][34][35]</a:t>
            </a:r>
            <a:endParaRPr>
              <a:solidFill>
                <a:schemeClr val="dk1"/>
              </a:solidFill>
              <a:latin typeface="Albert Sans"/>
              <a:ea typeface="Albert Sans"/>
              <a:cs typeface="Albert Sans"/>
              <a:sym typeface="Albert Sans"/>
            </a:endParaRPr>
          </a:p>
        </p:txBody>
      </p:sp>
      <p:pic>
        <p:nvPicPr>
          <p:cNvPr id="357" name="Google Shape;357;p43"/>
          <p:cNvPicPr preferRelativeResize="0"/>
          <p:nvPr/>
        </p:nvPicPr>
        <p:blipFill>
          <a:blip r:embed="rId4">
            <a:alphaModFix/>
          </a:blip>
          <a:stretch>
            <a:fillRect/>
          </a:stretch>
        </p:blipFill>
        <p:spPr>
          <a:xfrm>
            <a:off x="250675" y="2078900"/>
            <a:ext cx="3556865" cy="2328899"/>
          </a:xfrm>
          <a:prstGeom prst="rect">
            <a:avLst/>
          </a:prstGeom>
          <a:noFill/>
          <a:ln>
            <a:noFill/>
          </a:ln>
        </p:spPr>
      </p:pic>
      <p:pic>
        <p:nvPicPr>
          <p:cNvPr id="358" name="Google Shape;358;p43"/>
          <p:cNvPicPr preferRelativeResize="0"/>
          <p:nvPr/>
        </p:nvPicPr>
        <p:blipFill>
          <a:blip r:embed="rId5">
            <a:alphaModFix/>
          </a:blip>
          <a:stretch>
            <a:fillRect/>
          </a:stretch>
        </p:blipFill>
        <p:spPr>
          <a:xfrm>
            <a:off x="3919650" y="2078900"/>
            <a:ext cx="4135572" cy="2328901"/>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2" name="Shape 362"/>
        <p:cNvGrpSpPr/>
        <p:nvPr/>
      </p:nvGrpSpPr>
      <p:grpSpPr>
        <a:xfrm>
          <a:off x="0" y="0"/>
          <a:ext cx="0" cy="0"/>
          <a:chOff x="0" y="0"/>
          <a:chExt cx="0" cy="0"/>
        </a:xfrm>
      </p:grpSpPr>
      <p:sp>
        <p:nvSpPr>
          <p:cNvPr id="363" name="Google Shape;363;p44"/>
          <p:cNvSpPr txBox="1"/>
          <p:nvPr>
            <p:ph type="title"/>
          </p:nvPr>
        </p:nvSpPr>
        <p:spPr>
          <a:xfrm>
            <a:off x="515100" y="196300"/>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64" name="Google Shape;364;p44"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365" name="Google Shape;365;p44"/>
          <p:cNvSpPr txBox="1"/>
          <p:nvPr>
            <p:ph idx="1" type="body"/>
          </p:nvPr>
        </p:nvSpPr>
        <p:spPr>
          <a:xfrm>
            <a:off x="515100" y="737575"/>
            <a:ext cx="8397600" cy="31545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000">
                <a:latin typeface="Arial"/>
                <a:ea typeface="Arial"/>
                <a:cs typeface="Arial"/>
                <a:sym typeface="Arial"/>
              </a:rPr>
              <a:t>[1]	“Why iRobot | iRobot,” </a:t>
            </a:r>
            <a:r>
              <a:rPr i="1" lang="en" sz="1000">
                <a:latin typeface="Arial"/>
                <a:ea typeface="Arial"/>
                <a:cs typeface="Arial"/>
                <a:sym typeface="Arial"/>
              </a:rPr>
              <a:t>www.irobot.co.uk</a:t>
            </a:r>
            <a:r>
              <a:rPr lang="en" sz="1000">
                <a:latin typeface="Arial"/>
                <a:ea typeface="Arial"/>
                <a:cs typeface="Arial"/>
                <a:sym typeface="Arial"/>
              </a:rPr>
              <a:t>. Available: https://www.irobot.co.uk/en_GB/why-irobot.html. [Accessed: Mar. 15, 2026]</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000">
                <a:latin typeface="Arial"/>
                <a:ea typeface="Arial"/>
                <a:cs typeface="Arial"/>
                <a:sym typeface="Arial"/>
              </a:rPr>
              <a:t>[2]	“Belrobotics BigMow - The Grounds Keeping Standard | AMS Robotics,” </a:t>
            </a:r>
            <a:r>
              <a:rPr i="1" lang="en" sz="1000">
                <a:latin typeface="Arial"/>
                <a:ea typeface="Arial"/>
                <a:cs typeface="Arial"/>
                <a:sym typeface="Arial"/>
              </a:rPr>
              <a:t>AMS Robotics</a:t>
            </a:r>
            <a:r>
              <a:rPr lang="en" sz="1000">
                <a:latin typeface="Arial"/>
                <a:ea typeface="Arial"/>
                <a:cs typeface="Arial"/>
                <a:sym typeface="Arial"/>
              </a:rPr>
              <a:t>, 2017. Available: https://www.amsrobotics.co.uk/products/belrobotics-bigmow-robotic-mower. [Accessed: Mar. 15, 2026]</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000">
                <a:latin typeface="Arial"/>
                <a:ea typeface="Arial"/>
                <a:cs typeface="Arial"/>
                <a:sym typeface="Arial"/>
              </a:rPr>
              <a:t>[3]	“Home - Acuity Robotics,” </a:t>
            </a:r>
            <a:r>
              <a:rPr i="1" lang="en" sz="1000">
                <a:latin typeface="Arial"/>
                <a:ea typeface="Arial"/>
                <a:cs typeface="Arial"/>
                <a:sym typeface="Arial"/>
              </a:rPr>
              <a:t>Acuity Robotics</a:t>
            </a:r>
            <a:r>
              <a:rPr lang="en" sz="1000">
                <a:latin typeface="Arial"/>
                <a:ea typeface="Arial"/>
                <a:cs typeface="Arial"/>
                <a:sym typeface="Arial"/>
              </a:rPr>
              <a:t>, Oct. 13, 2022. Available: https://acuityrobotics.co.uk/. [Accessed: Mar. 15, 2026]</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1000">
                <a:latin typeface="Arial"/>
                <a:ea typeface="Arial"/>
                <a:cs typeface="Arial"/>
                <a:sym typeface="Arial"/>
              </a:rPr>
              <a:t>[4]	“Serve Robotics,” </a:t>
            </a:r>
            <a:r>
              <a:rPr i="1" lang="en" sz="1000">
                <a:latin typeface="Arial"/>
                <a:ea typeface="Arial"/>
                <a:cs typeface="Arial"/>
                <a:sym typeface="Arial"/>
              </a:rPr>
              <a:t>Serve Robotics</a:t>
            </a:r>
            <a:r>
              <a:rPr lang="en" sz="1000">
                <a:latin typeface="Arial"/>
                <a:ea typeface="Arial"/>
                <a:cs typeface="Arial"/>
                <a:sym typeface="Arial"/>
              </a:rPr>
              <a:t>, 2025. Available: https://www.serverobotics.com/robot. [Accessed: Mar. 15, 2026]</a:t>
            </a:r>
            <a:endParaRPr sz="10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 sz="1000">
                <a:latin typeface="Arial"/>
                <a:ea typeface="Arial"/>
                <a:cs typeface="Arial"/>
                <a:sym typeface="Arial"/>
              </a:rPr>
              <a:t>[5] GOV.UK, “Cold mortality monitoring report: winter 2024 to 2025 ,” GOV.UK, Feb. 18, 2026. https://www.gov.uk/government/statistics/cold-mortality-monitoring-report-england-winter-2024-to-2025/cold-mortality-monitoring-report-winter-2024-to-2025 (accessed Mar. 26, 2026).</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 sz="1000">
                <a:latin typeface="Arial"/>
                <a:ea typeface="Arial"/>
                <a:cs typeface="Arial"/>
                <a:sym typeface="Arial"/>
              </a:rPr>
              <a:t>[6] Health and Safety Executive, “Managing risks and risk assessment at work,” Health and Safety Executive,. https://www.hse.gov.uk/simple-health-safety/risk/risk-assessment-template-and-examples.htm (accessed Feb. 12, 2026).</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 sz="1000">
                <a:latin typeface="Arial"/>
                <a:ea typeface="Arial"/>
                <a:cs typeface="Arial"/>
                <a:sym typeface="Arial"/>
              </a:rPr>
              <a:t>[7] A&amp;C Plastics, Inc., “4 Types Of Plastic Used In Cars And Car Parts,” A&amp;C Plastics, Inc. https://www.acplasticsinc.com/informationcenter/r/plastic-used-in-cars (accessed Mar. 26, 2026).</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 sz="1000">
                <a:latin typeface="Arial"/>
                <a:ea typeface="Arial"/>
                <a:cs typeface="Arial"/>
                <a:sym typeface="Arial"/>
              </a:rPr>
              <a:t>[8] R. Aucock, “How to overtake a road gritter without damaging your car,” Motoring Research, Jan. 05, 2025. https://www.motoringresearch.com/advice/road-gritter-guide-for-motorists/ (accessed Mar. 26, 2026).</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spcBef>
                <a:spcPts val="0"/>
              </a:spcBef>
              <a:spcAft>
                <a:spcPts val="0"/>
              </a:spcAft>
              <a:buClr>
                <a:schemeClr val="dk1"/>
              </a:buClr>
              <a:buSzPts val="1100"/>
              <a:buFont typeface="Arial"/>
              <a:buNone/>
            </a:pPr>
            <a:r>
              <a:rPr lang="en" sz="1000">
                <a:latin typeface="Arial"/>
                <a:ea typeface="Arial"/>
                <a:cs typeface="Arial"/>
                <a:sym typeface="Arial"/>
              </a:rPr>
              <a:t>[9] Future Care Capital, “New NHS mental health ambulances to provide specialised care,” Future Care Capital, Jan. 23, 2023. https://futurecarecapital.org.uk/latest/nhs-ambulances-to-provide-specialised-mental-health-care/ (accessed Mar. 26, 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800"/>
              </a:spcAft>
              <a:buClr>
                <a:schemeClr val="dk1"/>
              </a:buClr>
              <a:buSzPts val="1100"/>
              <a:buFont typeface="Arial"/>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9" name="Shape 369"/>
        <p:cNvGrpSpPr/>
        <p:nvPr/>
      </p:nvGrpSpPr>
      <p:grpSpPr>
        <a:xfrm>
          <a:off x="0" y="0"/>
          <a:ext cx="0" cy="0"/>
          <a:chOff x="0" y="0"/>
          <a:chExt cx="0" cy="0"/>
        </a:xfrm>
      </p:grpSpPr>
      <p:sp>
        <p:nvSpPr>
          <p:cNvPr id="370" name="Google Shape;370;p45"/>
          <p:cNvSpPr txBox="1"/>
          <p:nvPr>
            <p:ph idx="1" type="body"/>
          </p:nvPr>
        </p:nvSpPr>
        <p:spPr>
          <a:xfrm>
            <a:off x="515100" y="747425"/>
            <a:ext cx="8587200" cy="4260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000">
                <a:latin typeface="Arial"/>
                <a:ea typeface="Arial"/>
                <a:cs typeface="Arial"/>
                <a:sym typeface="Arial"/>
              </a:rPr>
              <a:t>[10] FinancialModel.net, “What Are the Startup Costs for Autonomous Delivery Robots?” Aug. 30, 2025. [Online]. Available: </a:t>
            </a:r>
            <a:r>
              <a:rPr lang="en" sz="1000" u="sng">
                <a:solidFill>
                  <a:schemeClr val="hlink"/>
                </a:solidFill>
                <a:latin typeface="Arial"/>
                <a:ea typeface="Arial"/>
                <a:cs typeface="Arial"/>
                <a:sym typeface="Arial"/>
                <a:hlinkClick r:id="rId3"/>
              </a:rPr>
              <a:t>https://financialmodel.net/blogs/cost-open/autonomous-delivery-robots</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[11] BBC News, “Radar technology used to target grit and salt on Scotland's roads,” Jan. 28, 2019. [Online]. Available: </a:t>
            </a:r>
            <a:r>
              <a:rPr lang="en" sz="1000" u="sng">
                <a:solidFill>
                  <a:schemeClr val="hlink"/>
                </a:solidFill>
                <a:latin typeface="Arial"/>
                <a:ea typeface="Arial"/>
                <a:cs typeface="Arial"/>
                <a:sym typeface="Arial"/>
                <a:hlinkClick r:id="rId4"/>
              </a:rPr>
              <a:t>https://www.bbc.co.uk/news/uk-scotland-47004588</a:t>
            </a:r>
            <a:r>
              <a:rPr lang="en" sz="1000">
                <a:latin typeface="Arial"/>
                <a:ea typeface="Arial"/>
                <a:cs typeface="Arial"/>
                <a:sym typeface="Arial"/>
              </a:rPr>
              <a:t> </a:t>
            </a:r>
            <a:r>
              <a:rPr lang="en" sz="1000">
                <a:latin typeface="Arial"/>
                <a:ea typeface="Arial"/>
                <a:cs typeface="Arial"/>
                <a:sym typeface="Arial"/>
              </a:rPr>
              <a:t>[Accessed: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[12] Y. M. Wang, S. Matook, and A. R. Dennis, “Unintended consequences of humanoid service robots: A case study of public service organizations,” </a:t>
            </a:r>
            <a:r>
              <a:rPr i="1" lang="en" sz="1000">
                <a:latin typeface="Arial"/>
                <a:ea typeface="Arial"/>
                <a:cs typeface="Arial"/>
                <a:sym typeface="Arial"/>
              </a:rPr>
              <a:t>Journal of Business Research</a:t>
            </a:r>
            <a:r>
              <a:rPr lang="en" sz="1000">
                <a:latin typeface="Arial"/>
                <a:ea typeface="Arial"/>
                <a:cs typeface="Arial"/>
                <a:sym typeface="Arial"/>
              </a:rPr>
              <a:t>, vol. 174, p. 114509, Mar. 2024. [Online]. Available: </a:t>
            </a:r>
            <a:r>
              <a:rPr lang="en" sz="1000" u="sng">
                <a:solidFill>
                  <a:schemeClr val="hlink"/>
                </a:solidFill>
                <a:latin typeface="Arial"/>
                <a:ea typeface="Arial"/>
                <a:cs typeface="Arial"/>
                <a:sym typeface="Arial"/>
                <a:hlinkClick r:id="rId5"/>
              </a:rPr>
              <a:t>https://www.researchgate.net/publication/377276363_Unintended_Consequences_of_Humanoid_Service_Robots_A_Case_Study_of_Public_Service_Organizations</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[13] F. Xu, D. Liu, C. Zhou, and J. Hu, “Robotic Delivery Worker in the Dark: Assessment of Perceived Safety from Sidewalk Autonomous Delivery Robots’ Lighting Colors,” </a:t>
            </a:r>
            <a:r>
              <a:rPr i="1" lang="en" sz="1000">
                <a:latin typeface="Arial"/>
                <a:ea typeface="Arial"/>
                <a:cs typeface="Arial"/>
                <a:sym typeface="Arial"/>
              </a:rPr>
              <a:t>Applied Sciences</a:t>
            </a:r>
            <a:r>
              <a:rPr lang="en" sz="1000">
                <a:latin typeface="Arial"/>
                <a:ea typeface="Arial"/>
                <a:cs typeface="Arial"/>
                <a:sym typeface="Arial"/>
              </a:rPr>
              <a:t>, vol. 14, no. 14, p. 5983, 2024. [Online]. Available: </a:t>
            </a:r>
            <a:r>
              <a:rPr lang="en" sz="1000" u="sng">
                <a:solidFill>
                  <a:schemeClr val="hlink"/>
                </a:solidFill>
                <a:latin typeface="Arial"/>
                <a:ea typeface="Arial"/>
                <a:cs typeface="Arial"/>
                <a:sym typeface="Arial"/>
                <a:hlinkClick r:id="rId6"/>
              </a:rPr>
              <a:t>https://www.mdpi.com/2076-3417/14/14/5983</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[14] Falkirk Council, “Gritting,” [Online]. Available: </a:t>
            </a:r>
            <a:r>
              <a:rPr lang="en" sz="1000" u="sng">
                <a:solidFill>
                  <a:schemeClr val="hlink"/>
                </a:solidFill>
                <a:latin typeface="Arial"/>
                <a:ea typeface="Arial"/>
                <a:cs typeface="Arial"/>
                <a:sym typeface="Arial"/>
                <a:hlinkClick r:id="rId7"/>
              </a:rPr>
              <a:t>https://www.falkirk.gov.uk/roads/gritting</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[15] S. Els, “Engineers Are Scratching Heads Over Vandalism of Food Delivery Robots,” Locate2u, May 1, 2025. [Online]. Available: </a:t>
            </a:r>
            <a:r>
              <a:rPr lang="en" sz="1000" u="sng">
                <a:solidFill>
                  <a:schemeClr val="hlink"/>
                </a:solidFill>
                <a:latin typeface="Arial"/>
                <a:ea typeface="Arial"/>
                <a:cs typeface="Arial"/>
                <a:sym typeface="Arial"/>
                <a:hlinkClick r:id="rId8"/>
              </a:rPr>
              <a:t>https://www.locate2u.com/blog/last-mile-delivery/engineers-are-scratching-heads-over-vandalism-of-food-delivery-robots/</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[16] Cochran &amp; Mann, “The Best Way to Protect Steel From Corrosion,” Sept. 18, 2019. [Online]. Available: </a:t>
            </a:r>
            <a:r>
              <a:rPr lang="en" sz="1000" u="sng">
                <a:solidFill>
                  <a:schemeClr val="hlink"/>
                </a:solidFill>
                <a:latin typeface="Arial"/>
                <a:ea typeface="Arial"/>
                <a:cs typeface="Arial"/>
                <a:sym typeface="Arial"/>
                <a:hlinkClick r:id="rId9"/>
              </a:rPr>
              <a:t>https://www.cochranandmann.com/blog/the-best-way-to-protect-steel-from-corrosion</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000">
              <a:latin typeface="Arial"/>
              <a:ea typeface="Arial"/>
              <a:cs typeface="Arial"/>
              <a:sym typeface="Arial"/>
            </a:endParaRPr>
          </a:p>
          <a:p>
            <a:pPr indent="0" lvl="0" marL="0" rtl="0" algn="l">
              <a:spcBef>
                <a:spcPts val="0"/>
              </a:spcBef>
              <a:spcAft>
                <a:spcPts val="0"/>
              </a:spcAft>
              <a:buNone/>
            </a:pPr>
            <a:r>
              <a:rPr lang="en" sz="1000">
                <a:latin typeface="Arial"/>
                <a:ea typeface="Arial"/>
                <a:cs typeface="Arial"/>
                <a:sym typeface="Arial"/>
              </a:rPr>
              <a:t>[17] Facebook, “Post in ‘BRAG Derbyshire’ group,” [Online]. Available: </a:t>
            </a:r>
            <a:r>
              <a:rPr lang="en" sz="1000" u="sng">
                <a:solidFill>
                  <a:schemeClr val="hlink"/>
                </a:solidFill>
                <a:latin typeface="Arial"/>
                <a:ea typeface="Arial"/>
                <a:cs typeface="Arial"/>
                <a:sym typeface="Arial"/>
                <a:hlinkClick r:id="rId10"/>
              </a:rPr>
              <a:t>https://www.facebook.com/groups/bragderbyshire/posts/26722556710677647/</a:t>
            </a:r>
            <a:r>
              <a:rPr lang="en" sz="1000">
                <a:latin typeface="Arial"/>
                <a:ea typeface="Arial"/>
                <a:cs typeface="Arial"/>
                <a:sym typeface="Arial"/>
              </a:rPr>
              <a:t> [Accessed: 26. Mar, 2026].</a:t>
            </a:r>
            <a:endParaRPr sz="1000">
              <a:latin typeface="Arial"/>
              <a:ea typeface="Arial"/>
              <a:cs typeface="Arial"/>
              <a:sym typeface="Arial"/>
            </a:endParaRPr>
          </a:p>
          <a:p>
            <a:pPr indent="0" lvl="0" marL="0" rtl="0" algn="l">
              <a:spcBef>
                <a:spcPts val="0"/>
              </a:spcBef>
              <a:spcAft>
                <a:spcPts val="0"/>
              </a:spcAft>
              <a:buNone/>
            </a:pPr>
            <a:r>
              <a:t/>
            </a:r>
            <a:endParaRPr sz="1300"/>
          </a:p>
        </p:txBody>
      </p:sp>
      <p:sp>
        <p:nvSpPr>
          <p:cNvPr id="371" name="Google Shape;371;p45"/>
          <p:cNvSpPr txBox="1"/>
          <p:nvPr>
            <p:ph type="title"/>
          </p:nvPr>
        </p:nvSpPr>
        <p:spPr>
          <a:xfrm>
            <a:off x="515100" y="212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REFERENCES</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75" name="Shape 375"/>
        <p:cNvGrpSpPr/>
        <p:nvPr/>
      </p:nvGrpSpPr>
      <p:grpSpPr>
        <a:xfrm>
          <a:off x="0" y="0"/>
          <a:ext cx="0" cy="0"/>
          <a:chOff x="0" y="0"/>
          <a:chExt cx="0" cy="0"/>
        </a:xfrm>
      </p:grpSpPr>
      <p:sp>
        <p:nvSpPr>
          <p:cNvPr id="376" name="Google Shape;376;p46"/>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a:t>
            </a:r>
            <a:endParaRPr/>
          </a:p>
          <a:p>
            <a:pPr indent="0" lvl="0" marL="0" rtl="0" algn="l">
              <a:spcBef>
                <a:spcPts val="0"/>
              </a:spcBef>
              <a:spcAft>
                <a:spcPts val="0"/>
              </a:spcAft>
              <a:buNone/>
            </a:pPr>
            <a:r>
              <a:t/>
            </a:r>
            <a:endParaRPr/>
          </a:p>
        </p:txBody>
      </p:sp>
      <p:pic>
        <p:nvPicPr>
          <p:cNvPr id="377" name="Google Shape;377;p46"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378" name="Google Shape;378;p46"/>
          <p:cNvSpPr txBox="1"/>
          <p:nvPr>
            <p:ph idx="1" type="body"/>
          </p:nvPr>
        </p:nvSpPr>
        <p:spPr>
          <a:xfrm>
            <a:off x="453025" y="722200"/>
            <a:ext cx="8397600" cy="31545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[18] “Robotic Lawn Mower (video),” </a:t>
            </a:r>
            <a:r>
              <a:rPr i="1" lang="en" sz="1000">
                <a:latin typeface="Arial"/>
                <a:ea typeface="Arial"/>
                <a:cs typeface="Arial"/>
                <a:sym typeface="Arial"/>
              </a:rPr>
              <a:t>YouTube</a:t>
            </a:r>
            <a:r>
              <a:rPr lang="en" sz="1000">
                <a:latin typeface="Arial"/>
                <a:ea typeface="Arial"/>
                <a:cs typeface="Arial"/>
                <a:sym typeface="Arial"/>
              </a:rPr>
              <a:t>. [Online]. Available:</a:t>
            </a:r>
            <a:r>
              <a:rPr lang="en" sz="1000">
                <a:uFill>
                  <a:noFill/>
                </a:uFill>
                <a:latin typeface="Arial"/>
                <a:ea typeface="Arial"/>
                <a:cs typeface="Arial"/>
                <a:sym typeface="Arial"/>
                <a:hlinkClick r:id="rId4"/>
              </a:rPr>
              <a:t> </a:t>
            </a:r>
            <a:r>
              <a:rPr lang="en" sz="1000" u="sng">
                <a:solidFill>
                  <a:schemeClr val="hlink"/>
                </a:solidFill>
                <a:latin typeface="Arial"/>
                <a:ea typeface="Arial"/>
                <a:cs typeface="Arial"/>
                <a:sym typeface="Arial"/>
                <a:hlinkClick r:id="rId5"/>
              </a:rPr>
              <a:t>https://www.youtube.com/watch?v=dRVbc1Oxmw8&amp;t=3s</a:t>
            </a:r>
            <a:r>
              <a:rPr lang="en" sz="1000">
                <a:latin typeface="Arial"/>
                <a:ea typeface="Arial"/>
                <a:cs typeface="Arial"/>
                <a:sym typeface="Arial"/>
              </a:rPr>
              <a:t>. [Accessed: 26-Mar-2026].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[19]“The disadvantages of robotic lawn mowers,” </a:t>
            </a:r>
            <a:r>
              <a:rPr i="1" lang="en" sz="1000">
                <a:latin typeface="Arial"/>
                <a:ea typeface="Arial"/>
                <a:cs typeface="Arial"/>
                <a:sym typeface="Arial"/>
              </a:rPr>
              <a:t>Yarbo Blog</a:t>
            </a:r>
            <a:r>
              <a:rPr lang="en" sz="1000">
                <a:latin typeface="Arial"/>
                <a:ea typeface="Arial"/>
                <a:cs typeface="Arial"/>
                <a:sym typeface="Arial"/>
              </a:rPr>
              <a:t>. [Online]. Available:</a:t>
            </a:r>
            <a:r>
              <a:rPr lang="en" sz="1000">
                <a:uFill>
                  <a:noFill/>
                </a:uFill>
                <a:latin typeface="Arial"/>
                <a:ea typeface="Arial"/>
                <a:cs typeface="Arial"/>
                <a:sym typeface="Arial"/>
                <a:hlinkClick r:id="rId6"/>
              </a:rPr>
              <a:t> </a:t>
            </a:r>
            <a:r>
              <a:rPr lang="en" sz="1000" u="sng">
                <a:solidFill>
                  <a:schemeClr val="hlink"/>
                </a:solidFill>
                <a:latin typeface="Arial"/>
                <a:ea typeface="Arial"/>
                <a:cs typeface="Arial"/>
                <a:sym typeface="Arial"/>
                <a:hlinkClick r:id="rId7"/>
              </a:rPr>
              <a:t>https://www.yarbo.com/blog/the-disadvantages-of-robotic-lawn-mowers</a:t>
            </a:r>
            <a:r>
              <a:rPr lang="en" sz="1000">
                <a:latin typeface="Arial"/>
                <a:ea typeface="Arial"/>
                <a:cs typeface="Arial"/>
                <a:sym typeface="Arial"/>
              </a:rPr>
              <a:t>. [Accessed: 26-Mar-2026].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[20]C. Q. Kang, P. K. Ng, and K. W. Liew, “A TRIZ-Integrated Conceptual Design Process of a Smart Lawnmower for Uneven Grassland,” </a:t>
            </a:r>
            <a:r>
              <a:rPr i="1" lang="en" sz="1000">
                <a:latin typeface="Arial"/>
                <a:ea typeface="Arial"/>
                <a:cs typeface="Arial"/>
                <a:sym typeface="Arial"/>
              </a:rPr>
              <a:t>Agronomy</a:t>
            </a:r>
            <a:r>
              <a:rPr lang="en" sz="1000">
                <a:latin typeface="Arial"/>
                <a:ea typeface="Arial"/>
                <a:cs typeface="Arial"/>
                <a:sym typeface="Arial"/>
              </a:rPr>
              <a:t>, vol. 12, no. 11, p. 2728, 2022.</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[21]”The disadvantages of robotic lawn mowers,” </a:t>
            </a:r>
            <a:r>
              <a:rPr i="1" lang="en" sz="1000">
                <a:latin typeface="Arial"/>
                <a:ea typeface="Arial"/>
                <a:cs typeface="Arial"/>
                <a:sym typeface="Arial"/>
              </a:rPr>
              <a:t>Yarbo Blog</a:t>
            </a:r>
            <a:r>
              <a:rPr lang="en" sz="1000">
                <a:latin typeface="Arial"/>
                <a:ea typeface="Arial"/>
                <a:cs typeface="Arial"/>
                <a:sym typeface="Arial"/>
              </a:rPr>
              <a:t>. [Online]. Available:</a:t>
            </a:r>
            <a:r>
              <a:rPr lang="en" sz="1000">
                <a:uFill>
                  <a:noFill/>
                </a:uFill>
                <a:latin typeface="Arial"/>
                <a:ea typeface="Arial"/>
                <a:cs typeface="Arial"/>
                <a:sym typeface="Arial"/>
                <a:hlinkClick r:id="rId8"/>
              </a:rPr>
              <a:t> </a:t>
            </a:r>
            <a:r>
              <a:rPr lang="en" sz="1000" u="sng">
                <a:solidFill>
                  <a:schemeClr val="hlink"/>
                </a:solidFill>
                <a:latin typeface="Arial"/>
                <a:ea typeface="Arial"/>
                <a:cs typeface="Arial"/>
                <a:sym typeface="Arial"/>
                <a:hlinkClick r:id="rId9"/>
              </a:rPr>
              <a:t>https://www.yarbo.com/blog/the-disadvantages-of-robotic-lawn-mowers</a:t>
            </a:r>
            <a:r>
              <a:rPr lang="en" sz="1000">
                <a:latin typeface="Arial"/>
                <a:ea typeface="Arial"/>
                <a:cs typeface="Arial"/>
                <a:sym typeface="Arial"/>
              </a:rPr>
              <a:t>. [Accessed: 26-Mar-2026].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[22] Department for Transport, “Temporary snow ploughs: guidance note,” </a:t>
            </a:r>
            <a:r>
              <a:rPr i="1" lang="en" sz="1000">
                <a:latin typeface="Arial"/>
                <a:ea typeface="Arial"/>
                <a:cs typeface="Arial"/>
                <a:sym typeface="Arial"/>
              </a:rPr>
              <a:t>GOV.UK</a:t>
            </a:r>
            <a:r>
              <a:rPr lang="en" sz="1000">
                <a:latin typeface="Arial"/>
                <a:ea typeface="Arial"/>
                <a:cs typeface="Arial"/>
                <a:sym typeface="Arial"/>
              </a:rPr>
              <a:t>, Nov. 19, 2013. [Online]. Available:</a:t>
            </a:r>
            <a:r>
              <a:rPr lang="en" sz="1000">
                <a:uFill>
                  <a:noFill/>
                </a:uFill>
                <a:latin typeface="Arial"/>
                <a:ea typeface="Arial"/>
                <a:cs typeface="Arial"/>
                <a:sym typeface="Arial"/>
                <a:hlinkClick r:id="rId10"/>
              </a:rPr>
              <a:t> </a:t>
            </a:r>
            <a:r>
              <a:rPr lang="en" sz="1000" u="sng">
                <a:solidFill>
                  <a:schemeClr val="hlink"/>
                </a:solidFill>
                <a:latin typeface="Arial"/>
                <a:ea typeface="Arial"/>
                <a:cs typeface="Arial"/>
                <a:sym typeface="Arial"/>
                <a:hlinkClick r:id="rId11"/>
              </a:rPr>
              <a:t>https://www.gov.uk/government/publications/temporary-snow-plough-use/temporary-snow-ploughs-guidance-note</a:t>
            </a:r>
            <a:r>
              <a:rPr lang="en" sz="1000">
                <a:latin typeface="Arial"/>
                <a:ea typeface="Arial"/>
                <a:cs typeface="Arial"/>
                <a:sym typeface="Arial"/>
              </a:rPr>
              <a:t>. [Accessed: 26-Mar-2026] </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[23]J. Clemishaw, “Steel vs Alloy Wheels: 5 Reasons Why Aluminum Alloy Wins,” </a:t>
            </a:r>
            <a:r>
              <a:rPr i="1" lang="en" sz="1000">
                <a:latin typeface="Arial"/>
                <a:ea typeface="Arial"/>
                <a:cs typeface="Arial"/>
                <a:sym typeface="Arial"/>
              </a:rPr>
              <a:t>Owl Outdoor</a:t>
            </a:r>
            <a:r>
              <a:rPr lang="en" sz="1000">
                <a:latin typeface="Arial"/>
                <a:ea typeface="Arial"/>
                <a:cs typeface="Arial"/>
                <a:sym typeface="Arial"/>
              </a:rPr>
              <a:t>, Oct. 23, 2025. https://owlvans.com/blogs/the-owl-journal/steel-vs-alloy-wheels-5-reasons-why-aluminum-alloy-wins?srsltid=AfmBOop9T-KCkuh-NbNUogpsIQv7YZkv7Q0GSL1P2wnVreT8YGXY3z0g (accessed Mar. 20, 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[24]“Polycarbonate in daily life.” Jan. 12, 2026. [Online]. Available: </a:t>
            </a:r>
            <a:r>
              <a:rPr lang="en" sz="1000" u="sng">
                <a:latin typeface="Arial"/>
                <a:ea typeface="Arial"/>
                <a:cs typeface="Arial"/>
                <a:sym typeface="Arial"/>
                <a:hlinkClick r:id="rId12"/>
              </a:rPr>
              <a:t>https://www.aboutpolycarbonate.com/wp-content/uploads/2024/03/Polycarbonate-in-daily-life_Headlamps.pdf</a:t>
            </a:r>
            <a:r>
              <a:rPr lang="en" sz="1000">
                <a:latin typeface="Arial"/>
                <a:ea typeface="Arial"/>
                <a:cs typeface="Arial"/>
                <a:sym typeface="Arial"/>
              </a:rPr>
              <a:t> (accessed Mar. 22, 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Arial"/>
                <a:ea typeface="Arial"/>
                <a:cs typeface="Arial"/>
                <a:sym typeface="Arial"/>
              </a:rPr>
              <a:t>[25]“Marine Plastics, Riding The Wave,” </a:t>
            </a:r>
            <a:r>
              <a:rPr i="1" lang="en" sz="1000">
                <a:latin typeface="Arial"/>
                <a:ea typeface="Arial"/>
                <a:cs typeface="Arial"/>
                <a:sym typeface="Arial"/>
              </a:rPr>
              <a:t>Total Plastics</a:t>
            </a:r>
            <a:r>
              <a:rPr lang="en" sz="1000">
                <a:latin typeface="Arial"/>
                <a:ea typeface="Arial"/>
                <a:cs typeface="Arial"/>
                <a:sym typeface="Arial"/>
              </a:rPr>
              <a:t>, 2024. </a:t>
            </a:r>
            <a:r>
              <a:rPr lang="en" sz="1000" u="sng">
                <a:latin typeface="Arial"/>
                <a:ea typeface="Arial"/>
                <a:cs typeface="Arial"/>
                <a:sym typeface="Arial"/>
                <a:hlinkClick r:id="rId13"/>
              </a:rPr>
              <a:t>https://totalplastics.com/blog/marine-plastics-riding-the-wave/</a:t>
            </a:r>
            <a:r>
              <a:rPr lang="en" sz="1000">
                <a:latin typeface="Arial"/>
                <a:ea typeface="Arial"/>
                <a:cs typeface="Arial"/>
                <a:sym typeface="Arial"/>
              </a:rPr>
              <a:t> (accessed Mar. 22, 2026)</a:t>
            </a:r>
            <a:endParaRPr sz="10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t/>
            </a:r>
            <a:endParaRPr sz="11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800"/>
              </a:spcAft>
              <a:buClr>
                <a:schemeClr val="dk1"/>
              </a:buClr>
              <a:buSzPts val="1100"/>
              <a:buFont typeface="Arial"/>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2" name="Shape 382"/>
        <p:cNvGrpSpPr/>
        <p:nvPr/>
      </p:nvGrpSpPr>
      <p:grpSpPr>
        <a:xfrm>
          <a:off x="0" y="0"/>
          <a:ext cx="0" cy="0"/>
          <a:chOff x="0" y="0"/>
          <a:chExt cx="0" cy="0"/>
        </a:xfrm>
      </p:grpSpPr>
      <p:sp>
        <p:nvSpPr>
          <p:cNvPr id="383" name="Google Shape;383;p47"/>
          <p:cNvSpPr txBox="1"/>
          <p:nvPr>
            <p:ph type="title"/>
          </p:nvPr>
        </p:nvSpPr>
        <p:spPr>
          <a:xfrm>
            <a:off x="515100" y="290325"/>
            <a:ext cx="8113800" cy="644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REFERENCES </a:t>
            </a:r>
            <a:endParaRPr/>
          </a:p>
        </p:txBody>
      </p:sp>
      <p:pic>
        <p:nvPicPr>
          <p:cNvPr id="384" name="Google Shape;384;p47" title="Minimal Gradient by Slidesgo (2).jpg"/>
          <p:cNvPicPr preferRelativeResize="0"/>
          <p:nvPr>
            <p:ph idx="2" type="pic"/>
          </p:nvPr>
        </p:nvPicPr>
        <p:blipFill rotWithShape="1">
          <a:blip r:embed="rId3">
            <a:alphaModFix/>
          </a:blip>
          <a:srcRect b="19910" l="20913" r="40201" t="0"/>
          <a:stretch/>
        </p:blipFill>
        <p:spPr>
          <a:xfrm>
            <a:off x="5782800" y="1249550"/>
            <a:ext cx="3361200" cy="3893999"/>
          </a:xfrm>
          <a:prstGeom prst="rect">
            <a:avLst/>
          </a:prstGeom>
        </p:spPr>
      </p:pic>
      <p:sp>
        <p:nvSpPr>
          <p:cNvPr id="385" name="Google Shape;385;p47"/>
          <p:cNvSpPr txBox="1"/>
          <p:nvPr>
            <p:ph idx="1" type="body"/>
          </p:nvPr>
        </p:nvSpPr>
        <p:spPr>
          <a:xfrm>
            <a:off x="471600" y="691700"/>
            <a:ext cx="8672400" cy="4097100"/>
          </a:xfrm>
          <a:prstGeom prst="rect">
            <a:avLst/>
          </a:prstGeom>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[26]“Should I have soft or stiff suspension springs for my vehicle? | Blog | PTA Garage Services,” </a:t>
            </a:r>
            <a:r>
              <a:rPr i="1" lang="en" sz="900">
                <a:latin typeface="Arial"/>
                <a:ea typeface="Arial"/>
                <a:cs typeface="Arial"/>
                <a:sym typeface="Arial"/>
              </a:rPr>
              <a:t>Ptagarages.co.uk</a:t>
            </a:r>
            <a:r>
              <a:rPr lang="en" sz="900">
                <a:latin typeface="Arial"/>
                <a:ea typeface="Arial"/>
                <a:cs typeface="Arial"/>
                <a:sym typeface="Arial"/>
              </a:rPr>
              <a:t>, 2026. https://www.ptagarages.co.uk/blog/should-i-have-soft-or-stiff-suspension-springs-for-my-vehicle/238 (accessed Mar. 26, 2026).</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‌[27]octopus, “The Pros and Cons of All-Wheel Steering,” </a:t>
            </a:r>
            <a:r>
              <a:rPr i="1" lang="en" sz="900">
                <a:latin typeface="Arial"/>
                <a:ea typeface="Arial"/>
                <a:cs typeface="Arial"/>
                <a:sym typeface="Arial"/>
              </a:rPr>
              <a:t>Master Mechanic</a:t>
            </a:r>
            <a:r>
              <a:rPr lang="en" sz="900">
                <a:latin typeface="Arial"/>
                <a:ea typeface="Arial"/>
                <a:cs typeface="Arial"/>
                <a:sym typeface="Arial"/>
              </a:rPr>
              <a:t>, Feb. 13, 2019. </a:t>
            </a:r>
            <a:r>
              <a:rPr lang="en" sz="900" u="sng">
                <a:solidFill>
                  <a:schemeClr val="hlink"/>
                </a:solidFill>
                <a:latin typeface="Arial"/>
                <a:ea typeface="Arial"/>
                <a:cs typeface="Arial"/>
                <a:sym typeface="Arial"/>
                <a:hlinkClick r:id="rId4"/>
              </a:rPr>
              <a:t>https://mastermechanic.ca/blog/master-mechanic-the-pros-and-cons-of-all-wheel-steering/</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[28]D. Marcum, “Auffenberg Of Carbondale,” </a:t>
            </a:r>
            <a:r>
              <a:rPr i="1" lang="en" sz="900">
                <a:latin typeface="Arial"/>
                <a:ea typeface="Arial"/>
                <a:cs typeface="Arial"/>
                <a:sym typeface="Arial"/>
              </a:rPr>
              <a:t>Auffenberg of Carbondale</a:t>
            </a:r>
            <a:r>
              <a:rPr lang="en" sz="900">
                <a:latin typeface="Arial"/>
                <a:ea typeface="Arial"/>
                <a:cs typeface="Arial"/>
                <a:sym typeface="Arial"/>
              </a:rPr>
              <a:t>, Nov. 23, 2023. </a:t>
            </a:r>
            <a:r>
              <a:rPr lang="en" sz="900" u="sng">
                <a:solidFill>
                  <a:schemeClr val="hlink"/>
                </a:solidFill>
                <a:latin typeface="Arial"/>
                <a:ea typeface="Arial"/>
                <a:cs typeface="Arial"/>
                <a:sym typeface="Arial"/>
                <a:hlinkClick r:id="rId5"/>
              </a:rPr>
              <a:t>https://www.auffenbergcarbondale.com/the-advantages-of-all-wheel-drive-stability-traction-and-performance/</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[29]FARO, “What Is Lidar and How Does It Work?,” </a:t>
            </a:r>
            <a:r>
              <a:rPr i="1" lang="en" sz="900">
                <a:latin typeface="Arial"/>
                <a:ea typeface="Arial"/>
                <a:cs typeface="Arial"/>
                <a:sym typeface="Arial"/>
              </a:rPr>
              <a:t>www.faro.com</a:t>
            </a:r>
            <a:r>
              <a:rPr lang="en" sz="900">
                <a:latin typeface="Arial"/>
                <a:ea typeface="Arial"/>
                <a:cs typeface="Arial"/>
                <a:sym typeface="Arial"/>
              </a:rPr>
              <a:t>. </a:t>
            </a:r>
            <a:r>
              <a:rPr lang="en" sz="900" u="sng">
                <a:solidFill>
                  <a:schemeClr val="hlink"/>
                </a:solidFill>
                <a:latin typeface="Arial"/>
                <a:ea typeface="Arial"/>
                <a:cs typeface="Arial"/>
                <a:sym typeface="Arial"/>
                <a:hlinkClick r:id="rId6"/>
              </a:rPr>
              <a:t>https://www.faro.com/en/Resource-Library/Article/What-is-Lidar</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[30]P. Jackson, “Castle Surveys Ltd,” </a:t>
            </a:r>
            <a:r>
              <a:rPr i="1" lang="en" sz="900">
                <a:latin typeface="Arial"/>
                <a:ea typeface="Arial"/>
                <a:cs typeface="Arial"/>
                <a:sym typeface="Arial"/>
              </a:rPr>
              <a:t>Castle Surveys</a:t>
            </a:r>
            <a:r>
              <a:rPr lang="en" sz="900">
                <a:latin typeface="Arial"/>
                <a:ea typeface="Arial"/>
                <a:cs typeface="Arial"/>
                <a:sym typeface="Arial"/>
              </a:rPr>
              <a:t>, Mar. 10, 2026. https://castlesurveys.co.uk/how-mobile-lidar-mapping-and-gps-work-together-to-deliver-ultra-accurate-surveys/ (accessed Mar. 26, 2026).</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900">
                <a:latin typeface="Arial"/>
                <a:ea typeface="Arial"/>
                <a:cs typeface="Arial"/>
                <a:sym typeface="Arial"/>
              </a:rPr>
              <a:t>[31] G. Bardsley, “Pros and Cons of Prototyping,” </a:t>
            </a:r>
            <a:r>
              <a:rPr i="1" lang="en" sz="900">
                <a:latin typeface="Arial"/>
                <a:ea typeface="Arial"/>
                <a:cs typeface="Arial"/>
                <a:sym typeface="Arial"/>
              </a:rPr>
              <a:t>Erlson Precision Components</a:t>
            </a:r>
            <a:r>
              <a:rPr lang="en" sz="900">
                <a:latin typeface="Arial"/>
                <a:ea typeface="Arial"/>
                <a:cs typeface="Arial"/>
                <a:sym typeface="Arial"/>
              </a:rPr>
              <a:t>, Sep. 27, 2022. </a:t>
            </a:r>
            <a:r>
              <a:rPr lang="en" sz="900" u="sng">
                <a:latin typeface="Arial"/>
                <a:ea typeface="Arial"/>
                <a:cs typeface="Arial"/>
                <a:sym typeface="Arial"/>
                <a:hlinkClick r:id="rId7"/>
              </a:rPr>
              <a:t>https://www.erlson.com/pros-and-cons-of-prototyping/</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900">
                <a:latin typeface="Arial"/>
                <a:ea typeface="Arial"/>
                <a:cs typeface="Arial"/>
                <a:sym typeface="Arial"/>
              </a:rPr>
              <a:t>[32] Instructables, “Prototyping a Marketable Product Using Blender 3D Open Source Animation Software,” </a:t>
            </a:r>
            <a:r>
              <a:rPr i="1" lang="en" sz="900">
                <a:latin typeface="Arial"/>
                <a:ea typeface="Arial"/>
                <a:cs typeface="Arial"/>
                <a:sym typeface="Arial"/>
              </a:rPr>
              <a:t>Instructables</a:t>
            </a:r>
            <a:r>
              <a:rPr lang="en" sz="900">
                <a:latin typeface="Arial"/>
                <a:ea typeface="Arial"/>
                <a:cs typeface="Arial"/>
                <a:sym typeface="Arial"/>
              </a:rPr>
              <a:t>, Jan. 02, 2015. </a:t>
            </a:r>
            <a:r>
              <a:rPr lang="en" sz="900" u="sng">
                <a:latin typeface="Arial"/>
                <a:ea typeface="Arial"/>
                <a:cs typeface="Arial"/>
                <a:sym typeface="Arial"/>
                <a:hlinkClick r:id="rId8"/>
              </a:rPr>
              <a:t>https://www.instructables.com/Prototyping-A-Marketable-Product-Using-Blender-3D-/</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900">
                <a:latin typeface="Arial"/>
                <a:ea typeface="Arial"/>
                <a:cs typeface="Arial"/>
                <a:sym typeface="Arial"/>
              </a:rPr>
              <a:t>[33] A. Boury, “Benefits of Modular Construction | The Access Group,” </a:t>
            </a:r>
            <a:r>
              <a:rPr i="1" lang="en" sz="900">
                <a:latin typeface="Arial"/>
                <a:ea typeface="Arial"/>
                <a:cs typeface="Arial"/>
                <a:sym typeface="Arial"/>
              </a:rPr>
              <a:t>Theaccessgroup.com</a:t>
            </a:r>
            <a:r>
              <a:rPr lang="en" sz="900">
                <a:latin typeface="Arial"/>
                <a:ea typeface="Arial"/>
                <a:cs typeface="Arial"/>
                <a:sym typeface="Arial"/>
              </a:rPr>
              <a:t>, 2024. </a:t>
            </a:r>
            <a:r>
              <a:rPr lang="en" sz="900" u="sng">
                <a:latin typeface="Arial"/>
                <a:ea typeface="Arial"/>
                <a:cs typeface="Arial"/>
                <a:sym typeface="Arial"/>
                <a:hlinkClick r:id="rId9"/>
              </a:rPr>
              <a:t>https://www.theaccessgroup.com/en-gb/construction/resources/benefits-of-modular-construction/</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900">
                <a:latin typeface="Arial"/>
                <a:ea typeface="Arial"/>
                <a:cs typeface="Arial"/>
                <a:sym typeface="Arial"/>
              </a:rPr>
              <a:t>[34] Formlabs, “Guide to 3D Printing Materials: Types, Applications, and Properties,” </a:t>
            </a:r>
            <a:r>
              <a:rPr i="1" lang="en" sz="900">
                <a:latin typeface="Arial"/>
                <a:ea typeface="Arial"/>
                <a:cs typeface="Arial"/>
                <a:sym typeface="Arial"/>
              </a:rPr>
              <a:t>Formlabs</a:t>
            </a:r>
            <a:r>
              <a:rPr lang="en" sz="900">
                <a:latin typeface="Arial"/>
                <a:ea typeface="Arial"/>
                <a:cs typeface="Arial"/>
                <a:sym typeface="Arial"/>
              </a:rPr>
              <a:t>. </a:t>
            </a:r>
            <a:r>
              <a:rPr lang="en" sz="900" u="sng">
                <a:latin typeface="Arial"/>
                <a:ea typeface="Arial"/>
                <a:cs typeface="Arial"/>
                <a:sym typeface="Arial"/>
                <a:hlinkClick r:id="rId10"/>
              </a:rPr>
              <a:t>https://formlabs.com/uk/blog/3d-printing-materials/</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t/>
            </a:r>
            <a:endParaRPr sz="900">
              <a:latin typeface="Arial"/>
              <a:ea typeface="Arial"/>
              <a:cs typeface="Arial"/>
              <a:sym typeface="Arial"/>
            </a:endParaRPr>
          </a:p>
          <a:p>
            <a:pPr indent="0" lvl="0" marL="0" rtl="0" algn="l">
              <a:lnSpc>
                <a:spcPct val="115000"/>
              </a:lnSpc>
              <a:spcBef>
                <a:spcPts val="0"/>
              </a:spcBef>
              <a:spcAft>
                <a:spcPts val="0"/>
              </a:spcAft>
              <a:buClr>
                <a:schemeClr val="dk1"/>
              </a:buClr>
              <a:buSzPts val="1100"/>
              <a:buFont typeface="Arial"/>
              <a:buNone/>
            </a:pPr>
            <a:r>
              <a:rPr lang="en" sz="900">
                <a:latin typeface="Arial"/>
                <a:ea typeface="Arial"/>
                <a:cs typeface="Arial"/>
                <a:sym typeface="Arial"/>
              </a:rPr>
              <a:t>[35] “7 Benefits of 3D Printing a Prototype | R.E. Purvis,” </a:t>
            </a:r>
            <a:r>
              <a:rPr i="1" lang="en" sz="900">
                <a:latin typeface="Arial"/>
                <a:ea typeface="Arial"/>
                <a:cs typeface="Arial"/>
                <a:sym typeface="Arial"/>
              </a:rPr>
              <a:t>R.E. Purvis</a:t>
            </a:r>
            <a:r>
              <a:rPr lang="en" sz="900">
                <a:latin typeface="Arial"/>
                <a:ea typeface="Arial"/>
                <a:cs typeface="Arial"/>
                <a:sym typeface="Arial"/>
              </a:rPr>
              <a:t>, 2024. https://www.repurvis.com/articles/7-benefits-3d-printing-prototype</a:t>
            </a:r>
            <a:endParaRPr sz="900">
              <a:latin typeface="Arial"/>
              <a:ea typeface="Arial"/>
              <a:cs typeface="Arial"/>
              <a:sym typeface="Arial"/>
            </a:endParaRPr>
          </a:p>
          <a:p>
            <a:pPr indent="0" lvl="0" marL="0" rtl="0" algn="l">
              <a:lnSpc>
                <a:spcPct val="115000"/>
              </a:lnSpc>
              <a:spcBef>
                <a:spcPts val="1200"/>
              </a:spcBef>
              <a:spcAft>
                <a:spcPts val="0"/>
              </a:spcAft>
              <a:buClr>
                <a:schemeClr val="dk1"/>
              </a:buClr>
              <a:buSzPts val="1100"/>
              <a:buFont typeface="Arial"/>
              <a:buNone/>
            </a:pPr>
            <a:r>
              <a:rPr lang="en" sz="1000">
                <a:latin typeface="Calibri"/>
                <a:ea typeface="Calibri"/>
                <a:cs typeface="Calibri"/>
                <a:sym typeface="Calibri"/>
              </a:rPr>
              <a:t>‌</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0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t/>
            </a:r>
            <a:endParaRPr sz="1100">
              <a:latin typeface="Calibri"/>
              <a:ea typeface="Calibri"/>
              <a:cs typeface="Calibri"/>
              <a:sym typeface="Calibri"/>
            </a:endParaRPr>
          </a:p>
          <a:p>
            <a:pPr indent="0" lvl="0" marL="0" rtl="0" algn="l">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indent="0" lvl="0" marL="0" rtl="0" algn="l">
              <a:lnSpc>
                <a:spcPct val="115000"/>
              </a:lnSpc>
              <a:spcBef>
                <a:spcPts val="1200"/>
              </a:spcBef>
              <a:spcAft>
                <a:spcPts val="800"/>
              </a:spcAft>
              <a:buClr>
                <a:schemeClr val="dk1"/>
              </a:buClr>
              <a:buSzPts val="1100"/>
              <a:buFont typeface="Arial"/>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9" name="Shape 389"/>
        <p:cNvGrpSpPr/>
        <p:nvPr/>
      </p:nvGrpSpPr>
      <p:grpSpPr>
        <a:xfrm>
          <a:off x="0" y="0"/>
          <a:ext cx="0" cy="0"/>
          <a:chOff x="0" y="0"/>
          <a:chExt cx="0" cy="0"/>
        </a:xfrm>
      </p:grpSpPr>
      <p:sp>
        <p:nvSpPr>
          <p:cNvPr id="390" name="Google Shape;390;p48"/>
          <p:cNvSpPr txBox="1"/>
          <p:nvPr>
            <p:ph type="title"/>
          </p:nvPr>
        </p:nvSpPr>
        <p:spPr>
          <a:xfrm flipH="1">
            <a:off x="2505950" y="1763550"/>
            <a:ext cx="6208200" cy="2912100"/>
          </a:xfrm>
          <a:prstGeom prst="rect">
            <a:avLst/>
          </a:prstGeom>
        </p:spPr>
        <p:txBody>
          <a:bodyPr anchorCtr="0" anchor="b" bIns="91425" lIns="91425" spcFirstLastPara="1" rIns="91425" wrap="square" tIns="91425">
            <a:noAutofit/>
          </a:bodyPr>
          <a:lstStyle/>
          <a:p>
            <a:pPr indent="0" lvl="0" marL="0" rtl="0" algn="r">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