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Lst>
  <p:notesMasterIdLst>
    <p:notesMasterId r:id="rId62"/>
  </p:notesMasterIdLst>
  <p:sldIdLst>
    <p:sldId id="261" r:id="rId25"/>
    <p:sldId id="273" r:id="rId26"/>
    <p:sldId id="298" r:id="rId27"/>
    <p:sldId id="409" r:id="rId28"/>
    <p:sldId id="332" r:id="rId29"/>
    <p:sldId id="259" r:id="rId30"/>
    <p:sldId id="304" r:id="rId31"/>
    <p:sldId id="363" r:id="rId32"/>
    <p:sldId id="440" r:id="rId33"/>
    <p:sldId id="441" r:id="rId34"/>
    <p:sldId id="400" r:id="rId35"/>
    <p:sldId id="435" r:id="rId36"/>
    <p:sldId id="436" r:id="rId37"/>
    <p:sldId id="437" r:id="rId38"/>
    <p:sldId id="438" r:id="rId39"/>
    <p:sldId id="439" r:id="rId40"/>
    <p:sldId id="340" r:id="rId41"/>
    <p:sldId id="419" r:id="rId42"/>
    <p:sldId id="445" r:id="rId43"/>
    <p:sldId id="426" r:id="rId44"/>
    <p:sldId id="341" r:id="rId45"/>
    <p:sldId id="344" r:id="rId46"/>
    <p:sldId id="347" r:id="rId47"/>
    <p:sldId id="345" r:id="rId48"/>
    <p:sldId id="348" r:id="rId49"/>
    <p:sldId id="349" r:id="rId50"/>
    <p:sldId id="342" r:id="rId51"/>
    <p:sldId id="352" r:id="rId52"/>
    <p:sldId id="424" r:id="rId53"/>
    <p:sldId id="442" r:id="rId54"/>
    <p:sldId id="425" r:id="rId55"/>
    <p:sldId id="418" r:id="rId56"/>
    <p:sldId id="423" r:id="rId57"/>
    <p:sldId id="354" r:id="rId58"/>
    <p:sldId id="446" r:id="rId59"/>
    <p:sldId id="355" r:id="rId60"/>
    <p:sldId id="384"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65" autoAdjust="0"/>
    <p:restoredTop sz="94364" autoAdjust="0"/>
  </p:normalViewPr>
  <p:slideViewPr>
    <p:cSldViewPr snapToGrid="0">
      <p:cViewPr varScale="1">
        <p:scale>
          <a:sx n="164" d="100"/>
          <a:sy n="164" d="100"/>
        </p:scale>
        <p:origin x="420"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slide" Target="slides/slide26.xml"/><Relationship Id="rId55" Type="http://schemas.openxmlformats.org/officeDocument/2006/relationships/slide" Target="slides/slide31.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slide" Target="slides/slide34.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7.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71B20C-1211-498C-8300-E66AF2C331B3}"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04522ADA-BBC1-40B5-BB29-7D402C225163}">
      <dgm:prSet phldrT="[Text]"/>
      <dgm:spPr/>
      <dgm:t>
        <a:bodyPr/>
        <a:lstStyle/>
        <a:p>
          <a:r>
            <a:rPr lang="en-GB" dirty="0"/>
            <a:t>The Organisation</a:t>
          </a:r>
        </a:p>
      </dgm:t>
    </dgm:pt>
    <dgm:pt modelId="{184C4F75-F48F-49B1-9D83-59637F483145}" type="parTrans" cxnId="{E4096F42-A3F6-49A2-B0F2-2EDB6C4EBCBF}">
      <dgm:prSet/>
      <dgm:spPr/>
      <dgm:t>
        <a:bodyPr/>
        <a:lstStyle/>
        <a:p>
          <a:endParaRPr lang="en-GB"/>
        </a:p>
      </dgm:t>
    </dgm:pt>
    <dgm:pt modelId="{3BD434FF-BF94-44AD-96B4-87DC6A7DE021}" type="sibTrans" cxnId="{E4096F42-A3F6-49A2-B0F2-2EDB6C4EBCBF}">
      <dgm:prSet/>
      <dgm:spPr/>
      <dgm:t>
        <a:bodyPr/>
        <a:lstStyle/>
        <a:p>
          <a:endParaRPr lang="en-GB"/>
        </a:p>
      </dgm:t>
    </dgm:pt>
    <dgm:pt modelId="{B599A0AE-72DB-4E3F-B100-CE779B15CB70}">
      <dgm:prSet phldrT="[Text]" custT="1"/>
      <dgm:spPr/>
      <dgm:t>
        <a:bodyPr/>
        <a:lstStyle/>
        <a:p>
          <a:r>
            <a:rPr lang="en-GB" sz="1300" dirty="0"/>
            <a:t>4. Government Links and Networks</a:t>
          </a:r>
        </a:p>
      </dgm:t>
    </dgm:pt>
    <dgm:pt modelId="{69B41CC1-863C-452F-9E83-EAC1F1623475}" type="parTrans" cxnId="{0F1B2ED1-EFE7-4785-815F-23B2EA45B447}">
      <dgm:prSet/>
      <dgm:spPr/>
      <dgm:t>
        <a:bodyPr/>
        <a:lstStyle/>
        <a:p>
          <a:endParaRPr lang="en-GB"/>
        </a:p>
      </dgm:t>
    </dgm:pt>
    <dgm:pt modelId="{DF3E426B-C0F2-4CA1-BA10-5426F939BA2E}" type="sibTrans" cxnId="{0F1B2ED1-EFE7-4785-815F-23B2EA45B447}">
      <dgm:prSet/>
      <dgm:spPr/>
      <dgm:t>
        <a:bodyPr/>
        <a:lstStyle/>
        <a:p>
          <a:endParaRPr lang="en-GB"/>
        </a:p>
      </dgm:t>
    </dgm:pt>
    <dgm:pt modelId="{E185429C-7E41-4866-984C-3D0B0E68F3BA}">
      <dgm:prSet phldrT="[Text]" custT="1"/>
      <dgm:spPr/>
      <dgm:t>
        <a:bodyPr/>
        <a:lstStyle/>
        <a:p>
          <a:r>
            <a:rPr lang="en-GB" sz="1300" dirty="0"/>
            <a:t>1. Informal Cooperative Links and Networks</a:t>
          </a:r>
        </a:p>
      </dgm:t>
    </dgm:pt>
    <dgm:pt modelId="{808C1295-DB93-4F70-A159-2D2A8527462B}" type="parTrans" cxnId="{420D66CD-26EA-4249-903B-7427C06CC39B}">
      <dgm:prSet/>
      <dgm:spPr/>
      <dgm:t>
        <a:bodyPr/>
        <a:lstStyle/>
        <a:p>
          <a:endParaRPr lang="en-GB"/>
        </a:p>
      </dgm:t>
    </dgm:pt>
    <dgm:pt modelId="{C4D6E38C-9B9C-4990-8FD0-765087CF0113}" type="sibTrans" cxnId="{420D66CD-26EA-4249-903B-7427C06CC39B}">
      <dgm:prSet/>
      <dgm:spPr/>
      <dgm:t>
        <a:bodyPr/>
        <a:lstStyle/>
        <a:p>
          <a:endParaRPr lang="en-GB"/>
        </a:p>
      </dgm:t>
    </dgm:pt>
    <dgm:pt modelId="{1E2E36A0-FB22-4536-9FB9-6D3F1C6356C8}">
      <dgm:prSet phldrT="[Text]" custT="1"/>
      <dgm:spPr/>
      <dgm:t>
        <a:bodyPr/>
        <a:lstStyle/>
        <a:p>
          <a:r>
            <a:rPr lang="en-GB" sz="1300" dirty="0"/>
            <a:t>2. Formal Cooperative Links</a:t>
          </a:r>
        </a:p>
      </dgm:t>
    </dgm:pt>
    <dgm:pt modelId="{F5BCF634-3A26-46A6-B275-EAB32747B12C}" type="parTrans" cxnId="{4BB0281E-716C-4B12-B116-F0B1199673DB}">
      <dgm:prSet/>
      <dgm:spPr/>
      <dgm:t>
        <a:bodyPr/>
        <a:lstStyle/>
        <a:p>
          <a:endParaRPr lang="en-GB"/>
        </a:p>
      </dgm:t>
    </dgm:pt>
    <dgm:pt modelId="{E1D60717-7339-461C-821C-8A4698A5CE43}" type="sibTrans" cxnId="{4BB0281E-716C-4B12-B116-F0B1199673DB}">
      <dgm:prSet/>
      <dgm:spPr/>
      <dgm:t>
        <a:bodyPr/>
        <a:lstStyle/>
        <a:p>
          <a:endParaRPr lang="en-GB"/>
        </a:p>
      </dgm:t>
    </dgm:pt>
    <dgm:pt modelId="{522166C0-E0A5-474A-AA35-33667B6543E2}">
      <dgm:prSet phldrT="[Text]" custT="1"/>
      <dgm:spPr/>
      <dgm:t>
        <a:bodyPr/>
        <a:lstStyle/>
        <a:p>
          <a:r>
            <a:rPr lang="en-GB" sz="1300" dirty="0"/>
            <a:t>3. Complementary</a:t>
          </a:r>
        </a:p>
      </dgm:t>
    </dgm:pt>
    <dgm:pt modelId="{B2402864-C497-45A5-A032-4DBCD9A8529F}" type="parTrans" cxnId="{A87D7844-6936-4761-B387-4F05735076AB}">
      <dgm:prSet/>
      <dgm:spPr/>
      <dgm:t>
        <a:bodyPr/>
        <a:lstStyle/>
        <a:p>
          <a:endParaRPr lang="en-GB"/>
        </a:p>
      </dgm:t>
    </dgm:pt>
    <dgm:pt modelId="{62C4AAB0-CB5F-4EE4-859A-16E48DBD107E}" type="sibTrans" cxnId="{A87D7844-6936-4761-B387-4F05735076AB}">
      <dgm:prSet/>
      <dgm:spPr/>
      <dgm:t>
        <a:bodyPr/>
        <a:lstStyle/>
        <a:p>
          <a:endParaRPr lang="en-GB"/>
        </a:p>
      </dgm:t>
    </dgm:pt>
    <dgm:pt modelId="{46ECA6DB-3759-469E-86DF-AE6BC62E6C40}" type="pres">
      <dgm:prSet presAssocID="{9771B20C-1211-498C-8300-E66AF2C331B3}" presName="Name0" presStyleCnt="0">
        <dgm:presLayoutVars>
          <dgm:chMax val="1"/>
          <dgm:dir/>
          <dgm:animLvl val="ctr"/>
          <dgm:resizeHandles val="exact"/>
        </dgm:presLayoutVars>
      </dgm:prSet>
      <dgm:spPr/>
    </dgm:pt>
    <dgm:pt modelId="{3F67AE50-97E3-402B-8104-5062A7884C45}" type="pres">
      <dgm:prSet presAssocID="{04522ADA-BBC1-40B5-BB29-7D402C225163}" presName="centerShape" presStyleLbl="node0" presStyleIdx="0" presStyleCnt="1" custScaleX="114561" custScaleY="105027"/>
      <dgm:spPr/>
    </dgm:pt>
    <dgm:pt modelId="{8BAEFE40-B1B2-4845-A993-DADDA7D2E2F9}" type="pres">
      <dgm:prSet presAssocID="{69B41CC1-863C-452F-9E83-EAC1F1623475}" presName="parTrans" presStyleLbl="sibTrans2D1" presStyleIdx="0" presStyleCnt="4" custScaleX="168084" custScaleY="33432"/>
      <dgm:spPr>
        <a:prstGeom prst="leftRightArrow">
          <a:avLst/>
        </a:prstGeom>
      </dgm:spPr>
    </dgm:pt>
    <dgm:pt modelId="{7147D0A2-159F-4994-B4EE-C2E5259AD435}" type="pres">
      <dgm:prSet presAssocID="{69B41CC1-863C-452F-9E83-EAC1F1623475}" presName="connectorText" presStyleLbl="sibTrans2D1" presStyleIdx="0" presStyleCnt="4"/>
      <dgm:spPr/>
    </dgm:pt>
    <dgm:pt modelId="{DF9BDA5F-01FA-4485-A4B5-EDB8353B35A0}" type="pres">
      <dgm:prSet presAssocID="{B599A0AE-72DB-4E3F-B100-CE779B15CB70}" presName="node" presStyleLbl="node1" presStyleIdx="0" presStyleCnt="4" custScaleX="151222">
        <dgm:presLayoutVars>
          <dgm:bulletEnabled val="1"/>
        </dgm:presLayoutVars>
      </dgm:prSet>
      <dgm:spPr/>
    </dgm:pt>
    <dgm:pt modelId="{42560E75-588E-42BF-9DEB-707966D4C631}" type="pres">
      <dgm:prSet presAssocID="{808C1295-DB93-4F70-A159-2D2A8527462B}" presName="parTrans" presStyleLbl="sibTrans2D1" presStyleIdx="1" presStyleCnt="4" custScaleX="185461" custLinFactNeighborX="2694" custLinFactNeighborY="-3585"/>
      <dgm:spPr>
        <a:prstGeom prst="leftRightArrow">
          <a:avLst/>
        </a:prstGeom>
      </dgm:spPr>
    </dgm:pt>
    <dgm:pt modelId="{577047B6-2EA0-4EC1-B273-F5BD902C9971}" type="pres">
      <dgm:prSet presAssocID="{808C1295-DB93-4F70-A159-2D2A8527462B}" presName="connectorText" presStyleLbl="sibTrans2D1" presStyleIdx="1" presStyleCnt="4"/>
      <dgm:spPr/>
    </dgm:pt>
    <dgm:pt modelId="{7622EBFD-F992-4C56-9229-3BE2E823ECDF}" type="pres">
      <dgm:prSet presAssocID="{E185429C-7E41-4866-984C-3D0B0E68F3BA}" presName="node" presStyleLbl="node1" presStyleIdx="1" presStyleCnt="4" custScaleX="187953" custRadScaleRad="147272" custRadScaleInc="3326">
        <dgm:presLayoutVars>
          <dgm:bulletEnabled val="1"/>
        </dgm:presLayoutVars>
      </dgm:prSet>
      <dgm:spPr/>
    </dgm:pt>
    <dgm:pt modelId="{ED967FB8-F55C-4BB9-96CA-033BF30A3693}" type="pres">
      <dgm:prSet presAssocID="{F5BCF634-3A26-46A6-B275-EAB32747B12C}" presName="parTrans" presStyleLbl="sibTrans2D1" presStyleIdx="2" presStyleCnt="4" custScaleX="130853" custScaleY="42777"/>
      <dgm:spPr>
        <a:prstGeom prst="leftRightArrow">
          <a:avLst/>
        </a:prstGeom>
      </dgm:spPr>
    </dgm:pt>
    <dgm:pt modelId="{CE847811-38B1-478C-ADF7-231321116126}" type="pres">
      <dgm:prSet presAssocID="{F5BCF634-3A26-46A6-B275-EAB32747B12C}" presName="connectorText" presStyleLbl="sibTrans2D1" presStyleIdx="2" presStyleCnt="4"/>
      <dgm:spPr/>
    </dgm:pt>
    <dgm:pt modelId="{AE9F5A98-F670-448E-B2AE-EA27FE80D06A}" type="pres">
      <dgm:prSet presAssocID="{1E2E36A0-FB22-4536-9FB9-6D3F1C6356C8}" presName="node" presStyleLbl="node1" presStyleIdx="2" presStyleCnt="4" custScaleX="150522" custRadScaleRad="102112" custRadScaleInc="-2363">
        <dgm:presLayoutVars>
          <dgm:bulletEnabled val="1"/>
        </dgm:presLayoutVars>
      </dgm:prSet>
      <dgm:spPr/>
    </dgm:pt>
    <dgm:pt modelId="{36C1FC8E-5B79-4D9B-9DBF-9DE7A747F8D4}" type="pres">
      <dgm:prSet presAssocID="{B2402864-C497-45A5-A032-4DBCD9A8529F}" presName="parTrans" presStyleLbl="sibTrans2D1" presStyleIdx="3" presStyleCnt="4" custScaleX="181873"/>
      <dgm:spPr>
        <a:prstGeom prst="leftRightArrow">
          <a:avLst/>
        </a:prstGeom>
      </dgm:spPr>
    </dgm:pt>
    <dgm:pt modelId="{52B713AC-E436-445F-8171-5ADDAD1A40A4}" type="pres">
      <dgm:prSet presAssocID="{B2402864-C497-45A5-A032-4DBCD9A8529F}" presName="connectorText" presStyleLbl="sibTrans2D1" presStyleIdx="3" presStyleCnt="4"/>
      <dgm:spPr/>
    </dgm:pt>
    <dgm:pt modelId="{0873A0E4-A634-4BD7-A50B-CABF9FB44F1A}" type="pres">
      <dgm:prSet presAssocID="{522166C0-E0A5-474A-AA35-33667B6543E2}" presName="node" presStyleLbl="node1" presStyleIdx="3" presStyleCnt="4" custScaleX="171287" custScaleY="102593" custRadScaleRad="138774" custRadScaleInc="-1980">
        <dgm:presLayoutVars>
          <dgm:bulletEnabled val="1"/>
        </dgm:presLayoutVars>
      </dgm:prSet>
      <dgm:spPr/>
    </dgm:pt>
  </dgm:ptLst>
  <dgm:cxnLst>
    <dgm:cxn modelId="{29E9A807-639B-4714-8FBD-17EB842C21E5}" type="presOf" srcId="{B599A0AE-72DB-4E3F-B100-CE779B15CB70}" destId="{DF9BDA5F-01FA-4485-A4B5-EDB8353B35A0}" srcOrd="0" destOrd="0" presId="urn:microsoft.com/office/officeart/2005/8/layout/radial5"/>
    <dgm:cxn modelId="{88F6D10B-DA88-4C2F-99D6-C72C917E8024}" type="presOf" srcId="{B2402864-C497-45A5-A032-4DBCD9A8529F}" destId="{36C1FC8E-5B79-4D9B-9DBF-9DE7A747F8D4}" srcOrd="0" destOrd="0" presId="urn:microsoft.com/office/officeart/2005/8/layout/radial5"/>
    <dgm:cxn modelId="{CE4AB810-CF72-4F5B-9B0D-911B43CD40FF}" type="presOf" srcId="{808C1295-DB93-4F70-A159-2D2A8527462B}" destId="{42560E75-588E-42BF-9DEB-707966D4C631}" srcOrd="0" destOrd="0" presId="urn:microsoft.com/office/officeart/2005/8/layout/radial5"/>
    <dgm:cxn modelId="{4BB0281E-716C-4B12-B116-F0B1199673DB}" srcId="{04522ADA-BBC1-40B5-BB29-7D402C225163}" destId="{1E2E36A0-FB22-4536-9FB9-6D3F1C6356C8}" srcOrd="2" destOrd="0" parTransId="{F5BCF634-3A26-46A6-B275-EAB32747B12C}" sibTransId="{E1D60717-7339-461C-821C-8A4698A5CE43}"/>
    <dgm:cxn modelId="{63314D2A-FE39-4488-8F22-EE7930765146}" type="presOf" srcId="{522166C0-E0A5-474A-AA35-33667B6543E2}" destId="{0873A0E4-A634-4BD7-A50B-CABF9FB44F1A}" srcOrd="0" destOrd="0" presId="urn:microsoft.com/office/officeart/2005/8/layout/radial5"/>
    <dgm:cxn modelId="{8108AD35-E994-441B-8B08-36B2E3B844EE}" type="presOf" srcId="{E185429C-7E41-4866-984C-3D0B0E68F3BA}" destId="{7622EBFD-F992-4C56-9229-3BE2E823ECDF}" srcOrd="0" destOrd="0" presId="urn:microsoft.com/office/officeart/2005/8/layout/radial5"/>
    <dgm:cxn modelId="{8B56705C-050A-4512-B631-055C3066D51A}" type="presOf" srcId="{F5BCF634-3A26-46A6-B275-EAB32747B12C}" destId="{ED967FB8-F55C-4BB9-96CA-033BF30A3693}" srcOrd="0" destOrd="0" presId="urn:microsoft.com/office/officeart/2005/8/layout/radial5"/>
    <dgm:cxn modelId="{E4096F42-A3F6-49A2-B0F2-2EDB6C4EBCBF}" srcId="{9771B20C-1211-498C-8300-E66AF2C331B3}" destId="{04522ADA-BBC1-40B5-BB29-7D402C225163}" srcOrd="0" destOrd="0" parTransId="{184C4F75-F48F-49B1-9D83-59637F483145}" sibTransId="{3BD434FF-BF94-44AD-96B4-87DC6A7DE021}"/>
    <dgm:cxn modelId="{A87D7844-6936-4761-B387-4F05735076AB}" srcId="{04522ADA-BBC1-40B5-BB29-7D402C225163}" destId="{522166C0-E0A5-474A-AA35-33667B6543E2}" srcOrd="3" destOrd="0" parTransId="{B2402864-C497-45A5-A032-4DBCD9A8529F}" sibTransId="{62C4AAB0-CB5F-4EE4-859A-16E48DBD107E}"/>
    <dgm:cxn modelId="{A810B66A-C24C-4658-8431-27CCEC02F8BC}" type="presOf" srcId="{808C1295-DB93-4F70-A159-2D2A8527462B}" destId="{577047B6-2EA0-4EC1-B273-F5BD902C9971}" srcOrd="1" destOrd="0" presId="urn:microsoft.com/office/officeart/2005/8/layout/radial5"/>
    <dgm:cxn modelId="{6AC06B6E-C869-4772-BD30-697550D65C0F}" type="presOf" srcId="{69B41CC1-863C-452F-9E83-EAC1F1623475}" destId="{8BAEFE40-B1B2-4845-A993-DADDA7D2E2F9}" srcOrd="0" destOrd="0" presId="urn:microsoft.com/office/officeart/2005/8/layout/radial5"/>
    <dgm:cxn modelId="{2FBB8A99-A832-4E33-9BAC-DE181B8572D1}" type="presOf" srcId="{F5BCF634-3A26-46A6-B275-EAB32747B12C}" destId="{CE847811-38B1-478C-ADF7-231321116126}" srcOrd="1" destOrd="0" presId="urn:microsoft.com/office/officeart/2005/8/layout/radial5"/>
    <dgm:cxn modelId="{213FC9A1-D463-471D-BD63-6CDB1FA1B44B}" type="presOf" srcId="{B2402864-C497-45A5-A032-4DBCD9A8529F}" destId="{52B713AC-E436-445F-8171-5ADDAD1A40A4}" srcOrd="1" destOrd="0" presId="urn:microsoft.com/office/officeart/2005/8/layout/radial5"/>
    <dgm:cxn modelId="{420D66CD-26EA-4249-903B-7427C06CC39B}" srcId="{04522ADA-BBC1-40B5-BB29-7D402C225163}" destId="{E185429C-7E41-4866-984C-3D0B0E68F3BA}" srcOrd="1" destOrd="0" parTransId="{808C1295-DB93-4F70-A159-2D2A8527462B}" sibTransId="{C4D6E38C-9B9C-4990-8FD0-765087CF0113}"/>
    <dgm:cxn modelId="{0F1B2ED1-EFE7-4785-815F-23B2EA45B447}" srcId="{04522ADA-BBC1-40B5-BB29-7D402C225163}" destId="{B599A0AE-72DB-4E3F-B100-CE779B15CB70}" srcOrd="0" destOrd="0" parTransId="{69B41CC1-863C-452F-9E83-EAC1F1623475}" sibTransId="{DF3E426B-C0F2-4CA1-BA10-5426F939BA2E}"/>
    <dgm:cxn modelId="{229552D6-896E-4F48-B790-DC5B16AA71E3}" type="presOf" srcId="{69B41CC1-863C-452F-9E83-EAC1F1623475}" destId="{7147D0A2-159F-4994-B4EE-C2E5259AD435}" srcOrd="1" destOrd="0" presId="urn:microsoft.com/office/officeart/2005/8/layout/radial5"/>
    <dgm:cxn modelId="{5402A5D9-5807-4BB6-BACE-C793CD1F967D}" type="presOf" srcId="{9771B20C-1211-498C-8300-E66AF2C331B3}" destId="{46ECA6DB-3759-469E-86DF-AE6BC62E6C40}" srcOrd="0" destOrd="0" presId="urn:microsoft.com/office/officeart/2005/8/layout/radial5"/>
    <dgm:cxn modelId="{AADE69E8-9186-4A71-9775-0815B1E04102}" type="presOf" srcId="{04522ADA-BBC1-40B5-BB29-7D402C225163}" destId="{3F67AE50-97E3-402B-8104-5062A7884C45}" srcOrd="0" destOrd="0" presId="urn:microsoft.com/office/officeart/2005/8/layout/radial5"/>
    <dgm:cxn modelId="{088F58FC-6D83-4752-A4E3-8920D9C76848}" type="presOf" srcId="{1E2E36A0-FB22-4536-9FB9-6D3F1C6356C8}" destId="{AE9F5A98-F670-448E-B2AE-EA27FE80D06A}" srcOrd="0" destOrd="0" presId="urn:microsoft.com/office/officeart/2005/8/layout/radial5"/>
    <dgm:cxn modelId="{C49ABE5F-D9C1-4CE0-AB49-48C47494D927}" type="presParOf" srcId="{46ECA6DB-3759-469E-86DF-AE6BC62E6C40}" destId="{3F67AE50-97E3-402B-8104-5062A7884C45}" srcOrd="0" destOrd="0" presId="urn:microsoft.com/office/officeart/2005/8/layout/radial5"/>
    <dgm:cxn modelId="{1B5CB957-5626-4D3C-9102-39B932367440}" type="presParOf" srcId="{46ECA6DB-3759-469E-86DF-AE6BC62E6C40}" destId="{8BAEFE40-B1B2-4845-A993-DADDA7D2E2F9}" srcOrd="1" destOrd="0" presId="urn:microsoft.com/office/officeart/2005/8/layout/radial5"/>
    <dgm:cxn modelId="{1915C9FF-9BC0-493F-BDEE-BC3E6A96E651}" type="presParOf" srcId="{8BAEFE40-B1B2-4845-A993-DADDA7D2E2F9}" destId="{7147D0A2-159F-4994-B4EE-C2E5259AD435}" srcOrd="0" destOrd="0" presId="urn:microsoft.com/office/officeart/2005/8/layout/radial5"/>
    <dgm:cxn modelId="{AF1BDEBC-3F0C-4B56-83EE-3F98FBBF682B}" type="presParOf" srcId="{46ECA6DB-3759-469E-86DF-AE6BC62E6C40}" destId="{DF9BDA5F-01FA-4485-A4B5-EDB8353B35A0}" srcOrd="2" destOrd="0" presId="urn:microsoft.com/office/officeart/2005/8/layout/radial5"/>
    <dgm:cxn modelId="{B61CBB29-0825-44AF-BEDF-215020C96A02}" type="presParOf" srcId="{46ECA6DB-3759-469E-86DF-AE6BC62E6C40}" destId="{42560E75-588E-42BF-9DEB-707966D4C631}" srcOrd="3" destOrd="0" presId="urn:microsoft.com/office/officeart/2005/8/layout/radial5"/>
    <dgm:cxn modelId="{48F3785A-94B6-4A54-8971-CC0BACB1A5BB}" type="presParOf" srcId="{42560E75-588E-42BF-9DEB-707966D4C631}" destId="{577047B6-2EA0-4EC1-B273-F5BD902C9971}" srcOrd="0" destOrd="0" presId="urn:microsoft.com/office/officeart/2005/8/layout/radial5"/>
    <dgm:cxn modelId="{F204B275-52DB-4BC2-AF29-B8F3B6375BB8}" type="presParOf" srcId="{46ECA6DB-3759-469E-86DF-AE6BC62E6C40}" destId="{7622EBFD-F992-4C56-9229-3BE2E823ECDF}" srcOrd="4" destOrd="0" presId="urn:microsoft.com/office/officeart/2005/8/layout/radial5"/>
    <dgm:cxn modelId="{2B404135-8BCC-4CD7-95E3-3C805A91A01F}" type="presParOf" srcId="{46ECA6DB-3759-469E-86DF-AE6BC62E6C40}" destId="{ED967FB8-F55C-4BB9-96CA-033BF30A3693}" srcOrd="5" destOrd="0" presId="urn:microsoft.com/office/officeart/2005/8/layout/radial5"/>
    <dgm:cxn modelId="{36BBFB2B-F3E3-42B3-A3EC-BCB2A1253F79}" type="presParOf" srcId="{ED967FB8-F55C-4BB9-96CA-033BF30A3693}" destId="{CE847811-38B1-478C-ADF7-231321116126}" srcOrd="0" destOrd="0" presId="urn:microsoft.com/office/officeart/2005/8/layout/radial5"/>
    <dgm:cxn modelId="{6621F87F-02E5-4311-B96B-CFA8CD868A83}" type="presParOf" srcId="{46ECA6DB-3759-469E-86DF-AE6BC62E6C40}" destId="{AE9F5A98-F670-448E-B2AE-EA27FE80D06A}" srcOrd="6" destOrd="0" presId="urn:microsoft.com/office/officeart/2005/8/layout/radial5"/>
    <dgm:cxn modelId="{AD9A9012-0BD7-4DA8-8915-AD90DC434828}" type="presParOf" srcId="{46ECA6DB-3759-469E-86DF-AE6BC62E6C40}" destId="{36C1FC8E-5B79-4D9B-9DBF-9DE7A747F8D4}" srcOrd="7" destOrd="0" presId="urn:microsoft.com/office/officeart/2005/8/layout/radial5"/>
    <dgm:cxn modelId="{753B2B8F-88F8-4FE8-B866-2D7CB03C109F}" type="presParOf" srcId="{36C1FC8E-5B79-4D9B-9DBF-9DE7A747F8D4}" destId="{52B713AC-E436-445F-8171-5ADDAD1A40A4}" srcOrd="0" destOrd="0" presId="urn:microsoft.com/office/officeart/2005/8/layout/radial5"/>
    <dgm:cxn modelId="{433F7410-0034-46D3-85F7-18A850182EED}" type="presParOf" srcId="{46ECA6DB-3759-469E-86DF-AE6BC62E6C40}" destId="{0873A0E4-A634-4BD7-A50B-CABF9FB44F1A}" srcOrd="8" destOrd="0" presId="urn:microsoft.com/office/officeart/2005/8/layout/radial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AE50-97E3-402B-8104-5062A7884C45}">
      <dsp:nvSpPr>
        <dsp:cNvPr id="0" name=""/>
        <dsp:cNvSpPr/>
      </dsp:nvSpPr>
      <dsp:spPr>
        <a:xfrm>
          <a:off x="2738292" y="1607149"/>
          <a:ext cx="1337707" cy="122638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The Organisation</a:t>
          </a:r>
        </a:p>
      </dsp:txBody>
      <dsp:txXfrm>
        <a:off x="2934195" y="1786748"/>
        <a:ext cx="945901" cy="867183"/>
      </dsp:txXfrm>
    </dsp:sp>
    <dsp:sp modelId="{8BAEFE40-B1B2-4845-A993-DADDA7D2E2F9}">
      <dsp:nvSpPr>
        <dsp:cNvPr id="0" name=""/>
        <dsp:cNvSpPr/>
      </dsp:nvSpPr>
      <dsp:spPr>
        <a:xfrm rot="16200000">
          <a:off x="3212224" y="1328543"/>
          <a:ext cx="389844" cy="132728"/>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32133" y="1374998"/>
        <a:ext cx="350026" cy="79636"/>
      </dsp:txXfrm>
    </dsp:sp>
    <dsp:sp modelId="{DF9BDA5F-01FA-4485-A4B5-EDB8353B35A0}">
      <dsp:nvSpPr>
        <dsp:cNvPr id="0" name=""/>
        <dsp:cNvSpPr/>
      </dsp:nvSpPr>
      <dsp:spPr>
        <a:xfrm>
          <a:off x="2524250" y="1856"/>
          <a:ext cx="1765791" cy="116768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4. Government Links and Networks</a:t>
          </a:r>
        </a:p>
      </dsp:txBody>
      <dsp:txXfrm>
        <a:off x="2782844" y="172859"/>
        <a:ext cx="1248603" cy="825675"/>
      </dsp:txXfrm>
    </dsp:sp>
    <dsp:sp modelId="{42560E75-588E-42BF-9DEB-707966D4C631}">
      <dsp:nvSpPr>
        <dsp:cNvPr id="0" name=""/>
        <dsp:cNvSpPr/>
      </dsp:nvSpPr>
      <dsp:spPr>
        <a:xfrm rot="89802">
          <a:off x="4080635" y="2033205"/>
          <a:ext cx="631208" cy="397011"/>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080655" y="2111052"/>
        <a:ext cx="512105" cy="238207"/>
      </dsp:txXfrm>
    </dsp:sp>
    <dsp:sp modelId="{7622EBFD-F992-4C56-9229-3BE2E823ECDF}">
      <dsp:nvSpPr>
        <dsp:cNvPr id="0" name=""/>
        <dsp:cNvSpPr/>
      </dsp:nvSpPr>
      <dsp:spPr>
        <a:xfrm>
          <a:off x="4716350" y="1699378"/>
          <a:ext cx="2194692" cy="116768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1. Informal Cooperative Links and Networks</a:t>
          </a:r>
        </a:p>
      </dsp:txBody>
      <dsp:txXfrm>
        <a:off x="5037755" y="1870381"/>
        <a:ext cx="1551882" cy="825675"/>
      </dsp:txXfrm>
    </dsp:sp>
    <dsp:sp modelId="{ED967FB8-F55C-4BB9-96CA-033BF30A3693}">
      <dsp:nvSpPr>
        <dsp:cNvPr id="0" name=""/>
        <dsp:cNvSpPr/>
      </dsp:nvSpPr>
      <dsp:spPr>
        <a:xfrm rot="5334937">
          <a:off x="3270321" y="2961733"/>
          <a:ext cx="304931" cy="16982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95313" y="2970229"/>
        <a:ext cx="253982" cy="101897"/>
      </dsp:txXfrm>
    </dsp:sp>
    <dsp:sp modelId="{AE9F5A98-F670-448E-B2AE-EA27FE80D06A}">
      <dsp:nvSpPr>
        <dsp:cNvPr id="0" name=""/>
        <dsp:cNvSpPr/>
      </dsp:nvSpPr>
      <dsp:spPr>
        <a:xfrm>
          <a:off x="2559313" y="3272999"/>
          <a:ext cx="1757617" cy="116768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2. Formal Cooperative Links</a:t>
          </a:r>
        </a:p>
      </dsp:txBody>
      <dsp:txXfrm>
        <a:off x="2816710" y="3444002"/>
        <a:ext cx="1242823" cy="825675"/>
      </dsp:txXfrm>
    </dsp:sp>
    <dsp:sp modelId="{36C1FC8E-5B79-4D9B-9DBF-9DE7A747F8D4}">
      <dsp:nvSpPr>
        <dsp:cNvPr id="0" name=""/>
        <dsp:cNvSpPr/>
      </dsp:nvSpPr>
      <dsp:spPr>
        <a:xfrm rot="10746540">
          <a:off x="2158445" y="2036758"/>
          <a:ext cx="578157" cy="397011"/>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277541" y="2115234"/>
        <a:ext cx="459054" cy="238207"/>
      </dsp:txXfrm>
    </dsp:sp>
    <dsp:sp modelId="{0873A0E4-A634-4BD7-A50B-CABF9FB44F1A}">
      <dsp:nvSpPr>
        <dsp:cNvPr id="0" name=""/>
        <dsp:cNvSpPr/>
      </dsp:nvSpPr>
      <dsp:spPr>
        <a:xfrm>
          <a:off x="138917" y="1656635"/>
          <a:ext cx="2000087" cy="11979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3. Complementary</a:t>
          </a:r>
        </a:p>
      </dsp:txBody>
      <dsp:txXfrm>
        <a:off x="431823" y="1832072"/>
        <a:ext cx="1414275" cy="84708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614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90726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828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612967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422578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961383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130613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850237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17</a:t>
            </a:fld>
            <a:endParaRPr lang="en-GB"/>
          </a:p>
        </p:txBody>
      </p:sp>
    </p:spTree>
    <p:extLst>
      <p:ext uri="{BB962C8B-B14F-4D97-AF65-F5344CB8AC3E}">
        <p14:creationId xmlns:p14="http://schemas.microsoft.com/office/powerpoint/2010/main" val="2376486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21</a:t>
            </a:fld>
            <a:endParaRPr lang="en-GB"/>
          </a:p>
        </p:txBody>
      </p:sp>
    </p:spTree>
    <p:extLst>
      <p:ext uri="{BB962C8B-B14F-4D97-AF65-F5344CB8AC3E}">
        <p14:creationId xmlns:p14="http://schemas.microsoft.com/office/powerpoint/2010/main" val="85451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22</a:t>
            </a:fld>
            <a:endParaRPr lang="en-GB"/>
          </a:p>
        </p:txBody>
      </p:sp>
    </p:spTree>
    <p:extLst>
      <p:ext uri="{BB962C8B-B14F-4D97-AF65-F5344CB8AC3E}">
        <p14:creationId xmlns:p14="http://schemas.microsoft.com/office/powerpoint/2010/main" val="4053112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23</a:t>
            </a:fld>
            <a:endParaRPr lang="en-GB"/>
          </a:p>
        </p:txBody>
      </p:sp>
    </p:spTree>
    <p:extLst>
      <p:ext uri="{BB962C8B-B14F-4D97-AF65-F5344CB8AC3E}">
        <p14:creationId xmlns:p14="http://schemas.microsoft.com/office/powerpoint/2010/main" val="3460759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24</a:t>
            </a:fld>
            <a:endParaRPr lang="en-GB"/>
          </a:p>
        </p:txBody>
      </p:sp>
    </p:spTree>
    <p:extLst>
      <p:ext uri="{BB962C8B-B14F-4D97-AF65-F5344CB8AC3E}">
        <p14:creationId xmlns:p14="http://schemas.microsoft.com/office/powerpoint/2010/main" val="2341136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25</a:t>
            </a:fld>
            <a:endParaRPr lang="en-GB"/>
          </a:p>
        </p:txBody>
      </p:sp>
    </p:spTree>
    <p:extLst>
      <p:ext uri="{BB962C8B-B14F-4D97-AF65-F5344CB8AC3E}">
        <p14:creationId xmlns:p14="http://schemas.microsoft.com/office/powerpoint/2010/main" val="3758121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26</a:t>
            </a:fld>
            <a:endParaRPr lang="en-GB"/>
          </a:p>
        </p:txBody>
      </p:sp>
    </p:spTree>
    <p:extLst>
      <p:ext uri="{BB962C8B-B14F-4D97-AF65-F5344CB8AC3E}">
        <p14:creationId xmlns:p14="http://schemas.microsoft.com/office/powerpoint/2010/main" val="2160379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27</a:t>
            </a:fld>
            <a:endParaRPr lang="en-GB"/>
          </a:p>
        </p:txBody>
      </p:sp>
    </p:spTree>
    <p:extLst>
      <p:ext uri="{BB962C8B-B14F-4D97-AF65-F5344CB8AC3E}">
        <p14:creationId xmlns:p14="http://schemas.microsoft.com/office/powerpoint/2010/main" val="9722833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28</a:t>
            </a:fld>
            <a:endParaRPr lang="en-GB"/>
          </a:p>
        </p:txBody>
      </p:sp>
    </p:spTree>
    <p:extLst>
      <p:ext uri="{BB962C8B-B14F-4D97-AF65-F5344CB8AC3E}">
        <p14:creationId xmlns:p14="http://schemas.microsoft.com/office/powerpoint/2010/main" val="1701201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34</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1D7F07F-12E6-42E3-9676-BC1F40C3827B}" type="slidenum">
              <a:rPr lang="en-GB" smtClean="0"/>
              <a:pPr/>
              <a:t>36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726340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2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25.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01/02/2023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59"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40.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35.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30.xml"/><Relationship Id="rId1" Type="http://schemas.openxmlformats.org/officeDocument/2006/relationships/video" Target="https://www.youtube.com/embed/_IaBZmB09RE" TargetMode="External"/><Relationship Id="rId6" Type="http://schemas.openxmlformats.org/officeDocument/2006/relationships/image" Target="../media/image42.jpeg"/><Relationship Id="rId5" Type="http://schemas.openxmlformats.org/officeDocument/2006/relationships/hyperlink" Target="https://youtu.be/_IaBZmB09RE" TargetMode="External"/><Relationship Id="rId4" Type="http://schemas.openxmlformats.org/officeDocument/2006/relationships/hyperlink" Target="https://www.youtube.com/watch?v=mYF2_FBCvXw"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30.xml"/><Relationship Id="rId1" Type="http://schemas.openxmlformats.org/officeDocument/2006/relationships/video" Target="https://www.youtube.com/embed/mYF2_FBCvXw" TargetMode="Externa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30.xml"/><Relationship Id="rId1" Type="http://schemas.openxmlformats.org/officeDocument/2006/relationships/video" Target="https://www.youtube.com/embed/weaeNcX3Jpk"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jpeg"/><Relationship Id="rId7" Type="http://schemas.openxmlformats.org/officeDocument/2006/relationships/image" Target="../media/image50.jpeg"/><Relationship Id="rId2" Type="http://schemas.openxmlformats.org/officeDocument/2006/relationships/slideLayout" Target="../slideLayouts/slideLayout30.xml"/><Relationship Id="rId1" Type="http://schemas.openxmlformats.org/officeDocument/2006/relationships/video" Target="https://www.youtube.com/embed/9Q_uWwWlpSI" TargetMode="Externa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 Id="rId9" Type="http://schemas.openxmlformats.org/officeDocument/2006/relationships/image" Target="../media/image52.png"/></Relationships>
</file>

<file path=ppt/slides/_rels/slide3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0.xml"/><Relationship Id="rId7" Type="http://schemas.openxmlformats.org/officeDocument/2006/relationships/diagramColors" Target="../diagrams/colors1.xml"/><Relationship Id="rId2" Type="http://schemas.openxmlformats.org/officeDocument/2006/relationships/slideLayout" Target="../slideLayouts/slideLayout30.xml"/><Relationship Id="rId1" Type="http://schemas.openxmlformats.org/officeDocument/2006/relationships/video" Target="https://www.youtube.com/embed/C2jznGgcCRE" TargetMode="Externa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53.jpeg"/><Relationship Id="rId4" Type="http://schemas.openxmlformats.org/officeDocument/2006/relationships/diagramData" Target="../diagrams/data1.xml"/><Relationship Id="rId9" Type="http://schemas.openxmlformats.org/officeDocument/2006/relationships/hyperlink" Target="https://youtu.be/C2jznGgcCRE"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55.png"/><Relationship Id="rId1" Type="http://schemas.openxmlformats.org/officeDocument/2006/relationships/slideLayout" Target="../slideLayouts/slideLayout35.xml"/><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BABM LCBB6004 Strategic Mgt. &amp; Sustainability</a:t>
            </a:r>
          </a:p>
        </p:txBody>
      </p:sp>
      <p:sp>
        <p:nvSpPr>
          <p:cNvPr id="6" name="Rectangle 5"/>
          <p:cNvSpPr/>
          <p:nvPr/>
        </p:nvSpPr>
        <p:spPr>
          <a:xfrm>
            <a:off x="102358" y="2868812"/>
            <a:ext cx="11900848"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3 / Part 2</a:t>
            </a:r>
          </a:p>
          <a:p>
            <a:pPr algn="ctr">
              <a:defRPr/>
            </a:pPr>
            <a:r>
              <a:rPr lang="en-GB" sz="3200" b="1" dirty="0">
                <a:solidFill>
                  <a:schemeClr val="accent4">
                    <a:lumMod val="60000"/>
                    <a:lumOff val="40000"/>
                  </a:schemeClr>
                </a:solidFill>
              </a:rPr>
              <a:t>Micro Environment - Internal Analysis </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3" name="Oval 2">
            <a:extLst>
              <a:ext uri="{FF2B5EF4-FFF2-40B4-BE49-F238E27FC236}">
                <a16:creationId xmlns:a16="http://schemas.microsoft.com/office/drawing/2014/main" id="{4C17D480-2D7F-4E81-8A8E-B4D0E6F32FAC}"/>
              </a:ext>
            </a:extLst>
          </p:cNvPr>
          <p:cNvSpPr/>
          <p:nvPr/>
        </p:nvSpPr>
        <p:spPr>
          <a:xfrm>
            <a:off x="6225015" y="641444"/>
            <a:ext cx="5853254" cy="5786652"/>
          </a:xfrm>
          <a:prstGeom prst="ellipse">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909037" y="1330832"/>
            <a:ext cx="4485210" cy="4708981"/>
          </a:xfrm>
          <a:prstGeom prst="rect">
            <a:avLst/>
          </a:prstGeom>
        </p:spPr>
        <p:txBody>
          <a:bodyPr wrap="square">
            <a:spAutoFit/>
          </a:bodyPr>
          <a:lstStyle/>
          <a:p>
            <a:pPr algn="ctr"/>
            <a:r>
              <a:rPr lang="en-GB" sz="2000" dirty="0">
                <a:solidFill>
                  <a:srgbClr val="FFC000"/>
                </a:solidFill>
              </a:rPr>
              <a:t>Understand why a company’s resources and capabilities are central to its strategic approach and how to evaluate their potential for giving the company a competitive edge over rivals. </a:t>
            </a:r>
          </a:p>
          <a:p>
            <a:pPr marL="457200" indent="-457200" algn="ctr">
              <a:buFont typeface="+mj-lt"/>
              <a:buAutoNum type="arabicPeriod"/>
            </a:pPr>
            <a:endParaRPr lang="en-GB" sz="2000" dirty="0">
              <a:solidFill>
                <a:srgbClr val="FFC000"/>
              </a:solidFill>
            </a:endParaRPr>
          </a:p>
          <a:p>
            <a:pPr algn="ctr"/>
            <a:r>
              <a:rPr lang="en-GB" sz="2000" dirty="0">
                <a:solidFill>
                  <a:srgbClr val="FFC000"/>
                </a:solidFill>
              </a:rPr>
              <a:t>Grasp how a company’s value chain activities can affect the company’s  customer value proposition. </a:t>
            </a:r>
          </a:p>
          <a:p>
            <a:pPr marL="457200" indent="-457200" algn="ctr">
              <a:buFont typeface="+mj-lt"/>
              <a:buAutoNum type="arabicPeriod"/>
            </a:pPr>
            <a:endParaRPr lang="en-GB" sz="2000" dirty="0">
              <a:solidFill>
                <a:srgbClr val="FFC000"/>
              </a:solidFill>
            </a:endParaRPr>
          </a:p>
          <a:p>
            <a:pPr algn="ctr"/>
            <a:r>
              <a:rPr lang="en-GB" sz="2000" dirty="0">
                <a:solidFill>
                  <a:srgbClr val="FFC000"/>
                </a:solidFill>
              </a:rPr>
              <a:t>Understand how a comprehensive evaluation of a company’s external and internal situations can assist managers in making critical decisions about their next strategic moves.</a:t>
            </a:r>
          </a:p>
        </p:txBody>
      </p:sp>
    </p:spTree>
    <p:extLst>
      <p:ext uri="{BB962C8B-B14F-4D97-AF65-F5344CB8AC3E}">
        <p14:creationId xmlns:p14="http://schemas.microsoft.com/office/powerpoint/2010/main" val="308106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So far, our emphasis has been on the external environment of the firm to evaluate opportunities and threats. </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 this session, our emphasis shifts to the internal environment of the firm - specifically, with the resources and capabilities of the firm.</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200" b="0" i="0" u="none" strike="noStrike" kern="1200" cap="none" spc="0" normalizeH="0" baseline="0" noProof="0" dirty="0">
                <a:ln>
                  <a:noFill/>
                </a:ln>
                <a:solidFill>
                  <a:prstClr val="black"/>
                </a:solidFill>
                <a:effectLst/>
                <a:uLnTx/>
                <a:uFillTx/>
                <a:latin typeface="Myriad Pro"/>
                <a:ea typeface="+mn-ea"/>
                <a:cs typeface="+mn-cs"/>
              </a:rPr>
              <a:t>The external environment is not the only force that affects company’s performance. Within any given industry some companies are more profitable than others.</a:t>
            </a:r>
          </a:p>
        </p:txBody>
      </p:sp>
      <p:cxnSp>
        <p:nvCxnSpPr>
          <p:cNvPr id="5" name="Straight Arrow Connector 4">
            <a:extLst>
              <a:ext uri="{FF2B5EF4-FFF2-40B4-BE49-F238E27FC236}">
                <a16:creationId xmlns:a16="http://schemas.microsoft.com/office/drawing/2014/main" id="{A3BF348B-9F7D-4C9F-B654-D5CBED8B8071}"/>
              </a:ext>
            </a:extLst>
          </p:cNvPr>
          <p:cNvCxnSpPr/>
          <p:nvPr/>
        </p:nvCxnSpPr>
        <p:spPr>
          <a:xfrm>
            <a:off x="4007768" y="3501008"/>
            <a:ext cx="417646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A1110B22-15BB-4B13-A37E-C4494404BDE5}"/>
              </a:ext>
            </a:extLst>
          </p:cNvPr>
          <p:cNvCxnSpPr/>
          <p:nvPr/>
        </p:nvCxnSpPr>
        <p:spPr>
          <a:xfrm flipV="1">
            <a:off x="5519936" y="1772816"/>
            <a:ext cx="1728192" cy="36004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 name="Straight Arrow Connector 9">
            <a:extLst>
              <a:ext uri="{FF2B5EF4-FFF2-40B4-BE49-F238E27FC236}">
                <a16:creationId xmlns:a16="http://schemas.microsoft.com/office/drawing/2014/main" id="{31B27141-C68F-40E3-B6CF-01DABE738CBE}"/>
              </a:ext>
            </a:extLst>
          </p:cNvPr>
          <p:cNvCxnSpPr>
            <a:cxnSpLocks/>
          </p:cNvCxnSpPr>
          <p:nvPr/>
        </p:nvCxnSpPr>
        <p:spPr>
          <a:xfrm>
            <a:off x="5519936" y="2132856"/>
            <a:ext cx="1872208" cy="21602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3" name="Straight Arrow Connector 12">
            <a:extLst>
              <a:ext uri="{FF2B5EF4-FFF2-40B4-BE49-F238E27FC236}">
                <a16:creationId xmlns:a16="http://schemas.microsoft.com/office/drawing/2014/main" id="{9DDFDC2C-2CC7-4346-8A3A-8D35D64F7F40}"/>
              </a:ext>
            </a:extLst>
          </p:cNvPr>
          <p:cNvCxnSpPr>
            <a:cxnSpLocks/>
          </p:cNvCxnSpPr>
          <p:nvPr/>
        </p:nvCxnSpPr>
        <p:spPr>
          <a:xfrm>
            <a:off x="5519936" y="2132856"/>
            <a:ext cx="2088232" cy="8995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5307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1000"/>
                                        <p:tgtEl>
                                          <p:spTgt spid="6">
                                            <p:txEl>
                                              <p:pRg st="1" end="1"/>
                                            </p:txEl>
                                          </p:spTgt>
                                        </p:tgtEl>
                                      </p:cBhvr>
                                    </p:animEffect>
                                    <p:anim calcmode="lin" valueType="num">
                                      <p:cBhvr>
                                        <p:cTn id="3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9706" y="607558"/>
            <a:ext cx="11737304" cy="4525963"/>
          </a:xfrm>
          <a:ln w="44450">
            <a:noFill/>
          </a:ln>
        </p:spPr>
        <p:txBody>
          <a:bodyPr>
            <a:normAutofit fontScale="92500" lnSpcReduction="10000"/>
          </a:bodyPr>
          <a:lstStyle/>
          <a:p>
            <a:pPr>
              <a:lnSpc>
                <a:spcPct val="90000"/>
              </a:lnSpc>
              <a:buNone/>
              <a:defRPr/>
            </a:pPr>
            <a:endParaRPr lang="en-US" sz="2400" dirty="0">
              <a:latin typeface="Arial" pitchFamily="34" charset="0"/>
            </a:endParaRPr>
          </a:p>
          <a:p>
            <a:pPr>
              <a:lnSpc>
                <a:spcPct val="90000"/>
              </a:lnSpc>
              <a:buClr>
                <a:srgbClr val="8B1F10"/>
              </a:buClr>
              <a:defRPr/>
            </a:pPr>
            <a:r>
              <a:rPr lang="en-US" sz="2400" dirty="0"/>
              <a:t>You will understand the role of the </a:t>
            </a:r>
            <a:r>
              <a:rPr lang="en-US" sz="2400" b="1" dirty="0"/>
              <a:t>external environment</a:t>
            </a:r>
            <a:r>
              <a:rPr lang="en-US" sz="2400" dirty="0"/>
              <a:t> in decision making and strategic management</a:t>
            </a:r>
          </a:p>
          <a:p>
            <a:pPr marL="0" indent="0">
              <a:lnSpc>
                <a:spcPct val="90000"/>
              </a:lnSpc>
              <a:buClr>
                <a:srgbClr val="8B1F10"/>
              </a:buClr>
              <a:buNone/>
              <a:defRPr/>
            </a:pPr>
            <a:endParaRPr lang="en-US" sz="2400" dirty="0"/>
          </a:p>
          <a:p>
            <a:pPr>
              <a:lnSpc>
                <a:spcPct val="90000"/>
              </a:lnSpc>
              <a:buClr>
                <a:srgbClr val="8B1F10"/>
              </a:buClr>
              <a:defRPr/>
            </a:pPr>
            <a:r>
              <a:rPr lang="en-US" sz="2400" dirty="0"/>
              <a:t>You will understand the importance of differentiating between the </a:t>
            </a:r>
            <a:r>
              <a:rPr lang="en-US" sz="2400" b="1" dirty="0"/>
              <a:t>macro</a:t>
            </a:r>
            <a:r>
              <a:rPr lang="en-US" sz="2400" dirty="0"/>
              <a:t> and </a:t>
            </a:r>
            <a:r>
              <a:rPr lang="en-US" sz="2400" b="1" dirty="0"/>
              <a:t>micro</a:t>
            </a:r>
            <a:r>
              <a:rPr lang="en-US" sz="2400" dirty="0"/>
              <a:t> strategic environment</a:t>
            </a:r>
          </a:p>
          <a:p>
            <a:pPr marL="0" indent="0">
              <a:lnSpc>
                <a:spcPct val="90000"/>
              </a:lnSpc>
              <a:buClr>
                <a:srgbClr val="8B1F10"/>
              </a:buClr>
              <a:buNone/>
              <a:defRPr/>
            </a:pPr>
            <a:endParaRPr lang="en-US" sz="2400" dirty="0"/>
          </a:p>
          <a:p>
            <a:pPr>
              <a:lnSpc>
                <a:spcPct val="90000"/>
              </a:lnSpc>
              <a:buClr>
                <a:srgbClr val="8B1F10"/>
              </a:buClr>
              <a:defRPr/>
            </a:pPr>
            <a:r>
              <a:rPr lang="en-US" sz="2400" dirty="0"/>
              <a:t>You will be able to </a:t>
            </a:r>
            <a:r>
              <a:rPr lang="en-US" sz="2400" b="1" dirty="0"/>
              <a:t>analyse</a:t>
            </a:r>
            <a:r>
              <a:rPr lang="en-US" sz="2400" dirty="0"/>
              <a:t> the key dimensions of the external environment using tried and tested tools such as:</a:t>
            </a:r>
          </a:p>
          <a:p>
            <a:pPr>
              <a:lnSpc>
                <a:spcPct val="90000"/>
              </a:lnSpc>
              <a:buClr>
                <a:srgbClr val="8B1F10"/>
              </a:buClr>
              <a:defRPr/>
            </a:pPr>
            <a:endParaRPr lang="en-US" sz="2400" dirty="0"/>
          </a:p>
          <a:p>
            <a:pPr lvl="1">
              <a:lnSpc>
                <a:spcPct val="90000"/>
              </a:lnSpc>
              <a:spcBef>
                <a:spcPts val="600"/>
              </a:spcBef>
              <a:buClr>
                <a:srgbClr val="8B1F10"/>
              </a:buClr>
              <a:buFont typeface="Wingdings" panose="05000000000000000000" pitchFamily="2" charset="2"/>
              <a:buChar char="v"/>
              <a:defRPr/>
            </a:pPr>
            <a:r>
              <a:rPr lang="en-GB" sz="2000" dirty="0"/>
              <a:t>The PESTLE analysis framework</a:t>
            </a:r>
          </a:p>
          <a:p>
            <a:pPr lvl="1">
              <a:lnSpc>
                <a:spcPct val="90000"/>
              </a:lnSpc>
              <a:spcBef>
                <a:spcPts val="600"/>
              </a:spcBef>
              <a:buClr>
                <a:srgbClr val="8B1F10"/>
              </a:buClr>
              <a:buFont typeface="Wingdings" panose="05000000000000000000" pitchFamily="2" charset="2"/>
              <a:buChar char="v"/>
              <a:defRPr/>
            </a:pPr>
            <a:r>
              <a:rPr lang="en-GB" sz="2000" dirty="0"/>
              <a:t>Scenario planning</a:t>
            </a:r>
          </a:p>
          <a:p>
            <a:pPr lvl="1">
              <a:lnSpc>
                <a:spcPct val="90000"/>
              </a:lnSpc>
              <a:spcBef>
                <a:spcPts val="600"/>
              </a:spcBef>
              <a:buClr>
                <a:srgbClr val="8B1F10"/>
              </a:buClr>
              <a:buFont typeface="Wingdings" panose="05000000000000000000" pitchFamily="2" charset="2"/>
              <a:buChar char="v"/>
              <a:defRPr/>
            </a:pPr>
            <a:r>
              <a:rPr lang="en-GB" sz="2000" dirty="0"/>
              <a:t>Porter’s Five Forces</a:t>
            </a:r>
          </a:p>
          <a:p>
            <a:pPr lvl="1">
              <a:lnSpc>
                <a:spcPct val="90000"/>
              </a:lnSpc>
              <a:spcBef>
                <a:spcPts val="600"/>
              </a:spcBef>
              <a:buClr>
                <a:srgbClr val="8B1F10"/>
              </a:buClr>
              <a:buFont typeface="Wingdings" panose="05000000000000000000" pitchFamily="2" charset="2"/>
              <a:buChar char="v"/>
              <a:defRPr/>
            </a:pPr>
            <a:r>
              <a:rPr lang="en-GB" sz="2000" dirty="0"/>
              <a:t>The Four Links Model</a:t>
            </a:r>
            <a:endParaRPr lang="en-US" sz="1200" dirty="0"/>
          </a:p>
        </p:txBody>
      </p:sp>
    </p:spTree>
    <p:extLst>
      <p:ext uri="{BB962C8B-B14F-4D97-AF65-F5344CB8AC3E}">
        <p14:creationId xmlns:p14="http://schemas.microsoft.com/office/powerpoint/2010/main" val="300240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7148" y="74584"/>
            <a:ext cx="9067800" cy="798252"/>
          </a:xfrm>
          <a:ln w="3175">
            <a:noFill/>
          </a:ln>
        </p:spPr>
        <p:txBody>
          <a:bodyPr>
            <a:normAutofit/>
          </a:bodyPr>
          <a:lstStyle/>
          <a:p>
            <a:pPr defTabSz="762000">
              <a:defRPr/>
            </a:pPr>
            <a:r>
              <a:rPr lang="en-US" sz="4000" b="1" dirty="0">
                <a:solidFill>
                  <a:schemeClr val="tx1"/>
                </a:solidFill>
                <a:effectLst>
                  <a:outerShdw blurRad="38100" dist="38100" dir="2700000" algn="tl">
                    <a:srgbClr val="000000">
                      <a:alpha val="43137"/>
                    </a:srgbClr>
                  </a:outerShdw>
                </a:effectLst>
              </a:rPr>
              <a:t>The Strategic Management Process</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grpSp>
        <p:nvGrpSpPr>
          <p:cNvPr id="33" name="Group 32"/>
          <p:cNvGrpSpPr/>
          <p:nvPr/>
        </p:nvGrpSpPr>
        <p:grpSpPr>
          <a:xfrm>
            <a:off x="2999656" y="980728"/>
            <a:ext cx="7772400" cy="4403576"/>
            <a:chOff x="838200" y="1371600"/>
            <a:chExt cx="7772400" cy="4876800"/>
          </a:xfrm>
        </p:grpSpPr>
        <p:sp>
          <p:nvSpPr>
            <p:cNvPr id="35" name="Rectangle 4"/>
            <p:cNvSpPr>
              <a:spLocks noChangeArrowheads="1"/>
            </p:cNvSpPr>
            <p:nvPr/>
          </p:nvSpPr>
          <p:spPr bwMode="auto">
            <a:xfrm>
              <a:off x="838200" y="3352800"/>
              <a:ext cx="1295400" cy="1371600"/>
            </a:xfrm>
            <a:prstGeom prst="rect">
              <a:avLst/>
            </a:prstGeom>
            <a:solidFill>
              <a:schemeClr val="accent1"/>
            </a:solidFill>
            <a:ln w="9525">
              <a:solidFill>
                <a:schemeClr val="tx1"/>
              </a:solidFill>
              <a:miter lim="800000"/>
              <a:headEnd/>
              <a:tailEnd/>
            </a:ln>
            <a:effectLst/>
          </p:spPr>
          <p:txBody>
            <a:bodyPr wrap="none" anchor="ctr"/>
            <a:lstStyle/>
            <a:p>
              <a:r>
                <a:rPr lang="en-US" sz="2000" dirty="0">
                  <a:latin typeface="Times New Roman" pitchFamily="18" charset="0"/>
                </a:rPr>
                <a:t>Mission, </a:t>
              </a:r>
            </a:p>
            <a:p>
              <a:r>
                <a:rPr lang="en-US" sz="2000" dirty="0">
                  <a:latin typeface="Times New Roman" pitchFamily="18" charset="0"/>
                </a:rPr>
                <a:t>Vision &amp;</a:t>
              </a:r>
            </a:p>
            <a:p>
              <a:r>
                <a:rPr lang="en-US" sz="2000" dirty="0">
                  <a:latin typeface="Times New Roman" pitchFamily="18" charset="0"/>
                </a:rPr>
                <a:t>Objectives</a:t>
              </a:r>
              <a:endParaRPr lang="en-US" sz="2400" dirty="0">
                <a:latin typeface="Times New Roman" pitchFamily="18" charset="0"/>
              </a:endParaRPr>
            </a:p>
          </p:txBody>
        </p:sp>
        <p:sp>
          <p:nvSpPr>
            <p:cNvPr id="36" name="Rectangle 5"/>
            <p:cNvSpPr>
              <a:spLocks noChangeArrowheads="1"/>
            </p:cNvSpPr>
            <p:nvPr/>
          </p:nvSpPr>
          <p:spPr bwMode="auto">
            <a:xfrm>
              <a:off x="2743200" y="1905000"/>
              <a:ext cx="1219200" cy="1143000"/>
            </a:xfrm>
            <a:prstGeom prst="rect">
              <a:avLst/>
            </a:prstGeom>
            <a:solidFill>
              <a:srgbClr val="0099CC"/>
            </a:solidFill>
            <a:ln w="9525">
              <a:solidFill>
                <a:schemeClr val="tx1"/>
              </a:solidFill>
              <a:miter lim="800000"/>
              <a:headEnd/>
              <a:tailEnd/>
            </a:ln>
            <a:effectLst/>
          </p:spPr>
          <p:txBody>
            <a:bodyPr wrap="none" anchor="ctr"/>
            <a:lstStyle/>
            <a:p>
              <a:pPr algn="ctr"/>
              <a:r>
                <a:rPr lang="en-US" sz="2000">
                  <a:latin typeface="Times New Roman" pitchFamily="18" charset="0"/>
                </a:rPr>
                <a:t>Internal</a:t>
              </a:r>
            </a:p>
            <a:p>
              <a:pPr algn="ctr"/>
              <a:r>
                <a:rPr lang="en-US" sz="2000">
                  <a:latin typeface="Times New Roman" pitchFamily="18" charset="0"/>
                </a:rPr>
                <a:t>Analysis</a:t>
              </a:r>
              <a:endParaRPr lang="en-US" sz="2400">
                <a:latin typeface="Times New Roman" pitchFamily="18" charset="0"/>
              </a:endParaRPr>
            </a:p>
          </p:txBody>
        </p:sp>
        <p:sp>
          <p:nvSpPr>
            <p:cNvPr id="37" name="Rectangle 6"/>
            <p:cNvSpPr>
              <a:spLocks noChangeArrowheads="1"/>
            </p:cNvSpPr>
            <p:nvPr/>
          </p:nvSpPr>
          <p:spPr bwMode="auto">
            <a:xfrm>
              <a:off x="2667000" y="4800600"/>
              <a:ext cx="1371600" cy="1219200"/>
            </a:xfrm>
            <a:prstGeom prst="rect">
              <a:avLst/>
            </a:prstGeom>
            <a:solidFill>
              <a:srgbClr val="0099CC"/>
            </a:solidFill>
            <a:ln w="9525">
              <a:solidFill>
                <a:schemeClr val="tx1"/>
              </a:solidFill>
              <a:miter lim="800000"/>
              <a:headEnd/>
              <a:tailEnd/>
            </a:ln>
            <a:effectLst/>
          </p:spPr>
          <p:txBody>
            <a:bodyPr wrap="none" anchor="ctr"/>
            <a:lstStyle/>
            <a:p>
              <a:pPr algn="ctr"/>
              <a:r>
                <a:rPr lang="en-US" sz="2000">
                  <a:latin typeface="Times New Roman" pitchFamily="18" charset="0"/>
                </a:rPr>
                <a:t>Environ.</a:t>
              </a:r>
            </a:p>
            <a:p>
              <a:pPr algn="ctr"/>
              <a:r>
                <a:rPr lang="en-US" sz="2000">
                  <a:latin typeface="Times New Roman" pitchFamily="18" charset="0"/>
                </a:rPr>
                <a:t>Analysis</a:t>
              </a:r>
              <a:endParaRPr lang="en-US" sz="2400">
                <a:latin typeface="Times New Roman" pitchFamily="18" charset="0"/>
              </a:endParaRPr>
            </a:p>
          </p:txBody>
        </p:sp>
        <p:sp>
          <p:nvSpPr>
            <p:cNvPr id="38" name="Rectangle 7"/>
            <p:cNvSpPr>
              <a:spLocks noChangeArrowheads="1"/>
            </p:cNvSpPr>
            <p:nvPr/>
          </p:nvSpPr>
          <p:spPr bwMode="auto">
            <a:xfrm>
              <a:off x="3707904" y="3276600"/>
              <a:ext cx="1626096" cy="1219200"/>
            </a:xfrm>
            <a:prstGeom prst="rect">
              <a:avLst/>
            </a:prstGeom>
            <a:solidFill>
              <a:srgbClr val="FFCC66"/>
            </a:solidFill>
            <a:ln w="9525">
              <a:solidFill>
                <a:schemeClr val="tx1"/>
              </a:solidFill>
              <a:miter lim="800000"/>
              <a:headEnd/>
              <a:tailEnd/>
            </a:ln>
            <a:effectLst/>
          </p:spPr>
          <p:txBody>
            <a:bodyPr wrap="none" anchor="ctr"/>
            <a:lstStyle/>
            <a:p>
              <a:pPr algn="ctr"/>
              <a:r>
                <a:rPr lang="en-US" sz="2000" dirty="0">
                  <a:latin typeface="Times New Roman" pitchFamily="18" charset="0"/>
                </a:rPr>
                <a:t>Strategy</a:t>
              </a:r>
            </a:p>
            <a:p>
              <a:pPr algn="ctr"/>
              <a:r>
                <a:rPr lang="en-US" sz="2000" dirty="0">
                  <a:latin typeface="Times New Roman" pitchFamily="18" charset="0"/>
                </a:rPr>
                <a:t>Formulation</a:t>
              </a:r>
              <a:endParaRPr lang="en-US" sz="2400" dirty="0">
                <a:latin typeface="Times New Roman" pitchFamily="18" charset="0"/>
              </a:endParaRPr>
            </a:p>
          </p:txBody>
        </p:sp>
        <p:sp>
          <p:nvSpPr>
            <p:cNvPr id="39" name="Rectangle 8"/>
            <p:cNvSpPr>
              <a:spLocks noChangeArrowheads="1"/>
            </p:cNvSpPr>
            <p:nvPr/>
          </p:nvSpPr>
          <p:spPr bwMode="auto">
            <a:xfrm>
              <a:off x="5867400" y="3276600"/>
              <a:ext cx="1143000" cy="1219200"/>
            </a:xfrm>
            <a:prstGeom prst="rect">
              <a:avLst/>
            </a:prstGeom>
            <a:solidFill>
              <a:srgbClr val="FFC000"/>
            </a:solidFill>
            <a:ln w="9525">
              <a:solidFill>
                <a:schemeClr val="tx1"/>
              </a:solidFill>
              <a:miter lim="800000"/>
              <a:headEnd/>
              <a:tailEnd/>
            </a:ln>
            <a:effectLst/>
          </p:spPr>
          <p:txBody>
            <a:bodyPr wrap="none" anchor="ctr"/>
            <a:lstStyle/>
            <a:p>
              <a:pPr algn="ctr"/>
              <a:r>
                <a:rPr lang="en-US" dirty="0">
                  <a:latin typeface="Times New Roman" pitchFamily="18" charset="0"/>
                </a:rPr>
                <a:t>Strategy</a:t>
              </a:r>
            </a:p>
            <a:p>
              <a:pPr algn="ctr"/>
              <a:r>
                <a:rPr lang="en-US" dirty="0" err="1">
                  <a:latin typeface="Times New Roman" pitchFamily="18" charset="0"/>
                </a:rPr>
                <a:t>Implem</a:t>
              </a:r>
              <a:r>
                <a:rPr lang="en-US" dirty="0">
                  <a:latin typeface="Times New Roman" pitchFamily="18" charset="0"/>
                </a:rPr>
                <a:t>-</a:t>
              </a:r>
            </a:p>
            <a:p>
              <a:pPr algn="ctr"/>
              <a:r>
                <a:rPr lang="en-US" dirty="0" err="1">
                  <a:latin typeface="Times New Roman" pitchFamily="18" charset="0"/>
                </a:rPr>
                <a:t>entation</a:t>
              </a:r>
              <a:endParaRPr lang="en-US" dirty="0">
                <a:latin typeface="Times New Roman" pitchFamily="18" charset="0"/>
              </a:endParaRPr>
            </a:p>
          </p:txBody>
        </p:sp>
        <p:sp>
          <p:nvSpPr>
            <p:cNvPr id="40" name="Rectangle 9"/>
            <p:cNvSpPr>
              <a:spLocks noChangeArrowheads="1"/>
            </p:cNvSpPr>
            <p:nvPr/>
          </p:nvSpPr>
          <p:spPr bwMode="auto">
            <a:xfrm>
              <a:off x="7543800" y="3276600"/>
              <a:ext cx="1066800" cy="1219200"/>
            </a:xfrm>
            <a:prstGeom prst="rect">
              <a:avLst/>
            </a:prstGeom>
            <a:solidFill>
              <a:srgbClr val="FF6699"/>
            </a:solidFill>
            <a:ln w="9525">
              <a:solidFill>
                <a:schemeClr val="tx1"/>
              </a:solidFill>
              <a:miter lim="800000"/>
              <a:headEnd/>
              <a:tailEnd/>
            </a:ln>
            <a:effectLst/>
          </p:spPr>
          <p:txBody>
            <a:bodyPr wrap="none" anchor="ctr"/>
            <a:lstStyle/>
            <a:p>
              <a:pPr algn="ctr"/>
              <a:r>
                <a:rPr lang="en-US" sz="2000" dirty="0">
                  <a:latin typeface="Times New Roman" pitchFamily="18" charset="0"/>
                </a:rPr>
                <a:t>Strategic</a:t>
              </a:r>
            </a:p>
            <a:p>
              <a:pPr algn="ctr"/>
              <a:r>
                <a:rPr lang="en-US" sz="2000" dirty="0" err="1">
                  <a:latin typeface="Times New Roman" pitchFamily="18" charset="0"/>
                </a:rPr>
                <a:t>Eval</a:t>
              </a:r>
              <a:r>
                <a:rPr lang="en-US" sz="2000" dirty="0">
                  <a:latin typeface="Times New Roman" pitchFamily="18" charset="0"/>
                </a:rPr>
                <a:t>. &amp;</a:t>
              </a:r>
            </a:p>
            <a:p>
              <a:pPr algn="ctr"/>
              <a:r>
                <a:rPr lang="en-US" sz="2000" dirty="0">
                  <a:latin typeface="Times New Roman" pitchFamily="18" charset="0"/>
                </a:rPr>
                <a:t>Control</a:t>
              </a:r>
            </a:p>
          </p:txBody>
        </p:sp>
        <p:sp>
          <p:nvSpPr>
            <p:cNvPr id="41" name="Line 29"/>
            <p:cNvSpPr>
              <a:spLocks noChangeShapeType="1"/>
            </p:cNvSpPr>
            <p:nvPr/>
          </p:nvSpPr>
          <p:spPr bwMode="auto">
            <a:xfrm>
              <a:off x="5334000" y="3886200"/>
              <a:ext cx="533400" cy="0"/>
            </a:xfrm>
            <a:prstGeom prst="line">
              <a:avLst/>
            </a:prstGeom>
            <a:noFill/>
            <a:ln w="57150">
              <a:solidFill>
                <a:schemeClr val="tx1"/>
              </a:solidFill>
              <a:round/>
              <a:headEnd/>
              <a:tailEnd type="triangle" w="med" len="med"/>
            </a:ln>
            <a:effectLst/>
          </p:spPr>
          <p:txBody>
            <a:bodyPr wrap="none" anchor="ctr"/>
            <a:lstStyle/>
            <a:p>
              <a:endParaRPr lang="en-GB"/>
            </a:p>
          </p:txBody>
        </p:sp>
        <p:sp>
          <p:nvSpPr>
            <p:cNvPr id="42" name="Line 31"/>
            <p:cNvSpPr>
              <a:spLocks noChangeShapeType="1"/>
            </p:cNvSpPr>
            <p:nvPr/>
          </p:nvSpPr>
          <p:spPr bwMode="auto">
            <a:xfrm>
              <a:off x="7010400" y="3886200"/>
              <a:ext cx="533400" cy="0"/>
            </a:xfrm>
            <a:prstGeom prst="line">
              <a:avLst/>
            </a:prstGeom>
            <a:noFill/>
            <a:ln w="57150">
              <a:solidFill>
                <a:schemeClr val="tx1"/>
              </a:solidFill>
              <a:round/>
              <a:headEnd/>
              <a:tailEnd type="triangle" w="med" len="med"/>
            </a:ln>
            <a:effectLst/>
          </p:spPr>
          <p:txBody>
            <a:bodyPr wrap="none" anchor="ctr"/>
            <a:lstStyle/>
            <a:p>
              <a:endParaRPr lang="en-GB"/>
            </a:p>
          </p:txBody>
        </p:sp>
        <p:sp>
          <p:nvSpPr>
            <p:cNvPr id="43" name="Line 32"/>
            <p:cNvSpPr>
              <a:spLocks noChangeShapeType="1"/>
            </p:cNvSpPr>
            <p:nvPr/>
          </p:nvSpPr>
          <p:spPr bwMode="auto">
            <a:xfrm>
              <a:off x="8077200" y="4495800"/>
              <a:ext cx="0" cy="1752600"/>
            </a:xfrm>
            <a:prstGeom prst="line">
              <a:avLst/>
            </a:prstGeom>
            <a:noFill/>
            <a:ln w="57150">
              <a:solidFill>
                <a:schemeClr val="tx1"/>
              </a:solidFill>
              <a:prstDash val="sysDot"/>
              <a:round/>
              <a:headEnd/>
              <a:tailEnd/>
            </a:ln>
            <a:effectLst/>
          </p:spPr>
          <p:txBody>
            <a:bodyPr wrap="none" anchor="ctr"/>
            <a:lstStyle/>
            <a:p>
              <a:endParaRPr lang="en-GB"/>
            </a:p>
          </p:txBody>
        </p:sp>
        <p:sp>
          <p:nvSpPr>
            <p:cNvPr id="44" name="Line 34"/>
            <p:cNvSpPr>
              <a:spLocks noChangeShapeType="1"/>
            </p:cNvSpPr>
            <p:nvPr/>
          </p:nvSpPr>
          <p:spPr bwMode="auto">
            <a:xfrm flipV="1">
              <a:off x="8077200" y="1371600"/>
              <a:ext cx="0" cy="1905000"/>
            </a:xfrm>
            <a:prstGeom prst="line">
              <a:avLst/>
            </a:prstGeom>
            <a:noFill/>
            <a:ln w="57150">
              <a:solidFill>
                <a:schemeClr val="tx1"/>
              </a:solidFill>
              <a:prstDash val="sysDot"/>
              <a:round/>
              <a:headEnd/>
              <a:tailEnd/>
            </a:ln>
            <a:effectLst/>
          </p:spPr>
          <p:txBody>
            <a:bodyPr wrap="none" anchor="ctr"/>
            <a:lstStyle/>
            <a:p>
              <a:endParaRPr lang="en-GB"/>
            </a:p>
          </p:txBody>
        </p:sp>
        <p:sp>
          <p:nvSpPr>
            <p:cNvPr id="45" name="Line 36"/>
            <p:cNvSpPr>
              <a:spLocks noChangeShapeType="1"/>
            </p:cNvSpPr>
            <p:nvPr/>
          </p:nvSpPr>
          <p:spPr bwMode="auto">
            <a:xfrm>
              <a:off x="4038600" y="5105400"/>
              <a:ext cx="685800" cy="0"/>
            </a:xfrm>
            <a:prstGeom prst="line">
              <a:avLst/>
            </a:prstGeom>
            <a:noFill/>
            <a:ln w="57150">
              <a:solidFill>
                <a:schemeClr val="tx1"/>
              </a:solidFill>
              <a:round/>
              <a:headEnd/>
              <a:tailEnd/>
            </a:ln>
            <a:effectLst/>
          </p:spPr>
          <p:txBody>
            <a:bodyPr wrap="none" anchor="ctr"/>
            <a:lstStyle/>
            <a:p>
              <a:endParaRPr lang="en-GB"/>
            </a:p>
          </p:txBody>
        </p:sp>
        <p:sp>
          <p:nvSpPr>
            <p:cNvPr id="46" name="Line 37"/>
            <p:cNvSpPr>
              <a:spLocks noChangeShapeType="1"/>
            </p:cNvSpPr>
            <p:nvPr/>
          </p:nvSpPr>
          <p:spPr bwMode="auto">
            <a:xfrm flipV="1">
              <a:off x="4724400" y="4495800"/>
              <a:ext cx="0" cy="609600"/>
            </a:xfrm>
            <a:prstGeom prst="line">
              <a:avLst/>
            </a:prstGeom>
            <a:noFill/>
            <a:ln w="57150">
              <a:solidFill>
                <a:schemeClr val="tx1"/>
              </a:solidFill>
              <a:round/>
              <a:headEnd/>
              <a:tailEnd type="triangle" w="med" len="med"/>
            </a:ln>
            <a:effectLst/>
          </p:spPr>
          <p:txBody>
            <a:bodyPr wrap="none" anchor="ctr"/>
            <a:lstStyle/>
            <a:p>
              <a:endParaRPr lang="en-GB"/>
            </a:p>
          </p:txBody>
        </p:sp>
        <p:sp>
          <p:nvSpPr>
            <p:cNvPr id="47" name="Line 38"/>
            <p:cNvSpPr>
              <a:spLocks noChangeShapeType="1"/>
            </p:cNvSpPr>
            <p:nvPr/>
          </p:nvSpPr>
          <p:spPr bwMode="auto">
            <a:xfrm>
              <a:off x="3962400" y="2667000"/>
              <a:ext cx="762000" cy="0"/>
            </a:xfrm>
            <a:prstGeom prst="line">
              <a:avLst/>
            </a:prstGeom>
            <a:noFill/>
            <a:ln w="57150">
              <a:solidFill>
                <a:schemeClr val="tx1"/>
              </a:solidFill>
              <a:round/>
              <a:headEnd/>
              <a:tailEnd/>
            </a:ln>
            <a:effectLst/>
          </p:spPr>
          <p:txBody>
            <a:bodyPr wrap="none" anchor="ctr"/>
            <a:lstStyle/>
            <a:p>
              <a:endParaRPr lang="en-GB"/>
            </a:p>
          </p:txBody>
        </p:sp>
        <p:sp>
          <p:nvSpPr>
            <p:cNvPr id="48" name="Line 39"/>
            <p:cNvSpPr>
              <a:spLocks noChangeShapeType="1"/>
            </p:cNvSpPr>
            <p:nvPr/>
          </p:nvSpPr>
          <p:spPr bwMode="auto">
            <a:xfrm>
              <a:off x="4724400" y="2667000"/>
              <a:ext cx="0" cy="609600"/>
            </a:xfrm>
            <a:prstGeom prst="line">
              <a:avLst/>
            </a:prstGeom>
            <a:noFill/>
            <a:ln w="57150">
              <a:solidFill>
                <a:schemeClr val="tx1"/>
              </a:solidFill>
              <a:round/>
              <a:headEnd/>
              <a:tailEnd type="triangle" w="med" len="med"/>
            </a:ln>
            <a:effectLst/>
          </p:spPr>
          <p:txBody>
            <a:bodyPr wrap="none" anchor="ctr"/>
            <a:lstStyle/>
            <a:p>
              <a:endParaRPr lang="en-GB"/>
            </a:p>
          </p:txBody>
        </p:sp>
        <p:sp>
          <p:nvSpPr>
            <p:cNvPr id="49" name="Line 40"/>
            <p:cNvSpPr>
              <a:spLocks noChangeShapeType="1"/>
            </p:cNvSpPr>
            <p:nvPr/>
          </p:nvSpPr>
          <p:spPr bwMode="auto">
            <a:xfrm>
              <a:off x="1600200" y="4724400"/>
              <a:ext cx="0" cy="685800"/>
            </a:xfrm>
            <a:prstGeom prst="line">
              <a:avLst/>
            </a:prstGeom>
            <a:noFill/>
            <a:ln w="57150">
              <a:solidFill>
                <a:schemeClr val="tx1"/>
              </a:solidFill>
              <a:round/>
              <a:headEnd/>
              <a:tailEnd/>
            </a:ln>
            <a:effectLst/>
          </p:spPr>
          <p:txBody>
            <a:bodyPr wrap="none" anchor="ctr"/>
            <a:lstStyle/>
            <a:p>
              <a:endParaRPr lang="en-GB"/>
            </a:p>
          </p:txBody>
        </p:sp>
        <p:sp>
          <p:nvSpPr>
            <p:cNvPr id="50" name="Line 41"/>
            <p:cNvSpPr>
              <a:spLocks noChangeShapeType="1"/>
            </p:cNvSpPr>
            <p:nvPr/>
          </p:nvSpPr>
          <p:spPr bwMode="auto">
            <a:xfrm>
              <a:off x="1600200" y="5410200"/>
              <a:ext cx="1066800" cy="0"/>
            </a:xfrm>
            <a:prstGeom prst="line">
              <a:avLst/>
            </a:prstGeom>
            <a:noFill/>
            <a:ln w="57150">
              <a:solidFill>
                <a:schemeClr val="tx1"/>
              </a:solidFill>
              <a:round/>
              <a:headEnd/>
              <a:tailEnd type="triangle" w="med" len="med"/>
            </a:ln>
            <a:effectLst/>
          </p:spPr>
          <p:txBody>
            <a:bodyPr wrap="none" anchor="ctr"/>
            <a:lstStyle/>
            <a:p>
              <a:endParaRPr lang="en-GB"/>
            </a:p>
          </p:txBody>
        </p:sp>
        <p:sp>
          <p:nvSpPr>
            <p:cNvPr id="51" name="Line 43"/>
            <p:cNvSpPr>
              <a:spLocks noChangeShapeType="1"/>
            </p:cNvSpPr>
            <p:nvPr/>
          </p:nvSpPr>
          <p:spPr bwMode="auto">
            <a:xfrm flipV="1">
              <a:off x="1600200" y="2590800"/>
              <a:ext cx="0" cy="762000"/>
            </a:xfrm>
            <a:prstGeom prst="line">
              <a:avLst/>
            </a:prstGeom>
            <a:noFill/>
            <a:ln w="57150">
              <a:solidFill>
                <a:schemeClr val="tx1"/>
              </a:solidFill>
              <a:round/>
              <a:headEnd/>
              <a:tailEnd/>
            </a:ln>
            <a:effectLst/>
          </p:spPr>
          <p:txBody>
            <a:bodyPr wrap="none" anchor="ctr"/>
            <a:lstStyle/>
            <a:p>
              <a:endParaRPr lang="en-GB"/>
            </a:p>
          </p:txBody>
        </p:sp>
        <p:sp>
          <p:nvSpPr>
            <p:cNvPr id="52" name="Line 44"/>
            <p:cNvSpPr>
              <a:spLocks noChangeShapeType="1"/>
            </p:cNvSpPr>
            <p:nvPr/>
          </p:nvSpPr>
          <p:spPr bwMode="auto">
            <a:xfrm>
              <a:off x="1600200" y="2590800"/>
              <a:ext cx="1143000" cy="0"/>
            </a:xfrm>
            <a:prstGeom prst="line">
              <a:avLst/>
            </a:prstGeom>
            <a:noFill/>
            <a:ln w="57150">
              <a:solidFill>
                <a:schemeClr val="tx1"/>
              </a:solidFill>
              <a:round/>
              <a:headEnd/>
              <a:tailEnd type="triangle" w="med" len="med"/>
            </a:ln>
            <a:effectLst/>
          </p:spPr>
          <p:txBody>
            <a:bodyPr wrap="none" anchor="ctr"/>
            <a:lstStyle/>
            <a:p>
              <a:endParaRPr lang="en-GB"/>
            </a:p>
          </p:txBody>
        </p:sp>
        <p:sp>
          <p:nvSpPr>
            <p:cNvPr id="53" name="Line 45"/>
            <p:cNvSpPr>
              <a:spLocks noChangeShapeType="1"/>
            </p:cNvSpPr>
            <p:nvPr/>
          </p:nvSpPr>
          <p:spPr bwMode="auto">
            <a:xfrm flipH="1">
              <a:off x="914400" y="6248400"/>
              <a:ext cx="7162800" cy="0"/>
            </a:xfrm>
            <a:prstGeom prst="line">
              <a:avLst/>
            </a:prstGeom>
            <a:noFill/>
            <a:ln w="57150">
              <a:solidFill>
                <a:schemeClr val="tx1"/>
              </a:solidFill>
              <a:prstDash val="sysDot"/>
              <a:round/>
              <a:headEnd/>
              <a:tailEnd/>
            </a:ln>
            <a:effectLst/>
          </p:spPr>
          <p:txBody>
            <a:bodyPr wrap="none" anchor="ctr"/>
            <a:lstStyle/>
            <a:p>
              <a:endParaRPr lang="en-GB"/>
            </a:p>
          </p:txBody>
        </p:sp>
        <p:sp>
          <p:nvSpPr>
            <p:cNvPr id="54" name="Line 46"/>
            <p:cNvSpPr>
              <a:spLocks noChangeShapeType="1"/>
            </p:cNvSpPr>
            <p:nvPr/>
          </p:nvSpPr>
          <p:spPr bwMode="auto">
            <a:xfrm flipV="1">
              <a:off x="914400" y="4724400"/>
              <a:ext cx="0" cy="1524000"/>
            </a:xfrm>
            <a:prstGeom prst="line">
              <a:avLst/>
            </a:prstGeom>
            <a:noFill/>
            <a:ln w="57150">
              <a:solidFill>
                <a:schemeClr val="tx1"/>
              </a:solidFill>
              <a:prstDash val="sysDot"/>
              <a:round/>
              <a:headEnd/>
              <a:tailEnd type="triangle" w="med" len="med"/>
            </a:ln>
            <a:effectLst/>
          </p:spPr>
          <p:txBody>
            <a:bodyPr wrap="none" anchor="ctr"/>
            <a:lstStyle/>
            <a:p>
              <a:endParaRPr lang="en-GB"/>
            </a:p>
          </p:txBody>
        </p:sp>
        <p:sp>
          <p:nvSpPr>
            <p:cNvPr id="55" name="Line 48"/>
            <p:cNvSpPr>
              <a:spLocks noChangeShapeType="1"/>
            </p:cNvSpPr>
            <p:nvPr/>
          </p:nvSpPr>
          <p:spPr bwMode="auto">
            <a:xfrm flipV="1">
              <a:off x="3276600" y="6019800"/>
              <a:ext cx="0" cy="228600"/>
            </a:xfrm>
            <a:prstGeom prst="line">
              <a:avLst/>
            </a:prstGeom>
            <a:noFill/>
            <a:ln w="28575">
              <a:solidFill>
                <a:schemeClr val="tx1"/>
              </a:solidFill>
              <a:prstDash val="sysDot"/>
              <a:round/>
              <a:headEnd/>
              <a:tailEnd type="triangle" w="med" len="med"/>
            </a:ln>
            <a:effectLst/>
          </p:spPr>
          <p:txBody>
            <a:bodyPr wrap="none" anchor="ctr"/>
            <a:lstStyle/>
            <a:p>
              <a:endParaRPr lang="en-GB"/>
            </a:p>
          </p:txBody>
        </p:sp>
        <p:sp>
          <p:nvSpPr>
            <p:cNvPr id="56" name="Line 50"/>
            <p:cNvSpPr>
              <a:spLocks noChangeShapeType="1"/>
            </p:cNvSpPr>
            <p:nvPr/>
          </p:nvSpPr>
          <p:spPr bwMode="auto">
            <a:xfrm flipH="1">
              <a:off x="990600" y="1371600"/>
              <a:ext cx="7086600" cy="0"/>
            </a:xfrm>
            <a:prstGeom prst="line">
              <a:avLst/>
            </a:prstGeom>
            <a:noFill/>
            <a:ln w="38100">
              <a:solidFill>
                <a:schemeClr val="tx1"/>
              </a:solidFill>
              <a:prstDash val="sysDot"/>
              <a:round/>
              <a:headEnd/>
              <a:tailEnd type="triangle" w="med" len="med"/>
            </a:ln>
            <a:effectLst/>
          </p:spPr>
          <p:txBody>
            <a:bodyPr wrap="none" anchor="ctr"/>
            <a:lstStyle/>
            <a:p>
              <a:endParaRPr lang="en-GB"/>
            </a:p>
          </p:txBody>
        </p:sp>
        <p:sp>
          <p:nvSpPr>
            <p:cNvPr id="57" name="Line 51"/>
            <p:cNvSpPr>
              <a:spLocks noChangeShapeType="1"/>
            </p:cNvSpPr>
            <p:nvPr/>
          </p:nvSpPr>
          <p:spPr bwMode="auto">
            <a:xfrm>
              <a:off x="3352800" y="1371600"/>
              <a:ext cx="0" cy="533400"/>
            </a:xfrm>
            <a:prstGeom prst="line">
              <a:avLst/>
            </a:prstGeom>
            <a:noFill/>
            <a:ln w="38100">
              <a:solidFill>
                <a:schemeClr val="tx1"/>
              </a:solidFill>
              <a:prstDash val="sysDot"/>
              <a:round/>
              <a:headEnd/>
              <a:tailEnd type="triangle" w="med" len="med"/>
            </a:ln>
            <a:effectLst/>
          </p:spPr>
          <p:txBody>
            <a:bodyPr wrap="none" anchor="ctr"/>
            <a:lstStyle/>
            <a:p>
              <a:endParaRPr lang="en-GB"/>
            </a:p>
          </p:txBody>
        </p:sp>
        <p:sp>
          <p:nvSpPr>
            <p:cNvPr id="58" name="Line 52"/>
            <p:cNvSpPr>
              <a:spLocks noChangeShapeType="1"/>
            </p:cNvSpPr>
            <p:nvPr/>
          </p:nvSpPr>
          <p:spPr bwMode="auto">
            <a:xfrm>
              <a:off x="990600" y="1371600"/>
              <a:ext cx="0" cy="1981200"/>
            </a:xfrm>
            <a:prstGeom prst="line">
              <a:avLst/>
            </a:prstGeom>
            <a:noFill/>
            <a:ln w="57150">
              <a:solidFill>
                <a:schemeClr val="tx1"/>
              </a:solidFill>
              <a:prstDash val="sysDot"/>
              <a:round/>
              <a:headEnd/>
              <a:tailEnd type="triangle" w="med" len="med"/>
            </a:ln>
            <a:effectLst/>
          </p:spPr>
          <p:txBody>
            <a:bodyPr wrap="none" anchor="ctr"/>
            <a:lstStyle/>
            <a:p>
              <a:endParaRPr lang="en-GB"/>
            </a:p>
          </p:txBody>
        </p:sp>
        <p:sp>
          <p:nvSpPr>
            <p:cNvPr id="59" name="Line 58"/>
            <p:cNvSpPr>
              <a:spLocks noChangeShapeType="1"/>
            </p:cNvSpPr>
            <p:nvPr/>
          </p:nvSpPr>
          <p:spPr bwMode="auto">
            <a:xfrm flipV="1">
              <a:off x="5181600" y="4495800"/>
              <a:ext cx="0" cy="1752600"/>
            </a:xfrm>
            <a:prstGeom prst="line">
              <a:avLst/>
            </a:prstGeom>
            <a:noFill/>
            <a:ln w="38100">
              <a:solidFill>
                <a:schemeClr val="tx1"/>
              </a:solidFill>
              <a:prstDash val="sysDot"/>
              <a:round/>
              <a:headEnd type="none" w="sm" len="sm"/>
              <a:tailEnd type="triangle" w="med" len="med"/>
            </a:ln>
            <a:effectLst/>
          </p:spPr>
          <p:txBody>
            <a:bodyPr wrap="none"/>
            <a:lstStyle/>
            <a:p>
              <a:endParaRPr lang="en-GB"/>
            </a:p>
          </p:txBody>
        </p:sp>
        <p:sp>
          <p:nvSpPr>
            <p:cNvPr id="60" name="Line 59"/>
            <p:cNvSpPr>
              <a:spLocks noChangeShapeType="1"/>
            </p:cNvSpPr>
            <p:nvPr/>
          </p:nvSpPr>
          <p:spPr bwMode="auto">
            <a:xfrm>
              <a:off x="5105400" y="1371600"/>
              <a:ext cx="0" cy="1905000"/>
            </a:xfrm>
            <a:prstGeom prst="line">
              <a:avLst/>
            </a:prstGeom>
            <a:noFill/>
            <a:ln w="38100">
              <a:solidFill>
                <a:schemeClr val="tx1"/>
              </a:solidFill>
              <a:prstDash val="sysDot"/>
              <a:round/>
              <a:headEnd type="none" w="sm" len="sm"/>
              <a:tailEnd type="triangle" w="med" len="med"/>
            </a:ln>
            <a:effectLst/>
          </p:spPr>
          <p:txBody>
            <a:bodyPr wrap="none"/>
            <a:lstStyle/>
            <a:p>
              <a:endParaRPr lang="en-GB"/>
            </a:p>
          </p:txBody>
        </p:sp>
        <p:sp>
          <p:nvSpPr>
            <p:cNvPr id="61" name="Line 60"/>
            <p:cNvSpPr>
              <a:spLocks noChangeShapeType="1"/>
            </p:cNvSpPr>
            <p:nvPr/>
          </p:nvSpPr>
          <p:spPr bwMode="auto">
            <a:xfrm flipV="1">
              <a:off x="6553200" y="4572000"/>
              <a:ext cx="0" cy="1676400"/>
            </a:xfrm>
            <a:prstGeom prst="line">
              <a:avLst/>
            </a:prstGeom>
            <a:noFill/>
            <a:ln w="38100">
              <a:solidFill>
                <a:schemeClr val="tx1"/>
              </a:solidFill>
              <a:prstDash val="sysDot"/>
              <a:round/>
              <a:headEnd type="none" w="sm" len="sm"/>
              <a:tailEnd type="triangle" w="med" len="med"/>
            </a:ln>
            <a:effectLst/>
          </p:spPr>
          <p:txBody>
            <a:bodyPr wrap="none"/>
            <a:lstStyle/>
            <a:p>
              <a:endParaRPr lang="en-GB"/>
            </a:p>
          </p:txBody>
        </p:sp>
        <p:sp>
          <p:nvSpPr>
            <p:cNvPr id="62" name="Line 61"/>
            <p:cNvSpPr>
              <a:spLocks noChangeShapeType="1"/>
            </p:cNvSpPr>
            <p:nvPr/>
          </p:nvSpPr>
          <p:spPr bwMode="auto">
            <a:xfrm>
              <a:off x="6553200" y="1371600"/>
              <a:ext cx="0" cy="1828800"/>
            </a:xfrm>
            <a:prstGeom prst="line">
              <a:avLst/>
            </a:prstGeom>
            <a:noFill/>
            <a:ln w="38100">
              <a:solidFill>
                <a:schemeClr val="tx1"/>
              </a:solidFill>
              <a:prstDash val="sysDot"/>
              <a:round/>
              <a:headEnd type="none" w="sm" len="sm"/>
              <a:tailEnd type="triangle" w="sm" len="sm"/>
            </a:ln>
            <a:effectLst/>
          </p:spPr>
          <p:txBody>
            <a:bodyPr wrap="none"/>
            <a:lstStyle/>
            <a:p>
              <a:endParaRPr lang="en-GB"/>
            </a:p>
          </p:txBody>
        </p:sp>
      </p:grpSp>
      <p:sp>
        <p:nvSpPr>
          <p:cNvPr id="3" name="Donut 2"/>
          <p:cNvSpPr/>
          <p:nvPr/>
        </p:nvSpPr>
        <p:spPr>
          <a:xfrm>
            <a:off x="3764703" y="3829338"/>
            <a:ext cx="3528392" cy="1715463"/>
          </a:xfrm>
          <a:prstGeom prst="donut">
            <a:avLst>
              <a:gd name="adj" fmla="val 4574"/>
            </a:avLst>
          </a:prstGeom>
          <a:solidFill>
            <a:srgbClr val="8B1F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0380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04" y="1003640"/>
            <a:ext cx="8092516" cy="803176"/>
          </a:xfrm>
          <a:ln w="3175">
            <a:noFill/>
          </a:ln>
        </p:spPr>
        <p:txBody>
          <a:bodyPr>
            <a:normAutofit/>
          </a:bodyPr>
          <a:lstStyle/>
          <a:p>
            <a:pPr>
              <a:defRPr/>
            </a:pPr>
            <a:r>
              <a:rPr lang="en-GB" sz="4000" b="1" dirty="0">
                <a:solidFill>
                  <a:schemeClr val="tx1"/>
                </a:solidFill>
              </a:rPr>
              <a:t>Macro and Micro Environments </a:t>
            </a:r>
            <a:endParaRPr lang="en-US" sz="4000" b="1" dirty="0">
              <a:solidFill>
                <a:schemeClr val="tx1"/>
              </a:solidFill>
              <a:latin typeface="Arial" pitchFamily="34" charset="0"/>
            </a:endParaRPr>
          </a:p>
        </p:txBody>
      </p:sp>
      <p:sp>
        <p:nvSpPr>
          <p:cNvPr id="3" name="Content Placeholder 2"/>
          <p:cNvSpPr>
            <a:spLocks noGrp="1"/>
          </p:cNvSpPr>
          <p:nvPr>
            <p:ph idx="1"/>
          </p:nvPr>
        </p:nvSpPr>
        <p:spPr>
          <a:xfrm>
            <a:off x="90293" y="1671887"/>
            <a:ext cx="11833992" cy="3780968"/>
          </a:xfrm>
          <a:ln w="44450">
            <a:solidFill>
              <a:schemeClr val="bg1"/>
            </a:solidFill>
          </a:ln>
        </p:spPr>
        <p:txBody>
          <a:bodyPr>
            <a:normAutofit fontScale="92500"/>
          </a:bodyPr>
          <a:lstStyle/>
          <a:p>
            <a:pPr algn="just">
              <a:lnSpc>
                <a:spcPct val="90000"/>
              </a:lnSpc>
              <a:buNone/>
              <a:defRPr/>
            </a:pPr>
            <a:endParaRPr lang="en-US" sz="2400" dirty="0">
              <a:latin typeface="Arial" pitchFamily="34" charset="0"/>
            </a:endParaRPr>
          </a:p>
          <a:p>
            <a:pPr algn="just">
              <a:lnSpc>
                <a:spcPct val="150000"/>
              </a:lnSpc>
              <a:buClr>
                <a:srgbClr val="C00000"/>
              </a:buClr>
              <a:defRPr/>
            </a:pPr>
            <a:r>
              <a:rPr lang="en-GB" sz="2200" b="1" dirty="0">
                <a:solidFill>
                  <a:srgbClr val="8B1F10"/>
                </a:solidFill>
              </a:rPr>
              <a:t>Macro environment</a:t>
            </a:r>
            <a:r>
              <a:rPr lang="en-GB" sz="2200" dirty="0"/>
              <a:t>:</a:t>
            </a:r>
            <a:r>
              <a:rPr lang="en-GB" sz="2200" b="1" dirty="0"/>
              <a:t> </a:t>
            </a:r>
            <a:r>
              <a:rPr lang="en-GB" sz="2200" dirty="0">
                <a:solidFill>
                  <a:srgbClr val="000000"/>
                </a:solidFill>
              </a:rPr>
              <a:t>The collection of </a:t>
            </a:r>
            <a:r>
              <a:rPr lang="en-GB" sz="2200" b="1" dirty="0">
                <a:solidFill>
                  <a:srgbClr val="000000"/>
                </a:solidFill>
              </a:rPr>
              <a:t>uncontrollable</a:t>
            </a:r>
            <a:r>
              <a:rPr lang="en-GB" sz="2200" dirty="0">
                <a:solidFill>
                  <a:srgbClr val="000000"/>
                </a:solidFill>
              </a:rPr>
              <a:t> forces and conditions facing a person or a company, including demographic, economic, natural, technological, political and cultural forces. </a:t>
            </a:r>
            <a:br>
              <a:rPr lang="en-GB" sz="2200" dirty="0">
                <a:solidFill>
                  <a:srgbClr val="000000"/>
                </a:solidFill>
              </a:rPr>
            </a:br>
            <a:endParaRPr lang="en-GB" sz="2200" dirty="0"/>
          </a:p>
          <a:p>
            <a:pPr algn="just">
              <a:lnSpc>
                <a:spcPct val="150000"/>
              </a:lnSpc>
              <a:buClr>
                <a:srgbClr val="C00000"/>
              </a:buClr>
              <a:defRPr/>
            </a:pPr>
            <a:r>
              <a:rPr lang="en-GB" sz="2200" b="1" dirty="0">
                <a:solidFill>
                  <a:srgbClr val="8B1F10"/>
                </a:solidFill>
              </a:rPr>
              <a:t>Micro environment</a:t>
            </a:r>
            <a:r>
              <a:rPr lang="en-GB" sz="2200" dirty="0">
                <a:solidFill>
                  <a:srgbClr val="000000"/>
                </a:solidFill>
              </a:rPr>
              <a:t>: </a:t>
            </a:r>
            <a:r>
              <a:rPr lang="en-GB" sz="2200" dirty="0">
                <a:solidFill>
                  <a:srgbClr val="000000"/>
                </a:solidFill>
                <a:cs typeface="Arial" pitchFamily="34" charset="0"/>
              </a:rPr>
              <a:t>The set of forces close to an organization that have direct impact on its ability to serve its customers. The microenvironment includes channel member organizations, competitors, customer markets, publics, and the capabilities of the organization itself.</a:t>
            </a:r>
            <a:endParaRPr lang="en-US" sz="2200" dirty="0">
              <a:solidFill>
                <a:srgbClr val="000000"/>
              </a:solidFill>
            </a:endParaRPr>
          </a:p>
        </p:txBody>
      </p:sp>
      <p:pic>
        <p:nvPicPr>
          <p:cNvPr id="1026" name="Picture 2" descr="Image result for Thinking cartoon">
            <a:extLst>
              <a:ext uri="{FF2B5EF4-FFF2-40B4-BE49-F238E27FC236}">
                <a16:creationId xmlns:a16="http://schemas.microsoft.com/office/drawing/2014/main" id="{11E37CDE-3AEC-4CF8-8726-F0B49BB0EC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85696" y="188640"/>
            <a:ext cx="1681821" cy="1681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53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173" y="191204"/>
            <a:ext cx="10363200" cy="734780"/>
          </a:xfrm>
          <a:ln w="3175">
            <a:noFill/>
          </a:ln>
        </p:spPr>
        <p:txBody>
          <a:bodyPr>
            <a:normAutofit/>
          </a:bodyPr>
          <a:lstStyle/>
          <a:p>
            <a:pPr defTabSz="762000">
              <a:defRPr/>
            </a:pPr>
            <a:r>
              <a:rPr lang="en-US" sz="4000" b="1" dirty="0">
                <a:solidFill>
                  <a:schemeClr val="tx1"/>
                </a:solidFill>
              </a:rPr>
              <a:t>The External Environment</a:t>
            </a:r>
            <a:endParaRPr lang="en-US" sz="4000" b="1" dirty="0">
              <a:solidFill>
                <a:schemeClr val="tx1"/>
              </a:solidFill>
              <a:latin typeface="Arial" pitchFamily="34"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grpSp>
        <p:nvGrpSpPr>
          <p:cNvPr id="92" name="Group 91"/>
          <p:cNvGrpSpPr/>
          <p:nvPr/>
        </p:nvGrpSpPr>
        <p:grpSpPr>
          <a:xfrm>
            <a:off x="2999656" y="1198442"/>
            <a:ext cx="6701308" cy="4024380"/>
            <a:chOff x="1708271" y="2004975"/>
            <a:chExt cx="5405164" cy="3512257"/>
          </a:xfrm>
        </p:grpSpPr>
        <p:sp>
          <p:nvSpPr>
            <p:cNvPr id="4" name="Hexagon 3"/>
            <p:cNvSpPr/>
            <p:nvPr/>
          </p:nvSpPr>
          <p:spPr>
            <a:xfrm>
              <a:off x="3203847" y="2852936"/>
              <a:ext cx="2255885" cy="1836546"/>
            </a:xfrm>
            <a:prstGeom prst="hexagon">
              <a:avLst/>
            </a:prstGeom>
            <a:solidFill>
              <a:schemeClr val="accent3">
                <a:lumMod val="40000"/>
                <a:lumOff val="6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p:cNvGrpSpPr/>
            <p:nvPr/>
          </p:nvGrpSpPr>
          <p:grpSpPr>
            <a:xfrm>
              <a:off x="2411760" y="2020325"/>
              <a:ext cx="1080120" cy="328555"/>
              <a:chOff x="1187624" y="2010326"/>
              <a:chExt cx="1080120" cy="338554"/>
            </a:xfrm>
          </p:grpSpPr>
          <p:sp>
            <p:nvSpPr>
              <p:cNvPr id="8" name="Rounded Rectangle 7"/>
              <p:cNvSpPr/>
              <p:nvPr/>
            </p:nvSpPr>
            <p:spPr>
              <a:xfrm>
                <a:off x="1187624" y="2060848"/>
                <a:ext cx="1080120" cy="288032"/>
              </a:xfrm>
              <a:prstGeom prst="round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259632" y="2010326"/>
                <a:ext cx="1008112" cy="317144"/>
              </a:xfrm>
              <a:prstGeom prst="rect">
                <a:avLst/>
              </a:prstGeom>
              <a:noFill/>
            </p:spPr>
            <p:txBody>
              <a:bodyPr wrap="square" rtlCol="0">
                <a:spAutoFit/>
              </a:bodyPr>
              <a:lstStyle/>
              <a:p>
                <a:r>
                  <a:rPr lang="en-GB" sz="1400" dirty="0"/>
                  <a:t>Economic</a:t>
                </a:r>
              </a:p>
            </p:txBody>
          </p:sp>
        </p:grpSp>
        <p:grpSp>
          <p:nvGrpSpPr>
            <p:cNvPr id="12" name="Group 11"/>
            <p:cNvGrpSpPr/>
            <p:nvPr/>
          </p:nvGrpSpPr>
          <p:grpSpPr>
            <a:xfrm>
              <a:off x="1750603" y="3068960"/>
              <a:ext cx="1381237" cy="338554"/>
              <a:chOff x="1204537" y="3379163"/>
              <a:chExt cx="1560539" cy="338554"/>
            </a:xfrm>
          </p:grpSpPr>
          <p:sp>
            <p:nvSpPr>
              <p:cNvPr id="64" name="Rounded Rectangle 63"/>
              <p:cNvSpPr/>
              <p:nvPr/>
            </p:nvSpPr>
            <p:spPr>
              <a:xfrm>
                <a:off x="1212920" y="3429685"/>
                <a:ext cx="1308916" cy="288032"/>
              </a:xfrm>
              <a:prstGeom prst="roundRec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TextBox 64"/>
              <p:cNvSpPr txBox="1"/>
              <p:nvPr/>
            </p:nvSpPr>
            <p:spPr>
              <a:xfrm>
                <a:off x="1204537" y="3379163"/>
                <a:ext cx="1560539" cy="307777"/>
              </a:xfrm>
              <a:prstGeom prst="rect">
                <a:avLst/>
              </a:prstGeom>
              <a:noFill/>
            </p:spPr>
            <p:txBody>
              <a:bodyPr wrap="square" rtlCol="0">
                <a:spAutoFit/>
              </a:bodyPr>
              <a:lstStyle/>
              <a:p>
                <a:r>
                  <a:rPr lang="en-GB" sz="1400" dirty="0"/>
                  <a:t>Demographic</a:t>
                </a:r>
              </a:p>
            </p:txBody>
          </p:sp>
        </p:grpSp>
        <p:grpSp>
          <p:nvGrpSpPr>
            <p:cNvPr id="66" name="Group 65"/>
            <p:cNvGrpSpPr/>
            <p:nvPr/>
          </p:nvGrpSpPr>
          <p:grpSpPr>
            <a:xfrm>
              <a:off x="1708271" y="4509119"/>
              <a:ext cx="1279553" cy="307777"/>
              <a:chOff x="1187624" y="2025221"/>
              <a:chExt cx="1080120" cy="344793"/>
            </a:xfrm>
          </p:grpSpPr>
          <p:sp>
            <p:nvSpPr>
              <p:cNvPr id="67" name="Rounded Rectangle 66"/>
              <p:cNvSpPr/>
              <p:nvPr/>
            </p:nvSpPr>
            <p:spPr>
              <a:xfrm>
                <a:off x="1187624" y="2060848"/>
                <a:ext cx="1080120" cy="288032"/>
              </a:xfrm>
              <a:prstGeom prst="roundRect">
                <a:avLst/>
              </a:prstGeom>
              <a:solidFill>
                <a:schemeClr val="accent3">
                  <a:lumMod val="40000"/>
                  <a:lumOff val="6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a:off x="1212852" y="2025221"/>
                <a:ext cx="1008112" cy="344793"/>
              </a:xfrm>
              <a:prstGeom prst="rect">
                <a:avLst/>
              </a:prstGeom>
              <a:noFill/>
            </p:spPr>
            <p:txBody>
              <a:bodyPr wrap="square" rtlCol="0">
                <a:spAutoFit/>
              </a:bodyPr>
              <a:lstStyle/>
              <a:p>
                <a:r>
                  <a:rPr lang="en-GB" sz="1400" dirty="0"/>
                  <a:t>Political/Legal</a:t>
                </a:r>
              </a:p>
            </p:txBody>
          </p:sp>
        </p:grpSp>
        <p:grpSp>
          <p:nvGrpSpPr>
            <p:cNvPr id="71" name="Group 70"/>
            <p:cNvGrpSpPr/>
            <p:nvPr/>
          </p:nvGrpSpPr>
          <p:grpSpPr>
            <a:xfrm>
              <a:off x="5198917" y="2004975"/>
              <a:ext cx="1101275" cy="559929"/>
              <a:chOff x="1805343" y="3416235"/>
              <a:chExt cx="1444074" cy="559382"/>
            </a:xfrm>
          </p:grpSpPr>
          <p:sp>
            <p:nvSpPr>
              <p:cNvPr id="72" name="Rounded Rectangle 71"/>
              <p:cNvSpPr/>
              <p:nvPr/>
            </p:nvSpPr>
            <p:spPr>
              <a:xfrm>
                <a:off x="1859677" y="3450075"/>
                <a:ext cx="1308916" cy="525542"/>
              </a:xfrm>
              <a:prstGeom prst="roundRect">
                <a:avLst/>
              </a:prstGeom>
              <a:solidFill>
                <a:schemeClr val="accent5">
                  <a:lumMod val="40000"/>
                  <a:lumOff val="6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p:cNvSpPr txBox="1"/>
              <p:nvPr/>
            </p:nvSpPr>
            <p:spPr>
              <a:xfrm>
                <a:off x="1805343" y="3416235"/>
                <a:ext cx="1444074" cy="523220"/>
              </a:xfrm>
              <a:prstGeom prst="rect">
                <a:avLst/>
              </a:prstGeom>
              <a:noFill/>
            </p:spPr>
            <p:txBody>
              <a:bodyPr wrap="square" rtlCol="0">
                <a:spAutoFit/>
              </a:bodyPr>
              <a:lstStyle/>
              <a:p>
                <a:pPr algn="ctr"/>
                <a:r>
                  <a:rPr lang="en-GB" sz="1400" dirty="0"/>
                  <a:t>Sustainable Physical</a:t>
                </a:r>
              </a:p>
            </p:txBody>
          </p:sp>
        </p:grpSp>
        <p:grpSp>
          <p:nvGrpSpPr>
            <p:cNvPr id="74" name="Group 73"/>
            <p:cNvGrpSpPr/>
            <p:nvPr/>
          </p:nvGrpSpPr>
          <p:grpSpPr>
            <a:xfrm>
              <a:off x="5796136" y="3140968"/>
              <a:ext cx="1317299" cy="360040"/>
              <a:chOff x="1204537" y="3379163"/>
              <a:chExt cx="1560539" cy="338554"/>
            </a:xfrm>
          </p:grpSpPr>
          <p:sp>
            <p:nvSpPr>
              <p:cNvPr id="75" name="Rounded Rectangle 74"/>
              <p:cNvSpPr/>
              <p:nvPr/>
            </p:nvSpPr>
            <p:spPr>
              <a:xfrm>
                <a:off x="1212920" y="3429685"/>
                <a:ext cx="1308916" cy="288032"/>
              </a:xfrm>
              <a:prstGeom prst="roundRect">
                <a:avLst/>
              </a:prstGeom>
              <a:solidFill>
                <a:schemeClr val="bg2">
                  <a:lumMod val="7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extBox 75"/>
              <p:cNvSpPr txBox="1"/>
              <p:nvPr/>
            </p:nvSpPr>
            <p:spPr>
              <a:xfrm>
                <a:off x="1204537" y="3379163"/>
                <a:ext cx="1560539" cy="289410"/>
              </a:xfrm>
              <a:prstGeom prst="rect">
                <a:avLst/>
              </a:prstGeom>
              <a:noFill/>
            </p:spPr>
            <p:txBody>
              <a:bodyPr wrap="square" rtlCol="0">
                <a:spAutoFit/>
              </a:bodyPr>
              <a:lstStyle/>
              <a:p>
                <a:r>
                  <a:rPr lang="en-GB" sz="1400" dirty="0"/>
                  <a:t>Sociocultural</a:t>
                </a:r>
              </a:p>
            </p:txBody>
          </p:sp>
        </p:grpSp>
        <p:grpSp>
          <p:nvGrpSpPr>
            <p:cNvPr id="77" name="Group 76"/>
            <p:cNvGrpSpPr/>
            <p:nvPr/>
          </p:nvGrpSpPr>
          <p:grpSpPr>
            <a:xfrm>
              <a:off x="5580112" y="4653134"/>
              <a:ext cx="762088" cy="307777"/>
              <a:chOff x="1204537" y="3379163"/>
              <a:chExt cx="1560539" cy="390924"/>
            </a:xfrm>
          </p:grpSpPr>
          <p:sp>
            <p:nvSpPr>
              <p:cNvPr id="78" name="Rounded Rectangle 77"/>
              <p:cNvSpPr/>
              <p:nvPr/>
            </p:nvSpPr>
            <p:spPr>
              <a:xfrm>
                <a:off x="1212919" y="3429685"/>
                <a:ext cx="1308916" cy="288032"/>
              </a:xfrm>
              <a:prstGeom prst="round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a:off x="1204537" y="3379163"/>
                <a:ext cx="1560539" cy="390924"/>
              </a:xfrm>
              <a:prstGeom prst="rect">
                <a:avLst/>
              </a:prstGeom>
              <a:noFill/>
            </p:spPr>
            <p:txBody>
              <a:bodyPr wrap="square" rtlCol="0">
                <a:spAutoFit/>
              </a:bodyPr>
              <a:lstStyle/>
              <a:p>
                <a:r>
                  <a:rPr lang="en-GB" sz="1400" dirty="0"/>
                  <a:t>Global</a:t>
                </a:r>
              </a:p>
            </p:txBody>
          </p:sp>
        </p:grpSp>
        <p:grpSp>
          <p:nvGrpSpPr>
            <p:cNvPr id="80" name="Group 79"/>
            <p:cNvGrpSpPr/>
            <p:nvPr/>
          </p:nvGrpSpPr>
          <p:grpSpPr>
            <a:xfrm>
              <a:off x="3659533" y="5178678"/>
              <a:ext cx="1416523" cy="338554"/>
              <a:chOff x="1204537" y="3379163"/>
              <a:chExt cx="1560539" cy="338554"/>
            </a:xfrm>
          </p:grpSpPr>
          <p:sp>
            <p:nvSpPr>
              <p:cNvPr id="81" name="Rounded Rectangle 80"/>
              <p:cNvSpPr/>
              <p:nvPr/>
            </p:nvSpPr>
            <p:spPr>
              <a:xfrm>
                <a:off x="1212920" y="3429685"/>
                <a:ext cx="1308916" cy="288032"/>
              </a:xfrm>
              <a:prstGeom prst="round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1204537" y="3379163"/>
                <a:ext cx="1560539" cy="307777"/>
              </a:xfrm>
              <a:prstGeom prst="rect">
                <a:avLst/>
              </a:prstGeom>
              <a:noFill/>
            </p:spPr>
            <p:txBody>
              <a:bodyPr wrap="square" rtlCol="0">
                <a:spAutoFit/>
              </a:bodyPr>
              <a:lstStyle/>
              <a:p>
                <a:r>
                  <a:rPr lang="en-GB" sz="1400" dirty="0"/>
                  <a:t>Technological</a:t>
                </a:r>
              </a:p>
            </p:txBody>
          </p:sp>
        </p:grpSp>
        <p:sp>
          <p:nvSpPr>
            <p:cNvPr id="13" name="TextBox 12"/>
            <p:cNvSpPr txBox="1"/>
            <p:nvPr/>
          </p:nvSpPr>
          <p:spPr>
            <a:xfrm>
              <a:off x="3563888" y="2835513"/>
              <a:ext cx="1440160" cy="1020720"/>
            </a:xfrm>
            <a:prstGeom prst="rect">
              <a:avLst/>
            </a:prstGeom>
            <a:noFill/>
          </p:spPr>
          <p:txBody>
            <a:bodyPr wrap="square" rtlCol="0">
              <a:spAutoFit/>
            </a:bodyPr>
            <a:lstStyle/>
            <a:p>
              <a:pPr algn="ctr"/>
              <a:r>
                <a:rPr lang="en-GB" sz="1000" b="1" dirty="0"/>
                <a:t>Industry </a:t>
              </a:r>
            </a:p>
            <a:p>
              <a:pPr algn="ctr"/>
              <a:r>
                <a:rPr lang="en-GB" sz="1000" b="1" dirty="0"/>
                <a:t>Environment</a:t>
              </a:r>
            </a:p>
            <a:p>
              <a:pPr marL="171450" indent="-171450">
                <a:buFont typeface="Arial" panose="020B0604020202020204" pitchFamily="34" charset="0"/>
                <a:buChar char="•"/>
              </a:pPr>
              <a:r>
                <a:rPr lang="en-GB" sz="1000" dirty="0"/>
                <a:t>Threat of New Entrants </a:t>
              </a:r>
            </a:p>
            <a:p>
              <a:pPr marL="171450" indent="-171450">
                <a:buFont typeface="Arial" panose="020B0604020202020204" pitchFamily="34" charset="0"/>
                <a:buChar char="•"/>
              </a:pPr>
              <a:r>
                <a:rPr lang="en-GB" sz="1000" dirty="0"/>
                <a:t>Power of Suppliers</a:t>
              </a:r>
            </a:p>
            <a:p>
              <a:pPr marL="171450" indent="-171450">
                <a:buFont typeface="Arial" panose="020B0604020202020204" pitchFamily="34" charset="0"/>
                <a:buChar char="•"/>
              </a:pPr>
              <a:r>
                <a:rPr lang="en-GB" sz="1000" dirty="0"/>
                <a:t>Power of Buyers</a:t>
              </a:r>
            </a:p>
            <a:p>
              <a:pPr marL="171450" indent="-171450">
                <a:buFont typeface="Arial" panose="020B0604020202020204" pitchFamily="34" charset="0"/>
                <a:buChar char="•"/>
              </a:pPr>
              <a:r>
                <a:rPr lang="en-GB" sz="1000" dirty="0"/>
                <a:t>Product Substitutes </a:t>
              </a:r>
            </a:p>
            <a:p>
              <a:pPr marL="171450" indent="-171450">
                <a:buFont typeface="Arial" panose="020B0604020202020204" pitchFamily="34" charset="0"/>
                <a:buChar char="•"/>
              </a:pPr>
              <a:r>
                <a:rPr lang="en-GB" sz="1000" dirty="0"/>
                <a:t>Intensity of Competition </a:t>
              </a:r>
            </a:p>
          </p:txBody>
        </p:sp>
        <p:cxnSp>
          <p:nvCxnSpPr>
            <p:cNvPr id="15" name="Straight Connector 14"/>
            <p:cNvCxnSpPr/>
            <p:nvPr/>
          </p:nvCxnSpPr>
          <p:spPr>
            <a:xfrm>
              <a:off x="3430061" y="4005064"/>
              <a:ext cx="1786432" cy="0"/>
            </a:xfrm>
            <a:prstGeom prst="line">
              <a:avLst/>
            </a:prstGeom>
            <a:ln w="12700"/>
          </p:spPr>
          <p:style>
            <a:lnRef idx="1">
              <a:schemeClr val="dk1"/>
            </a:lnRef>
            <a:fillRef idx="0">
              <a:schemeClr val="dk1"/>
            </a:fillRef>
            <a:effectRef idx="0">
              <a:schemeClr val="dk1"/>
            </a:effectRef>
            <a:fontRef idx="minor">
              <a:schemeClr val="tx1"/>
            </a:fontRef>
          </p:style>
        </p:cxnSp>
        <p:sp>
          <p:nvSpPr>
            <p:cNvPr id="16" name="TextBox 15"/>
            <p:cNvSpPr txBox="1"/>
            <p:nvPr/>
          </p:nvSpPr>
          <p:spPr>
            <a:xfrm>
              <a:off x="3707904" y="4005064"/>
              <a:ext cx="1224136" cy="400110"/>
            </a:xfrm>
            <a:prstGeom prst="rect">
              <a:avLst/>
            </a:prstGeom>
            <a:noFill/>
          </p:spPr>
          <p:txBody>
            <a:bodyPr wrap="square" rtlCol="0">
              <a:spAutoFit/>
            </a:bodyPr>
            <a:lstStyle/>
            <a:p>
              <a:pPr algn="ctr"/>
              <a:r>
                <a:rPr lang="en-GB" sz="1000" b="1" dirty="0"/>
                <a:t>Competitor Environment</a:t>
              </a:r>
            </a:p>
          </p:txBody>
        </p:sp>
        <p:cxnSp>
          <p:nvCxnSpPr>
            <p:cNvPr id="18" name="Straight Arrow Connector 17"/>
            <p:cNvCxnSpPr/>
            <p:nvPr/>
          </p:nvCxnSpPr>
          <p:spPr>
            <a:xfrm flipH="1" flipV="1">
              <a:off x="3523126" y="2363740"/>
              <a:ext cx="400802" cy="471774"/>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20" name="Straight Arrow Connector 19"/>
            <p:cNvCxnSpPr/>
            <p:nvPr/>
          </p:nvCxnSpPr>
          <p:spPr>
            <a:xfrm flipV="1">
              <a:off x="4788024" y="2476761"/>
              <a:ext cx="390691" cy="37617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83" name="Straight Arrow Connector 82"/>
            <p:cNvCxnSpPr/>
            <p:nvPr/>
          </p:nvCxnSpPr>
          <p:spPr>
            <a:xfrm flipH="1" flipV="1">
              <a:off x="2977635" y="3284984"/>
              <a:ext cx="442237" cy="6996"/>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84" name="Straight Arrow Connector 83"/>
            <p:cNvCxnSpPr/>
            <p:nvPr/>
          </p:nvCxnSpPr>
          <p:spPr>
            <a:xfrm flipH="1">
              <a:off x="2987824" y="4228084"/>
              <a:ext cx="450622" cy="260259"/>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85" name="Straight Arrow Connector 84"/>
            <p:cNvCxnSpPr/>
            <p:nvPr/>
          </p:nvCxnSpPr>
          <p:spPr>
            <a:xfrm>
              <a:off x="4283968" y="4680909"/>
              <a:ext cx="11819" cy="497769"/>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86" name="Straight Arrow Connector 85"/>
            <p:cNvCxnSpPr/>
            <p:nvPr/>
          </p:nvCxnSpPr>
          <p:spPr>
            <a:xfrm>
              <a:off x="5208253" y="4293096"/>
              <a:ext cx="341860" cy="396386"/>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87" name="Straight Arrow Connector 86"/>
            <p:cNvCxnSpPr/>
            <p:nvPr/>
          </p:nvCxnSpPr>
          <p:spPr>
            <a:xfrm>
              <a:off x="5220072" y="3284984"/>
              <a:ext cx="497121" cy="6996"/>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grpSp>
      <p:sp>
        <p:nvSpPr>
          <p:cNvPr id="93" name="TextBox 92"/>
          <p:cNvSpPr txBox="1"/>
          <p:nvPr/>
        </p:nvSpPr>
        <p:spPr>
          <a:xfrm>
            <a:off x="5206114" y="5358128"/>
            <a:ext cx="2063044" cy="276999"/>
          </a:xfrm>
          <a:prstGeom prst="rect">
            <a:avLst/>
          </a:prstGeom>
          <a:noFill/>
        </p:spPr>
        <p:txBody>
          <a:bodyPr wrap="square" rtlCol="0">
            <a:spAutoFit/>
          </a:bodyPr>
          <a:lstStyle/>
          <a:p>
            <a:r>
              <a:rPr lang="en-GB" sz="1200" dirty="0"/>
              <a:t>Source: </a:t>
            </a:r>
            <a:r>
              <a:rPr lang="en-GB" sz="1200" dirty="0" err="1"/>
              <a:t>Hitt</a:t>
            </a:r>
            <a:r>
              <a:rPr lang="en-GB" sz="1200" dirty="0"/>
              <a:t> et al 2017:41</a:t>
            </a:r>
          </a:p>
        </p:txBody>
      </p:sp>
    </p:spTree>
    <p:extLst>
      <p:ext uri="{BB962C8B-B14F-4D97-AF65-F5344CB8AC3E}">
        <p14:creationId xmlns:p14="http://schemas.microsoft.com/office/powerpoint/2010/main" val="2539636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Macro environ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76672"/>
            <a:ext cx="5200650" cy="51244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63352" y="2564904"/>
            <a:ext cx="5832648" cy="1200329"/>
          </a:xfrm>
          <a:prstGeom prst="rect">
            <a:avLst/>
          </a:prstGeom>
        </p:spPr>
        <p:txBody>
          <a:bodyPr wrap="square">
            <a:spAutoFit/>
          </a:bodyPr>
          <a:lstStyle/>
          <a:p>
            <a:r>
              <a:rPr lang="en-GB" b="1" dirty="0">
                <a:solidFill>
                  <a:srgbClr val="8B1F10"/>
                </a:solidFill>
              </a:rPr>
              <a:t>Macro environment</a:t>
            </a:r>
            <a:r>
              <a:rPr lang="en-GB" dirty="0"/>
              <a:t>:</a:t>
            </a:r>
            <a:r>
              <a:rPr lang="en-GB" b="1" dirty="0"/>
              <a:t> </a:t>
            </a:r>
            <a:r>
              <a:rPr lang="en-GB" dirty="0">
                <a:solidFill>
                  <a:srgbClr val="000000"/>
                </a:solidFill>
              </a:rPr>
              <a:t>The collection of </a:t>
            </a:r>
            <a:r>
              <a:rPr lang="en-GB" b="1" dirty="0">
                <a:solidFill>
                  <a:srgbClr val="000000"/>
                </a:solidFill>
              </a:rPr>
              <a:t>uncontrollable</a:t>
            </a:r>
            <a:r>
              <a:rPr lang="en-GB" dirty="0">
                <a:solidFill>
                  <a:srgbClr val="000000"/>
                </a:solidFill>
              </a:rPr>
              <a:t> forces and conditions facing a person or a company, including demographic, economic, natural, technological, political and cultural forces. </a:t>
            </a:r>
            <a:endParaRPr lang="en-GB" dirty="0"/>
          </a:p>
        </p:txBody>
      </p:sp>
    </p:spTree>
    <p:extLst>
      <p:ext uri="{BB962C8B-B14F-4D97-AF65-F5344CB8AC3E}">
        <p14:creationId xmlns:p14="http://schemas.microsoft.com/office/powerpoint/2010/main" val="1282831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Micro  environ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3952" y="692696"/>
            <a:ext cx="6448425" cy="32861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969209" y="4221088"/>
            <a:ext cx="3837910" cy="523220"/>
          </a:xfrm>
          <a:prstGeom prst="rect">
            <a:avLst/>
          </a:prstGeom>
          <a:noFill/>
        </p:spPr>
        <p:txBody>
          <a:bodyPr wrap="none" rtlCol="0">
            <a:spAutoFit/>
          </a:bodyPr>
          <a:lstStyle/>
          <a:p>
            <a:r>
              <a:rPr lang="en-GB" sz="2800" b="1" dirty="0">
                <a:effectLst>
                  <a:outerShdw blurRad="38100" dist="38100" dir="2700000" algn="tl">
                    <a:srgbClr val="000000">
                      <a:alpha val="43137"/>
                    </a:srgbClr>
                  </a:outerShdw>
                </a:effectLst>
              </a:rPr>
              <a:t>Micro – Environment </a:t>
            </a:r>
          </a:p>
        </p:txBody>
      </p:sp>
      <p:sp>
        <p:nvSpPr>
          <p:cNvPr id="5" name="Rectangle 4"/>
          <p:cNvSpPr/>
          <p:nvPr/>
        </p:nvSpPr>
        <p:spPr>
          <a:xfrm>
            <a:off x="479376" y="2060848"/>
            <a:ext cx="4783464" cy="2031325"/>
          </a:xfrm>
          <a:prstGeom prst="rect">
            <a:avLst/>
          </a:prstGeom>
        </p:spPr>
        <p:txBody>
          <a:bodyPr wrap="square">
            <a:spAutoFit/>
          </a:bodyPr>
          <a:lstStyle/>
          <a:p>
            <a:pPr algn="just">
              <a:buClr>
                <a:srgbClr val="C00000"/>
              </a:buClr>
              <a:defRPr/>
            </a:pPr>
            <a:r>
              <a:rPr lang="en-GB" b="1" dirty="0">
                <a:solidFill>
                  <a:srgbClr val="8B1F10"/>
                </a:solidFill>
              </a:rPr>
              <a:t>Micro environment</a:t>
            </a:r>
            <a:r>
              <a:rPr lang="en-GB" dirty="0">
                <a:solidFill>
                  <a:srgbClr val="000000"/>
                </a:solidFill>
              </a:rPr>
              <a:t>: </a:t>
            </a:r>
            <a:r>
              <a:rPr lang="en-GB" dirty="0">
                <a:solidFill>
                  <a:srgbClr val="000000"/>
                </a:solidFill>
                <a:cs typeface="Arial" pitchFamily="34" charset="0"/>
              </a:rPr>
              <a:t>The set of forces close to an organization that have direct impact on its ability to serve its customers. The microenvironment includes channel member organizations, competitors, customer markets, publics, and the capabilities of the organization itself.</a:t>
            </a:r>
            <a:endParaRPr lang="en-US" dirty="0">
              <a:solidFill>
                <a:srgbClr val="000000"/>
              </a:solidFill>
            </a:endParaRPr>
          </a:p>
        </p:txBody>
      </p:sp>
    </p:spTree>
    <p:extLst>
      <p:ext uri="{BB962C8B-B14F-4D97-AF65-F5344CB8AC3E}">
        <p14:creationId xmlns:p14="http://schemas.microsoft.com/office/powerpoint/2010/main" val="4176489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39855" y="0"/>
            <a:ext cx="11481847" cy="1325563"/>
          </a:xfrm>
        </p:spPr>
        <p:txBody>
          <a:bodyPr/>
          <a:lstStyle/>
          <a:p>
            <a:pPr algn="ctr"/>
            <a:r>
              <a:rPr lang="en-GB" b="1" dirty="0">
                <a:solidFill>
                  <a:srgbClr val="000000"/>
                </a:solidFill>
                <a:latin typeface="Arial" panose="020B0604020202020204" pitchFamily="34" charset="0"/>
                <a:cs typeface="Arial" panose="020B0604020202020204" pitchFamily="34" charset="0"/>
              </a:rPr>
              <a:t>SWOT Analysis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209" y="1430749"/>
            <a:ext cx="6082352" cy="3509739"/>
          </a:xfrm>
        </p:spPr>
        <p:txBody>
          <a:bodyPr>
            <a:noAutofit/>
          </a:bodyPr>
          <a:lstStyle/>
          <a:p>
            <a:pPr>
              <a:lnSpc>
                <a:spcPct val="150000"/>
              </a:lnSpc>
            </a:pPr>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Strengths</a:t>
            </a:r>
          </a:p>
          <a:p>
            <a:pPr>
              <a:lnSpc>
                <a:spcPct val="150000"/>
              </a:lnSpc>
            </a:pPr>
            <a:r>
              <a:rPr lang="en-GB" sz="1600" b="1" dirty="0">
                <a:latin typeface="Arial" panose="020B0604020202020204" pitchFamily="34" charset="0"/>
                <a:cs typeface="Arial" panose="020B0604020202020204" pitchFamily="34" charset="0"/>
              </a:rPr>
              <a:t>-Weaknesses</a:t>
            </a:r>
          </a:p>
          <a:p>
            <a:pPr>
              <a:lnSpc>
                <a:spcPct val="150000"/>
              </a:lnSpc>
            </a:pPr>
            <a:r>
              <a:rPr lang="en-GB" sz="1600" b="1" dirty="0">
                <a:latin typeface="Arial" panose="020B0604020202020204" pitchFamily="34" charset="0"/>
                <a:cs typeface="Arial" panose="020B0604020202020204" pitchFamily="34" charset="0"/>
              </a:rPr>
              <a:t>-Opportunities</a:t>
            </a:r>
          </a:p>
          <a:p>
            <a:pPr>
              <a:lnSpc>
                <a:spcPct val="150000"/>
              </a:lnSpc>
            </a:pPr>
            <a:r>
              <a:rPr lang="en-GB" sz="1600" b="1" dirty="0">
                <a:latin typeface="Arial" panose="020B0604020202020204" pitchFamily="34" charset="0"/>
                <a:cs typeface="Arial" panose="020B0604020202020204" pitchFamily="34" charset="0"/>
              </a:rPr>
              <a:t>-Threats (SWOT) </a:t>
            </a:r>
          </a:p>
          <a:p>
            <a:pPr>
              <a:lnSpc>
                <a:spcPct val="150000"/>
              </a:lnSpc>
            </a:pPr>
            <a:r>
              <a:rPr lang="en-GB" sz="1600" dirty="0">
                <a:latin typeface="Arial" panose="020B0604020202020204" pitchFamily="34" charset="0"/>
                <a:cs typeface="Arial" panose="020B0604020202020204" pitchFamily="34" charset="0"/>
              </a:rPr>
              <a:t>Matrix is an important matching tool that helps managers develop four types of strategies: SO (strengths-opportunities) strategies, WO (weaknesses-opportunities) strategies, ST (strengths-threats) strategies, and WT (weaknesses-threats) strategies.</a:t>
            </a:r>
          </a:p>
        </p:txBody>
      </p:sp>
      <p:pic>
        <p:nvPicPr>
          <p:cNvPr id="5" name="Picture 4"/>
          <p:cNvPicPr>
            <a:picLocks noChangeAspect="1"/>
          </p:cNvPicPr>
          <p:nvPr/>
        </p:nvPicPr>
        <p:blipFill>
          <a:blip r:embed="rId3"/>
          <a:stretch>
            <a:fillRect/>
          </a:stretch>
        </p:blipFill>
        <p:spPr>
          <a:xfrm>
            <a:off x="6394776" y="1369919"/>
            <a:ext cx="5615254" cy="3311263"/>
          </a:xfrm>
          <a:prstGeom prst="rect">
            <a:avLst/>
          </a:prstGeom>
        </p:spPr>
      </p:pic>
    </p:spTree>
    <p:extLst>
      <p:ext uri="{BB962C8B-B14F-4D97-AF65-F5344CB8AC3E}">
        <p14:creationId xmlns:p14="http://schemas.microsoft.com/office/powerpoint/2010/main" val="1491363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pic>
        <p:nvPicPr>
          <p:cNvPr id="3" name="Picture 2">
            <a:extLst>
              <a:ext uri="{FF2B5EF4-FFF2-40B4-BE49-F238E27FC236}">
                <a16:creationId xmlns:a16="http://schemas.microsoft.com/office/drawing/2014/main" id="{4C27A745-4FAC-40A1-B335-BD95DD07BBCE}"/>
              </a:ext>
            </a:extLst>
          </p:cNvPr>
          <p:cNvPicPr>
            <a:picLocks noChangeAspect="1"/>
          </p:cNvPicPr>
          <p:nvPr/>
        </p:nvPicPr>
        <p:blipFill>
          <a:blip r:embed="rId3"/>
          <a:stretch>
            <a:fillRect/>
          </a:stretch>
        </p:blipFill>
        <p:spPr>
          <a:xfrm>
            <a:off x="1666427" y="1772817"/>
            <a:ext cx="8859144" cy="38884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lgn="just" eaLnBrk="1" hangingPunct="1">
              <a:buNone/>
              <a:defRPr/>
            </a:pPr>
            <a:r>
              <a:rPr lang="en-GB" altLang="en-US" sz="2400" dirty="0"/>
              <a:t>A </a:t>
            </a:r>
            <a:r>
              <a:rPr lang="en-GB" altLang="en-US" sz="2400" b="1" dirty="0">
                <a:solidFill>
                  <a:srgbClr val="FF0000"/>
                </a:solidFill>
              </a:rPr>
              <a:t>SWOT</a:t>
            </a:r>
            <a:r>
              <a:rPr lang="en-GB" altLang="en-US" sz="2400" dirty="0"/>
              <a:t> analysis explores the relationship between the environmental influences and the resources and capabilities of an organisation compared with its competitors.</a:t>
            </a:r>
          </a:p>
        </p:txBody>
      </p:sp>
    </p:spTree>
    <p:extLst>
      <p:ext uri="{BB962C8B-B14F-4D97-AF65-F5344CB8AC3E}">
        <p14:creationId xmlns:p14="http://schemas.microsoft.com/office/powerpoint/2010/main" val="1023574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 Allows Businesses to…</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700808"/>
            <a:ext cx="4878542" cy="3960440"/>
          </a:xfrm>
        </p:spPr>
        <p:txBody>
          <a:bodyPr/>
          <a:lstStyle/>
          <a:p>
            <a:pPr algn="just" eaLnBrk="1" hangingPunct="1">
              <a:defRPr/>
            </a:pPr>
            <a:r>
              <a:rPr lang="en-GB" altLang="en-US" sz="2800" dirty="0"/>
              <a:t>Define realistic goals</a:t>
            </a:r>
          </a:p>
          <a:p>
            <a:pPr algn="just" eaLnBrk="1" hangingPunct="1">
              <a:defRPr/>
            </a:pPr>
            <a:r>
              <a:rPr lang="en-GB" altLang="en-US" sz="2800" dirty="0"/>
              <a:t>Improve capability</a:t>
            </a:r>
          </a:p>
          <a:p>
            <a:pPr algn="just" eaLnBrk="1" hangingPunct="1">
              <a:defRPr/>
            </a:pPr>
            <a:r>
              <a:rPr lang="en-GB" altLang="en-US" sz="2800" dirty="0"/>
              <a:t>Overcome weaknesses with strengths</a:t>
            </a:r>
          </a:p>
          <a:p>
            <a:pPr algn="just" eaLnBrk="1" hangingPunct="1">
              <a:defRPr/>
            </a:pPr>
            <a:r>
              <a:rPr lang="en-GB" altLang="en-US" sz="2800" dirty="0"/>
              <a:t>Identify threats than can be turned into opportunities</a:t>
            </a:r>
          </a:p>
        </p:txBody>
      </p:sp>
      <p:pic>
        <p:nvPicPr>
          <p:cNvPr id="5" name="Picture 2">
            <a:extLst>
              <a:ext uri="{FF2B5EF4-FFF2-40B4-BE49-F238E27FC236}">
                <a16:creationId xmlns:a16="http://schemas.microsoft.com/office/drawing/2014/main" id="{8A037D7F-6DF8-4D46-AAC5-A2CBF38162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1448780"/>
            <a:ext cx="6768752"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685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sp>
        <p:nvSpPr>
          <p:cNvPr id="8" name="Wave 7">
            <a:extLst>
              <a:ext uri="{FF2B5EF4-FFF2-40B4-BE49-F238E27FC236}">
                <a16:creationId xmlns:a16="http://schemas.microsoft.com/office/drawing/2014/main" id="{79739F01-1A2B-4C31-959F-A5D6491464AA}"/>
              </a:ext>
            </a:extLst>
          </p:cNvPr>
          <p:cNvSpPr/>
          <p:nvPr/>
        </p:nvSpPr>
        <p:spPr>
          <a:xfrm>
            <a:off x="540695"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a:extLst>
              <a:ext uri="{FF2B5EF4-FFF2-40B4-BE49-F238E27FC236}">
                <a16:creationId xmlns:a16="http://schemas.microsoft.com/office/drawing/2014/main" id="{7C9259FA-45CE-472F-8892-7ED397F79EBD}"/>
              </a:ext>
            </a:extLst>
          </p:cNvPr>
          <p:cNvSpPr txBox="1">
            <a:spLocks noChangeArrowheads="1"/>
          </p:cNvSpPr>
          <p:nvPr/>
        </p:nvSpPr>
        <p:spPr bwMode="auto">
          <a:xfrm>
            <a:off x="502900" y="4216734"/>
            <a:ext cx="2520725" cy="137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rPr>
              <a:t>Superior product quality</a:t>
            </a:r>
          </a:p>
          <a:p>
            <a:pPr algn="just" eaLnBrk="1" hangingPunct="1"/>
            <a:r>
              <a:rPr lang="en-GB" altLang="en-US" sz="1300" dirty="0">
                <a:solidFill>
                  <a:srgbClr val="002060"/>
                </a:solidFill>
                <a:latin typeface="Arial" panose="020B0604020202020204" pitchFamily="34" charset="0"/>
              </a:rPr>
              <a:t>Lowest price</a:t>
            </a:r>
          </a:p>
          <a:p>
            <a:pPr algn="just" eaLnBrk="1" hangingPunct="1"/>
            <a:r>
              <a:rPr lang="en-GB" altLang="en-US" sz="1300" dirty="0">
                <a:solidFill>
                  <a:srgbClr val="002060"/>
                </a:solidFill>
                <a:latin typeface="Arial" panose="020B0604020202020204" pitchFamily="34" charset="0"/>
              </a:rPr>
              <a:t>Best expertise</a:t>
            </a:r>
          </a:p>
          <a:p>
            <a:pPr algn="just" eaLnBrk="1" hangingPunct="1"/>
            <a:r>
              <a:rPr lang="en-GB" altLang="en-US" sz="1300" dirty="0">
                <a:solidFill>
                  <a:srgbClr val="002060"/>
                </a:solidFill>
                <a:latin typeface="Arial" panose="020B0604020202020204" pitchFamily="34" charset="0"/>
              </a:rPr>
              <a:t>Location</a:t>
            </a:r>
            <a:endParaRPr lang="en-GB" altLang="en-US" sz="1300" dirty="0">
              <a:solidFill>
                <a:srgbClr val="002060"/>
              </a:solidFill>
            </a:endParaRPr>
          </a:p>
        </p:txBody>
      </p:sp>
      <p:pic>
        <p:nvPicPr>
          <p:cNvPr id="11" name="Picture 3">
            <a:extLst>
              <a:ext uri="{FF2B5EF4-FFF2-40B4-BE49-F238E27FC236}">
                <a16:creationId xmlns:a16="http://schemas.microsoft.com/office/drawing/2014/main" id="{F99E9B71-D76C-4050-9924-75DE65B891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9236" y="1108765"/>
            <a:ext cx="1235467" cy="14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Wave 11">
            <a:extLst>
              <a:ext uri="{FF2B5EF4-FFF2-40B4-BE49-F238E27FC236}">
                <a16:creationId xmlns:a16="http://schemas.microsoft.com/office/drawing/2014/main" id="{76FB08E9-A561-40A8-B0C8-263DAF44C206}"/>
              </a:ext>
            </a:extLst>
          </p:cNvPr>
          <p:cNvSpPr/>
          <p:nvPr/>
        </p:nvSpPr>
        <p:spPr>
          <a:xfrm>
            <a:off x="3418323"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Wave 13">
            <a:extLst>
              <a:ext uri="{FF2B5EF4-FFF2-40B4-BE49-F238E27FC236}">
                <a16:creationId xmlns:a16="http://schemas.microsoft.com/office/drawing/2014/main" id="{9BDFE874-9BF2-4E7C-8A25-85B962C02105}"/>
              </a:ext>
            </a:extLst>
          </p:cNvPr>
          <p:cNvSpPr/>
          <p:nvPr/>
        </p:nvSpPr>
        <p:spPr>
          <a:xfrm>
            <a:off x="6295951"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Wave 15">
            <a:extLst>
              <a:ext uri="{FF2B5EF4-FFF2-40B4-BE49-F238E27FC236}">
                <a16:creationId xmlns:a16="http://schemas.microsoft.com/office/drawing/2014/main" id="{90B8BC95-44EA-4D31-893E-1C1EA24CC63D}"/>
              </a:ext>
            </a:extLst>
          </p:cNvPr>
          <p:cNvSpPr/>
          <p:nvPr/>
        </p:nvSpPr>
        <p:spPr>
          <a:xfrm>
            <a:off x="9173580"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8" name="Picture 3">
            <a:extLst>
              <a:ext uri="{FF2B5EF4-FFF2-40B4-BE49-F238E27FC236}">
                <a16:creationId xmlns:a16="http://schemas.microsoft.com/office/drawing/2014/main" id="{7B28F618-14B8-4BFC-B04E-9B1A50F6E1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6865" y="1167175"/>
            <a:ext cx="1235467" cy="1329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
            <a:extLst>
              <a:ext uri="{FF2B5EF4-FFF2-40B4-BE49-F238E27FC236}">
                <a16:creationId xmlns:a16="http://schemas.microsoft.com/office/drawing/2014/main" id="{7535F3FB-03A2-4473-94CC-78247DAAAA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4493" y="1143000"/>
            <a:ext cx="1235467" cy="1341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
            <a:extLst>
              <a:ext uri="{FF2B5EF4-FFF2-40B4-BE49-F238E27FC236}">
                <a16:creationId xmlns:a16="http://schemas.microsoft.com/office/drawing/2014/main" id="{C2852519-49EF-4F3D-BBCE-153F7063B4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22122" y="1120976"/>
            <a:ext cx="1235467" cy="134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3">
            <a:extLst>
              <a:ext uri="{FF2B5EF4-FFF2-40B4-BE49-F238E27FC236}">
                <a16:creationId xmlns:a16="http://schemas.microsoft.com/office/drawing/2014/main" id="{DF3938DA-FD1A-489D-9DD0-DD39E8C6D375}"/>
              </a:ext>
            </a:extLst>
          </p:cNvPr>
          <p:cNvSpPr txBox="1">
            <a:spLocks noChangeArrowheads="1"/>
          </p:cNvSpPr>
          <p:nvPr/>
        </p:nvSpPr>
        <p:spPr bwMode="auto">
          <a:xfrm>
            <a:off x="9098398" y="4216734"/>
            <a:ext cx="2689582" cy="1484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Unfavourable regulation changes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new entrant into the market</a:t>
            </a:r>
          </a:p>
          <a:p>
            <a:pPr algn="just" eaLnBrk="1" hangingPunct="1"/>
            <a:r>
              <a:rPr lang="en-GB" altLang="en-US" sz="1300" dirty="0">
                <a:solidFill>
                  <a:srgbClr val="002060"/>
                </a:solidFill>
                <a:latin typeface="Arial" panose="020B0604020202020204" pitchFamily="34" charset="0"/>
                <a:cs typeface="Arial" panose="020B0604020202020204" pitchFamily="34" charset="0"/>
              </a:rPr>
              <a:t>Problems with the economy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Market shrinkage</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6211521" y="4216734"/>
            <a:ext cx="2689583" cy="173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regulatory or tax change</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high-profile event (marketing opportunity)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An untapped market </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gap left by a failed competitor</a:t>
            </a:r>
          </a:p>
        </p:txBody>
      </p:sp>
      <p:sp>
        <p:nvSpPr>
          <p:cNvPr id="23" name="Rectangle 3">
            <a:extLst>
              <a:ext uri="{FF2B5EF4-FFF2-40B4-BE49-F238E27FC236}">
                <a16:creationId xmlns:a16="http://schemas.microsoft.com/office/drawing/2014/main" id="{0B2424C1-EB95-4B3D-AE36-C355EE74C050}"/>
              </a:ext>
            </a:extLst>
          </p:cNvPr>
          <p:cNvSpPr txBox="1">
            <a:spLocks noChangeArrowheads="1"/>
          </p:cNvSpPr>
          <p:nvPr/>
        </p:nvSpPr>
        <p:spPr bwMode="auto">
          <a:xfrm>
            <a:off x="3418323" y="4216734"/>
            <a:ext cx="2562157" cy="18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tired brand</a:t>
            </a:r>
          </a:p>
          <a:p>
            <a:pPr algn="just" eaLnBrk="1" hangingPunct="1"/>
            <a:r>
              <a:rPr lang="en-GB" altLang="en-US" sz="1300" dirty="0">
                <a:solidFill>
                  <a:srgbClr val="002060"/>
                </a:solidFill>
                <a:latin typeface="Arial" panose="020B0604020202020204" pitchFamily="34" charset="0"/>
                <a:cs typeface="Arial" panose="020B0604020202020204" pitchFamily="34" charset="0"/>
              </a:rPr>
              <a:t>Inferior location</a:t>
            </a:r>
          </a:p>
          <a:p>
            <a:pPr algn="just" eaLnBrk="1" hangingPunct="1"/>
            <a:r>
              <a:rPr lang="en-GB" altLang="en-US" sz="1300" dirty="0">
                <a:solidFill>
                  <a:srgbClr val="002060"/>
                </a:solidFill>
                <a:latin typeface="Arial" panose="020B0604020202020204" pitchFamily="34" charset="0"/>
                <a:cs typeface="Arial" panose="020B0604020202020204" pitchFamily="34" charset="0"/>
              </a:rPr>
              <a:t>High overheads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lack of R&amp;D</a:t>
            </a:r>
          </a:p>
        </p:txBody>
      </p:sp>
      <p:sp>
        <p:nvSpPr>
          <p:cNvPr id="24" name="Title 2">
            <a:extLst>
              <a:ext uri="{FF2B5EF4-FFF2-40B4-BE49-F238E27FC236}">
                <a16:creationId xmlns:a16="http://schemas.microsoft.com/office/drawing/2014/main" id="{A00D0A71-3ECB-4BC1-B343-CFB214823CF7}"/>
              </a:ext>
            </a:extLst>
          </p:cNvPr>
          <p:cNvSpPr txBox="1">
            <a:spLocks/>
          </p:cNvSpPr>
          <p:nvPr/>
        </p:nvSpPr>
        <p:spPr bwMode="auto">
          <a:xfrm>
            <a:off x="3392526" y="2468758"/>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disadvantage such as…</a:t>
            </a:r>
          </a:p>
        </p:txBody>
      </p:sp>
      <p:sp>
        <p:nvSpPr>
          <p:cNvPr id="25" name="Title 2">
            <a:extLst>
              <a:ext uri="{FF2B5EF4-FFF2-40B4-BE49-F238E27FC236}">
                <a16:creationId xmlns:a16="http://schemas.microsoft.com/office/drawing/2014/main" id="{C6F23C29-9869-4F09-908C-6C866C6EF282}"/>
              </a:ext>
            </a:extLst>
          </p:cNvPr>
          <p:cNvSpPr txBox="1">
            <a:spLocks/>
          </p:cNvSpPr>
          <p:nvPr/>
        </p:nvSpPr>
        <p:spPr bwMode="auto">
          <a:xfrm>
            <a:off x="502900" y="247157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competitive advantage such as…</a:t>
            </a:r>
          </a:p>
        </p:txBody>
      </p:sp>
      <p:sp>
        <p:nvSpPr>
          <p:cNvPr id="26" name="Title 2">
            <a:extLst>
              <a:ext uri="{FF2B5EF4-FFF2-40B4-BE49-F238E27FC236}">
                <a16:creationId xmlns:a16="http://schemas.microsoft.com/office/drawing/2014/main" id="{0A908F48-FB34-4388-9C57-18EA3D08FE39}"/>
              </a:ext>
            </a:extLst>
          </p:cNvPr>
          <p:cNvSpPr txBox="1">
            <a:spLocks/>
          </p:cNvSpPr>
          <p:nvPr/>
        </p:nvSpPr>
        <p:spPr bwMode="auto">
          <a:xfrm>
            <a:off x="6270153" y="246875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An opportunity can be…</a:t>
            </a:r>
          </a:p>
        </p:txBody>
      </p:sp>
      <p:sp>
        <p:nvSpPr>
          <p:cNvPr id="27" name="Title 2">
            <a:extLst>
              <a:ext uri="{FF2B5EF4-FFF2-40B4-BE49-F238E27FC236}">
                <a16:creationId xmlns:a16="http://schemas.microsoft.com/office/drawing/2014/main" id="{97B75232-38FB-4E1F-BC7C-5CCD4108918F}"/>
              </a:ext>
            </a:extLst>
          </p:cNvPr>
          <p:cNvSpPr txBox="1">
            <a:spLocks/>
          </p:cNvSpPr>
          <p:nvPr/>
        </p:nvSpPr>
        <p:spPr bwMode="auto">
          <a:xfrm>
            <a:off x="9173580" y="2383705"/>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 threat can be…</a:t>
            </a:r>
          </a:p>
        </p:txBody>
      </p:sp>
    </p:spTree>
    <p:extLst>
      <p:ext uri="{BB962C8B-B14F-4D97-AF65-F5344CB8AC3E}">
        <p14:creationId xmlns:p14="http://schemas.microsoft.com/office/powerpoint/2010/main" val="1375426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Other Possible Factors in a SWOT Analysis</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719916" y="915011"/>
            <a:ext cx="4007932" cy="4818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1700" b="1" dirty="0">
                <a:solidFill>
                  <a:srgbClr val="002060"/>
                </a:solidFill>
                <a:latin typeface="Arial" panose="020B0604020202020204" pitchFamily="34" charset="0"/>
              </a:rPr>
              <a:t>In devising a SWOT analysis, there are several factors that will enhance the quality of the material:</a:t>
            </a:r>
          </a:p>
          <a:p>
            <a:pPr marL="0" indent="0" algn="just" eaLnBrk="1" hangingPunct="1">
              <a:buNone/>
            </a:pPr>
            <a:endParaRPr lang="en-GB" altLang="en-US" sz="1200" b="1" dirty="0">
              <a:solidFill>
                <a:srgbClr val="002060"/>
              </a:solidFill>
              <a:latin typeface="Arial" panose="020B0604020202020204" pitchFamily="34" charset="0"/>
            </a:endParaRPr>
          </a:p>
          <a:p>
            <a:pPr algn="just" eaLnBrk="1" hangingPunct="1"/>
            <a:r>
              <a:rPr lang="en-GB" altLang="en-US" sz="1500" dirty="0">
                <a:solidFill>
                  <a:srgbClr val="002060"/>
                </a:solidFill>
                <a:latin typeface="Arial" panose="020B0604020202020204" pitchFamily="34" charset="0"/>
              </a:rPr>
              <a:t>Keep it brief – pages of analysis are usually not required.</a:t>
            </a:r>
          </a:p>
          <a:p>
            <a:pPr algn="just" eaLnBrk="1" hangingPunct="1"/>
            <a:r>
              <a:rPr lang="en-GB" altLang="en-US" sz="1500" dirty="0">
                <a:solidFill>
                  <a:srgbClr val="002060"/>
                </a:solidFill>
                <a:latin typeface="Arial" panose="020B0604020202020204" pitchFamily="34" charset="0"/>
              </a:rPr>
              <a:t>Relate strengths and weaknesses, wherever possible, to industry key factors for success.</a:t>
            </a:r>
          </a:p>
          <a:p>
            <a:pPr algn="just" eaLnBrk="1" hangingPunct="1"/>
            <a:r>
              <a:rPr lang="en-GB" altLang="en-US" sz="1500" dirty="0">
                <a:solidFill>
                  <a:srgbClr val="002060"/>
                </a:solidFill>
                <a:latin typeface="Arial" panose="020B0604020202020204" pitchFamily="34" charset="0"/>
              </a:rPr>
              <a:t>Strengths and weaknesses should also be stated in competitive terms, if possible. </a:t>
            </a:r>
          </a:p>
          <a:p>
            <a:pPr algn="just" eaLnBrk="1" hangingPunct="1"/>
            <a:r>
              <a:rPr lang="en-GB" altLang="en-US" sz="1500" dirty="0">
                <a:solidFill>
                  <a:srgbClr val="002060"/>
                </a:solidFill>
                <a:latin typeface="Arial" panose="020B0604020202020204" pitchFamily="34" charset="0"/>
              </a:rPr>
              <a:t>Statements should be specific and avoid blandness.</a:t>
            </a:r>
          </a:p>
          <a:p>
            <a:pPr algn="just" eaLnBrk="1" hangingPunct="1"/>
            <a:r>
              <a:rPr lang="en-GB" altLang="en-US" sz="1500" dirty="0">
                <a:solidFill>
                  <a:srgbClr val="002060"/>
                </a:solidFill>
                <a:latin typeface="Arial" panose="020B0604020202020204" pitchFamily="34" charset="0"/>
              </a:rPr>
              <a:t>Analysis should distinguish between where the company wishes to be and where it is now.</a:t>
            </a:r>
          </a:p>
          <a:p>
            <a:pPr algn="just" eaLnBrk="1" hangingPunct="1"/>
            <a:r>
              <a:rPr lang="en-GB" altLang="en-US" sz="1500" dirty="0">
                <a:solidFill>
                  <a:srgbClr val="002060"/>
                </a:solidFill>
                <a:latin typeface="Arial" panose="020B0604020202020204" pitchFamily="34" charset="0"/>
              </a:rPr>
              <a:t>It is important to be realistic about the strengths and weaknesses of one’s own and competitive organisations.</a:t>
            </a:r>
            <a:endParaRPr lang="en-GB" altLang="en-US" sz="1500" dirty="0">
              <a:solidFill>
                <a:srgbClr val="00206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929227B-9AD6-4368-9755-F7ABDC3C8AFB}"/>
              </a:ext>
            </a:extLst>
          </p:cNvPr>
          <p:cNvPicPr>
            <a:picLocks noChangeAspect="1"/>
          </p:cNvPicPr>
          <p:nvPr/>
        </p:nvPicPr>
        <p:blipFill>
          <a:blip r:embed="rId3"/>
          <a:stretch>
            <a:fillRect/>
          </a:stretch>
        </p:blipFill>
        <p:spPr>
          <a:xfrm>
            <a:off x="4799856" y="908720"/>
            <a:ext cx="6672228" cy="4752528"/>
          </a:xfrm>
          <a:prstGeom prst="rect">
            <a:avLst/>
          </a:prstGeom>
        </p:spPr>
      </p:pic>
    </p:spTree>
    <p:extLst>
      <p:ext uri="{BB962C8B-B14F-4D97-AF65-F5344CB8AC3E}">
        <p14:creationId xmlns:p14="http://schemas.microsoft.com/office/powerpoint/2010/main" val="3410041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algn="ctr" eaLnBrk="1" hangingPunct="1"/>
            <a:r>
              <a:rPr lang="en-GB" altLang="en-US" sz="3200" b="1" dirty="0">
                <a:solidFill>
                  <a:schemeClr val="tx2">
                    <a:lumMod val="75000"/>
                  </a:schemeClr>
                </a:solidFill>
              </a:rPr>
              <a:t>Activity 3.2: 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891355"/>
          </a:xfrm>
        </p:spPr>
        <p:txBody>
          <a:bodyPr/>
          <a:lstStyle/>
          <a:p>
            <a:pPr marL="0" indent="0" algn="ctr">
              <a:buNone/>
            </a:pPr>
            <a:r>
              <a:rPr lang="en-GB" dirty="0"/>
              <a:t>In group, think about two possible strengths, opportunities, weaknesses, and threats of Zara. </a:t>
            </a:r>
          </a:p>
        </p:txBody>
      </p:sp>
      <p:pic>
        <p:nvPicPr>
          <p:cNvPr id="8" name="Picture 7" descr="A crowd of people in a room&#10;&#10;Description automatically generated">
            <a:extLst>
              <a:ext uri="{FF2B5EF4-FFF2-40B4-BE49-F238E27FC236}">
                <a16:creationId xmlns:a16="http://schemas.microsoft.com/office/drawing/2014/main" id="{925191E9-C375-4EF3-9EAC-60A68055E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987" y="2348880"/>
            <a:ext cx="8978025" cy="3191588"/>
          </a:xfrm>
          <a:prstGeom prst="rect">
            <a:avLst/>
          </a:prstGeom>
        </p:spPr>
      </p:pic>
    </p:spTree>
    <p:extLst>
      <p:ext uri="{BB962C8B-B14F-4D97-AF65-F5344CB8AC3E}">
        <p14:creationId xmlns:p14="http://schemas.microsoft.com/office/powerpoint/2010/main" val="2390158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731168"/>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 Porter’s Five Forces: An Introduction</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1600201"/>
            <a:ext cx="11737304" cy="4061047"/>
          </a:xfrm>
          <a:ln w="44450">
            <a:noFill/>
          </a:ln>
        </p:spPr>
        <p:txBody>
          <a:bodyPr>
            <a:normAutofit/>
          </a:bodyPr>
          <a:lstStyle/>
          <a:p>
            <a:pPr>
              <a:lnSpc>
                <a:spcPct val="90000"/>
              </a:lnSpc>
              <a:buNone/>
              <a:defRPr/>
            </a:pPr>
            <a:endParaRPr lang="en-US" sz="2400" dirty="0">
              <a:latin typeface="Arial" pitchFamily="34" charset="0"/>
            </a:endParaRPr>
          </a:p>
          <a:p>
            <a:pPr>
              <a:buClr>
                <a:srgbClr val="A3201D"/>
              </a:buClr>
            </a:pPr>
            <a:r>
              <a:rPr lang="en-GB" sz="2400" dirty="0"/>
              <a:t>Most commonly used tool for analysing the micro-environment</a:t>
            </a:r>
          </a:p>
          <a:p>
            <a:pPr marL="0" indent="0">
              <a:buClr>
                <a:srgbClr val="A3201D"/>
              </a:buClr>
              <a:buNone/>
            </a:pPr>
            <a:endParaRPr lang="en-GB" sz="2400" dirty="0"/>
          </a:p>
          <a:p>
            <a:pPr>
              <a:buClr>
                <a:srgbClr val="A3201D"/>
              </a:buClr>
            </a:pPr>
            <a:r>
              <a:rPr lang="en-GB" sz="2400" dirty="0"/>
              <a:t>Describes the environment in terms of five basic competitive forces</a:t>
            </a:r>
          </a:p>
          <a:p>
            <a:pPr marL="0" indent="0">
              <a:buClr>
                <a:srgbClr val="A3201D"/>
              </a:buClr>
              <a:buNone/>
            </a:pPr>
            <a:endParaRPr lang="en-GB" sz="2400" dirty="0"/>
          </a:p>
          <a:p>
            <a:pPr>
              <a:buClr>
                <a:srgbClr val="A3201D"/>
              </a:buClr>
            </a:pPr>
            <a:r>
              <a:rPr lang="en-GB" sz="2400" dirty="0"/>
              <a:t>Collectively, those factors determine the profit potential of the industry</a:t>
            </a:r>
          </a:p>
          <a:p>
            <a:pPr marL="0" indent="0">
              <a:buClr>
                <a:srgbClr val="A3201D"/>
              </a:buClr>
              <a:buNone/>
            </a:pPr>
            <a:endParaRPr lang="en-GB" sz="2400" dirty="0"/>
          </a:p>
          <a:p>
            <a:pPr>
              <a:buClr>
                <a:srgbClr val="A3201D"/>
              </a:buClr>
            </a:pPr>
            <a:r>
              <a:rPr lang="en-GB" sz="2400" dirty="0"/>
              <a:t>Relationships between the forces tend to be seen as conflictual and ‘zero-sum’ in nature</a:t>
            </a:r>
          </a:p>
        </p:txBody>
      </p:sp>
    </p:spTree>
    <p:extLst>
      <p:ext uri="{BB962C8B-B14F-4D97-AF65-F5344CB8AC3E}">
        <p14:creationId xmlns:p14="http://schemas.microsoft.com/office/powerpoint/2010/main" val="326478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rive Business Strategy &amp; Competitiveness with Porter's Five Forces »  Disruptiv Nation">
            <a:extLst>
              <a:ext uri="{FF2B5EF4-FFF2-40B4-BE49-F238E27FC236}">
                <a16:creationId xmlns:a16="http://schemas.microsoft.com/office/drawing/2014/main" id="{32EB938D-14D0-45AC-A525-68FDC210DA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5016" y="548680"/>
            <a:ext cx="5161967" cy="5157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4913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watch video">
            <a:extLst>
              <a:ext uri="{FF2B5EF4-FFF2-40B4-BE49-F238E27FC236}">
                <a16:creationId xmlns:a16="http://schemas.microsoft.com/office/drawing/2014/main" id="{AEB81786-A266-4D08-A93C-2C8C24863E5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336" y="134779"/>
            <a:ext cx="1080120" cy="35951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F8770A83-673E-49C4-82E9-F3CFB7B3DE98}"/>
              </a:ext>
            </a:extLst>
          </p:cNvPr>
          <p:cNvSpPr/>
          <p:nvPr/>
        </p:nvSpPr>
        <p:spPr>
          <a:xfrm>
            <a:off x="2351584" y="201580"/>
            <a:ext cx="9577064" cy="646331"/>
          </a:xfrm>
          <a:prstGeom prst="rect">
            <a:avLst/>
          </a:prstGeom>
        </p:spPr>
        <p:txBody>
          <a:bodyPr wrap="square">
            <a:spAutoFit/>
          </a:bodyPr>
          <a:lstStyle/>
          <a:p>
            <a:pPr algn="ctr"/>
            <a:r>
              <a:rPr lang="en-GB" b="1" dirty="0">
                <a:effectLst>
                  <a:outerShdw blurRad="38100" dist="38100" dir="2700000" algn="tl">
                    <a:srgbClr val="000000">
                      <a:alpha val="43137"/>
                    </a:srgbClr>
                  </a:outerShdw>
                </a:effectLst>
                <a:latin typeface="Roboto"/>
              </a:rPr>
              <a:t>Michael Porter Explains His Famous Five Forces And How They Can Be Used In Business Strategy</a:t>
            </a:r>
            <a:endParaRPr lang="en-GB" b="1" i="0" dirty="0">
              <a:effectLst>
                <a:outerShdw blurRad="38100" dist="38100" dir="2700000" algn="tl">
                  <a:srgbClr val="000000">
                    <a:alpha val="43137"/>
                  </a:srgbClr>
                </a:outerShdw>
              </a:effectLst>
              <a:latin typeface="Roboto"/>
            </a:endParaRPr>
          </a:p>
        </p:txBody>
      </p:sp>
      <p:sp>
        <p:nvSpPr>
          <p:cNvPr id="7" name="Rectangle 6">
            <a:extLst>
              <a:ext uri="{FF2B5EF4-FFF2-40B4-BE49-F238E27FC236}">
                <a16:creationId xmlns:a16="http://schemas.microsoft.com/office/drawing/2014/main" id="{AF671BC2-4636-4FC4-90CB-D0D4BE2EEDF1}"/>
              </a:ext>
            </a:extLst>
          </p:cNvPr>
          <p:cNvSpPr/>
          <p:nvPr/>
        </p:nvSpPr>
        <p:spPr>
          <a:xfrm>
            <a:off x="119336" y="5111428"/>
            <a:ext cx="2816797" cy="230832"/>
          </a:xfrm>
          <a:prstGeom prst="rect">
            <a:avLst/>
          </a:prstGeom>
        </p:spPr>
        <p:txBody>
          <a:bodyPr wrap="none">
            <a:spAutoFit/>
          </a:bodyPr>
          <a:lstStyle/>
          <a:p>
            <a:r>
              <a:rPr lang="en-GB" sz="900" dirty="0">
                <a:hlinkClick r:id="rId4"/>
              </a:rPr>
              <a:t>https://www.youtube.com/watch?v=mYF2_FBCvXw</a:t>
            </a:r>
            <a:endParaRPr lang="en-GB" sz="900" dirty="0"/>
          </a:p>
        </p:txBody>
      </p:sp>
      <p:sp>
        <p:nvSpPr>
          <p:cNvPr id="2" name="Rectangle 1">
            <a:extLst>
              <a:ext uri="{FF2B5EF4-FFF2-40B4-BE49-F238E27FC236}">
                <a16:creationId xmlns:a16="http://schemas.microsoft.com/office/drawing/2014/main" id="{0DE47239-5135-4288-BDD6-632ACE2E3D2A}"/>
              </a:ext>
            </a:extLst>
          </p:cNvPr>
          <p:cNvSpPr/>
          <p:nvPr/>
        </p:nvSpPr>
        <p:spPr>
          <a:xfrm>
            <a:off x="335360" y="4221088"/>
            <a:ext cx="2164375" cy="261610"/>
          </a:xfrm>
          <a:prstGeom prst="rect">
            <a:avLst/>
          </a:prstGeom>
        </p:spPr>
        <p:txBody>
          <a:bodyPr wrap="none">
            <a:spAutoFit/>
          </a:bodyPr>
          <a:lstStyle/>
          <a:p>
            <a:r>
              <a:rPr lang="en-GB" sz="1100" dirty="0">
                <a:hlinkClick r:id="rId5"/>
              </a:rPr>
              <a:t>https://youtu.be/_IaBZmB09RE</a:t>
            </a:r>
            <a:r>
              <a:rPr lang="en-GB" sz="1100" dirty="0"/>
              <a:t> </a:t>
            </a:r>
          </a:p>
        </p:txBody>
      </p:sp>
      <p:pic>
        <p:nvPicPr>
          <p:cNvPr id="4" name="Online Media 3" title="Porter&amp;#39;s Five Forces">
            <a:hlinkClick r:id="" action="ppaction://media"/>
            <a:extLst>
              <a:ext uri="{FF2B5EF4-FFF2-40B4-BE49-F238E27FC236}">
                <a16:creationId xmlns:a16="http://schemas.microsoft.com/office/drawing/2014/main" id="{869B839C-19AC-4FEE-9284-F3FE5F69A81C}"/>
              </a:ext>
            </a:extLst>
          </p:cNvPr>
          <p:cNvPicPr>
            <a:picLocks noRot="1" noChangeAspect="1"/>
          </p:cNvPicPr>
          <p:nvPr>
            <a:videoFile r:link="rId1"/>
          </p:nvPr>
        </p:nvPicPr>
        <p:blipFill>
          <a:blip r:embed="rId6"/>
          <a:stretch>
            <a:fillRect/>
          </a:stretch>
        </p:blipFill>
        <p:spPr>
          <a:xfrm>
            <a:off x="3282577" y="847911"/>
            <a:ext cx="8574063" cy="4822911"/>
          </a:xfrm>
          <a:prstGeom prst="rect">
            <a:avLst/>
          </a:prstGeom>
        </p:spPr>
      </p:pic>
      <p:sp>
        <p:nvSpPr>
          <p:cNvPr id="3" name="Rectangle 2">
            <a:extLst>
              <a:ext uri="{FF2B5EF4-FFF2-40B4-BE49-F238E27FC236}">
                <a16:creationId xmlns:a16="http://schemas.microsoft.com/office/drawing/2014/main" id="{CFD541F8-B0CC-4C24-B111-D79E9DAEC138}"/>
              </a:ext>
            </a:extLst>
          </p:cNvPr>
          <p:cNvSpPr/>
          <p:nvPr/>
        </p:nvSpPr>
        <p:spPr>
          <a:xfrm>
            <a:off x="69438" y="4642683"/>
            <a:ext cx="2826415" cy="369332"/>
          </a:xfrm>
          <a:prstGeom prst="rect">
            <a:avLst/>
          </a:prstGeom>
        </p:spPr>
        <p:txBody>
          <a:bodyPr wrap="none">
            <a:spAutoFit/>
          </a:bodyPr>
          <a:lstStyle/>
          <a:p>
            <a:r>
              <a:rPr lang="en-GB" dirty="0">
                <a:solidFill>
                  <a:srgbClr val="030303"/>
                </a:solidFill>
                <a:latin typeface="Roboto"/>
              </a:rPr>
              <a:t>Harvard Business Review</a:t>
            </a:r>
            <a:endParaRPr lang="en-GB" dirty="0"/>
          </a:p>
        </p:txBody>
      </p:sp>
    </p:spTree>
    <p:extLst>
      <p:ext uri="{BB962C8B-B14F-4D97-AF65-F5344CB8AC3E}">
        <p14:creationId xmlns:p14="http://schemas.microsoft.com/office/powerpoint/2010/main" val="1187498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Five Competitive Forces That Shape Strategy">
            <a:hlinkClick r:id="" action="ppaction://media"/>
            <a:extLst>
              <a:ext uri="{FF2B5EF4-FFF2-40B4-BE49-F238E27FC236}">
                <a16:creationId xmlns:a16="http://schemas.microsoft.com/office/drawing/2014/main" id="{D6519DE0-A281-41A4-B2D0-3644A99AD72C}"/>
              </a:ext>
            </a:extLst>
          </p:cNvPr>
          <p:cNvPicPr>
            <a:picLocks noRot="1" noChangeAspect="1"/>
          </p:cNvPicPr>
          <p:nvPr>
            <a:videoFile r:link="rId1"/>
          </p:nvPr>
        </p:nvPicPr>
        <p:blipFill>
          <a:blip r:embed="rId3"/>
          <a:stretch>
            <a:fillRect/>
          </a:stretch>
        </p:blipFill>
        <p:spPr>
          <a:xfrm>
            <a:off x="2358408" y="134779"/>
            <a:ext cx="9637669" cy="5421188"/>
          </a:xfrm>
          <a:prstGeom prst="rect">
            <a:avLst/>
          </a:prstGeom>
        </p:spPr>
      </p:pic>
      <p:pic>
        <p:nvPicPr>
          <p:cNvPr id="3" name="Picture 2" descr="Image result for watch video">
            <a:extLst>
              <a:ext uri="{FF2B5EF4-FFF2-40B4-BE49-F238E27FC236}">
                <a16:creationId xmlns:a16="http://schemas.microsoft.com/office/drawing/2014/main" id="{BAB7B91F-097C-44AA-9FDB-A8C51CAC0C2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9336" y="134779"/>
            <a:ext cx="1080120" cy="359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5661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099" y="0"/>
            <a:ext cx="3964675" cy="1143000"/>
          </a:xfrm>
          <a:ln w="3175">
            <a:solidFill>
              <a:schemeClr val="bg1"/>
            </a:solidFill>
          </a:ln>
        </p:spPr>
        <p:txBody>
          <a:bodyPr>
            <a:noAutofit/>
          </a:bodyPr>
          <a:lstStyle/>
          <a:p>
            <a:pPr eaLnBrk="0" hangingPunct="0"/>
            <a:r>
              <a:rPr lang="en-US" sz="2800" b="1" dirty="0">
                <a:solidFill>
                  <a:schemeClr val="tx1"/>
                </a:solidFill>
                <a:effectLst>
                  <a:outerShdw blurRad="38100" dist="38100" dir="2700000" algn="tl">
                    <a:srgbClr val="000000">
                      <a:alpha val="43137"/>
                    </a:srgbClr>
                  </a:outerShdw>
                </a:effectLst>
              </a:rPr>
              <a:t>Porter’s Five Forces of </a:t>
            </a:r>
            <a:br>
              <a:rPr lang="en-US" sz="2800" b="1" dirty="0">
                <a:solidFill>
                  <a:schemeClr val="tx1"/>
                </a:solidFill>
                <a:effectLst>
                  <a:outerShdw blurRad="38100" dist="38100" dir="2700000" algn="tl">
                    <a:srgbClr val="000000">
                      <a:alpha val="43137"/>
                    </a:srgbClr>
                  </a:outerShdw>
                </a:effectLst>
              </a:rPr>
            </a:br>
            <a:r>
              <a:rPr lang="en-US" sz="2800" b="1" dirty="0">
                <a:solidFill>
                  <a:schemeClr val="tx1"/>
                </a:solidFill>
                <a:effectLst>
                  <a:outerShdw blurRad="38100" dist="38100" dir="2700000" algn="tl">
                    <a:srgbClr val="000000">
                      <a:alpha val="43137"/>
                    </a:srgbClr>
                  </a:outerShdw>
                </a:effectLst>
              </a:rPr>
              <a:t>Competitive Position</a:t>
            </a:r>
            <a:endParaRPr lang="en-US" sz="2000" dirty="0">
              <a:solidFill>
                <a:schemeClr val="tx1"/>
              </a:solidFill>
              <a:effectLst>
                <a:outerShdw blurRad="38100" dist="38100" dir="2700000" algn="tl">
                  <a:srgbClr val="000000">
                    <a:alpha val="43137"/>
                  </a:srgbClr>
                </a:outerShdw>
              </a:effectLst>
            </a:endParaRPr>
          </a:p>
        </p:txBody>
      </p:sp>
      <p:sp>
        <p:nvSpPr>
          <p:cNvPr id="5" name="Rectangle 2"/>
          <p:cNvSpPr>
            <a:spLocks noChangeArrowheads="1"/>
          </p:cNvSpPr>
          <p:nvPr/>
        </p:nvSpPr>
        <p:spPr bwMode="auto">
          <a:xfrm>
            <a:off x="2209800" y="5558693"/>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5558693"/>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5558693"/>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5558693"/>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5558693"/>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5558693"/>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15" name="Text Box 3"/>
          <p:cNvSpPr txBox="1">
            <a:spLocks noChangeArrowheads="1"/>
          </p:cNvSpPr>
          <p:nvPr/>
        </p:nvSpPr>
        <p:spPr bwMode="auto">
          <a:xfrm>
            <a:off x="2491441" y="2462349"/>
            <a:ext cx="2318855" cy="1296138"/>
          </a:xfrm>
          <a:prstGeom prst="rect">
            <a:avLst/>
          </a:prstGeom>
          <a:solidFill>
            <a:srgbClr val="FFFFFF"/>
          </a:solidFill>
          <a:ln w="9525">
            <a:solidFill>
              <a:srgbClr val="000000"/>
            </a:solidFill>
            <a:miter lim="800000"/>
            <a:headEnd/>
            <a:tailEnd/>
          </a:ln>
        </p:spPr>
        <p:txBody>
          <a:bodyPr/>
          <a:lstStyle/>
          <a:p>
            <a:pPr eaLnBrk="0" hangingPunct="0"/>
            <a:r>
              <a:rPr lang="en-US" sz="1400" b="1" dirty="0">
                <a:solidFill>
                  <a:srgbClr val="8B1F10"/>
                </a:solidFill>
              </a:rPr>
              <a:t>Supplier Power, </a:t>
            </a:r>
            <a:r>
              <a:rPr lang="en-US" sz="1400" b="1" dirty="0" err="1">
                <a:solidFill>
                  <a:srgbClr val="8B1F10"/>
                </a:solidFill>
              </a:rPr>
              <a:t>eg</a:t>
            </a:r>
            <a:r>
              <a:rPr lang="en-US" sz="1400" b="1" dirty="0">
                <a:solidFill>
                  <a:srgbClr val="8B1F10"/>
                </a:solidFill>
              </a:rPr>
              <a:t>:</a:t>
            </a:r>
          </a:p>
          <a:p>
            <a:pPr eaLnBrk="0" hangingPunct="0">
              <a:buFont typeface="Symbol" pitchFamily="18" charset="2"/>
              <a:buChar char="·"/>
            </a:pPr>
            <a:r>
              <a:rPr lang="en-US" sz="1200" dirty="0"/>
              <a:t>brand reputation</a:t>
            </a:r>
          </a:p>
          <a:p>
            <a:pPr eaLnBrk="0" hangingPunct="0">
              <a:buFont typeface="Symbol" pitchFamily="18" charset="2"/>
              <a:buChar char="·"/>
            </a:pPr>
            <a:r>
              <a:rPr lang="en-US" sz="1200" dirty="0"/>
              <a:t>geographical coverage</a:t>
            </a:r>
          </a:p>
          <a:p>
            <a:pPr eaLnBrk="0" hangingPunct="0">
              <a:buFont typeface="Symbol" pitchFamily="18" charset="2"/>
              <a:buChar char="·"/>
            </a:pPr>
            <a:r>
              <a:rPr lang="en-US" sz="1200" dirty="0"/>
              <a:t>product/service level quality</a:t>
            </a:r>
          </a:p>
          <a:p>
            <a:pPr eaLnBrk="0" hangingPunct="0">
              <a:buFont typeface="Symbol" pitchFamily="18" charset="2"/>
              <a:buChar char="·"/>
            </a:pPr>
            <a:r>
              <a:rPr lang="en-US" sz="1200" dirty="0"/>
              <a:t>relationships with customers</a:t>
            </a:r>
          </a:p>
          <a:p>
            <a:pPr eaLnBrk="0" hangingPunct="0">
              <a:buFont typeface="Symbol" pitchFamily="18" charset="2"/>
              <a:buChar char="·"/>
            </a:pPr>
            <a:r>
              <a:rPr lang="en-US" sz="1200" dirty="0"/>
              <a:t>bidding processes/capabilities</a:t>
            </a:r>
          </a:p>
          <a:p>
            <a:pPr eaLnBrk="0" hangingPunct="0"/>
            <a:endParaRPr lang="en-US" sz="1100" dirty="0"/>
          </a:p>
        </p:txBody>
      </p:sp>
      <p:sp>
        <p:nvSpPr>
          <p:cNvPr id="16" name="Text Box 4"/>
          <p:cNvSpPr txBox="1">
            <a:spLocks noChangeArrowheads="1"/>
          </p:cNvSpPr>
          <p:nvPr/>
        </p:nvSpPr>
        <p:spPr bwMode="auto">
          <a:xfrm>
            <a:off x="5236065" y="2462349"/>
            <a:ext cx="2318855" cy="1391298"/>
          </a:xfrm>
          <a:prstGeom prst="rect">
            <a:avLst/>
          </a:prstGeom>
          <a:solidFill>
            <a:srgbClr val="FFFFFF"/>
          </a:solidFill>
          <a:ln w="9525">
            <a:solidFill>
              <a:srgbClr val="000000"/>
            </a:solidFill>
            <a:miter lim="800000"/>
            <a:headEnd/>
            <a:tailEnd/>
          </a:ln>
        </p:spPr>
        <p:txBody>
          <a:bodyPr/>
          <a:lstStyle/>
          <a:p>
            <a:pPr eaLnBrk="0" hangingPunct="0"/>
            <a:r>
              <a:rPr lang="en-US" sz="1400" b="1" dirty="0">
                <a:solidFill>
                  <a:srgbClr val="8B1F10"/>
                </a:solidFill>
              </a:rPr>
              <a:t>Competitive Rivalry, </a:t>
            </a:r>
            <a:r>
              <a:rPr lang="en-US" sz="1400" b="1" dirty="0" err="1">
                <a:solidFill>
                  <a:srgbClr val="8B1F10"/>
                </a:solidFill>
              </a:rPr>
              <a:t>eg</a:t>
            </a:r>
            <a:r>
              <a:rPr lang="en-US" sz="1400" b="1" dirty="0">
                <a:solidFill>
                  <a:srgbClr val="8B1F10"/>
                </a:solidFill>
              </a:rPr>
              <a:t>:</a:t>
            </a:r>
            <a:endParaRPr lang="en-US" sz="1400" dirty="0">
              <a:solidFill>
                <a:srgbClr val="8B1F10"/>
              </a:solidFill>
            </a:endParaRPr>
          </a:p>
          <a:p>
            <a:pPr eaLnBrk="0" hangingPunct="0">
              <a:buFont typeface="Symbol" pitchFamily="18" charset="2"/>
              <a:buChar char="·"/>
            </a:pPr>
            <a:r>
              <a:rPr lang="en-US" sz="1200" dirty="0"/>
              <a:t>number and size of firms</a:t>
            </a:r>
          </a:p>
          <a:p>
            <a:pPr eaLnBrk="0" hangingPunct="0">
              <a:buFont typeface="Symbol" pitchFamily="18" charset="2"/>
              <a:buChar char="·"/>
            </a:pPr>
            <a:r>
              <a:rPr lang="en-US" sz="1200" dirty="0"/>
              <a:t>industry size and trends</a:t>
            </a:r>
          </a:p>
          <a:p>
            <a:pPr eaLnBrk="0" hangingPunct="0">
              <a:buFont typeface="Symbol" pitchFamily="18" charset="2"/>
              <a:buChar char="·"/>
            </a:pPr>
            <a:r>
              <a:rPr lang="en-US" sz="1200" dirty="0"/>
              <a:t>fixed v variable cost bases</a:t>
            </a:r>
          </a:p>
          <a:p>
            <a:pPr eaLnBrk="0" hangingPunct="0">
              <a:buFont typeface="Symbol" pitchFamily="18" charset="2"/>
              <a:buChar char="·"/>
            </a:pPr>
            <a:r>
              <a:rPr lang="en-US" sz="1200" dirty="0"/>
              <a:t>product/service ranges</a:t>
            </a:r>
          </a:p>
          <a:p>
            <a:pPr eaLnBrk="0" hangingPunct="0">
              <a:buFont typeface="Symbol" pitchFamily="18" charset="2"/>
              <a:buChar char="·"/>
            </a:pPr>
            <a:r>
              <a:rPr lang="en-US" sz="1200" dirty="0"/>
              <a:t>differentiation, strategy</a:t>
            </a:r>
          </a:p>
        </p:txBody>
      </p:sp>
      <p:sp>
        <p:nvSpPr>
          <p:cNvPr id="17" name="Text Box 5"/>
          <p:cNvSpPr txBox="1">
            <a:spLocks noChangeArrowheads="1"/>
          </p:cNvSpPr>
          <p:nvPr/>
        </p:nvSpPr>
        <p:spPr bwMode="auto">
          <a:xfrm>
            <a:off x="7886255" y="2504369"/>
            <a:ext cx="2088231" cy="1307258"/>
          </a:xfrm>
          <a:prstGeom prst="rect">
            <a:avLst/>
          </a:prstGeom>
          <a:solidFill>
            <a:srgbClr val="FFFFFF"/>
          </a:solidFill>
          <a:ln w="9525">
            <a:solidFill>
              <a:srgbClr val="000000"/>
            </a:solidFill>
            <a:miter lim="800000"/>
            <a:headEnd/>
            <a:tailEnd/>
          </a:ln>
        </p:spPr>
        <p:txBody>
          <a:bodyPr/>
          <a:lstStyle/>
          <a:p>
            <a:pPr eaLnBrk="0" hangingPunct="0"/>
            <a:r>
              <a:rPr lang="en-US" sz="1400" b="1" dirty="0">
                <a:solidFill>
                  <a:srgbClr val="8B1F10"/>
                </a:solidFill>
              </a:rPr>
              <a:t>Buyer Power, </a:t>
            </a:r>
            <a:r>
              <a:rPr lang="en-US" sz="1400" b="1" dirty="0" err="1">
                <a:solidFill>
                  <a:srgbClr val="8B1F10"/>
                </a:solidFill>
              </a:rPr>
              <a:t>eg</a:t>
            </a:r>
            <a:r>
              <a:rPr lang="en-US" sz="1400" b="1" dirty="0">
                <a:solidFill>
                  <a:srgbClr val="8B1F10"/>
                </a:solidFill>
              </a:rPr>
              <a:t>:</a:t>
            </a:r>
          </a:p>
          <a:p>
            <a:pPr eaLnBrk="0" hangingPunct="0">
              <a:buFont typeface="Symbol" pitchFamily="18" charset="2"/>
              <a:buChar char="·"/>
            </a:pPr>
            <a:r>
              <a:rPr lang="en-US" sz="1200" dirty="0"/>
              <a:t>buyer choice</a:t>
            </a:r>
          </a:p>
          <a:p>
            <a:pPr eaLnBrk="0" hangingPunct="0">
              <a:buFont typeface="Symbol" pitchFamily="18" charset="2"/>
              <a:buChar char="·"/>
            </a:pPr>
            <a:r>
              <a:rPr lang="en-US" sz="1200" dirty="0"/>
              <a:t>buyers size/number</a:t>
            </a:r>
          </a:p>
          <a:p>
            <a:pPr eaLnBrk="0" hangingPunct="0">
              <a:buFont typeface="Symbol" pitchFamily="18" charset="2"/>
              <a:buChar char="·"/>
            </a:pPr>
            <a:r>
              <a:rPr lang="en-US" sz="1200" dirty="0"/>
              <a:t>change cost/frequency</a:t>
            </a:r>
          </a:p>
          <a:p>
            <a:pPr eaLnBrk="0" hangingPunct="0">
              <a:buFont typeface="Symbol" pitchFamily="18" charset="2"/>
              <a:buChar char="·"/>
            </a:pPr>
            <a:r>
              <a:rPr lang="en-US" sz="1200" dirty="0"/>
              <a:t>product/service importance</a:t>
            </a:r>
          </a:p>
          <a:p>
            <a:pPr eaLnBrk="0" hangingPunct="0">
              <a:buFont typeface="Symbol" pitchFamily="18" charset="2"/>
              <a:buChar char="·"/>
            </a:pPr>
            <a:r>
              <a:rPr lang="en-US" sz="1200" dirty="0"/>
              <a:t>volumes, JIT scheduling</a:t>
            </a:r>
          </a:p>
          <a:p>
            <a:pPr eaLnBrk="0" hangingPunct="0"/>
            <a:endParaRPr lang="en-US" sz="1100" dirty="0"/>
          </a:p>
          <a:p>
            <a:pPr eaLnBrk="0" hangingPunct="0"/>
            <a:endParaRPr lang="en-US" sz="1100" dirty="0"/>
          </a:p>
          <a:p>
            <a:pPr eaLnBrk="0" hangingPunct="0"/>
            <a:endParaRPr lang="en-US" sz="1100" dirty="0"/>
          </a:p>
          <a:p>
            <a:pPr eaLnBrk="0" hangingPunct="0"/>
            <a:endParaRPr lang="en-US" sz="1600" b="1" dirty="0"/>
          </a:p>
        </p:txBody>
      </p:sp>
      <p:sp>
        <p:nvSpPr>
          <p:cNvPr id="18" name="Text Box 6"/>
          <p:cNvSpPr txBox="1">
            <a:spLocks noChangeArrowheads="1"/>
          </p:cNvSpPr>
          <p:nvPr/>
        </p:nvSpPr>
        <p:spPr bwMode="auto">
          <a:xfrm>
            <a:off x="5236065" y="806166"/>
            <a:ext cx="2318855" cy="1368152"/>
          </a:xfrm>
          <a:prstGeom prst="rect">
            <a:avLst/>
          </a:prstGeom>
          <a:solidFill>
            <a:srgbClr val="FFFFFF"/>
          </a:solidFill>
          <a:ln w="9525">
            <a:solidFill>
              <a:srgbClr val="000000"/>
            </a:solidFill>
            <a:miter lim="800000"/>
            <a:headEnd/>
            <a:tailEnd/>
          </a:ln>
        </p:spPr>
        <p:txBody>
          <a:bodyPr/>
          <a:lstStyle/>
          <a:p>
            <a:pPr eaLnBrk="0" hangingPunct="0"/>
            <a:r>
              <a:rPr lang="en-US" sz="1400" b="1" dirty="0">
                <a:solidFill>
                  <a:srgbClr val="8B1F10"/>
                </a:solidFill>
              </a:rPr>
              <a:t>Threat of Entry, </a:t>
            </a:r>
            <a:r>
              <a:rPr lang="en-US" sz="1400" b="1" dirty="0" err="1">
                <a:solidFill>
                  <a:srgbClr val="8B1F10"/>
                </a:solidFill>
              </a:rPr>
              <a:t>eg</a:t>
            </a:r>
            <a:r>
              <a:rPr lang="en-US" sz="1400" b="1" dirty="0">
                <a:solidFill>
                  <a:srgbClr val="8B1F10"/>
                </a:solidFill>
              </a:rPr>
              <a:t>:</a:t>
            </a:r>
            <a:endParaRPr lang="en-US" sz="1400" dirty="0">
              <a:solidFill>
                <a:srgbClr val="8B1F10"/>
              </a:solidFill>
            </a:endParaRPr>
          </a:p>
          <a:p>
            <a:pPr eaLnBrk="0" hangingPunct="0">
              <a:buFont typeface="Symbol" pitchFamily="18" charset="2"/>
              <a:buChar char="·"/>
            </a:pPr>
            <a:r>
              <a:rPr lang="en-US" sz="1200" dirty="0"/>
              <a:t>entry ease/barriers</a:t>
            </a:r>
          </a:p>
          <a:p>
            <a:pPr eaLnBrk="0" hangingPunct="0">
              <a:buFont typeface="Symbol" pitchFamily="18" charset="2"/>
              <a:buChar char="·"/>
            </a:pPr>
            <a:r>
              <a:rPr lang="en-US" sz="1200" dirty="0"/>
              <a:t>geographical factors</a:t>
            </a:r>
          </a:p>
          <a:p>
            <a:pPr eaLnBrk="0" hangingPunct="0">
              <a:buFont typeface="Symbol" pitchFamily="18" charset="2"/>
              <a:buChar char="·"/>
            </a:pPr>
            <a:r>
              <a:rPr lang="en-US" sz="1200" dirty="0"/>
              <a:t>incumbents resistance</a:t>
            </a:r>
          </a:p>
          <a:p>
            <a:pPr eaLnBrk="0" hangingPunct="0">
              <a:buFont typeface="Symbol" pitchFamily="18" charset="2"/>
              <a:buChar char="·"/>
            </a:pPr>
            <a:r>
              <a:rPr lang="en-US" sz="1200" dirty="0"/>
              <a:t>new entrant strategy</a:t>
            </a:r>
          </a:p>
          <a:p>
            <a:pPr eaLnBrk="0" hangingPunct="0">
              <a:buFont typeface="Symbol" pitchFamily="18" charset="2"/>
              <a:buChar char="·"/>
            </a:pPr>
            <a:r>
              <a:rPr lang="en-US" sz="1200" dirty="0"/>
              <a:t>routes to market</a:t>
            </a:r>
          </a:p>
        </p:txBody>
      </p:sp>
      <p:sp>
        <p:nvSpPr>
          <p:cNvPr id="19" name="Text Box 7"/>
          <p:cNvSpPr txBox="1">
            <a:spLocks noChangeArrowheads="1"/>
          </p:cNvSpPr>
          <p:nvPr/>
        </p:nvSpPr>
        <p:spPr bwMode="auto">
          <a:xfrm>
            <a:off x="5236065" y="4135893"/>
            <a:ext cx="2318855" cy="1134769"/>
          </a:xfrm>
          <a:prstGeom prst="rect">
            <a:avLst/>
          </a:prstGeom>
          <a:solidFill>
            <a:srgbClr val="FFFFFF"/>
          </a:solidFill>
          <a:ln w="9525">
            <a:solidFill>
              <a:srgbClr val="000000"/>
            </a:solidFill>
            <a:miter lim="800000"/>
            <a:headEnd/>
            <a:tailEnd/>
          </a:ln>
        </p:spPr>
        <p:txBody>
          <a:bodyPr/>
          <a:lstStyle/>
          <a:p>
            <a:pPr eaLnBrk="0" hangingPunct="0"/>
            <a:r>
              <a:rPr lang="en-US" sz="1400" b="1" dirty="0">
                <a:solidFill>
                  <a:srgbClr val="8B1F10"/>
                </a:solidFill>
              </a:rPr>
              <a:t>Substitutes, </a:t>
            </a:r>
            <a:r>
              <a:rPr lang="en-US" sz="1400" b="1" dirty="0" err="1">
                <a:solidFill>
                  <a:srgbClr val="8B1F10"/>
                </a:solidFill>
              </a:rPr>
              <a:t>eg</a:t>
            </a:r>
            <a:r>
              <a:rPr lang="en-US" sz="1400" b="1" dirty="0">
                <a:solidFill>
                  <a:srgbClr val="8B1F10"/>
                </a:solidFill>
              </a:rPr>
              <a:t>:</a:t>
            </a:r>
            <a:endParaRPr lang="en-US" sz="1400" dirty="0">
              <a:solidFill>
                <a:srgbClr val="8B1F10"/>
              </a:solidFill>
            </a:endParaRPr>
          </a:p>
          <a:p>
            <a:pPr eaLnBrk="0" hangingPunct="0">
              <a:buFont typeface="Symbol" pitchFamily="18" charset="2"/>
              <a:buChar char="·"/>
            </a:pPr>
            <a:r>
              <a:rPr lang="en-US" sz="1200" dirty="0"/>
              <a:t>alternatives price/quality </a:t>
            </a:r>
          </a:p>
          <a:p>
            <a:pPr eaLnBrk="0" hangingPunct="0">
              <a:buFont typeface="Symbol" pitchFamily="18" charset="2"/>
              <a:buChar char="·"/>
            </a:pPr>
            <a:r>
              <a:rPr lang="en-US" sz="1200" dirty="0"/>
              <a:t>market distribution changes</a:t>
            </a:r>
          </a:p>
          <a:p>
            <a:pPr eaLnBrk="0" hangingPunct="0">
              <a:buFont typeface="Symbol" pitchFamily="18" charset="2"/>
              <a:buChar char="·"/>
            </a:pPr>
            <a:r>
              <a:rPr lang="en-US" sz="1200" dirty="0"/>
              <a:t>fashion and trends</a:t>
            </a:r>
          </a:p>
          <a:p>
            <a:pPr eaLnBrk="0" hangingPunct="0">
              <a:buFont typeface="Symbol" pitchFamily="18" charset="2"/>
              <a:buChar char="·"/>
            </a:pPr>
            <a:r>
              <a:rPr lang="en-US" sz="1200" dirty="0"/>
              <a:t>legislative effects</a:t>
            </a:r>
          </a:p>
          <a:p>
            <a:pPr eaLnBrk="0" hangingPunct="0"/>
            <a:endParaRPr lang="en-US" sz="1300" dirty="0">
              <a:latin typeface="Tahoma" pitchFamily="34" charset="0"/>
            </a:endParaRPr>
          </a:p>
          <a:p>
            <a:pPr eaLnBrk="0" hangingPunct="0"/>
            <a:endParaRPr lang="en-US" sz="1600" dirty="0">
              <a:latin typeface="Tahoma" pitchFamily="34" charset="0"/>
            </a:endParaRPr>
          </a:p>
        </p:txBody>
      </p:sp>
      <p:sp>
        <p:nvSpPr>
          <p:cNvPr id="20" name="Line 9"/>
          <p:cNvSpPr>
            <a:spLocks noChangeShapeType="1"/>
          </p:cNvSpPr>
          <p:nvPr/>
        </p:nvSpPr>
        <p:spPr bwMode="auto">
          <a:xfrm>
            <a:off x="4814456" y="3157998"/>
            <a:ext cx="417449" cy="0"/>
          </a:xfrm>
          <a:prstGeom prst="line">
            <a:avLst/>
          </a:prstGeom>
          <a:noFill/>
          <a:ln w="9525">
            <a:solidFill>
              <a:schemeClr val="tx1"/>
            </a:solidFill>
            <a:round/>
            <a:headEnd/>
            <a:tailEnd type="triangle" w="med" len="med"/>
          </a:ln>
          <a:effectLst/>
        </p:spPr>
        <p:txBody>
          <a:bodyPr/>
          <a:lstStyle/>
          <a:p>
            <a:endParaRPr lang="en-GB"/>
          </a:p>
        </p:txBody>
      </p:sp>
      <p:sp>
        <p:nvSpPr>
          <p:cNvPr id="22" name="Line 10"/>
          <p:cNvSpPr>
            <a:spLocks noChangeShapeType="1"/>
          </p:cNvSpPr>
          <p:nvPr/>
        </p:nvSpPr>
        <p:spPr bwMode="auto">
          <a:xfrm flipH="1">
            <a:off x="7536160" y="3157998"/>
            <a:ext cx="351342" cy="0"/>
          </a:xfrm>
          <a:prstGeom prst="line">
            <a:avLst/>
          </a:prstGeom>
          <a:noFill/>
          <a:ln w="9525">
            <a:solidFill>
              <a:schemeClr val="tx1"/>
            </a:solidFill>
            <a:round/>
            <a:headEnd/>
            <a:tailEnd type="triangle" w="med" len="med"/>
          </a:ln>
          <a:effectLst/>
        </p:spPr>
        <p:txBody>
          <a:bodyPr/>
          <a:lstStyle/>
          <a:p>
            <a:endParaRPr lang="en-GB"/>
          </a:p>
        </p:txBody>
      </p:sp>
      <p:sp>
        <p:nvSpPr>
          <p:cNvPr id="23" name="Line 11"/>
          <p:cNvSpPr>
            <a:spLocks noChangeShapeType="1"/>
          </p:cNvSpPr>
          <p:nvPr/>
        </p:nvSpPr>
        <p:spPr bwMode="auto">
          <a:xfrm flipV="1">
            <a:off x="6395491" y="3874955"/>
            <a:ext cx="0" cy="243578"/>
          </a:xfrm>
          <a:prstGeom prst="line">
            <a:avLst/>
          </a:prstGeom>
          <a:noFill/>
          <a:ln w="9525">
            <a:solidFill>
              <a:schemeClr val="tx1"/>
            </a:solidFill>
            <a:round/>
            <a:headEnd/>
            <a:tailEnd type="triangle" w="med" len="med"/>
          </a:ln>
          <a:effectLst/>
        </p:spPr>
        <p:txBody>
          <a:bodyPr/>
          <a:lstStyle/>
          <a:p>
            <a:endParaRPr lang="en-GB"/>
          </a:p>
        </p:txBody>
      </p:sp>
      <p:sp>
        <p:nvSpPr>
          <p:cNvPr id="24" name="Line 12"/>
          <p:cNvSpPr>
            <a:spLocks noChangeShapeType="1"/>
          </p:cNvSpPr>
          <p:nvPr/>
        </p:nvSpPr>
        <p:spPr bwMode="auto">
          <a:xfrm>
            <a:off x="6395491" y="2174319"/>
            <a:ext cx="0" cy="288031"/>
          </a:xfrm>
          <a:prstGeom prst="line">
            <a:avLst/>
          </a:prstGeom>
          <a:noFill/>
          <a:ln w="9525">
            <a:solidFill>
              <a:schemeClr val="tx1"/>
            </a:solidFill>
            <a:round/>
            <a:headEnd/>
            <a:tailEnd type="triangle" w="med" len="med"/>
          </a:ln>
          <a:effectLst/>
        </p:spPr>
        <p:txBody>
          <a:bodyPr/>
          <a:lstStyle/>
          <a:p>
            <a:endParaRPr lang="en-GB"/>
          </a:p>
        </p:txBody>
      </p:sp>
    </p:spTree>
    <p:extLst>
      <p:ext uri="{BB962C8B-B14F-4D97-AF65-F5344CB8AC3E}">
        <p14:creationId xmlns:p14="http://schemas.microsoft.com/office/powerpoint/2010/main" val="1402477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659160"/>
          </a:xfrm>
          <a:ln w="3175">
            <a:solidFill>
              <a:schemeClr val="bg1"/>
            </a:solidFill>
          </a:ln>
        </p:spPr>
        <p:txBody>
          <a:bodyPr>
            <a:normAutofit fontScale="90000"/>
          </a:bodyPr>
          <a:lstStyle/>
          <a:p>
            <a:pPr>
              <a:defRPr/>
            </a:pPr>
            <a:r>
              <a:rPr lang="en-GB" sz="4000" b="1" dirty="0">
                <a:solidFill>
                  <a:schemeClr val="tx1"/>
                </a:solidFill>
                <a:effectLst>
                  <a:outerShdw blurRad="38100" dist="38100" dir="2700000" algn="tl">
                    <a:srgbClr val="000000">
                      <a:alpha val="43137"/>
                    </a:srgbClr>
                  </a:outerShdw>
                </a:effectLst>
              </a:rPr>
              <a:t>Supplier Power</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1600201"/>
            <a:ext cx="11881320" cy="4061047"/>
          </a:xfrm>
          <a:ln w="44450">
            <a:noFill/>
          </a:ln>
        </p:spPr>
        <p:txBody>
          <a:bodyPr>
            <a:noAutofit/>
          </a:bodyPr>
          <a:lstStyle/>
          <a:p>
            <a:pPr marL="0" indent="0">
              <a:buClr>
                <a:srgbClr val="A3201D"/>
              </a:buClr>
              <a:buNone/>
            </a:pPr>
            <a:r>
              <a:rPr lang="en-US" altLang="en-US" sz="2000" dirty="0"/>
              <a:t>Supplier power is likely to be high where there is/are:</a:t>
            </a:r>
          </a:p>
          <a:p>
            <a:pPr>
              <a:buClr>
                <a:srgbClr val="A3201D"/>
              </a:buClr>
              <a:buNone/>
            </a:pPr>
            <a:endParaRPr lang="en-US" altLang="en-US" sz="1000" dirty="0"/>
          </a:p>
          <a:p>
            <a:pPr>
              <a:buClr>
                <a:srgbClr val="A3201D"/>
              </a:buClr>
            </a:pPr>
            <a:r>
              <a:rPr lang="en-US" altLang="en-US" sz="2000" dirty="0"/>
              <a:t>Concentration of suppliers</a:t>
            </a:r>
          </a:p>
          <a:p>
            <a:pPr lvl="1">
              <a:buClr>
                <a:srgbClr val="A3201D"/>
              </a:buClr>
            </a:pPr>
            <a:r>
              <a:rPr lang="en-US" altLang="en-US" sz="2000" b="1" dirty="0">
                <a:solidFill>
                  <a:srgbClr val="FF0000"/>
                </a:solidFill>
              </a:rPr>
              <a:t>Few producers dominate </a:t>
            </a:r>
            <a:r>
              <a:rPr lang="en-US" altLang="en-US" sz="2000" dirty="0"/>
              <a:t>supply thus giving more power over buyers</a:t>
            </a:r>
          </a:p>
          <a:p>
            <a:pPr lvl="1">
              <a:buClr>
                <a:srgbClr val="A3201D"/>
              </a:buClr>
              <a:buNone/>
            </a:pPr>
            <a:endParaRPr lang="en-US" altLang="en-US" sz="1000" dirty="0"/>
          </a:p>
          <a:p>
            <a:pPr>
              <a:buClr>
                <a:srgbClr val="A3201D"/>
              </a:buClr>
            </a:pPr>
            <a:r>
              <a:rPr lang="en-US" altLang="en-US" sz="2000" b="1" dirty="0">
                <a:solidFill>
                  <a:srgbClr val="FF0000"/>
                </a:solidFill>
              </a:rPr>
              <a:t>Fragmented customers groups </a:t>
            </a:r>
            <a:r>
              <a:rPr lang="en-US" altLang="en-US" sz="2000" dirty="0"/>
              <a:t>that have low bargaining power</a:t>
            </a:r>
          </a:p>
          <a:p>
            <a:pPr>
              <a:buClr>
                <a:srgbClr val="A3201D"/>
              </a:buClr>
            </a:pPr>
            <a:endParaRPr lang="en-US" altLang="en-US" sz="1200" dirty="0"/>
          </a:p>
          <a:p>
            <a:pPr>
              <a:buClr>
                <a:srgbClr val="A3201D"/>
              </a:buClr>
            </a:pPr>
            <a:r>
              <a:rPr lang="en-US" altLang="en-US" sz="2000" b="1" dirty="0">
                <a:solidFill>
                  <a:srgbClr val="FF0000"/>
                </a:solidFill>
              </a:rPr>
              <a:t>High supplier switching costs </a:t>
            </a:r>
          </a:p>
          <a:p>
            <a:pPr lvl="1">
              <a:buClr>
                <a:srgbClr val="A3201D"/>
              </a:buClr>
            </a:pPr>
            <a:r>
              <a:rPr lang="en-US" altLang="en-US" sz="2000" dirty="0"/>
              <a:t>Where its expensive or disruptive to change suppliers (e.g. Microsoft and operating systems)</a:t>
            </a:r>
          </a:p>
          <a:p>
            <a:pPr lvl="1">
              <a:buClr>
                <a:srgbClr val="A3201D"/>
              </a:buClr>
              <a:buNone/>
            </a:pPr>
            <a:endParaRPr lang="en-US" altLang="en-US" sz="1200" dirty="0"/>
          </a:p>
          <a:p>
            <a:pPr>
              <a:buClr>
                <a:srgbClr val="A3201D"/>
              </a:buClr>
            </a:pPr>
            <a:r>
              <a:rPr lang="en-US" altLang="en-US" sz="2000" b="1" dirty="0">
                <a:solidFill>
                  <a:srgbClr val="FF0000"/>
                </a:solidFill>
              </a:rPr>
              <a:t>Supplier competition threat</a:t>
            </a:r>
          </a:p>
          <a:p>
            <a:pPr lvl="1">
              <a:buClr>
                <a:srgbClr val="A3201D"/>
              </a:buClr>
            </a:pPr>
            <a:r>
              <a:rPr lang="en-US" altLang="en-US" sz="2000" dirty="0"/>
              <a:t>Possibility for forward vertical integration</a:t>
            </a:r>
          </a:p>
          <a:p>
            <a:pPr marL="0" indent="0" eaLnBrk="0" hangingPunct="0">
              <a:buClr>
                <a:srgbClr val="C00000"/>
              </a:buClr>
              <a:buNone/>
            </a:pPr>
            <a:endParaRPr lang="en-GB" sz="2000" dirty="0"/>
          </a:p>
        </p:txBody>
      </p:sp>
    </p:spTree>
    <p:extLst>
      <p:ext uri="{BB962C8B-B14F-4D97-AF65-F5344CB8AC3E}">
        <p14:creationId xmlns:p14="http://schemas.microsoft.com/office/powerpoint/2010/main" val="89832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Effect transition="in" filter="fade">
                                      <p:cBhvr>
                                        <p:cTn id="23" dur="500"/>
                                        <p:tgtEl>
                                          <p:spTgt spid="3">
                                            <p:txEl>
                                              <p:pRg st="8" end="8"/>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77414"/>
            <a:ext cx="10363200" cy="731168"/>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Buyer Power</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2209802"/>
            <a:ext cx="11809312" cy="3505200"/>
          </a:xfrm>
          <a:ln w="44450">
            <a:noFill/>
          </a:ln>
        </p:spPr>
        <p:txBody>
          <a:bodyPr>
            <a:noAutofit/>
          </a:bodyPr>
          <a:lstStyle/>
          <a:p>
            <a:pPr>
              <a:buClr>
                <a:srgbClr val="A3201D"/>
              </a:buClr>
            </a:pPr>
            <a:r>
              <a:rPr lang="en-US" altLang="en-US" sz="2000" dirty="0"/>
              <a:t>Buyer  power refers to ability of firms immediate  (or ultimate) customers to negotiate purchase prices that extract profits from sellers</a:t>
            </a:r>
          </a:p>
          <a:p>
            <a:pPr marL="0" indent="0">
              <a:buClr>
                <a:srgbClr val="A3201D"/>
              </a:buClr>
              <a:buNone/>
            </a:pPr>
            <a:endParaRPr lang="en-US" altLang="en-US" sz="800" dirty="0"/>
          </a:p>
          <a:p>
            <a:pPr>
              <a:buClr>
                <a:srgbClr val="A3201D"/>
              </a:buClr>
            </a:pPr>
            <a:r>
              <a:rPr lang="en-US" altLang="en-US" sz="2000" dirty="0"/>
              <a:t>Buyer power is likely to be high under the following conditions:</a:t>
            </a:r>
          </a:p>
          <a:p>
            <a:pPr>
              <a:buClr>
                <a:srgbClr val="A3201D"/>
              </a:buClr>
            </a:pPr>
            <a:endParaRPr lang="en-US" altLang="en-US" sz="2000" dirty="0"/>
          </a:p>
          <a:p>
            <a:pPr lvl="1">
              <a:buClr>
                <a:srgbClr val="A3201D"/>
              </a:buClr>
            </a:pPr>
            <a:r>
              <a:rPr lang="en-US" altLang="en-US" sz="1800" dirty="0"/>
              <a:t>Concentration of buyers: a few large customers account for majority of sales (e.g. milk and the grocery sector)</a:t>
            </a:r>
          </a:p>
          <a:p>
            <a:pPr marL="457200" lvl="1" indent="0">
              <a:buClr>
                <a:srgbClr val="A3201D"/>
              </a:buClr>
              <a:buNone/>
            </a:pPr>
            <a:endParaRPr lang="en-US" altLang="en-US" sz="800" dirty="0"/>
          </a:p>
          <a:p>
            <a:pPr lvl="1">
              <a:buClr>
                <a:srgbClr val="A3201D"/>
              </a:buClr>
            </a:pPr>
            <a:r>
              <a:rPr lang="en-US" altLang="en-US" sz="1800" dirty="0"/>
              <a:t>Buyer competition threat: Possibility for backward vertical integration</a:t>
            </a:r>
          </a:p>
          <a:p>
            <a:pPr marL="457200" lvl="1" indent="0">
              <a:buClr>
                <a:srgbClr val="A3201D"/>
              </a:buClr>
              <a:buNone/>
            </a:pPr>
            <a:endParaRPr lang="en-US" altLang="en-US" sz="800" dirty="0"/>
          </a:p>
          <a:p>
            <a:pPr lvl="1">
              <a:buClr>
                <a:srgbClr val="A3201D"/>
              </a:buClr>
            </a:pPr>
            <a:r>
              <a:rPr lang="en-US" altLang="en-US" sz="1800" dirty="0"/>
              <a:t>Low supplier switching costs : Switching cost typically low for weakly differentiated commodities e.g. steel</a:t>
            </a:r>
          </a:p>
          <a:p>
            <a:pPr marL="0" indent="0" eaLnBrk="0" hangingPunct="0">
              <a:buClr>
                <a:srgbClr val="C00000"/>
              </a:buClr>
              <a:buNone/>
            </a:pPr>
            <a:endParaRPr lang="en-GB" sz="2000" dirty="0"/>
          </a:p>
        </p:txBody>
      </p:sp>
    </p:spTree>
    <p:extLst>
      <p:ext uri="{BB962C8B-B14F-4D97-AF65-F5344CB8AC3E}">
        <p14:creationId xmlns:p14="http://schemas.microsoft.com/office/powerpoint/2010/main" val="82036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500"/>
                                        <p:tgtEl>
                                          <p:spTgt spid="3">
                                            <p:txEl>
                                              <p:pRg st="6" end="6"/>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8" end="8"/>
                                            </p:txEl>
                                          </p:spTgt>
                                        </p:tgtEl>
                                        <p:attrNameLst>
                                          <p:attrName>style.visibility</p:attrName>
                                        </p:attrNameLst>
                                      </p:cBhvr>
                                      <p:to>
                                        <p:strVal val="visible"/>
                                      </p:to>
                                    </p:set>
                                    <p:animEffect transition="in" filter="fade">
                                      <p:cBhvr>
                                        <p:cTn id="1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5640" y="548680"/>
            <a:ext cx="7272808" cy="676376"/>
          </a:xfrm>
          <a:ln w="3175">
            <a:solidFill>
              <a:schemeClr val="bg1"/>
            </a:solidFill>
          </a:ln>
        </p:spPr>
        <p:txBody>
          <a:bodyPr>
            <a:normAutofit fontScale="90000"/>
          </a:bodyPr>
          <a:lstStyle/>
          <a:p>
            <a:pPr>
              <a:defRPr/>
            </a:pPr>
            <a:r>
              <a:rPr lang="en-GB" sz="4000" b="1" dirty="0">
                <a:solidFill>
                  <a:schemeClr val="tx1"/>
                </a:solidFill>
                <a:effectLst>
                  <a:outerShdw blurRad="38100" dist="38100" dir="2700000" algn="tl">
                    <a:srgbClr val="000000">
                      <a:alpha val="43137"/>
                    </a:srgbClr>
                  </a:outerShdw>
                </a:effectLst>
              </a:rPr>
              <a:t>Threat of New Entrants </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63352" y="2270272"/>
            <a:ext cx="11665296" cy="3412975"/>
          </a:xfrm>
          <a:ln w="44450">
            <a:noFill/>
          </a:ln>
        </p:spPr>
        <p:txBody>
          <a:bodyPr>
            <a:noAutofit/>
          </a:bodyPr>
          <a:lstStyle/>
          <a:p>
            <a:pPr>
              <a:buClr>
                <a:srgbClr val="A3201D"/>
              </a:buClr>
            </a:pPr>
            <a:r>
              <a:rPr lang="en-US" altLang="en-US" sz="2000" dirty="0"/>
              <a:t>New market entrants: firms previously non-existent prior to entering market, or diversifying firms</a:t>
            </a:r>
          </a:p>
          <a:p>
            <a:pPr lvl="1">
              <a:buClr>
                <a:srgbClr val="A3201D"/>
              </a:buClr>
            </a:pPr>
            <a:r>
              <a:rPr lang="en-US" altLang="en-US" sz="2000" dirty="0"/>
              <a:t>Can affect costs of entry (and appropriate strategic response)</a:t>
            </a:r>
          </a:p>
          <a:p>
            <a:pPr lvl="1">
              <a:buClr>
                <a:srgbClr val="A3201D"/>
              </a:buClr>
              <a:buNone/>
            </a:pPr>
            <a:endParaRPr lang="en-US" altLang="en-US" sz="1600" dirty="0"/>
          </a:p>
          <a:p>
            <a:pPr>
              <a:buClr>
                <a:srgbClr val="A3201D"/>
              </a:buClr>
            </a:pPr>
            <a:r>
              <a:rPr lang="en-US" altLang="en-US" sz="2000" dirty="0"/>
              <a:t>New market entrants threaten incumbents in two ways:</a:t>
            </a:r>
          </a:p>
          <a:p>
            <a:pPr lvl="1">
              <a:buClr>
                <a:srgbClr val="A3201D"/>
              </a:buClr>
            </a:pPr>
            <a:r>
              <a:rPr lang="en-US" altLang="en-US" sz="2000" dirty="0"/>
              <a:t>Reduction of incumbent firms’ market share</a:t>
            </a:r>
          </a:p>
          <a:p>
            <a:pPr lvl="1">
              <a:buClr>
                <a:srgbClr val="A3201D"/>
              </a:buClr>
            </a:pPr>
            <a:r>
              <a:rPr lang="en-US" altLang="en-US" sz="2000" dirty="0"/>
              <a:t>Decrease in market concentration and consequent increase in internal rivalry</a:t>
            </a:r>
          </a:p>
          <a:p>
            <a:pPr lvl="1">
              <a:buClr>
                <a:srgbClr val="A3201D"/>
              </a:buClr>
              <a:buNone/>
            </a:pPr>
            <a:endParaRPr lang="en-US" altLang="en-US" sz="1600" dirty="0"/>
          </a:p>
          <a:p>
            <a:pPr>
              <a:buClr>
                <a:srgbClr val="A3201D"/>
              </a:buClr>
            </a:pPr>
            <a:r>
              <a:rPr lang="en-US" altLang="en-US" sz="2000" dirty="0"/>
              <a:t>Threat of entry is dependent on the extent of </a:t>
            </a:r>
            <a:r>
              <a:rPr lang="en-US" altLang="en-US" sz="2000" b="1" dirty="0"/>
              <a:t>entry barriers </a:t>
            </a:r>
            <a:r>
              <a:rPr lang="en-US" altLang="en-US" sz="2000" dirty="0"/>
              <a:t>– factors allowing incumbent to earn positive economic profits and making entry unprofitable for new comers</a:t>
            </a:r>
          </a:p>
        </p:txBody>
      </p:sp>
    </p:spTree>
    <p:extLst>
      <p:ext uri="{BB962C8B-B14F-4D97-AF65-F5344CB8AC3E}">
        <p14:creationId xmlns:p14="http://schemas.microsoft.com/office/powerpoint/2010/main" val="342554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608" y="609600"/>
            <a:ext cx="6696744" cy="731168"/>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Threat of Substitutes  </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55340" y="1736812"/>
            <a:ext cx="11881320" cy="3384376"/>
          </a:xfrm>
          <a:ln w="44450">
            <a:noFill/>
          </a:ln>
        </p:spPr>
        <p:txBody>
          <a:bodyPr>
            <a:noAutofit/>
          </a:bodyPr>
          <a:lstStyle/>
          <a:p>
            <a:pPr eaLnBrk="0" hangingPunct="0">
              <a:buClr>
                <a:srgbClr val="A3201D"/>
              </a:buClr>
            </a:pPr>
            <a:r>
              <a:rPr lang="en-US" altLang="en-US" sz="2400" dirty="0"/>
              <a:t>Substitutes: products/services </a:t>
            </a:r>
            <a:r>
              <a:rPr lang="en-US" altLang="en-US" sz="2400" b="1" dirty="0">
                <a:solidFill>
                  <a:srgbClr val="FF0000"/>
                </a:solidFill>
              </a:rPr>
              <a:t>offering similar benefits </a:t>
            </a:r>
            <a:r>
              <a:rPr lang="en-US" altLang="en-US" sz="2400" dirty="0"/>
              <a:t>to an industry’s product or service</a:t>
            </a:r>
          </a:p>
          <a:p>
            <a:pPr lvl="1" eaLnBrk="0" hangingPunct="0">
              <a:buClr>
                <a:srgbClr val="A3201D"/>
              </a:buClr>
            </a:pPr>
            <a:r>
              <a:rPr lang="en-US" altLang="en-US" sz="2000" dirty="0"/>
              <a:t>Grind down profits by reducing incumbents share of demand and increasing competitiveness</a:t>
            </a:r>
          </a:p>
          <a:p>
            <a:pPr marL="0" indent="0" eaLnBrk="0" hangingPunct="0">
              <a:buClr>
                <a:srgbClr val="A3201D"/>
              </a:buClr>
              <a:buNone/>
            </a:pPr>
            <a:endParaRPr lang="en-US" altLang="en-US" sz="2400" dirty="0"/>
          </a:p>
          <a:p>
            <a:pPr eaLnBrk="0" hangingPunct="0">
              <a:buClr>
                <a:srgbClr val="A3201D"/>
              </a:buClr>
            </a:pPr>
            <a:r>
              <a:rPr lang="en-US" altLang="en-US" sz="2400" dirty="0"/>
              <a:t>Types of substitution:</a:t>
            </a:r>
          </a:p>
          <a:p>
            <a:pPr lvl="1" eaLnBrk="0" hangingPunct="0">
              <a:buClr>
                <a:srgbClr val="A3201D"/>
              </a:buClr>
            </a:pPr>
            <a:r>
              <a:rPr lang="en-US" altLang="en-US" sz="2000" dirty="0"/>
              <a:t>Product-for-product substitution (e.g. air travel for rail travel)</a:t>
            </a:r>
          </a:p>
          <a:p>
            <a:pPr lvl="1" eaLnBrk="0" hangingPunct="0">
              <a:buClr>
                <a:srgbClr val="A3201D"/>
              </a:buClr>
            </a:pPr>
            <a:r>
              <a:rPr lang="en-US" altLang="en-US" sz="2000" dirty="0"/>
              <a:t>Substitution of need (e.g. cheap and reliable appliances reduce need for maintenance services)</a:t>
            </a:r>
          </a:p>
          <a:p>
            <a:pPr lvl="1" eaLnBrk="0" hangingPunct="0">
              <a:buClr>
                <a:srgbClr val="A3201D"/>
              </a:buClr>
            </a:pPr>
            <a:r>
              <a:rPr lang="en-US" altLang="en-US" sz="2000" dirty="0"/>
              <a:t>Generic substitution: competition for household income, e.g. cars versus holidays</a:t>
            </a:r>
            <a:endParaRPr lang="en-GB" altLang="en-US" sz="2000" dirty="0"/>
          </a:p>
          <a:p>
            <a:pPr marL="0" indent="0" eaLnBrk="0" hangingPunct="0">
              <a:buClr>
                <a:srgbClr val="C00000"/>
              </a:buClr>
              <a:buNone/>
            </a:pPr>
            <a:endParaRPr lang="en-GB" sz="2000" dirty="0"/>
          </a:p>
        </p:txBody>
      </p:sp>
    </p:spTree>
    <p:extLst>
      <p:ext uri="{BB962C8B-B14F-4D97-AF65-F5344CB8AC3E}">
        <p14:creationId xmlns:p14="http://schemas.microsoft.com/office/powerpoint/2010/main" val="171863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476672"/>
            <a:ext cx="5616624" cy="731168"/>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Threat of Substitutes </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96729" y="1675656"/>
            <a:ext cx="11881320" cy="3506688"/>
          </a:xfrm>
          <a:ln w="44450">
            <a:noFill/>
          </a:ln>
        </p:spPr>
        <p:txBody>
          <a:bodyPr>
            <a:noAutofit/>
          </a:bodyPr>
          <a:lstStyle/>
          <a:p>
            <a:pPr eaLnBrk="0" hangingPunct="0">
              <a:buClr>
                <a:srgbClr val="A3201D"/>
              </a:buClr>
            </a:pPr>
            <a:r>
              <a:rPr lang="en-US" altLang="en-US" sz="2400" dirty="0"/>
              <a:t>Two important point of note in relation to substitutes: </a:t>
            </a:r>
          </a:p>
          <a:p>
            <a:pPr marL="0" indent="0" eaLnBrk="0" hangingPunct="0">
              <a:buClr>
                <a:srgbClr val="A3201D"/>
              </a:buClr>
              <a:buNone/>
            </a:pPr>
            <a:endParaRPr lang="en-US" altLang="en-US" sz="2400" dirty="0"/>
          </a:p>
          <a:p>
            <a:pPr eaLnBrk="0" hangingPunct="0">
              <a:buClr>
                <a:srgbClr val="A3201D"/>
              </a:buClr>
            </a:pPr>
            <a:r>
              <a:rPr lang="en-US" altLang="en-US" sz="2400" dirty="0"/>
              <a:t>Price/performance ratio: </a:t>
            </a:r>
          </a:p>
          <a:p>
            <a:pPr lvl="1" eaLnBrk="0" hangingPunct="0">
              <a:buClr>
                <a:srgbClr val="A3201D"/>
              </a:buClr>
            </a:pPr>
            <a:r>
              <a:rPr lang="en-US" altLang="en-US" sz="2000" dirty="0"/>
              <a:t>More expensive substitute may still pose effective threat where it offers performance advantages valued by customers</a:t>
            </a:r>
          </a:p>
          <a:p>
            <a:pPr marL="0" indent="0" eaLnBrk="0" hangingPunct="0">
              <a:buClr>
                <a:srgbClr val="A3201D"/>
              </a:buClr>
              <a:buNone/>
            </a:pPr>
            <a:endParaRPr lang="en-US" altLang="en-US" sz="2400" dirty="0"/>
          </a:p>
          <a:p>
            <a:pPr eaLnBrk="0" hangingPunct="0">
              <a:buClr>
                <a:srgbClr val="A3201D"/>
              </a:buClr>
            </a:pPr>
            <a:r>
              <a:rPr lang="en-US" altLang="en-US" sz="2400" dirty="0"/>
              <a:t>Price </a:t>
            </a:r>
            <a:r>
              <a:rPr lang="en-US" altLang="en-US" dirty="0"/>
              <a:t>E</a:t>
            </a:r>
            <a:r>
              <a:rPr lang="en-US" altLang="en-US" sz="2400" dirty="0"/>
              <a:t>lasticity of industry Demand: (PED) </a:t>
            </a:r>
          </a:p>
          <a:p>
            <a:pPr lvl="1" eaLnBrk="0" hangingPunct="0">
              <a:buClr>
                <a:srgbClr val="A3201D"/>
              </a:buClr>
            </a:pPr>
            <a:r>
              <a:rPr lang="en-US" altLang="en-US" sz="2000" dirty="0"/>
              <a:t>Where industry-level price elasticity is large  rising industry prices drive consumers to purchase substitute products</a:t>
            </a:r>
          </a:p>
        </p:txBody>
      </p:sp>
    </p:spTree>
    <p:extLst>
      <p:ext uri="{BB962C8B-B14F-4D97-AF65-F5344CB8AC3E}">
        <p14:creationId xmlns:p14="http://schemas.microsoft.com/office/powerpoint/2010/main" val="175295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440" y="425225"/>
            <a:ext cx="10223648" cy="1143000"/>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Degree of Rivalry / Competition </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19336" y="1600201"/>
            <a:ext cx="11881320" cy="3701007"/>
          </a:xfrm>
          <a:ln w="44450">
            <a:noFill/>
          </a:ln>
        </p:spPr>
        <p:txBody>
          <a:bodyPr>
            <a:noAutofit/>
          </a:bodyPr>
          <a:lstStyle/>
          <a:p>
            <a:pPr marL="0" indent="0">
              <a:buClr>
                <a:srgbClr val="A3201D"/>
              </a:buClr>
              <a:buNone/>
            </a:pPr>
            <a:endParaRPr lang="en-US" altLang="en-US" sz="2000" dirty="0"/>
          </a:p>
          <a:p>
            <a:pPr>
              <a:buClr>
                <a:srgbClr val="A3201D"/>
              </a:buClr>
            </a:pPr>
            <a:r>
              <a:rPr lang="en-US" altLang="en-US" sz="2000" dirty="0"/>
              <a:t>Competitive rivals refer to firms competing for share within the same market – with similar product/service offerings (not substitutes)</a:t>
            </a:r>
          </a:p>
          <a:p>
            <a:pPr marL="0" indent="0">
              <a:buClr>
                <a:srgbClr val="A3201D"/>
              </a:buClr>
              <a:buNone/>
            </a:pPr>
            <a:endParaRPr lang="en-US" altLang="en-US" sz="2000" dirty="0"/>
          </a:p>
          <a:p>
            <a:pPr>
              <a:buClr>
                <a:srgbClr val="A3201D"/>
              </a:buClr>
            </a:pPr>
            <a:r>
              <a:rPr lang="en-US" altLang="en-US" sz="2000" b="1" dirty="0"/>
              <a:t>Competition may be price-based or non-price-based:</a:t>
            </a:r>
          </a:p>
          <a:p>
            <a:pPr lvl="1">
              <a:buClr>
                <a:srgbClr val="A3201D"/>
              </a:buClr>
            </a:pPr>
            <a:r>
              <a:rPr lang="en-US" altLang="en-US" sz="1800" dirty="0"/>
              <a:t>Price competition: likely loss of industry profits due to difficulty in reduction of costs enough to maintain price-cost margins</a:t>
            </a:r>
          </a:p>
          <a:p>
            <a:pPr lvl="1">
              <a:buClr>
                <a:srgbClr val="A3201D"/>
              </a:buClr>
            </a:pPr>
            <a:r>
              <a:rPr lang="en-US" altLang="en-US" sz="1800" dirty="0"/>
              <a:t>Non-price competition: erodes/ destroy  profits by driving up fixed costs and marginal costs</a:t>
            </a:r>
          </a:p>
          <a:p>
            <a:pPr marL="0" indent="0">
              <a:buClr>
                <a:srgbClr val="A3201D"/>
              </a:buClr>
              <a:buNone/>
            </a:pPr>
            <a:endParaRPr lang="en-US" altLang="en-US" sz="2000" dirty="0"/>
          </a:p>
          <a:p>
            <a:pPr>
              <a:buClr>
                <a:srgbClr val="A3201D"/>
              </a:buClr>
            </a:pPr>
            <a:r>
              <a:rPr lang="en-US" altLang="en-US" sz="2000" dirty="0"/>
              <a:t>Firms therefore tend to reduce price with a view to gain market share (UK Supermarkets)</a:t>
            </a:r>
          </a:p>
          <a:p>
            <a:pPr marL="0" indent="0" eaLnBrk="0" hangingPunct="0">
              <a:buClr>
                <a:srgbClr val="C00000"/>
              </a:buClr>
              <a:buNone/>
            </a:pPr>
            <a:endParaRPr lang="en-GB" sz="2000" dirty="0"/>
          </a:p>
        </p:txBody>
      </p:sp>
    </p:spTree>
    <p:extLst>
      <p:ext uri="{BB962C8B-B14F-4D97-AF65-F5344CB8AC3E}">
        <p14:creationId xmlns:p14="http://schemas.microsoft.com/office/powerpoint/2010/main" val="327278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fade">
                                      <p:cBhvr>
                                        <p:cTn id="13" dur="500"/>
                                        <p:tgtEl>
                                          <p:spTgt spid="3">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608" y="476672"/>
            <a:ext cx="8709992" cy="803176"/>
          </a:xfrm>
          <a:ln w="3175">
            <a:solidFill>
              <a:schemeClr val="bg1"/>
            </a:solid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Limitations of Five Forces Model</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99356" y="2132856"/>
            <a:ext cx="11593288" cy="3528392"/>
          </a:xfrm>
          <a:ln w="44450">
            <a:solidFill>
              <a:schemeClr val="bg1"/>
            </a:solidFill>
          </a:ln>
        </p:spPr>
        <p:txBody>
          <a:bodyPr>
            <a:noAutofit/>
          </a:bodyPr>
          <a:lstStyle/>
          <a:p>
            <a:pPr eaLnBrk="0" hangingPunct="0">
              <a:buClr>
                <a:srgbClr val="A3201D"/>
              </a:buClr>
            </a:pPr>
            <a:r>
              <a:rPr lang="en-US" altLang="en-US" sz="2000" dirty="0">
                <a:latin typeface="Calibri" panose="020F0502020204030204" pitchFamily="34" charset="0"/>
              </a:rPr>
              <a:t>Pays little attention to factors affecting Demand</a:t>
            </a:r>
          </a:p>
          <a:p>
            <a:pPr marL="0" indent="0" eaLnBrk="0" hangingPunct="0">
              <a:buClr>
                <a:srgbClr val="A3201D"/>
              </a:buClr>
              <a:buNone/>
            </a:pPr>
            <a:endParaRPr lang="en-US" altLang="en-US" sz="2000" dirty="0">
              <a:latin typeface="Calibri" panose="020F0502020204030204" pitchFamily="34" charset="0"/>
            </a:endParaRPr>
          </a:p>
          <a:p>
            <a:pPr eaLnBrk="0" hangingPunct="0">
              <a:buClr>
                <a:srgbClr val="A3201D"/>
              </a:buClr>
            </a:pPr>
            <a:r>
              <a:rPr lang="en-US" altLang="en-US" sz="2000" dirty="0">
                <a:latin typeface="Calibri" panose="020F0502020204030204" pitchFamily="34" charset="0"/>
              </a:rPr>
              <a:t>No explicit account of government role (as regulator)</a:t>
            </a:r>
          </a:p>
          <a:p>
            <a:pPr marL="0" indent="0" eaLnBrk="0" hangingPunct="0">
              <a:buClr>
                <a:srgbClr val="A3201D"/>
              </a:buClr>
              <a:buNone/>
            </a:pPr>
            <a:endParaRPr lang="en-US" altLang="en-US" sz="2000" dirty="0">
              <a:latin typeface="Calibri" panose="020F0502020204030204" pitchFamily="34" charset="0"/>
            </a:endParaRPr>
          </a:p>
          <a:p>
            <a:pPr eaLnBrk="0" hangingPunct="0">
              <a:buClr>
                <a:srgbClr val="A3201D"/>
              </a:buClr>
            </a:pPr>
            <a:r>
              <a:rPr lang="en-US" altLang="en-US" sz="2000" dirty="0">
                <a:latin typeface="Calibri" panose="020F0502020204030204" pitchFamily="34" charset="0"/>
              </a:rPr>
              <a:t>Qualitative framework</a:t>
            </a:r>
          </a:p>
          <a:p>
            <a:pPr eaLnBrk="0" hangingPunct="0">
              <a:buClr>
                <a:srgbClr val="A3201D"/>
              </a:buClr>
            </a:pPr>
            <a:endParaRPr lang="en-US" altLang="en-US" sz="2000" dirty="0">
              <a:latin typeface="Calibri" panose="020F0502020204030204" pitchFamily="34" charset="0"/>
            </a:endParaRPr>
          </a:p>
          <a:p>
            <a:pPr eaLnBrk="0" hangingPunct="0">
              <a:buClr>
                <a:srgbClr val="A3201D"/>
              </a:buClr>
            </a:pPr>
            <a:r>
              <a:rPr lang="en-US" altLang="en-US" sz="2000" dirty="0">
                <a:latin typeface="Calibri" panose="020F0502020204030204" pitchFamily="34" charset="0"/>
              </a:rPr>
              <a:t>Focuses on whole industry rather than individual firms (e.g. airline industry)</a:t>
            </a:r>
          </a:p>
          <a:p>
            <a:pPr marL="0" indent="0" eaLnBrk="0" hangingPunct="0">
              <a:buClr>
                <a:srgbClr val="A3201D"/>
              </a:buClr>
              <a:buNone/>
            </a:pPr>
            <a:endParaRPr lang="en-US" altLang="en-US" sz="2000" dirty="0">
              <a:latin typeface="Calibri" panose="020F0502020204030204" pitchFamily="34" charset="0"/>
            </a:endParaRPr>
          </a:p>
          <a:p>
            <a:pPr eaLnBrk="0" hangingPunct="0">
              <a:buClr>
                <a:srgbClr val="A3201D"/>
              </a:buClr>
            </a:pPr>
            <a:r>
              <a:rPr lang="en-US" altLang="en-US" sz="2000" dirty="0">
                <a:latin typeface="Calibri" panose="020F0502020204030204" pitchFamily="34" charset="0"/>
              </a:rPr>
              <a:t>Assumes relatively static market</a:t>
            </a:r>
          </a:p>
          <a:p>
            <a:pPr marL="0" indent="0" eaLnBrk="0" hangingPunct="0">
              <a:buClr>
                <a:srgbClr val="A3201D"/>
              </a:buClr>
              <a:buNone/>
            </a:pPr>
            <a:endParaRPr lang="en-US" sz="2000" dirty="0"/>
          </a:p>
          <a:p>
            <a:pPr marL="0" indent="0" eaLnBrk="0" hangingPunct="0">
              <a:buClr>
                <a:srgbClr val="A3201D"/>
              </a:buClr>
              <a:buNone/>
            </a:pPr>
            <a:endParaRPr lang="en-GB" sz="2400" dirty="0"/>
          </a:p>
        </p:txBody>
      </p:sp>
    </p:spTree>
    <p:extLst>
      <p:ext uri="{BB962C8B-B14F-4D97-AF65-F5344CB8AC3E}">
        <p14:creationId xmlns:p14="http://schemas.microsoft.com/office/powerpoint/2010/main" val="175042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D0684-1A2F-428B-9AB3-C7BEEAC97D09}"/>
              </a:ext>
            </a:extLst>
          </p:cNvPr>
          <p:cNvSpPr>
            <a:spLocks noGrp="1"/>
          </p:cNvSpPr>
          <p:nvPr>
            <p:ph idx="1"/>
          </p:nvPr>
        </p:nvSpPr>
        <p:spPr>
          <a:xfrm>
            <a:off x="167449" y="1913012"/>
            <a:ext cx="7632848" cy="3031976"/>
          </a:xfrm>
        </p:spPr>
        <p:txBody>
          <a:bodyPr/>
          <a:lstStyle/>
          <a:p>
            <a:pPr algn="just">
              <a:lnSpc>
                <a:spcPct val="200000"/>
              </a:lnSpc>
            </a:pPr>
            <a:r>
              <a:rPr lang="en-US" sz="2000" dirty="0"/>
              <a:t>Critical success factor is a management term for an element that is necessary for an organization or project to achieve its mission. To achieve their goals they need to be aware of each key success factor and the variations between the keys and the different roles key result area.</a:t>
            </a:r>
            <a:endParaRPr lang="en-GB" sz="2000" dirty="0"/>
          </a:p>
        </p:txBody>
      </p:sp>
      <p:pic>
        <p:nvPicPr>
          <p:cNvPr id="1026" name="Picture 2" descr="Critical success factor - Wikipedia">
            <a:extLst>
              <a:ext uri="{FF2B5EF4-FFF2-40B4-BE49-F238E27FC236}">
                <a16:creationId xmlns:a16="http://schemas.microsoft.com/office/drawing/2014/main" id="{85722D9A-45FC-4635-9F47-FF8BB7F4E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0216" y="1124744"/>
            <a:ext cx="3984335" cy="417135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8A2CBD3-E519-4791-85F5-B5E447CF73B3}"/>
              </a:ext>
            </a:extLst>
          </p:cNvPr>
          <p:cNvSpPr>
            <a:spLocks noGrp="1"/>
          </p:cNvSpPr>
          <p:nvPr>
            <p:ph type="title"/>
          </p:nvPr>
        </p:nvSpPr>
        <p:spPr>
          <a:xfrm>
            <a:off x="1127448" y="295229"/>
            <a:ext cx="10363200" cy="847253"/>
          </a:xfrm>
          <a:ln w="3175">
            <a:noFill/>
          </a:ln>
        </p:spPr>
        <p:txBody>
          <a:bodyPr>
            <a:normAutofit/>
          </a:bodyPr>
          <a:lstStyle/>
          <a:p>
            <a:pPr>
              <a:defRPr/>
            </a:pPr>
            <a:r>
              <a:rPr lang="en-GB" sz="4000" b="1" dirty="0">
                <a:solidFill>
                  <a:schemeClr val="tx1"/>
                </a:solidFill>
              </a:rPr>
              <a:t>Critical Success Factors (CSF)</a:t>
            </a:r>
            <a:endParaRPr lang="en-US" sz="4000" b="1" dirty="0">
              <a:solidFill>
                <a:schemeClr val="tx1"/>
              </a:solidFill>
              <a:latin typeface="Arial" pitchFamily="34" charset="0"/>
            </a:endParaRPr>
          </a:p>
        </p:txBody>
      </p:sp>
    </p:spTree>
    <p:extLst>
      <p:ext uri="{BB962C8B-B14F-4D97-AF65-F5344CB8AC3E}">
        <p14:creationId xmlns:p14="http://schemas.microsoft.com/office/powerpoint/2010/main" val="616983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4581"/>
            <a:ext cx="10363200" cy="847253"/>
          </a:xfrm>
          <a:ln w="3175">
            <a:noFill/>
          </a:ln>
        </p:spPr>
        <p:txBody>
          <a:bodyPr>
            <a:normAutofit/>
          </a:bodyPr>
          <a:lstStyle/>
          <a:p>
            <a:pPr>
              <a:defRPr/>
            </a:pPr>
            <a:r>
              <a:rPr lang="en-GB" sz="4000" b="1" dirty="0">
                <a:solidFill>
                  <a:schemeClr val="tx1"/>
                </a:solidFill>
              </a:rPr>
              <a:t>Critical Success Factors (CSF)</a:t>
            </a:r>
            <a:endParaRPr lang="en-US" sz="4000" b="1" dirty="0">
              <a:solidFill>
                <a:schemeClr val="tx1"/>
              </a:solidFill>
              <a:latin typeface="Arial" pitchFamily="34" charset="0"/>
            </a:endParaRPr>
          </a:p>
        </p:txBody>
      </p:sp>
      <p:sp>
        <p:nvSpPr>
          <p:cNvPr id="3" name="Content Placeholder 2"/>
          <p:cNvSpPr>
            <a:spLocks noGrp="1"/>
          </p:cNvSpPr>
          <p:nvPr>
            <p:ph idx="1"/>
          </p:nvPr>
        </p:nvSpPr>
        <p:spPr>
          <a:xfrm>
            <a:off x="407368" y="1166019"/>
            <a:ext cx="11593288" cy="3055070"/>
          </a:xfrm>
          <a:ln w="44450">
            <a:noFill/>
          </a:ln>
        </p:spPr>
        <p:txBody>
          <a:bodyPr>
            <a:noAutofit/>
          </a:bodyPr>
          <a:lstStyle/>
          <a:p>
            <a:pPr algn="just">
              <a:lnSpc>
                <a:spcPct val="150000"/>
              </a:lnSpc>
              <a:buClr>
                <a:srgbClr val="C00000"/>
              </a:buClr>
            </a:pPr>
            <a:r>
              <a:rPr lang="en-GB" sz="2400" dirty="0"/>
              <a:t>Component factors required by an organisation  to flourish in its market</a:t>
            </a:r>
          </a:p>
          <a:p>
            <a:pPr algn="just">
              <a:lnSpc>
                <a:spcPct val="150000"/>
              </a:lnSpc>
              <a:buClr>
                <a:srgbClr val="C00000"/>
              </a:buClr>
            </a:pPr>
            <a:r>
              <a:rPr lang="en-GB" sz="2400" dirty="0"/>
              <a:t>They are elements which allow firms to outperform the competition and  sets the firm apart from its competitors</a:t>
            </a:r>
          </a:p>
          <a:p>
            <a:pPr algn="just">
              <a:lnSpc>
                <a:spcPct val="150000"/>
              </a:lnSpc>
              <a:buClr>
                <a:srgbClr val="C00000"/>
              </a:buClr>
            </a:pPr>
            <a:r>
              <a:rPr lang="en-GB" sz="2400" dirty="0"/>
              <a:t>It is the minimum a company needs to survive... if there are no CSF’s then nobody will buy your product</a:t>
            </a:r>
          </a:p>
        </p:txBody>
      </p:sp>
      <p:sp>
        <p:nvSpPr>
          <p:cNvPr id="5" name="Rounded Rectangle 4"/>
          <p:cNvSpPr/>
          <p:nvPr/>
        </p:nvSpPr>
        <p:spPr>
          <a:xfrm>
            <a:off x="191344" y="4660709"/>
            <a:ext cx="11741207" cy="9956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correct configuration of resources and processes to meet the demand of the market</a:t>
            </a:r>
          </a:p>
        </p:txBody>
      </p:sp>
    </p:spTree>
    <p:extLst>
      <p:ext uri="{BB962C8B-B14F-4D97-AF65-F5344CB8AC3E}">
        <p14:creationId xmlns:p14="http://schemas.microsoft.com/office/powerpoint/2010/main" val="269433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wipe(down)">
                                      <p:cBhvr>
                                        <p:cTn id="57" dur="580">
                                          <p:stCondLst>
                                            <p:cond delay="0"/>
                                          </p:stCondLst>
                                        </p:cTn>
                                        <p:tgtEl>
                                          <p:spTgt spid="5"/>
                                        </p:tgtEl>
                                      </p:cBhvr>
                                    </p:animEffect>
                                    <p:anim calcmode="lin" valueType="num">
                                      <p:cBhvr>
                                        <p:cTn id="5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3" dur="26">
                                          <p:stCondLst>
                                            <p:cond delay="650"/>
                                          </p:stCondLst>
                                        </p:cTn>
                                        <p:tgtEl>
                                          <p:spTgt spid="5"/>
                                        </p:tgtEl>
                                      </p:cBhvr>
                                      <p:to x="100000" y="60000"/>
                                    </p:animScale>
                                    <p:animScale>
                                      <p:cBhvr>
                                        <p:cTn id="64" dur="166" decel="50000">
                                          <p:stCondLst>
                                            <p:cond delay="676"/>
                                          </p:stCondLst>
                                        </p:cTn>
                                        <p:tgtEl>
                                          <p:spTgt spid="5"/>
                                        </p:tgtEl>
                                      </p:cBhvr>
                                      <p:to x="100000" y="100000"/>
                                    </p:animScale>
                                    <p:animScale>
                                      <p:cBhvr>
                                        <p:cTn id="65" dur="26">
                                          <p:stCondLst>
                                            <p:cond delay="1312"/>
                                          </p:stCondLst>
                                        </p:cTn>
                                        <p:tgtEl>
                                          <p:spTgt spid="5"/>
                                        </p:tgtEl>
                                      </p:cBhvr>
                                      <p:to x="100000" y="80000"/>
                                    </p:animScale>
                                    <p:animScale>
                                      <p:cBhvr>
                                        <p:cTn id="66" dur="166" decel="50000">
                                          <p:stCondLst>
                                            <p:cond delay="1338"/>
                                          </p:stCondLst>
                                        </p:cTn>
                                        <p:tgtEl>
                                          <p:spTgt spid="5"/>
                                        </p:tgtEl>
                                      </p:cBhvr>
                                      <p:to x="100000" y="100000"/>
                                    </p:animScale>
                                    <p:animScale>
                                      <p:cBhvr>
                                        <p:cTn id="67" dur="26">
                                          <p:stCondLst>
                                            <p:cond delay="1642"/>
                                          </p:stCondLst>
                                        </p:cTn>
                                        <p:tgtEl>
                                          <p:spTgt spid="5"/>
                                        </p:tgtEl>
                                      </p:cBhvr>
                                      <p:to x="100000" y="90000"/>
                                    </p:animScale>
                                    <p:animScale>
                                      <p:cBhvr>
                                        <p:cTn id="68" dur="166" decel="50000">
                                          <p:stCondLst>
                                            <p:cond delay="1668"/>
                                          </p:stCondLst>
                                        </p:cTn>
                                        <p:tgtEl>
                                          <p:spTgt spid="5"/>
                                        </p:tgtEl>
                                      </p:cBhvr>
                                      <p:to x="100000" y="100000"/>
                                    </p:animScale>
                                    <p:animScale>
                                      <p:cBhvr>
                                        <p:cTn id="69" dur="26">
                                          <p:stCondLst>
                                            <p:cond delay="1808"/>
                                          </p:stCondLst>
                                        </p:cTn>
                                        <p:tgtEl>
                                          <p:spTgt spid="5"/>
                                        </p:tgtEl>
                                      </p:cBhvr>
                                      <p:to x="100000" y="95000"/>
                                    </p:animScale>
                                    <p:animScale>
                                      <p:cBhvr>
                                        <p:cTn id="7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ritical Success Factors - ACCA Strategic Business Leader (SBL) Paper">
            <a:hlinkClick r:id="" action="ppaction://media"/>
            <a:extLst>
              <a:ext uri="{FF2B5EF4-FFF2-40B4-BE49-F238E27FC236}">
                <a16:creationId xmlns:a16="http://schemas.microsoft.com/office/drawing/2014/main" id="{9A1545A8-66C7-419F-99BD-0F5F1C1A53DC}"/>
              </a:ext>
            </a:extLst>
          </p:cNvPr>
          <p:cNvPicPr>
            <a:picLocks noRot="1" noChangeAspect="1"/>
          </p:cNvPicPr>
          <p:nvPr>
            <a:videoFile r:link="rId1"/>
          </p:nvPr>
        </p:nvPicPr>
        <p:blipFill>
          <a:blip r:embed="rId3"/>
          <a:stretch>
            <a:fillRect/>
          </a:stretch>
        </p:blipFill>
        <p:spPr>
          <a:xfrm>
            <a:off x="221694" y="183960"/>
            <a:ext cx="9561062" cy="5378097"/>
          </a:xfrm>
          <a:prstGeom prst="rect">
            <a:avLst/>
          </a:prstGeom>
        </p:spPr>
      </p:pic>
      <p:sp>
        <p:nvSpPr>
          <p:cNvPr id="5" name="Title 1">
            <a:extLst>
              <a:ext uri="{FF2B5EF4-FFF2-40B4-BE49-F238E27FC236}">
                <a16:creationId xmlns:a16="http://schemas.microsoft.com/office/drawing/2014/main" id="{2A75E227-696A-4D40-B61F-D430EFC7D08D}"/>
              </a:ext>
            </a:extLst>
          </p:cNvPr>
          <p:cNvSpPr>
            <a:spLocks noGrp="1"/>
          </p:cNvSpPr>
          <p:nvPr>
            <p:ph type="title"/>
          </p:nvPr>
        </p:nvSpPr>
        <p:spPr>
          <a:xfrm rot="5400000">
            <a:off x="8574831" y="2813594"/>
            <a:ext cx="5106615" cy="847253"/>
          </a:xfrm>
          <a:ln w="3175">
            <a:noFill/>
          </a:ln>
        </p:spPr>
        <p:txBody>
          <a:bodyPr>
            <a:normAutofit/>
          </a:bodyPr>
          <a:lstStyle/>
          <a:p>
            <a:pPr>
              <a:defRPr/>
            </a:pPr>
            <a:r>
              <a:rPr lang="en-GB" sz="2400" b="1" dirty="0">
                <a:solidFill>
                  <a:schemeClr val="tx1"/>
                </a:solidFill>
              </a:rPr>
              <a:t>Critical Success Factors (CSF)</a:t>
            </a:r>
            <a:endParaRPr lang="en-US" sz="2400" b="1" dirty="0">
              <a:solidFill>
                <a:schemeClr val="tx1"/>
              </a:solidFill>
              <a:latin typeface="Arial" pitchFamily="34" charset="0"/>
            </a:endParaRPr>
          </a:p>
        </p:txBody>
      </p:sp>
    </p:spTree>
    <p:extLst>
      <p:ext uri="{BB962C8B-B14F-4D97-AF65-F5344CB8AC3E}">
        <p14:creationId xmlns:p14="http://schemas.microsoft.com/office/powerpoint/2010/main" val="38824361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146E3-2BE4-453C-99C3-93F05EEA4BD5}"/>
              </a:ext>
            </a:extLst>
          </p:cNvPr>
          <p:cNvSpPr>
            <a:spLocks noGrp="1"/>
          </p:cNvSpPr>
          <p:nvPr>
            <p:ph type="title"/>
          </p:nvPr>
        </p:nvSpPr>
        <p:spPr>
          <a:xfrm>
            <a:off x="914400" y="609600"/>
            <a:ext cx="10363200" cy="587152"/>
          </a:xfrm>
        </p:spPr>
        <p:txBody>
          <a:bodyPr/>
          <a:lstStyle/>
          <a:p>
            <a:r>
              <a:rPr lang="en-GB" sz="3600" b="1" dirty="0">
                <a:solidFill>
                  <a:schemeClr val="tx1"/>
                </a:solidFill>
              </a:rPr>
              <a:t>Critical Success Factors (CSF)</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C619DD7-E374-43FE-A05D-1CB915E410A4}"/>
              </a:ext>
            </a:extLst>
          </p:cNvPr>
          <p:cNvSpPr>
            <a:spLocks noGrp="1"/>
          </p:cNvSpPr>
          <p:nvPr>
            <p:ph idx="1"/>
          </p:nvPr>
        </p:nvSpPr>
        <p:spPr>
          <a:xfrm>
            <a:off x="299356" y="1664804"/>
            <a:ext cx="11305256" cy="1296144"/>
          </a:xfrm>
        </p:spPr>
        <p:txBody>
          <a:bodyPr/>
          <a:lstStyle/>
          <a:p>
            <a:pPr algn="just"/>
            <a:r>
              <a:rPr lang="en-GB" sz="2800" dirty="0"/>
              <a:t>Those areas that the company must do well in order to succeed . Usually there are only few areas (i.e.3-4) and the company must have capabilities in these areas.</a:t>
            </a:r>
          </a:p>
          <a:p>
            <a:pPr marL="0" indent="0" algn="just">
              <a:buNone/>
            </a:pPr>
            <a:endParaRPr lang="en-GB" sz="2800" dirty="0"/>
          </a:p>
          <a:p>
            <a:pPr algn="just"/>
            <a:endParaRPr lang="en-GB" sz="2800" dirty="0"/>
          </a:p>
        </p:txBody>
      </p:sp>
      <p:sp>
        <p:nvSpPr>
          <p:cNvPr id="4" name="Content Placeholder 2">
            <a:extLst>
              <a:ext uri="{FF2B5EF4-FFF2-40B4-BE49-F238E27FC236}">
                <a16:creationId xmlns:a16="http://schemas.microsoft.com/office/drawing/2014/main" id="{12E01D37-81C4-4DFB-B8A1-5442D4750228}"/>
              </a:ext>
            </a:extLst>
          </p:cNvPr>
          <p:cNvSpPr txBox="1">
            <a:spLocks/>
          </p:cNvSpPr>
          <p:nvPr/>
        </p:nvSpPr>
        <p:spPr>
          <a:xfrm>
            <a:off x="299356" y="3429000"/>
            <a:ext cx="11377264" cy="1224136"/>
          </a:xfrm>
          <a:prstGeom prst="rect">
            <a:avLst/>
          </a:prstGeom>
        </p:spPr>
        <p:txBody>
          <a:bodyPr/>
          <a:lstStyle>
            <a:lvl1pPr marL="257175" indent="-257175" algn="l" rtl="0" eaLnBrk="0" fontAlgn="base" hangingPunct="0">
              <a:spcBef>
                <a:spcPct val="20000"/>
              </a:spcBef>
              <a:spcAft>
                <a:spcPct val="0"/>
              </a:spcAft>
              <a:buChar char="•"/>
              <a:defRPr sz="2400">
                <a:solidFill>
                  <a:schemeClr val="tx1"/>
                </a:solidFill>
                <a:latin typeface="+mn-lt"/>
                <a:ea typeface="MS PGothic" pitchFamily="34" charset="-128"/>
                <a:cs typeface="+mn-cs"/>
              </a:defRPr>
            </a:lvl1pPr>
            <a:lvl2pPr marL="557213" indent="-214313" algn="l" rtl="0" eaLnBrk="0" fontAlgn="base" hangingPunct="0">
              <a:spcBef>
                <a:spcPct val="20000"/>
              </a:spcBef>
              <a:spcAft>
                <a:spcPct val="0"/>
              </a:spcAft>
              <a:buChar char="–"/>
              <a:defRPr sz="2100">
                <a:solidFill>
                  <a:schemeClr val="tx1"/>
                </a:solidFill>
                <a:latin typeface="+mn-lt"/>
                <a:ea typeface="MS PGothic"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itchFamily="34" charset="-128"/>
              </a:defRPr>
            </a:lvl5pPr>
            <a:lvl6pPr marL="1885950" indent="-171450" algn="l" rtl="0" eaLnBrk="1" fontAlgn="base" hangingPunct="1">
              <a:spcBef>
                <a:spcPct val="20000"/>
              </a:spcBef>
              <a:spcAft>
                <a:spcPct val="0"/>
              </a:spcAft>
              <a:buChar char="»"/>
              <a:defRPr sz="1500">
                <a:solidFill>
                  <a:schemeClr val="tx1"/>
                </a:solidFill>
                <a:latin typeface="+mn-lt"/>
                <a:ea typeface="+mn-ea"/>
              </a:defRPr>
            </a:lvl6pPr>
            <a:lvl7pPr marL="2228850" indent="-171450" algn="l" rtl="0" eaLnBrk="1" fontAlgn="base" hangingPunct="1">
              <a:spcBef>
                <a:spcPct val="20000"/>
              </a:spcBef>
              <a:spcAft>
                <a:spcPct val="0"/>
              </a:spcAft>
              <a:buChar char="»"/>
              <a:defRPr sz="1500">
                <a:solidFill>
                  <a:schemeClr val="tx1"/>
                </a:solidFill>
                <a:latin typeface="+mn-lt"/>
                <a:ea typeface="+mn-ea"/>
              </a:defRPr>
            </a:lvl7pPr>
            <a:lvl8pPr marL="2571750" indent="-171450" algn="l" rtl="0" eaLnBrk="1" fontAlgn="base" hangingPunct="1">
              <a:spcBef>
                <a:spcPct val="20000"/>
              </a:spcBef>
              <a:spcAft>
                <a:spcPct val="0"/>
              </a:spcAft>
              <a:buChar char="»"/>
              <a:defRPr sz="1500">
                <a:solidFill>
                  <a:schemeClr val="tx1"/>
                </a:solidFill>
                <a:latin typeface="+mn-lt"/>
                <a:ea typeface="+mn-ea"/>
              </a:defRPr>
            </a:lvl8pPr>
            <a:lvl9pPr marL="2914650" indent="-171450" algn="l" rtl="0" eaLnBrk="1" fontAlgn="base" hangingPunct="1">
              <a:spcBef>
                <a:spcPct val="20000"/>
              </a:spcBef>
              <a:spcAft>
                <a:spcPct val="0"/>
              </a:spcAft>
              <a:buChar char="»"/>
              <a:defRPr sz="1500">
                <a:solidFill>
                  <a:schemeClr val="tx1"/>
                </a:solidFill>
                <a:latin typeface="+mn-lt"/>
                <a:ea typeface="+mn-ea"/>
              </a:defRPr>
            </a:lvl9pPr>
          </a:lstStyle>
          <a:p>
            <a:pPr algn="just"/>
            <a:r>
              <a:rPr lang="en-GB" sz="2000" kern="0" dirty="0"/>
              <a:t>Key Performance Indicator (KPIs) used </a:t>
            </a:r>
            <a:r>
              <a:rPr lang="en-GB" sz="1800" kern="0" dirty="0"/>
              <a:t>to</a:t>
            </a:r>
            <a:r>
              <a:rPr lang="en-GB" sz="2000" kern="0" dirty="0"/>
              <a:t> measure attainment of CSfs and KPIs need to be SMART ( Specific Measurable Achievable Realistic and Timely) </a:t>
            </a:r>
          </a:p>
        </p:txBody>
      </p:sp>
      <p:sp>
        <p:nvSpPr>
          <p:cNvPr id="5" name="Rectangle 4">
            <a:extLst>
              <a:ext uri="{FF2B5EF4-FFF2-40B4-BE49-F238E27FC236}">
                <a16:creationId xmlns:a16="http://schemas.microsoft.com/office/drawing/2014/main" id="{86F19CE5-E3A1-4DD0-813C-70BA1FB9C444}"/>
              </a:ext>
            </a:extLst>
          </p:cNvPr>
          <p:cNvSpPr/>
          <p:nvPr/>
        </p:nvSpPr>
        <p:spPr>
          <a:xfrm>
            <a:off x="695400" y="5121188"/>
            <a:ext cx="11305256" cy="523220"/>
          </a:xfrm>
          <a:prstGeom prst="rect">
            <a:avLst/>
          </a:prstGeom>
        </p:spPr>
        <p:txBody>
          <a:bodyPr wrap="square">
            <a:spAutoFit/>
          </a:bodyPr>
          <a:lstStyle/>
          <a:p>
            <a:pPr algn="ctr"/>
            <a:r>
              <a:rPr lang="en-GB" sz="2800" i="1" dirty="0">
                <a:effectLst>
                  <a:outerShdw blurRad="38100" dist="38100" dir="2700000" algn="tl">
                    <a:srgbClr val="000000">
                      <a:alpha val="43137"/>
                    </a:srgbClr>
                  </a:outerShdw>
                </a:effectLst>
              </a:rPr>
              <a:t>For example: Air Line : Safely …. Number of accidents for example.    </a:t>
            </a:r>
          </a:p>
        </p:txBody>
      </p:sp>
    </p:spTree>
    <p:extLst>
      <p:ext uri="{BB962C8B-B14F-4D97-AF65-F5344CB8AC3E}">
        <p14:creationId xmlns:p14="http://schemas.microsoft.com/office/powerpoint/2010/main" val="21222648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Sell Logos">
            <a:extLst>
              <a:ext uri="{FF2B5EF4-FFF2-40B4-BE49-F238E27FC236}">
                <a16:creationId xmlns:a16="http://schemas.microsoft.com/office/drawing/2014/main" id="{5E16D516-868D-494E-97D4-47A1D95CBC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1609" y="2011237"/>
            <a:ext cx="158750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Critical Success Factor(CSF) &amp;amp; Key Performance Indicator(KPI)">
            <a:hlinkClick r:id="" action="ppaction://media"/>
            <a:extLst>
              <a:ext uri="{FF2B5EF4-FFF2-40B4-BE49-F238E27FC236}">
                <a16:creationId xmlns:a16="http://schemas.microsoft.com/office/drawing/2014/main" id="{73ED2DC9-010C-4D6C-ABEC-E009086E0B6D}"/>
              </a:ext>
            </a:extLst>
          </p:cNvPr>
          <p:cNvPicPr>
            <a:picLocks noRot="1" noChangeAspect="1"/>
          </p:cNvPicPr>
          <p:nvPr>
            <a:videoFile r:link="rId1"/>
          </p:nvPr>
        </p:nvPicPr>
        <p:blipFill>
          <a:blip r:embed="rId4"/>
          <a:stretch>
            <a:fillRect/>
          </a:stretch>
        </p:blipFill>
        <p:spPr>
          <a:xfrm>
            <a:off x="2484118" y="47737"/>
            <a:ext cx="9601066" cy="5400600"/>
          </a:xfrm>
          <a:prstGeom prst="rect">
            <a:avLst/>
          </a:prstGeom>
        </p:spPr>
      </p:pic>
      <p:sp>
        <p:nvSpPr>
          <p:cNvPr id="2" name="TextBox 1">
            <a:extLst>
              <a:ext uri="{FF2B5EF4-FFF2-40B4-BE49-F238E27FC236}">
                <a16:creationId xmlns:a16="http://schemas.microsoft.com/office/drawing/2014/main" id="{8994A70A-3290-4988-BE28-FC3BD40C335B}"/>
              </a:ext>
            </a:extLst>
          </p:cNvPr>
          <p:cNvSpPr txBox="1"/>
          <p:nvPr/>
        </p:nvSpPr>
        <p:spPr>
          <a:xfrm>
            <a:off x="156325" y="62497"/>
            <a:ext cx="2110865" cy="461665"/>
          </a:xfrm>
          <a:prstGeom prst="rect">
            <a:avLst/>
          </a:prstGeom>
          <a:noFill/>
        </p:spPr>
        <p:txBody>
          <a:bodyPr wrap="square" rtlCol="0">
            <a:spAutoFit/>
          </a:bodyPr>
          <a:lstStyle/>
          <a:p>
            <a:r>
              <a:rPr lang="en-GB" sz="2400" b="1" dirty="0">
                <a:effectLst>
                  <a:outerShdw blurRad="38100" dist="38100" dir="2700000" algn="tl">
                    <a:srgbClr val="000000">
                      <a:alpha val="43137"/>
                    </a:srgbClr>
                  </a:outerShdw>
                </a:effectLst>
              </a:rPr>
              <a:t>An Example: </a:t>
            </a:r>
          </a:p>
        </p:txBody>
      </p:sp>
      <p:pic>
        <p:nvPicPr>
          <p:cNvPr id="2050" name="Picture 2" descr="How to type the Apple logo  and icon">
            <a:extLst>
              <a:ext uri="{FF2B5EF4-FFF2-40B4-BE49-F238E27FC236}">
                <a16:creationId xmlns:a16="http://schemas.microsoft.com/office/drawing/2014/main" id="{8D062E30-49E1-484B-B139-52056597871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816" y="684047"/>
            <a:ext cx="817335" cy="9530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le:Mercedes-Logo.svg - Wikimedia Commons">
            <a:extLst>
              <a:ext uri="{FF2B5EF4-FFF2-40B4-BE49-F238E27FC236}">
                <a16:creationId xmlns:a16="http://schemas.microsoft.com/office/drawing/2014/main" id="{BCC3AB9D-7A2D-449A-BACB-CE250CDAC45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0355" y="802301"/>
            <a:ext cx="817335" cy="9705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ile:BMW.svg - Wikipedia">
            <a:extLst>
              <a:ext uri="{FF2B5EF4-FFF2-40B4-BE49-F238E27FC236}">
                <a16:creationId xmlns:a16="http://schemas.microsoft.com/office/drawing/2014/main" id="{35D6E77A-2850-4AC1-92B5-837765A2CD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816" y="2133099"/>
            <a:ext cx="953006" cy="95300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Robert Bosch | Solutions Implemented | References Portfolio">
            <a:extLst>
              <a:ext uri="{FF2B5EF4-FFF2-40B4-BE49-F238E27FC236}">
                <a16:creationId xmlns:a16="http://schemas.microsoft.com/office/drawing/2014/main" id="{346A31ED-A2DD-4922-8159-D015E9BADA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132" y="4722393"/>
            <a:ext cx="238125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File:Tesla logo.png - Wikipedia">
            <a:extLst>
              <a:ext uri="{FF2B5EF4-FFF2-40B4-BE49-F238E27FC236}">
                <a16:creationId xmlns:a16="http://schemas.microsoft.com/office/drawing/2014/main" id="{48C2C0E0-A303-43A5-B973-ABAA24D97219}"/>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38890" y="3201862"/>
            <a:ext cx="1628800"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4028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4112" y="160440"/>
            <a:ext cx="4973216" cy="676272"/>
          </a:xfrm>
          <a:ln w="3175">
            <a:solidFill>
              <a:schemeClr val="bg1"/>
            </a:solidFill>
          </a:ln>
        </p:spPr>
        <p:txBody>
          <a:bodyPr>
            <a:noAutofit/>
          </a:bodyPr>
          <a:lstStyle/>
          <a:p>
            <a:pPr defTabSz="762000">
              <a:defRPr/>
            </a:pPr>
            <a:r>
              <a:rPr lang="en-GB" sz="3200" b="1" dirty="0">
                <a:solidFill>
                  <a:schemeClr val="tx1"/>
                </a:solidFill>
                <a:effectLst>
                  <a:outerShdw blurRad="38100" dist="38100" dir="2700000" algn="tl">
                    <a:srgbClr val="000000">
                      <a:alpha val="43137"/>
                    </a:srgbClr>
                  </a:outerShdw>
                </a:effectLst>
              </a:rPr>
              <a:t>Four Links Model </a:t>
            </a:r>
            <a:r>
              <a:rPr lang="en-GB" sz="1400" b="1" dirty="0">
                <a:solidFill>
                  <a:schemeClr val="tx1"/>
                </a:solidFill>
                <a:effectLst>
                  <a:outerShdw blurRad="38100" dist="38100" dir="2700000" algn="tl">
                    <a:srgbClr val="000000">
                      <a:alpha val="43137"/>
                    </a:srgbClr>
                  </a:outerShdw>
                </a:effectLst>
              </a:rPr>
              <a:t>(Lynch, 2012)</a:t>
            </a:r>
            <a:endParaRPr lang="en-US" sz="3200" b="1" dirty="0">
              <a:solidFill>
                <a:schemeClr val="tx1"/>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graphicFrame>
        <p:nvGraphicFramePr>
          <p:cNvPr id="14" name="Diagram 13"/>
          <p:cNvGraphicFramePr/>
          <p:nvPr>
            <p:extLst>
              <p:ext uri="{D42A27DB-BD31-4B8C-83A1-F6EECF244321}">
                <p14:modId xmlns:p14="http://schemas.microsoft.com/office/powerpoint/2010/main" val="4070176943"/>
              </p:ext>
            </p:extLst>
          </p:nvPr>
        </p:nvGraphicFramePr>
        <p:xfrm>
          <a:off x="4742597" y="907575"/>
          <a:ext cx="6911596" cy="44406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AB285A33-1B54-4215-872D-A3E9EA870C0D}"/>
              </a:ext>
            </a:extLst>
          </p:cNvPr>
          <p:cNvSpPr/>
          <p:nvPr/>
        </p:nvSpPr>
        <p:spPr>
          <a:xfrm>
            <a:off x="119336" y="972172"/>
            <a:ext cx="4392488" cy="1754326"/>
          </a:xfrm>
          <a:prstGeom prst="rect">
            <a:avLst/>
          </a:prstGeom>
        </p:spPr>
        <p:txBody>
          <a:bodyPr wrap="square">
            <a:spAutoFit/>
          </a:bodyPr>
          <a:lstStyle/>
          <a:p>
            <a:pPr algn="just"/>
            <a:r>
              <a:rPr lang="en-GB" b="1" dirty="0">
                <a:latin typeface="MyriadPro-Regular"/>
              </a:rPr>
              <a:t>The Four Links Model</a:t>
            </a:r>
            <a:r>
              <a:rPr lang="en-GB" dirty="0">
                <a:latin typeface="MyriadPro-Regular"/>
              </a:rPr>
              <a:t> </a:t>
            </a:r>
          </a:p>
          <a:p>
            <a:pPr algn="just"/>
            <a:r>
              <a:rPr lang="en-GB" dirty="0">
                <a:latin typeface="MyriadPro-Regular"/>
              </a:rPr>
              <a:t>looks at the opportunity for collaboration in your industry, as opposed to the rivalry discussed in Porter’s model above. It is made up of 5 elements with you or your business at the centre.</a:t>
            </a:r>
            <a:endParaRPr lang="en-GB" dirty="0"/>
          </a:p>
        </p:txBody>
      </p:sp>
      <p:sp>
        <p:nvSpPr>
          <p:cNvPr id="4" name="Rectangle 3">
            <a:extLst>
              <a:ext uri="{FF2B5EF4-FFF2-40B4-BE49-F238E27FC236}">
                <a16:creationId xmlns:a16="http://schemas.microsoft.com/office/drawing/2014/main" id="{14AFFF2F-3490-4023-AF25-8F15403054DE}"/>
              </a:ext>
            </a:extLst>
          </p:cNvPr>
          <p:cNvSpPr/>
          <p:nvPr/>
        </p:nvSpPr>
        <p:spPr>
          <a:xfrm>
            <a:off x="623392" y="5833310"/>
            <a:ext cx="2141933" cy="261610"/>
          </a:xfrm>
          <a:prstGeom prst="rect">
            <a:avLst/>
          </a:prstGeom>
        </p:spPr>
        <p:txBody>
          <a:bodyPr wrap="none">
            <a:spAutoFit/>
          </a:bodyPr>
          <a:lstStyle/>
          <a:p>
            <a:r>
              <a:rPr lang="en-GB" sz="1100" dirty="0">
                <a:hlinkClick r:id="rId9"/>
              </a:rPr>
              <a:t>https://youtu.be/C2jznGgcCRE</a:t>
            </a:r>
            <a:r>
              <a:rPr lang="en-GB" sz="1100" dirty="0"/>
              <a:t> </a:t>
            </a:r>
          </a:p>
        </p:txBody>
      </p:sp>
      <p:pic>
        <p:nvPicPr>
          <p:cNvPr id="7" name="Online Media 6" title="Week 4   4 Four Links Model">
            <a:hlinkClick r:id="" action="ppaction://media"/>
            <a:extLst>
              <a:ext uri="{FF2B5EF4-FFF2-40B4-BE49-F238E27FC236}">
                <a16:creationId xmlns:a16="http://schemas.microsoft.com/office/drawing/2014/main" id="{EB1F0DEE-F87B-4924-A4E5-91D219313998}"/>
              </a:ext>
            </a:extLst>
          </p:cNvPr>
          <p:cNvPicPr>
            <a:picLocks noRot="1" noChangeAspect="1"/>
          </p:cNvPicPr>
          <p:nvPr>
            <a:videoFile r:link="rId1"/>
          </p:nvPr>
        </p:nvPicPr>
        <p:blipFill>
          <a:blip r:embed="rId10"/>
          <a:stretch>
            <a:fillRect/>
          </a:stretch>
        </p:blipFill>
        <p:spPr>
          <a:xfrm>
            <a:off x="405939" y="3563987"/>
            <a:ext cx="3391723" cy="1907844"/>
          </a:xfrm>
          <a:prstGeom prst="rect">
            <a:avLst/>
          </a:prstGeom>
        </p:spPr>
      </p:pic>
    </p:spTree>
    <p:extLst>
      <p:ext uri="{BB962C8B-B14F-4D97-AF65-F5344CB8AC3E}">
        <p14:creationId xmlns:p14="http://schemas.microsoft.com/office/powerpoint/2010/main" val="3984286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B8ED1A-AE43-47A8-A6AF-1959A2BAB4F2}"/>
              </a:ext>
            </a:extLst>
          </p:cNvPr>
          <p:cNvSpPr/>
          <p:nvPr/>
        </p:nvSpPr>
        <p:spPr>
          <a:xfrm>
            <a:off x="125876" y="987693"/>
            <a:ext cx="6681534" cy="923330"/>
          </a:xfrm>
          <a:prstGeom prst="rect">
            <a:avLst/>
          </a:prstGeom>
        </p:spPr>
        <p:txBody>
          <a:bodyPr wrap="square">
            <a:spAutoFit/>
          </a:bodyPr>
          <a:lstStyle/>
          <a:p>
            <a:r>
              <a:rPr lang="en-GB" dirty="0">
                <a:latin typeface="MyriadPro-Regular"/>
              </a:rPr>
              <a:t>If you consider </a:t>
            </a:r>
            <a:r>
              <a:rPr lang="en-GB" b="1" dirty="0">
                <a:solidFill>
                  <a:srgbClr val="FF0000"/>
                </a:solidFill>
                <a:latin typeface="MyriadPro-Regular"/>
              </a:rPr>
              <a:t>Government links and networks</a:t>
            </a:r>
            <a:r>
              <a:rPr lang="en-GB" dirty="0">
                <a:latin typeface="MyriadPro-Regular"/>
              </a:rPr>
              <a:t>, you need to examine if Government agencies or networks exist that would be willing to help your business in any way. </a:t>
            </a:r>
            <a:endParaRPr lang="en-GB" dirty="0"/>
          </a:p>
        </p:txBody>
      </p:sp>
      <p:sp>
        <p:nvSpPr>
          <p:cNvPr id="5" name="Rectangle 4">
            <a:extLst>
              <a:ext uri="{FF2B5EF4-FFF2-40B4-BE49-F238E27FC236}">
                <a16:creationId xmlns:a16="http://schemas.microsoft.com/office/drawing/2014/main" id="{101427F1-BAA3-4B72-918D-C0EA2469F677}"/>
              </a:ext>
            </a:extLst>
          </p:cNvPr>
          <p:cNvSpPr/>
          <p:nvPr/>
        </p:nvSpPr>
        <p:spPr>
          <a:xfrm>
            <a:off x="125876" y="2233171"/>
            <a:ext cx="6336704" cy="923330"/>
          </a:xfrm>
          <a:prstGeom prst="rect">
            <a:avLst/>
          </a:prstGeom>
        </p:spPr>
        <p:txBody>
          <a:bodyPr wrap="square">
            <a:spAutoFit/>
          </a:bodyPr>
          <a:lstStyle/>
          <a:p>
            <a:r>
              <a:rPr lang="en-GB" b="1" dirty="0">
                <a:solidFill>
                  <a:srgbClr val="FF0000"/>
                </a:solidFill>
                <a:latin typeface="MyriadPro-Regular"/>
              </a:rPr>
              <a:t>Formal links</a:t>
            </a:r>
            <a:r>
              <a:rPr lang="en-GB" dirty="0">
                <a:latin typeface="MyriadPro-Regular"/>
              </a:rPr>
              <a:t> tend to be legally binding and include joint ventures, strategic alliances, sharing board memberships and affiliate marketing.</a:t>
            </a:r>
            <a:endParaRPr lang="en-GB" dirty="0"/>
          </a:p>
        </p:txBody>
      </p:sp>
      <p:sp>
        <p:nvSpPr>
          <p:cNvPr id="6" name="Rectangle 5">
            <a:extLst>
              <a:ext uri="{FF2B5EF4-FFF2-40B4-BE49-F238E27FC236}">
                <a16:creationId xmlns:a16="http://schemas.microsoft.com/office/drawing/2014/main" id="{130257C5-84FA-4BEE-B9B4-3C2B08F04891}"/>
              </a:ext>
            </a:extLst>
          </p:cNvPr>
          <p:cNvSpPr/>
          <p:nvPr/>
        </p:nvSpPr>
        <p:spPr>
          <a:xfrm>
            <a:off x="84886" y="3478649"/>
            <a:ext cx="6215740" cy="646331"/>
          </a:xfrm>
          <a:prstGeom prst="rect">
            <a:avLst/>
          </a:prstGeom>
        </p:spPr>
        <p:txBody>
          <a:bodyPr wrap="square">
            <a:spAutoFit/>
          </a:bodyPr>
          <a:lstStyle/>
          <a:p>
            <a:r>
              <a:rPr lang="en-GB" b="1" dirty="0">
                <a:solidFill>
                  <a:srgbClr val="FF0000"/>
                </a:solidFill>
                <a:latin typeface="MyriadPro-Regular"/>
              </a:rPr>
              <a:t>Informal links</a:t>
            </a:r>
            <a:r>
              <a:rPr lang="en-GB" dirty="0">
                <a:latin typeface="MyriadPro-Regular"/>
              </a:rPr>
              <a:t> might be industry associations and Chambers of Commerce.</a:t>
            </a:r>
            <a:endParaRPr lang="en-GB" dirty="0"/>
          </a:p>
        </p:txBody>
      </p:sp>
      <p:sp>
        <p:nvSpPr>
          <p:cNvPr id="7" name="Rectangle 6">
            <a:extLst>
              <a:ext uri="{FF2B5EF4-FFF2-40B4-BE49-F238E27FC236}">
                <a16:creationId xmlns:a16="http://schemas.microsoft.com/office/drawing/2014/main" id="{ABAE5C9D-FAB2-4514-900F-79F3AC3BD2B8}"/>
              </a:ext>
            </a:extLst>
          </p:cNvPr>
          <p:cNvSpPr/>
          <p:nvPr/>
        </p:nvSpPr>
        <p:spPr>
          <a:xfrm>
            <a:off x="62725" y="4538697"/>
            <a:ext cx="6377694" cy="1200329"/>
          </a:xfrm>
          <a:prstGeom prst="rect">
            <a:avLst/>
          </a:prstGeom>
        </p:spPr>
        <p:txBody>
          <a:bodyPr wrap="square">
            <a:spAutoFit/>
          </a:bodyPr>
          <a:lstStyle/>
          <a:p>
            <a:r>
              <a:rPr lang="en-GB" b="1" dirty="0">
                <a:solidFill>
                  <a:srgbClr val="FF0000"/>
                </a:solidFill>
                <a:latin typeface="MyriadPro-Regular"/>
              </a:rPr>
              <a:t>Complementors</a:t>
            </a:r>
            <a:r>
              <a:rPr lang="en-GB" dirty="0">
                <a:latin typeface="MyriadPro-Regular"/>
              </a:rPr>
              <a:t> tend to be other businesses joining with you to co-brand product offerings. An example of the latter would be airline loyalty groups such as Star Alliance ore One World.</a:t>
            </a:r>
            <a:endParaRPr lang="en-GB" dirty="0"/>
          </a:p>
        </p:txBody>
      </p:sp>
      <p:pic>
        <p:nvPicPr>
          <p:cNvPr id="8" name="Picture 7">
            <a:extLst>
              <a:ext uri="{FF2B5EF4-FFF2-40B4-BE49-F238E27FC236}">
                <a16:creationId xmlns:a16="http://schemas.microsoft.com/office/drawing/2014/main" id="{5FFD1433-9B32-4EB5-A7CF-027857BBCEAB}"/>
              </a:ext>
            </a:extLst>
          </p:cNvPr>
          <p:cNvPicPr>
            <a:picLocks noChangeAspect="1"/>
          </p:cNvPicPr>
          <p:nvPr/>
        </p:nvPicPr>
        <p:blipFill>
          <a:blip r:embed="rId2"/>
          <a:stretch>
            <a:fillRect/>
          </a:stretch>
        </p:blipFill>
        <p:spPr>
          <a:xfrm>
            <a:off x="6960096" y="1466587"/>
            <a:ext cx="4953000" cy="3533775"/>
          </a:xfrm>
          <a:prstGeom prst="rect">
            <a:avLst/>
          </a:prstGeom>
        </p:spPr>
      </p:pic>
    </p:spTree>
    <p:extLst>
      <p:ext uri="{BB962C8B-B14F-4D97-AF65-F5344CB8AC3E}">
        <p14:creationId xmlns:p14="http://schemas.microsoft.com/office/powerpoint/2010/main" val="258259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80">
                                          <p:stCondLst>
                                            <p:cond delay="0"/>
                                          </p:stCondLst>
                                        </p:cTn>
                                        <p:tgtEl>
                                          <p:spTgt spid="5"/>
                                        </p:tgtEl>
                                      </p:cBhvr>
                                    </p:animEffect>
                                    <p:anim calcmode="lin" valueType="num">
                                      <p:cBhvr>
                                        <p:cTn id="2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gtEl>
                                      </p:cBhvr>
                                      <p:to x="100000" y="60000"/>
                                    </p:animScale>
                                    <p:animScale>
                                      <p:cBhvr>
                                        <p:cTn id="32" dur="166" decel="50000">
                                          <p:stCondLst>
                                            <p:cond delay="676"/>
                                          </p:stCondLst>
                                        </p:cTn>
                                        <p:tgtEl>
                                          <p:spTgt spid="5"/>
                                        </p:tgtEl>
                                      </p:cBhvr>
                                      <p:to x="100000" y="100000"/>
                                    </p:animScale>
                                    <p:animScale>
                                      <p:cBhvr>
                                        <p:cTn id="33" dur="26">
                                          <p:stCondLst>
                                            <p:cond delay="1312"/>
                                          </p:stCondLst>
                                        </p:cTn>
                                        <p:tgtEl>
                                          <p:spTgt spid="5"/>
                                        </p:tgtEl>
                                      </p:cBhvr>
                                      <p:to x="100000" y="80000"/>
                                    </p:animScale>
                                    <p:animScale>
                                      <p:cBhvr>
                                        <p:cTn id="34" dur="166" decel="50000">
                                          <p:stCondLst>
                                            <p:cond delay="1338"/>
                                          </p:stCondLst>
                                        </p:cTn>
                                        <p:tgtEl>
                                          <p:spTgt spid="5"/>
                                        </p:tgtEl>
                                      </p:cBhvr>
                                      <p:to x="100000" y="100000"/>
                                    </p:animScale>
                                    <p:animScale>
                                      <p:cBhvr>
                                        <p:cTn id="35" dur="26">
                                          <p:stCondLst>
                                            <p:cond delay="1642"/>
                                          </p:stCondLst>
                                        </p:cTn>
                                        <p:tgtEl>
                                          <p:spTgt spid="5"/>
                                        </p:tgtEl>
                                      </p:cBhvr>
                                      <p:to x="100000" y="90000"/>
                                    </p:animScale>
                                    <p:animScale>
                                      <p:cBhvr>
                                        <p:cTn id="36" dur="166" decel="50000">
                                          <p:stCondLst>
                                            <p:cond delay="1668"/>
                                          </p:stCondLst>
                                        </p:cTn>
                                        <p:tgtEl>
                                          <p:spTgt spid="5"/>
                                        </p:tgtEl>
                                      </p:cBhvr>
                                      <p:to x="100000" y="100000"/>
                                    </p:animScale>
                                    <p:animScale>
                                      <p:cBhvr>
                                        <p:cTn id="37" dur="26">
                                          <p:stCondLst>
                                            <p:cond delay="1808"/>
                                          </p:stCondLst>
                                        </p:cTn>
                                        <p:tgtEl>
                                          <p:spTgt spid="5"/>
                                        </p:tgtEl>
                                      </p:cBhvr>
                                      <p:to x="100000" y="95000"/>
                                    </p:animScale>
                                    <p:animScale>
                                      <p:cBhvr>
                                        <p:cTn id="38" dur="166" decel="50000">
                                          <p:stCondLst>
                                            <p:cond delay="1834"/>
                                          </p:stCondLst>
                                        </p:cTn>
                                        <p:tgtEl>
                                          <p:spTgt spid="5"/>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down)">
                                      <p:cBhvr>
                                        <p:cTn id="43" dur="580">
                                          <p:stCondLst>
                                            <p:cond delay="0"/>
                                          </p:stCondLst>
                                        </p:cTn>
                                        <p:tgtEl>
                                          <p:spTgt spid="6">
                                            <p:txEl>
                                              <p:pRg st="0" end="0"/>
                                            </p:txEl>
                                          </p:spTgt>
                                        </p:tgtEl>
                                      </p:cBhvr>
                                    </p:animEffect>
                                    <p:anim calcmode="lin" valueType="num">
                                      <p:cBhvr>
                                        <p:cTn id="44"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6">
                                            <p:txEl>
                                              <p:pRg st="0" end="0"/>
                                            </p:txEl>
                                          </p:spTgt>
                                        </p:tgtEl>
                                      </p:cBhvr>
                                      <p:to x="100000" y="60000"/>
                                    </p:animScale>
                                    <p:animScale>
                                      <p:cBhvr>
                                        <p:cTn id="50" dur="166" decel="50000">
                                          <p:stCondLst>
                                            <p:cond delay="676"/>
                                          </p:stCondLst>
                                        </p:cTn>
                                        <p:tgtEl>
                                          <p:spTgt spid="6">
                                            <p:txEl>
                                              <p:pRg st="0" end="0"/>
                                            </p:txEl>
                                          </p:spTgt>
                                        </p:tgtEl>
                                      </p:cBhvr>
                                      <p:to x="100000" y="100000"/>
                                    </p:animScale>
                                    <p:animScale>
                                      <p:cBhvr>
                                        <p:cTn id="51" dur="26">
                                          <p:stCondLst>
                                            <p:cond delay="1312"/>
                                          </p:stCondLst>
                                        </p:cTn>
                                        <p:tgtEl>
                                          <p:spTgt spid="6">
                                            <p:txEl>
                                              <p:pRg st="0" end="0"/>
                                            </p:txEl>
                                          </p:spTgt>
                                        </p:tgtEl>
                                      </p:cBhvr>
                                      <p:to x="100000" y="80000"/>
                                    </p:animScale>
                                    <p:animScale>
                                      <p:cBhvr>
                                        <p:cTn id="52" dur="166" decel="50000">
                                          <p:stCondLst>
                                            <p:cond delay="1338"/>
                                          </p:stCondLst>
                                        </p:cTn>
                                        <p:tgtEl>
                                          <p:spTgt spid="6">
                                            <p:txEl>
                                              <p:pRg st="0" end="0"/>
                                            </p:txEl>
                                          </p:spTgt>
                                        </p:tgtEl>
                                      </p:cBhvr>
                                      <p:to x="100000" y="100000"/>
                                    </p:animScale>
                                    <p:animScale>
                                      <p:cBhvr>
                                        <p:cTn id="53" dur="26">
                                          <p:stCondLst>
                                            <p:cond delay="1642"/>
                                          </p:stCondLst>
                                        </p:cTn>
                                        <p:tgtEl>
                                          <p:spTgt spid="6">
                                            <p:txEl>
                                              <p:pRg st="0" end="0"/>
                                            </p:txEl>
                                          </p:spTgt>
                                        </p:tgtEl>
                                      </p:cBhvr>
                                      <p:to x="100000" y="90000"/>
                                    </p:animScale>
                                    <p:animScale>
                                      <p:cBhvr>
                                        <p:cTn id="54" dur="166" decel="50000">
                                          <p:stCondLst>
                                            <p:cond delay="1668"/>
                                          </p:stCondLst>
                                        </p:cTn>
                                        <p:tgtEl>
                                          <p:spTgt spid="6">
                                            <p:txEl>
                                              <p:pRg st="0" end="0"/>
                                            </p:txEl>
                                          </p:spTgt>
                                        </p:tgtEl>
                                      </p:cBhvr>
                                      <p:to x="100000" y="100000"/>
                                    </p:animScale>
                                    <p:animScale>
                                      <p:cBhvr>
                                        <p:cTn id="55" dur="26">
                                          <p:stCondLst>
                                            <p:cond delay="1808"/>
                                          </p:stCondLst>
                                        </p:cTn>
                                        <p:tgtEl>
                                          <p:spTgt spid="6">
                                            <p:txEl>
                                              <p:pRg st="0" end="0"/>
                                            </p:txEl>
                                          </p:spTgt>
                                        </p:tgtEl>
                                      </p:cBhvr>
                                      <p:to x="100000" y="95000"/>
                                    </p:animScale>
                                    <p:animScale>
                                      <p:cBhvr>
                                        <p:cTn id="56" dur="166" decel="50000">
                                          <p:stCondLst>
                                            <p:cond delay="1834"/>
                                          </p:stCondLst>
                                        </p:cTn>
                                        <p:tgtEl>
                                          <p:spTgt spid="6">
                                            <p:txEl>
                                              <p:pRg st="0" end="0"/>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Effect transition="in" filter="wipe(down)">
                                      <p:cBhvr>
                                        <p:cTn id="61" dur="580">
                                          <p:stCondLst>
                                            <p:cond delay="0"/>
                                          </p:stCondLst>
                                        </p:cTn>
                                        <p:tgtEl>
                                          <p:spTgt spid="7"/>
                                        </p:tgtEl>
                                      </p:cBhvr>
                                    </p:animEffect>
                                    <p:anim calcmode="lin" valueType="num">
                                      <p:cBhvr>
                                        <p:cTn id="62"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gtEl>
                                      </p:cBhvr>
                                      <p:to x="100000" y="60000"/>
                                    </p:animScale>
                                    <p:animScale>
                                      <p:cBhvr>
                                        <p:cTn id="68" dur="166" decel="50000">
                                          <p:stCondLst>
                                            <p:cond delay="676"/>
                                          </p:stCondLst>
                                        </p:cTn>
                                        <p:tgtEl>
                                          <p:spTgt spid="7"/>
                                        </p:tgtEl>
                                      </p:cBhvr>
                                      <p:to x="100000" y="100000"/>
                                    </p:animScale>
                                    <p:animScale>
                                      <p:cBhvr>
                                        <p:cTn id="69" dur="26">
                                          <p:stCondLst>
                                            <p:cond delay="1312"/>
                                          </p:stCondLst>
                                        </p:cTn>
                                        <p:tgtEl>
                                          <p:spTgt spid="7"/>
                                        </p:tgtEl>
                                      </p:cBhvr>
                                      <p:to x="100000" y="80000"/>
                                    </p:animScale>
                                    <p:animScale>
                                      <p:cBhvr>
                                        <p:cTn id="70" dur="166" decel="50000">
                                          <p:stCondLst>
                                            <p:cond delay="1338"/>
                                          </p:stCondLst>
                                        </p:cTn>
                                        <p:tgtEl>
                                          <p:spTgt spid="7"/>
                                        </p:tgtEl>
                                      </p:cBhvr>
                                      <p:to x="100000" y="100000"/>
                                    </p:animScale>
                                    <p:animScale>
                                      <p:cBhvr>
                                        <p:cTn id="71" dur="26">
                                          <p:stCondLst>
                                            <p:cond delay="1642"/>
                                          </p:stCondLst>
                                        </p:cTn>
                                        <p:tgtEl>
                                          <p:spTgt spid="7"/>
                                        </p:tgtEl>
                                      </p:cBhvr>
                                      <p:to x="100000" y="90000"/>
                                    </p:animScale>
                                    <p:animScale>
                                      <p:cBhvr>
                                        <p:cTn id="72" dur="166" decel="50000">
                                          <p:stCondLst>
                                            <p:cond delay="1668"/>
                                          </p:stCondLst>
                                        </p:cTn>
                                        <p:tgtEl>
                                          <p:spTgt spid="7"/>
                                        </p:tgtEl>
                                      </p:cBhvr>
                                      <p:to x="100000" y="100000"/>
                                    </p:animScale>
                                    <p:animScale>
                                      <p:cBhvr>
                                        <p:cTn id="73" dur="26">
                                          <p:stCondLst>
                                            <p:cond delay="1808"/>
                                          </p:stCondLst>
                                        </p:cTn>
                                        <p:tgtEl>
                                          <p:spTgt spid="7"/>
                                        </p:tgtEl>
                                      </p:cBhvr>
                                      <p:to x="100000" y="95000"/>
                                    </p:animScale>
                                    <p:animScale>
                                      <p:cBhvr>
                                        <p:cTn id="74"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796" y="55217"/>
            <a:ext cx="11047863" cy="1296144"/>
          </a:xfrm>
          <a:ln w="3175">
            <a:solidFill>
              <a:schemeClr val="bg1"/>
            </a:solidFill>
          </a:ln>
        </p:spPr>
        <p:txBody>
          <a:bodyPr>
            <a:noAutofit/>
          </a:bodyPr>
          <a:lstStyle/>
          <a:p>
            <a:pPr>
              <a:defRPr/>
            </a:pPr>
            <a:r>
              <a:rPr lang="en-GB" sz="3600" b="1" dirty="0">
                <a:solidFill>
                  <a:schemeClr val="tx1"/>
                </a:solidFill>
                <a:effectLst>
                  <a:outerShdw blurRad="38100" dist="38100" dir="2700000" algn="tl">
                    <a:srgbClr val="000000">
                      <a:alpha val="43137"/>
                    </a:srgbClr>
                  </a:outerShdw>
                </a:effectLst>
              </a:rPr>
              <a:t>Components of </a:t>
            </a:r>
            <a:br>
              <a:rPr lang="en-GB" sz="3600" b="1" dirty="0">
                <a:solidFill>
                  <a:schemeClr val="tx1"/>
                </a:solidFill>
                <a:effectLst>
                  <a:outerShdw blurRad="38100" dist="38100" dir="2700000" algn="tl">
                    <a:srgbClr val="000000">
                      <a:alpha val="43137"/>
                    </a:srgbClr>
                  </a:outerShdw>
                </a:effectLst>
              </a:rPr>
            </a:br>
            <a:r>
              <a:rPr lang="en-GB" sz="3600" b="1" dirty="0">
                <a:solidFill>
                  <a:schemeClr val="tx1"/>
                </a:solidFill>
                <a:effectLst>
                  <a:outerShdw blurRad="38100" dist="38100" dir="2700000" algn="tl">
                    <a:srgbClr val="000000">
                      <a:alpha val="43137"/>
                    </a:srgbClr>
                  </a:outerShdw>
                </a:effectLst>
              </a:rPr>
              <a:t>Lynch’s Four Links Model</a:t>
            </a:r>
            <a:endParaRPr lang="en-US" sz="36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27348" y="1462687"/>
            <a:ext cx="11737304" cy="4133055"/>
          </a:xfrm>
          <a:ln w="44450">
            <a:noFill/>
          </a:ln>
        </p:spPr>
        <p:txBody>
          <a:bodyPr>
            <a:noAutofit/>
          </a:bodyPr>
          <a:lstStyle/>
          <a:p>
            <a:pPr>
              <a:buClr>
                <a:srgbClr val="A3201D"/>
              </a:buClr>
            </a:pPr>
            <a:r>
              <a:rPr lang="en-GB" sz="2400" dirty="0"/>
              <a:t>Informal co-operative links and networks:</a:t>
            </a:r>
          </a:p>
          <a:p>
            <a:pPr lvl="1">
              <a:buClr>
                <a:srgbClr val="A3201D"/>
              </a:buClr>
            </a:pPr>
            <a:r>
              <a:rPr lang="en-GB" sz="2000" dirty="0"/>
              <a:t>Organisations link together for a mutual common objective without legally binding contractual relationship</a:t>
            </a:r>
          </a:p>
          <a:p>
            <a:pPr>
              <a:buClr>
                <a:srgbClr val="A3201D"/>
              </a:buClr>
            </a:pPr>
            <a:r>
              <a:rPr lang="en-GB" sz="2400" dirty="0"/>
              <a:t>Formal co-operative links:</a:t>
            </a:r>
          </a:p>
          <a:p>
            <a:pPr lvl="1">
              <a:buClr>
                <a:srgbClr val="A3201D"/>
              </a:buClr>
            </a:pPr>
            <a:r>
              <a:rPr lang="en-GB" sz="2000" dirty="0"/>
              <a:t>Where firms are bound by legal contracts for the purpose  of achieving mutually common objective</a:t>
            </a:r>
          </a:p>
          <a:p>
            <a:pPr>
              <a:buClr>
                <a:srgbClr val="A3201D"/>
              </a:buClr>
            </a:pPr>
            <a:r>
              <a:rPr lang="en-GB" sz="2400" dirty="0"/>
              <a:t>Complementary:</a:t>
            </a:r>
          </a:p>
          <a:p>
            <a:pPr lvl="1">
              <a:buClr>
                <a:srgbClr val="A3201D"/>
              </a:buClr>
            </a:pPr>
            <a:r>
              <a:rPr lang="en-GB" sz="2000" dirty="0"/>
              <a:t>Other organisations that have products that add value to the product of the base organisation</a:t>
            </a:r>
          </a:p>
          <a:p>
            <a:pPr>
              <a:buClr>
                <a:srgbClr val="A3201D"/>
              </a:buClr>
            </a:pPr>
            <a:r>
              <a:rPr lang="en-GB" sz="2400" dirty="0"/>
              <a:t>Government links and networks:</a:t>
            </a:r>
          </a:p>
          <a:p>
            <a:pPr lvl="1">
              <a:buClr>
                <a:srgbClr val="A3201D"/>
              </a:buClr>
            </a:pPr>
            <a:r>
              <a:rPr lang="en-GB" sz="2000" dirty="0"/>
              <a:t>Relationships with local, regional, national and international government organisations </a:t>
            </a:r>
          </a:p>
        </p:txBody>
      </p:sp>
    </p:spTree>
    <p:extLst>
      <p:ext uri="{BB962C8B-B14F-4D97-AF65-F5344CB8AC3E}">
        <p14:creationId xmlns:p14="http://schemas.microsoft.com/office/powerpoint/2010/main" val="56328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211f9404-bca0-4bcf-9c1d-965ccb6f8d2d"/>
    <ds:schemaRef ds:uri="http://www.w3.org/XML/1998/namespace"/>
    <ds:schemaRef ds:uri="http://purl.org/dc/dcmitype/"/>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2044</TotalTime>
  <Words>2057</Words>
  <Application>Microsoft Office PowerPoint</Application>
  <PresentationFormat>Widescreen</PresentationFormat>
  <Paragraphs>290</Paragraphs>
  <Slides>37</Slides>
  <Notes>21</Notes>
  <HiddenSlides>0</HiddenSlides>
  <MMClips>5</MMClips>
  <ScaleCrop>false</ScaleCrop>
  <HeadingPairs>
    <vt:vector size="6" baseType="variant">
      <vt:variant>
        <vt:lpstr>Fonts Used</vt:lpstr>
      </vt:variant>
      <vt:variant>
        <vt:i4>13</vt:i4>
      </vt:variant>
      <vt:variant>
        <vt:lpstr>Theme</vt:lpstr>
      </vt:variant>
      <vt:variant>
        <vt:i4>21</vt:i4>
      </vt:variant>
      <vt:variant>
        <vt:lpstr>Slide Titles</vt:lpstr>
      </vt:variant>
      <vt:variant>
        <vt:i4>37</vt:i4>
      </vt:variant>
    </vt:vector>
  </HeadingPairs>
  <TitlesOfParts>
    <vt:vector size="71" baseType="lpstr">
      <vt:lpstr>Myriad Pro</vt:lpstr>
      <vt:lpstr>MyriadPro-Regular</vt:lpstr>
      <vt:lpstr>Arial</vt:lpstr>
      <vt:lpstr>Bradley Hand ITC</vt:lpstr>
      <vt:lpstr>Calibri</vt:lpstr>
      <vt:lpstr>Calibri Light</vt:lpstr>
      <vt:lpstr>Candara</vt:lpstr>
      <vt:lpstr>Roboto</vt:lpstr>
      <vt:lpstr>Symbol</vt:lpstr>
      <vt:lpstr>Tahoma</vt:lpstr>
      <vt:lpstr>Times New Roman</vt:lpstr>
      <vt:lpstr>Univers</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PowerPoint Presentation</vt:lpstr>
      <vt:lpstr>PowerPoint Presentation</vt:lpstr>
      <vt:lpstr>PowerPoint Presentation</vt:lpstr>
      <vt:lpstr>Layers of the Business Environment</vt:lpstr>
      <vt:lpstr>PowerPoint Presentation</vt:lpstr>
      <vt:lpstr>The Strategic Management Process</vt:lpstr>
      <vt:lpstr>Macro and Micro Environments </vt:lpstr>
      <vt:lpstr>The External Environment</vt:lpstr>
      <vt:lpstr>PowerPoint Presentation</vt:lpstr>
      <vt:lpstr>PowerPoint Presentation</vt:lpstr>
      <vt:lpstr>SWOT Analysis</vt:lpstr>
      <vt:lpstr>SWOT Analysis</vt:lpstr>
      <vt:lpstr>SWOT Analysis Allows Businesses to…</vt:lpstr>
      <vt:lpstr>SWOT Analysis</vt:lpstr>
      <vt:lpstr>Some Other Possible Factors in a SWOT Analysis</vt:lpstr>
      <vt:lpstr>Activity 3.2: Class Activity</vt:lpstr>
      <vt:lpstr> Porter’s Five Forces: An Introduction</vt:lpstr>
      <vt:lpstr>PowerPoint Presentation</vt:lpstr>
      <vt:lpstr>PowerPoint Presentation</vt:lpstr>
      <vt:lpstr>PowerPoint Presentation</vt:lpstr>
      <vt:lpstr>Porter’s Five Forces of  Competitive Position</vt:lpstr>
      <vt:lpstr>Supplier Power</vt:lpstr>
      <vt:lpstr>Buyer Power</vt:lpstr>
      <vt:lpstr>Threat of New Entrants </vt:lpstr>
      <vt:lpstr>Threat of Substitutes  </vt:lpstr>
      <vt:lpstr>Threat of Substitutes </vt:lpstr>
      <vt:lpstr>Degree of Rivalry / Competition </vt:lpstr>
      <vt:lpstr>Limitations of Five Forces Model</vt:lpstr>
      <vt:lpstr>Critical Success Factors (CSF)</vt:lpstr>
      <vt:lpstr>Critical Success Factors (CSF)</vt:lpstr>
      <vt:lpstr>Critical Success Factors (CSF)</vt:lpstr>
      <vt:lpstr>Critical Success Factors (CSF)</vt:lpstr>
      <vt:lpstr>PowerPoint Presentation</vt:lpstr>
      <vt:lpstr>Four Links Model (Lynch, 2012)</vt:lpstr>
      <vt:lpstr>PowerPoint Presentation</vt:lpstr>
      <vt:lpstr>Components of  Lynch’s Four Links Model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Seyed Nasirpourosgoei</cp:lastModifiedBy>
  <cp:revision>95</cp:revision>
  <dcterms:created xsi:type="dcterms:W3CDTF">2021-03-09T15:35:42Z</dcterms:created>
  <dcterms:modified xsi:type="dcterms:W3CDTF">2023-02-01T12:32:11Z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