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4"/>
    <p:sldMasterId id="2147483687" r:id="rId5"/>
    <p:sldMasterId id="2147483690" r:id="rId6"/>
    <p:sldMasterId id="2147483698" r:id="rId7"/>
    <p:sldMasterId id="2147483701" r:id="rId8"/>
    <p:sldMasterId id="2147483705" r:id="rId9"/>
    <p:sldMasterId id="2147483709" r:id="rId10"/>
  </p:sldMasterIdLst>
  <p:notesMasterIdLst>
    <p:notesMasterId r:id="rId44"/>
  </p:notesMasterIdLst>
  <p:sldIdLst>
    <p:sldId id="319" r:id="rId11"/>
    <p:sldId id="256" r:id="rId12"/>
    <p:sldId id="299" r:id="rId13"/>
    <p:sldId id="300" r:id="rId14"/>
    <p:sldId id="302" r:id="rId15"/>
    <p:sldId id="311" r:id="rId16"/>
    <p:sldId id="297" r:id="rId17"/>
    <p:sldId id="313" r:id="rId18"/>
    <p:sldId id="258" r:id="rId19"/>
    <p:sldId id="314" r:id="rId20"/>
    <p:sldId id="259" r:id="rId21"/>
    <p:sldId id="261" r:id="rId22"/>
    <p:sldId id="262" r:id="rId23"/>
    <p:sldId id="263" r:id="rId24"/>
    <p:sldId id="265" r:id="rId25"/>
    <p:sldId id="266" r:id="rId26"/>
    <p:sldId id="305" r:id="rId27"/>
    <p:sldId id="315" r:id="rId28"/>
    <p:sldId id="306" r:id="rId29"/>
    <p:sldId id="321" r:id="rId30"/>
    <p:sldId id="304" r:id="rId31"/>
    <p:sldId id="307" r:id="rId32"/>
    <p:sldId id="320" r:id="rId33"/>
    <p:sldId id="316" r:id="rId34"/>
    <p:sldId id="289" r:id="rId35"/>
    <p:sldId id="290" r:id="rId36"/>
    <p:sldId id="296" r:id="rId37"/>
    <p:sldId id="317" r:id="rId38"/>
    <p:sldId id="308" r:id="rId39"/>
    <p:sldId id="291" r:id="rId40"/>
    <p:sldId id="303" r:id="rId41"/>
    <p:sldId id="294" r:id="rId42"/>
    <p:sldId id="30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50BA5-9E0F-4390-AE30-CCAD7E32C97B}" v="1" dt="2026-01-13T10:57:57.7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0674" autoAdjust="0"/>
  </p:normalViewPr>
  <p:slideViewPr>
    <p:cSldViewPr snapToGrid="0">
      <p:cViewPr varScale="1">
        <p:scale>
          <a:sx n="93" d="100"/>
          <a:sy n="93" d="100"/>
        </p:scale>
        <p:origin x="7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Hunt" userId="861b56f6-9294-4fe7-8581-72715adbb7f5" providerId="ADAL" clId="{17F0E9AA-7CD0-45C4-A3D1-4B7F04F39368}"/>
    <pc:docChg chg="custSel addSld delSld modSld sldOrd">
      <pc:chgData name="Cindy Hunt" userId="861b56f6-9294-4fe7-8581-72715adbb7f5" providerId="ADAL" clId="{17F0E9AA-7CD0-45C4-A3D1-4B7F04F39368}" dt="2026-01-13T10:58:06.217" v="640" actId="20577"/>
      <pc:docMkLst>
        <pc:docMk/>
      </pc:docMkLst>
      <pc:sldChg chg="modSp mod">
        <pc:chgData name="Cindy Hunt" userId="861b56f6-9294-4fe7-8581-72715adbb7f5" providerId="ADAL" clId="{17F0E9AA-7CD0-45C4-A3D1-4B7F04F39368}" dt="2025-12-15T13:32:17.874" v="627" actId="20577"/>
        <pc:sldMkLst>
          <pc:docMk/>
          <pc:sldMk cId="1013068582" sldId="294"/>
        </pc:sldMkLst>
        <pc:spChg chg="mod">
          <ac:chgData name="Cindy Hunt" userId="861b56f6-9294-4fe7-8581-72715adbb7f5" providerId="ADAL" clId="{17F0E9AA-7CD0-45C4-A3D1-4B7F04F39368}" dt="2025-12-15T13:32:17.874" v="627" actId="20577"/>
          <ac:spMkLst>
            <pc:docMk/>
            <pc:sldMk cId="1013068582" sldId="294"/>
            <ac:spMk id="3" creationId="{707C6736-E73C-40DD-9CBB-E3C8C7F724D2}"/>
          </ac:spMkLst>
        </pc:spChg>
      </pc:sldChg>
      <pc:sldChg chg="addSp delSp modSp mod">
        <pc:chgData name="Cindy Hunt" userId="861b56f6-9294-4fe7-8581-72715adbb7f5" providerId="ADAL" clId="{17F0E9AA-7CD0-45C4-A3D1-4B7F04F39368}" dt="2025-12-15T13:17:54.540" v="376" actId="6549"/>
        <pc:sldMkLst>
          <pc:docMk/>
          <pc:sldMk cId="1244013677" sldId="304"/>
        </pc:sldMkLst>
        <pc:spChg chg="mod">
          <ac:chgData name="Cindy Hunt" userId="861b56f6-9294-4fe7-8581-72715adbb7f5" providerId="ADAL" clId="{17F0E9AA-7CD0-45C4-A3D1-4B7F04F39368}" dt="2025-12-15T13:17:54.540" v="376" actId="6549"/>
          <ac:spMkLst>
            <pc:docMk/>
            <pc:sldMk cId="1244013677" sldId="304"/>
            <ac:spMk id="2" creationId="{06836D76-E151-3824-77D4-938DBB384A8D}"/>
          </ac:spMkLst>
        </pc:spChg>
        <pc:spChg chg="mod">
          <ac:chgData name="Cindy Hunt" userId="861b56f6-9294-4fe7-8581-72715adbb7f5" providerId="ADAL" clId="{17F0E9AA-7CD0-45C4-A3D1-4B7F04F39368}" dt="2025-12-15T13:15:57.532" v="254" actId="20577"/>
          <ac:spMkLst>
            <pc:docMk/>
            <pc:sldMk cId="1244013677" sldId="304"/>
            <ac:spMk id="3" creationId="{A7712437-0566-90AD-70CE-1F2F6D107B40}"/>
          </ac:spMkLst>
        </pc:spChg>
        <pc:spChg chg="mod">
          <ac:chgData name="Cindy Hunt" userId="861b56f6-9294-4fe7-8581-72715adbb7f5" providerId="ADAL" clId="{17F0E9AA-7CD0-45C4-A3D1-4B7F04F39368}" dt="2025-12-15T13:12:56.201" v="201" actId="255"/>
          <ac:spMkLst>
            <pc:docMk/>
            <pc:sldMk cId="1244013677" sldId="304"/>
            <ac:spMk id="5" creationId="{455AB649-66AB-0DB9-A714-9C8EA4B82F40}"/>
          </ac:spMkLst>
        </pc:spChg>
      </pc:sldChg>
      <pc:sldChg chg="modSp mod">
        <pc:chgData name="Cindy Hunt" userId="861b56f6-9294-4fe7-8581-72715adbb7f5" providerId="ADAL" clId="{17F0E9AA-7CD0-45C4-A3D1-4B7F04F39368}" dt="2025-12-15T13:33:04.101" v="628" actId="255"/>
        <pc:sldMkLst>
          <pc:docMk/>
          <pc:sldMk cId="117461214" sldId="309"/>
        </pc:sldMkLst>
        <pc:spChg chg="mod">
          <ac:chgData name="Cindy Hunt" userId="861b56f6-9294-4fe7-8581-72715adbb7f5" providerId="ADAL" clId="{17F0E9AA-7CD0-45C4-A3D1-4B7F04F39368}" dt="2025-12-15T13:33:04.101" v="628" actId="255"/>
          <ac:spMkLst>
            <pc:docMk/>
            <pc:sldMk cId="117461214" sldId="309"/>
            <ac:spMk id="3" creationId="{707C6736-E73C-40DD-9CBB-E3C8C7F724D2}"/>
          </ac:spMkLst>
        </pc:spChg>
      </pc:sldChg>
      <pc:sldChg chg="addSp delSp modSp new mod ord">
        <pc:chgData name="Cindy Hunt" userId="861b56f6-9294-4fe7-8581-72715adbb7f5" providerId="ADAL" clId="{17F0E9AA-7CD0-45C4-A3D1-4B7F04F39368}" dt="2025-12-15T13:10:15.477" v="106"/>
        <pc:sldMkLst>
          <pc:docMk/>
          <pc:sldMk cId="2054407999" sldId="320"/>
        </pc:sldMkLst>
        <pc:spChg chg="mod">
          <ac:chgData name="Cindy Hunt" userId="861b56f6-9294-4fe7-8581-72715adbb7f5" providerId="ADAL" clId="{17F0E9AA-7CD0-45C4-A3D1-4B7F04F39368}" dt="2025-12-15T12:44:21.318" v="70" actId="14100"/>
          <ac:spMkLst>
            <pc:docMk/>
            <pc:sldMk cId="2054407999" sldId="320"/>
            <ac:spMk id="2" creationId="{1255D4F0-33C1-8A38-1053-0150DB6F8307}"/>
          </ac:spMkLst>
        </pc:spChg>
        <pc:graphicFrameChg chg="add mod modGraphic">
          <ac:chgData name="Cindy Hunt" userId="861b56f6-9294-4fe7-8581-72715adbb7f5" providerId="ADAL" clId="{17F0E9AA-7CD0-45C4-A3D1-4B7F04F39368}" dt="2025-12-15T12:52:27.504" v="92" actId="14100"/>
          <ac:graphicFrameMkLst>
            <pc:docMk/>
            <pc:sldMk cId="2054407999" sldId="320"/>
            <ac:graphicFrameMk id="4" creationId="{0E67DB8B-E489-78C6-03C0-578E8553FC0E}"/>
          </ac:graphicFrameMkLst>
        </pc:graphicFrameChg>
        <pc:graphicFrameChg chg="add mod modGraphic">
          <ac:chgData name="Cindy Hunt" userId="861b56f6-9294-4fe7-8581-72715adbb7f5" providerId="ADAL" clId="{17F0E9AA-7CD0-45C4-A3D1-4B7F04F39368}" dt="2025-12-15T13:00:23.423" v="101" actId="14100"/>
          <ac:graphicFrameMkLst>
            <pc:docMk/>
            <pc:sldMk cId="2054407999" sldId="320"/>
            <ac:graphicFrameMk id="5" creationId="{59A758C9-6198-DE67-DB6C-7015841FB23D}"/>
          </ac:graphicFrameMkLst>
        </pc:graphicFrameChg>
      </pc:sldChg>
      <pc:sldChg chg="modSp new mod">
        <pc:chgData name="Cindy Hunt" userId="861b56f6-9294-4fe7-8581-72715adbb7f5" providerId="ADAL" clId="{17F0E9AA-7CD0-45C4-A3D1-4B7F04F39368}" dt="2026-01-13T10:58:06.217" v="640" actId="20577"/>
        <pc:sldMkLst>
          <pc:docMk/>
          <pc:sldMk cId="3566767191" sldId="321"/>
        </pc:sldMkLst>
        <pc:spChg chg="mod">
          <ac:chgData name="Cindy Hunt" userId="861b56f6-9294-4fe7-8581-72715adbb7f5" providerId="ADAL" clId="{17F0E9AA-7CD0-45C4-A3D1-4B7F04F39368}" dt="2026-01-13T10:58:06.217" v="640" actId="20577"/>
          <ac:spMkLst>
            <pc:docMk/>
            <pc:sldMk cId="3566767191" sldId="321"/>
            <ac:spMk id="2" creationId="{F0BAFE30-C342-038E-2113-670A919BBC03}"/>
          </ac:spMkLst>
        </pc:spChg>
        <pc:spChg chg="mod">
          <ac:chgData name="Cindy Hunt" userId="861b56f6-9294-4fe7-8581-72715adbb7f5" providerId="ADAL" clId="{17F0E9AA-7CD0-45C4-A3D1-4B7F04F39368}" dt="2026-01-13T10:57:57.741" v="630"/>
          <ac:spMkLst>
            <pc:docMk/>
            <pc:sldMk cId="3566767191" sldId="321"/>
            <ac:spMk id="3" creationId="{1CDD4BAF-B923-C9E2-CA2C-BDE4CE85988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52242D-EC85-4534-A1EE-497AC9D0E029}" type="datetimeFigureOut">
              <a:rPr lang="en-GB" smtClean="0"/>
              <a:t>13/01/2026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80C73-5B0E-4C81-B98E-8504C96127E7}" type="slidenum">
              <a:rPr lang="en-GB" smtClean="0"/>
              <a:t>‹#›</a:t>
            </a:fld>
            <a:endParaRPr lang="en-GB"/>
          </a:p>
        </p:txBody>
      </p:sp>
    </p:spTree>
    <p:extLst>
      <p:ext uri="{BB962C8B-B14F-4D97-AF65-F5344CB8AC3E}">
        <p14:creationId xmlns:p14="http://schemas.microsoft.com/office/powerpoint/2010/main" val="2335407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80C73-5B0E-4C81-B98E-8504C96127E7}" type="slidenum">
              <a:rPr lang="en-GB" smtClean="0"/>
              <a:t>7</a:t>
            </a:fld>
            <a:endParaRPr lang="en-GB"/>
          </a:p>
        </p:txBody>
      </p:sp>
    </p:spTree>
    <p:extLst>
      <p:ext uri="{BB962C8B-B14F-4D97-AF65-F5344CB8AC3E}">
        <p14:creationId xmlns:p14="http://schemas.microsoft.com/office/powerpoint/2010/main" val="4156526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88589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41400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97185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9015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73535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6835C-E4EC-9106-63FF-ABA16C70BB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ECC77D-AC23-5F0C-D8ED-0D76DD3922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34820A-2258-DBD4-5ECE-5B229C65177C}"/>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5" name="Footer Placeholder 4">
            <a:extLst>
              <a:ext uri="{FF2B5EF4-FFF2-40B4-BE49-F238E27FC236}">
                <a16:creationId xmlns:a16="http://schemas.microsoft.com/office/drawing/2014/main" id="{65DA2640-BE41-1C22-D9EC-435D37E98B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A895E-E31F-3172-7862-974B3493D61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0271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E5562-1422-DA07-0587-5F4C631851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38CF98-0EBE-5954-BB84-E6BFB38FDA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D957C-F43C-3F6B-95EB-5A1184544CCD}"/>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5" name="Footer Placeholder 4">
            <a:extLst>
              <a:ext uri="{FF2B5EF4-FFF2-40B4-BE49-F238E27FC236}">
                <a16:creationId xmlns:a16="http://schemas.microsoft.com/office/drawing/2014/main" id="{D002A623-277E-5FDF-479A-6B799FB037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BC60C8A-5E03-F37C-934A-B3EE00D0809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242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6B1F-45EC-5681-586B-F710EBD990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F0887A-2A50-68DE-C94A-94C1C4018A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367189-2CDC-5990-48FA-B08298D54B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CF61CF-6170-B522-8D1B-C19B9741A921}"/>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6" name="Footer Placeholder 5">
            <a:extLst>
              <a:ext uri="{FF2B5EF4-FFF2-40B4-BE49-F238E27FC236}">
                <a16:creationId xmlns:a16="http://schemas.microsoft.com/office/drawing/2014/main" id="{2CD25797-14DA-FFD6-8E94-5862BC273AD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B7636C2-38F0-C7BD-6398-3962E1D4B8D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3018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23FB14-B842-AA23-5CEF-300DF86E7802}"/>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3" name="Footer Placeholder 2">
            <a:extLst>
              <a:ext uri="{FF2B5EF4-FFF2-40B4-BE49-F238E27FC236}">
                <a16:creationId xmlns:a16="http://schemas.microsoft.com/office/drawing/2014/main" id="{71D26BE2-3C02-9F68-7578-000A5B5049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CD0FF40-320B-D23D-2F89-96A8D42E35C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9467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694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13/01/2026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89454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37614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24335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52023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31134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96000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421094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214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48727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86114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6835C-E4EC-9106-63FF-ABA16C70BB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ECC77D-AC23-5F0C-D8ED-0D76DD3922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34820A-2258-DBD4-5ECE-5B229C65177C}"/>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5" name="Footer Placeholder 4">
            <a:extLst>
              <a:ext uri="{FF2B5EF4-FFF2-40B4-BE49-F238E27FC236}">
                <a16:creationId xmlns:a16="http://schemas.microsoft.com/office/drawing/2014/main" id="{65DA2640-BE41-1C22-D9EC-435D37E98B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A895E-E31F-3172-7862-974B3493D61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2803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6B1F-45EC-5681-586B-F710EBD990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F0887A-2A50-68DE-C94A-94C1C4018A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367189-2CDC-5990-48FA-B08298D54B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CF61CF-6170-B522-8D1B-C19B9741A921}"/>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6" name="Footer Placeholder 5">
            <a:extLst>
              <a:ext uri="{FF2B5EF4-FFF2-40B4-BE49-F238E27FC236}">
                <a16:creationId xmlns:a16="http://schemas.microsoft.com/office/drawing/2014/main" id="{2CD25797-14DA-FFD6-8E94-5862BC273AD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B7636C2-38F0-C7BD-6398-3962E1D4B8D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5644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E5562-1422-DA07-0587-5F4C631851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38CF98-0EBE-5954-BB84-E6BFB38FDA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D957C-F43C-3F6B-95EB-5A1184544CCD}"/>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5" name="Footer Placeholder 4">
            <a:extLst>
              <a:ext uri="{FF2B5EF4-FFF2-40B4-BE49-F238E27FC236}">
                <a16:creationId xmlns:a16="http://schemas.microsoft.com/office/drawing/2014/main" id="{D002A623-277E-5FDF-479A-6B799FB037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BC60C8A-5E03-F37C-934A-B3EE00D0809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1909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23FB14-B842-AA23-5CEF-300DF86E7802}"/>
              </a:ext>
            </a:extLst>
          </p:cNvPr>
          <p:cNvSpPr>
            <a:spLocks noGrp="1"/>
          </p:cNvSpPr>
          <p:nvPr>
            <p:ph type="dt" sz="half" idx="10"/>
          </p:nvPr>
        </p:nvSpPr>
        <p:spPr/>
        <p:txBody>
          <a:bodyPr/>
          <a:lstStyle/>
          <a:p>
            <a:fld id="{B61BEF0D-F0BB-DE4B-95CE-6DB70DBA9567}" type="datetimeFigureOut">
              <a:rPr lang="en-US" smtClean="0"/>
              <a:pPr/>
              <a:t>1/13/2026</a:t>
            </a:fld>
            <a:endParaRPr lang="en-US" dirty="0"/>
          </a:p>
        </p:txBody>
      </p:sp>
      <p:sp>
        <p:nvSpPr>
          <p:cNvPr id="3" name="Footer Placeholder 2">
            <a:extLst>
              <a:ext uri="{FF2B5EF4-FFF2-40B4-BE49-F238E27FC236}">
                <a16:creationId xmlns:a16="http://schemas.microsoft.com/office/drawing/2014/main" id="{71D26BE2-3C02-9F68-7578-000A5B5049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CD0FF40-320B-D23D-2F89-96A8D42E35C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42775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26905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50541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276701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378589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935164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475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563256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103493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7189371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9819726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3915702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22415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88467106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65355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1.xml"/><Relationship Id="rId7"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48398897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13/01/2026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004671040"/>
      </p:ext>
    </p:extLst>
  </p:cSld>
  <p:clrMap bg1="lt1" tx1="dk1" bg2="lt2" tx2="dk2" accent1="accent1" accent2="accent2" accent3="accent3" accent4="accent4" accent5="accent5" accent6="accent6" hlink="hlink" folHlink="folHlink"/>
  <p:sldLayoutIdLst>
    <p:sldLayoutId id="2147483688" r:id="rId1"/>
    <p:sldLayoutId id="21474836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16375971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826908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18" r:id="rId3"/>
    <p:sldLayoutId id="2147483719" r:id="rId4"/>
    <p:sldLayoutId id="2147483720" r:id="rId5"/>
    <p:sldLayoutId id="214748372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421301876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733973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9168467"/>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kJnE2nuDsmE" TargetMode="Externa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8" Type="http://schemas.openxmlformats.org/officeDocument/2006/relationships/hyperlink" Target="https://www.childcomwales.org.uk/ou-rwork/policy-positions/mental-health/" TargetMode="External"/><Relationship Id="rId3" Type="http://schemas.openxmlformats.org/officeDocument/2006/relationships/hyperlink" Target="https://www.nacce.org/ecological-theory-of-bronfenbrenner/" TargetMode="External"/><Relationship Id="rId7" Type="http://schemas.openxmlformats.org/officeDocument/2006/relationships/hyperlink" Target="https://www.childcomwales.org.uk/our-work/policy-positions/mental-health/" TargetMode="External"/><Relationship Id="rId2" Type="http://schemas.openxmlformats.org/officeDocument/2006/relationships/hyperlink" Target="https://www.acamh.org/research-digest/a-theory-of-youth-mental-health-recovery/" TargetMode="External"/><Relationship Id="rId1" Type="http://schemas.openxmlformats.org/officeDocument/2006/relationships/slideLayout" Target="../slideLayouts/slideLayout23.xml"/><Relationship Id="rId6" Type="http://schemas.openxmlformats.org/officeDocument/2006/relationships/hyperlink" Target="https://www.imperial.ac.uk/media/imperial-college/institute-of-global-health-innovation/public/Children-mental-health.pdf" TargetMode="External"/><Relationship Id="rId5" Type="http://schemas.openxmlformats.org/officeDocument/2006/relationships/hyperlink" Target="https://hwb.gov.wales/curriculum-for-wales/designing-your-curriculum/developing-a-vision-for-curriculum-design" TargetMode="External"/><Relationship Id="rId4" Type="http://schemas.openxmlformats.org/officeDocument/2006/relationships/hyperlink" Target="https://www.camhsnorthderbyshire.nhs.uk/what-is-asd-2"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ncb.org.uk/media/1197143/ncb_framework_for_promoting_well-being_and_responding_to_mental_health_in_schools.pdf" TargetMode="External"/><Relationship Id="rId2" Type="http://schemas.openxmlformats.org/officeDocument/2006/relationships/hyperlink" Target="https://mentalhealth.org.uk/" TargetMode="External"/><Relationship Id="rId1" Type="http://schemas.openxmlformats.org/officeDocument/2006/relationships/slideLayout" Target="../slideLayouts/slideLayout23.xml"/><Relationship Id="rId4" Type="http://schemas.openxmlformats.org/officeDocument/2006/relationships/hyperlink" Target="https://www.gov.wales/sites/default/files/publications/2021-11/review-of-together-for-mental-health-the-plan-for-2019-to-2022-in-response-to-covid-19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88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9237-3FA0-4C32-94E6-94EBD63FE772}"/>
              </a:ext>
            </a:extLst>
          </p:cNvPr>
          <p:cNvSpPr>
            <a:spLocks noGrp="1"/>
          </p:cNvSpPr>
          <p:nvPr>
            <p:ph type="ctrTitle"/>
          </p:nvPr>
        </p:nvSpPr>
        <p:spPr/>
        <p:txBody>
          <a:bodyPr>
            <a:normAutofit/>
          </a:bodyPr>
          <a:lstStyle/>
          <a:p>
            <a:br>
              <a:rPr lang="en-GB"/>
            </a:br>
            <a:endParaRPr lang="en-GB" sz="4900" dirty="0">
              <a:solidFill>
                <a:schemeClr val="accent1"/>
              </a:solidFill>
            </a:endParaRPr>
          </a:p>
        </p:txBody>
      </p:sp>
      <p:sp>
        <p:nvSpPr>
          <p:cNvPr id="3" name="Subtitle 2">
            <a:extLst>
              <a:ext uri="{FF2B5EF4-FFF2-40B4-BE49-F238E27FC236}">
                <a16:creationId xmlns:a16="http://schemas.microsoft.com/office/drawing/2014/main" id="{119CD072-88D9-4739-B739-5F1CE2F0C256}"/>
              </a:ext>
            </a:extLst>
          </p:cNvPr>
          <p:cNvSpPr>
            <a:spLocks noGrp="1"/>
          </p:cNvSpPr>
          <p:nvPr>
            <p:ph type="subTitle" idx="1"/>
          </p:nvPr>
        </p:nvSpPr>
        <p:spPr>
          <a:xfrm>
            <a:off x="1133856" y="621792"/>
            <a:ext cx="9534144" cy="5730370"/>
          </a:xfrm>
        </p:spPr>
        <p:txBody>
          <a:bodyPr>
            <a:noAutofit/>
          </a:bodyPr>
          <a:lstStyle/>
          <a:p>
            <a:r>
              <a:rPr lang="en-GB" sz="4400">
                <a:solidFill>
                  <a:schemeClr val="accent1"/>
                </a:solidFill>
                <a:latin typeface="+mj-lt"/>
              </a:rPr>
              <a:t>ECIE5009</a:t>
            </a:r>
            <a:br>
              <a:rPr lang="en-GB" sz="4400" dirty="0">
                <a:solidFill>
                  <a:schemeClr val="accent1"/>
                </a:solidFill>
                <a:latin typeface="+mj-lt"/>
              </a:rPr>
            </a:br>
            <a:r>
              <a:rPr lang="cy-GB" sz="4400" dirty="0">
                <a:latin typeface="+mj-lt"/>
              </a:rPr>
              <a:t>Iechyd Meddwl a Llesiant Plant a Phobl Ifanc</a:t>
            </a:r>
          </a:p>
          <a:p>
            <a:r>
              <a:rPr lang="en-GB" sz="4400" dirty="0">
                <a:solidFill>
                  <a:schemeClr val="accent1"/>
                </a:solidFill>
                <a:latin typeface="+mj-lt"/>
              </a:rPr>
              <a:t>Children and Young People’s Mental</a:t>
            </a:r>
          </a:p>
          <a:p>
            <a:r>
              <a:rPr lang="en-GB" sz="4400" dirty="0">
                <a:solidFill>
                  <a:schemeClr val="accent1"/>
                </a:solidFill>
                <a:latin typeface="+mj-lt"/>
              </a:rPr>
              <a:t>Health &amp; Well-Being</a:t>
            </a:r>
            <a:br>
              <a:rPr lang="en-GB" sz="4400" dirty="0">
                <a:solidFill>
                  <a:schemeClr val="accent1"/>
                </a:solidFill>
                <a:latin typeface="+mj-lt"/>
              </a:rPr>
            </a:br>
            <a:r>
              <a:rPr lang="cy-GB" sz="4400" dirty="0">
                <a:latin typeface="+mj-lt"/>
              </a:rPr>
              <a:t>Darlith</a:t>
            </a:r>
            <a:r>
              <a:rPr lang="en-GB" sz="4400" dirty="0">
                <a:solidFill>
                  <a:schemeClr val="accent1"/>
                </a:solidFill>
                <a:latin typeface="+mj-lt"/>
              </a:rPr>
              <a:t>/Lecture 2 : </a:t>
            </a:r>
            <a:r>
              <a:rPr lang="cy-GB" sz="4400" dirty="0">
                <a:latin typeface="+mj-lt"/>
              </a:rPr>
              <a:t>Theorïau a Pholisïau</a:t>
            </a:r>
          </a:p>
          <a:p>
            <a:r>
              <a:rPr lang="en-GB" sz="4400" dirty="0">
                <a:solidFill>
                  <a:schemeClr val="accent1"/>
                </a:solidFill>
                <a:latin typeface="+mj-lt"/>
              </a:rPr>
              <a:t>Theories and Policies</a:t>
            </a:r>
            <a:endParaRPr lang="en-GB" sz="4400" dirty="0">
              <a:latin typeface="+mj-lt"/>
            </a:endParaRPr>
          </a:p>
        </p:txBody>
      </p:sp>
    </p:spTree>
    <p:extLst>
      <p:ext uri="{BB962C8B-B14F-4D97-AF65-F5344CB8AC3E}">
        <p14:creationId xmlns:p14="http://schemas.microsoft.com/office/powerpoint/2010/main" val="3150126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27CAB-E20D-C845-9C2C-39F37C1B5374}"/>
              </a:ext>
            </a:extLst>
          </p:cNvPr>
          <p:cNvSpPr>
            <a:spLocks noGrp="1"/>
          </p:cNvSpPr>
          <p:nvPr>
            <p:ph type="title"/>
          </p:nvPr>
        </p:nvSpPr>
        <p:spPr/>
        <p:txBody>
          <a:bodyPr>
            <a:normAutofit fontScale="90000"/>
          </a:bodyPr>
          <a:lstStyle/>
          <a:p>
            <a:r>
              <a:rPr lang="cy-GB" dirty="0"/>
              <a:t>Adolygu'r sesiwn                         </a:t>
            </a:r>
            <a:r>
              <a:rPr lang="cy-GB" dirty="0" err="1">
                <a:solidFill>
                  <a:schemeClr val="accent1"/>
                </a:solidFill>
              </a:rPr>
              <a:t>Review</a:t>
            </a:r>
            <a:r>
              <a:rPr lang="cy-GB" dirty="0">
                <a:solidFill>
                  <a:schemeClr val="accent1"/>
                </a:solidFill>
              </a:rPr>
              <a:t> of </a:t>
            </a:r>
            <a:r>
              <a:rPr lang="cy-GB" dirty="0" err="1">
                <a:solidFill>
                  <a:schemeClr val="accent1"/>
                </a:solidFill>
              </a:rPr>
              <a:t>last</a:t>
            </a:r>
            <a:r>
              <a:rPr lang="cy-GB" dirty="0">
                <a:solidFill>
                  <a:schemeClr val="accent1"/>
                </a:solidFill>
              </a:rPr>
              <a:t> </a:t>
            </a:r>
            <a:r>
              <a:rPr lang="cy-GB" dirty="0" err="1">
                <a:solidFill>
                  <a:schemeClr val="accent1"/>
                </a:solidFill>
              </a:rPr>
              <a:t>session</a:t>
            </a:r>
            <a:br>
              <a:rPr lang="cy-GB" dirty="0">
                <a:solidFill>
                  <a:schemeClr val="accent1"/>
                </a:solidFill>
              </a:rPr>
            </a:br>
            <a:r>
              <a:rPr lang="cy-GB" dirty="0"/>
              <a:t>ddiwethaf</a:t>
            </a:r>
            <a:endParaRPr lang="en-GB" dirty="0">
              <a:solidFill>
                <a:schemeClr val="accent1"/>
              </a:solidFill>
            </a:endParaRPr>
          </a:p>
        </p:txBody>
      </p:sp>
      <p:sp>
        <p:nvSpPr>
          <p:cNvPr id="3" name="Content Placeholder 2">
            <a:extLst>
              <a:ext uri="{FF2B5EF4-FFF2-40B4-BE49-F238E27FC236}">
                <a16:creationId xmlns:a16="http://schemas.microsoft.com/office/drawing/2014/main" id="{5FDAD0DA-40FD-2035-888D-B1CE4A53C71A}"/>
              </a:ext>
            </a:extLst>
          </p:cNvPr>
          <p:cNvSpPr>
            <a:spLocks noGrp="1"/>
          </p:cNvSpPr>
          <p:nvPr>
            <p:ph sz="half" idx="1"/>
          </p:nvPr>
        </p:nvSpPr>
        <p:spPr>
          <a:xfrm>
            <a:off x="762001" y="1825625"/>
            <a:ext cx="5181600" cy="4351338"/>
          </a:xfrm>
        </p:spPr>
        <p:txBody>
          <a:bodyPr>
            <a:normAutofit/>
          </a:bodyPr>
          <a:lstStyle/>
          <a:p>
            <a:pPr marL="0" indent="0">
              <a:buNone/>
            </a:pPr>
            <a:r>
              <a:rPr lang="cy-GB" sz="2400" dirty="0"/>
              <a:t>Materion a all effeithio ar iechyd meddwl a lles plant a phobl ifanc:</a:t>
            </a:r>
          </a:p>
          <a:p>
            <a:r>
              <a:rPr lang="cy-GB" sz="2400" dirty="0"/>
              <a:t>Amgylchedd</a:t>
            </a:r>
          </a:p>
          <a:p>
            <a:r>
              <a:rPr lang="cy-GB" sz="2400" dirty="0"/>
              <a:t>Straen</a:t>
            </a:r>
          </a:p>
          <a:p>
            <a:r>
              <a:rPr lang="cy-GB" sz="2400" dirty="0"/>
              <a:t>Amgylchiadau teuluol</a:t>
            </a:r>
          </a:p>
          <a:p>
            <a:r>
              <a:rPr lang="cy-GB" sz="2400" dirty="0"/>
              <a:t>Digwyddiadau trawmatig</a:t>
            </a:r>
          </a:p>
          <a:p>
            <a:endParaRPr lang="cy-GB" sz="2400" dirty="0"/>
          </a:p>
          <a:p>
            <a:pPr marL="0" indent="0">
              <a:buNone/>
            </a:pPr>
            <a:r>
              <a:rPr lang="cy-GB" sz="2400" dirty="0"/>
              <a:t>Enghreifftiau o bob un?</a:t>
            </a:r>
          </a:p>
          <a:p>
            <a:pPr marL="0" indent="0">
              <a:buNone/>
            </a:pPr>
            <a:endParaRPr lang="en-GB" sz="2400" dirty="0"/>
          </a:p>
        </p:txBody>
      </p:sp>
      <p:sp>
        <p:nvSpPr>
          <p:cNvPr id="4" name="Content Placeholder 3">
            <a:extLst>
              <a:ext uri="{FF2B5EF4-FFF2-40B4-BE49-F238E27FC236}">
                <a16:creationId xmlns:a16="http://schemas.microsoft.com/office/drawing/2014/main" id="{2C54232B-C4CE-5121-1D87-3B369752912C}"/>
              </a:ext>
            </a:extLst>
          </p:cNvPr>
          <p:cNvSpPr>
            <a:spLocks noGrp="1"/>
          </p:cNvSpPr>
          <p:nvPr>
            <p:ph sz="half" idx="2"/>
          </p:nvPr>
        </p:nvSpPr>
        <p:spPr/>
        <p:txBody>
          <a:bodyPr>
            <a:normAutofit/>
          </a:bodyPr>
          <a:lstStyle/>
          <a:p>
            <a:pPr marL="0" indent="0">
              <a:buNone/>
            </a:pPr>
            <a:r>
              <a:rPr lang="en-GB" sz="2400" dirty="0">
                <a:solidFill>
                  <a:schemeClr val="accent1"/>
                </a:solidFill>
              </a:rPr>
              <a:t>Issues that can affect children and young people’s mental health and well-being:</a:t>
            </a:r>
          </a:p>
          <a:p>
            <a:r>
              <a:rPr lang="en-GB" sz="2400" dirty="0">
                <a:solidFill>
                  <a:schemeClr val="accent1"/>
                </a:solidFill>
              </a:rPr>
              <a:t>Environment</a:t>
            </a:r>
          </a:p>
          <a:p>
            <a:r>
              <a:rPr lang="en-GB" sz="2400" dirty="0">
                <a:solidFill>
                  <a:schemeClr val="accent1"/>
                </a:solidFill>
              </a:rPr>
              <a:t>Stress</a:t>
            </a:r>
          </a:p>
          <a:p>
            <a:r>
              <a:rPr lang="en-GB" sz="2400" dirty="0">
                <a:solidFill>
                  <a:schemeClr val="accent1"/>
                </a:solidFill>
              </a:rPr>
              <a:t>Family circumstances</a:t>
            </a:r>
          </a:p>
          <a:p>
            <a:r>
              <a:rPr lang="en-GB" sz="2400" dirty="0">
                <a:solidFill>
                  <a:schemeClr val="accent1"/>
                </a:solidFill>
              </a:rPr>
              <a:t>Traumatic events</a:t>
            </a:r>
          </a:p>
          <a:p>
            <a:endParaRPr lang="en-GB" sz="2400" dirty="0">
              <a:solidFill>
                <a:schemeClr val="accent1"/>
              </a:solidFill>
            </a:endParaRPr>
          </a:p>
          <a:p>
            <a:pPr marL="0" indent="0">
              <a:buNone/>
            </a:pPr>
            <a:r>
              <a:rPr lang="en-GB" sz="2400" dirty="0">
                <a:solidFill>
                  <a:schemeClr val="accent1"/>
                </a:solidFill>
              </a:rPr>
              <a:t>Examples of each?</a:t>
            </a:r>
          </a:p>
        </p:txBody>
      </p:sp>
    </p:spTree>
    <p:extLst>
      <p:ext uri="{BB962C8B-B14F-4D97-AF65-F5344CB8AC3E}">
        <p14:creationId xmlns:p14="http://schemas.microsoft.com/office/powerpoint/2010/main" val="1037122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7676C-E478-8152-9AE2-7A484ABB4BF3}"/>
              </a:ext>
            </a:extLst>
          </p:cNvPr>
          <p:cNvSpPr>
            <a:spLocks noGrp="1"/>
          </p:cNvSpPr>
          <p:nvPr>
            <p:ph type="title"/>
          </p:nvPr>
        </p:nvSpPr>
        <p:spPr/>
        <p:txBody>
          <a:bodyPr/>
          <a:lstStyle/>
          <a:p>
            <a:r>
              <a:rPr lang="en-GB" dirty="0"/>
              <a:t>Heddiw </a:t>
            </a:r>
            <a:r>
              <a:rPr lang="en-GB" dirty="0">
                <a:solidFill>
                  <a:schemeClr val="accent1"/>
                </a:solidFill>
              </a:rPr>
              <a:t>                              Today</a:t>
            </a:r>
          </a:p>
        </p:txBody>
      </p:sp>
      <p:sp>
        <p:nvSpPr>
          <p:cNvPr id="3" name="Content Placeholder 2">
            <a:extLst>
              <a:ext uri="{FF2B5EF4-FFF2-40B4-BE49-F238E27FC236}">
                <a16:creationId xmlns:a16="http://schemas.microsoft.com/office/drawing/2014/main" id="{92645F37-26A9-9FCD-EB16-91BCB89C472B}"/>
              </a:ext>
            </a:extLst>
          </p:cNvPr>
          <p:cNvSpPr>
            <a:spLocks noGrp="1"/>
          </p:cNvSpPr>
          <p:nvPr>
            <p:ph sz="half" idx="1"/>
          </p:nvPr>
        </p:nvSpPr>
        <p:spPr/>
        <p:txBody>
          <a:bodyPr>
            <a:normAutofit/>
          </a:bodyPr>
          <a:lstStyle/>
          <a:p>
            <a:r>
              <a:rPr lang="cy-GB" sz="2400" dirty="0"/>
              <a:t>Nodi damcaniaethau allweddol a all gefnogi ein dealltwriaeth o'r materion hyn a'r effaith ar blant a phobl ifanc.</a:t>
            </a:r>
          </a:p>
          <a:p>
            <a:r>
              <a:rPr lang="cy-GB" sz="2400" dirty="0"/>
              <a:t>Cysylltu theori ac ymarfer â pholisïau sy'n ymwneud ag iechyd meddwl a lles plant.</a:t>
            </a:r>
          </a:p>
          <a:p>
            <a:endParaRPr lang="cy-GB" sz="2400" dirty="0"/>
          </a:p>
          <a:p>
            <a:pPr marL="0" indent="0">
              <a:buNone/>
            </a:pPr>
            <a:r>
              <a:rPr lang="cy-GB" sz="2400" dirty="0"/>
              <a:t>Bydd y rhain yn berthnasol yn eich traethawd ac yn cefnogi'r dadleuon a gyflwynwyd gennych.</a:t>
            </a:r>
          </a:p>
        </p:txBody>
      </p:sp>
      <p:sp>
        <p:nvSpPr>
          <p:cNvPr id="4" name="Content Placeholder 3">
            <a:extLst>
              <a:ext uri="{FF2B5EF4-FFF2-40B4-BE49-F238E27FC236}">
                <a16:creationId xmlns:a16="http://schemas.microsoft.com/office/drawing/2014/main" id="{B970C433-6A61-C9B9-B749-F3E971E8DDF8}"/>
              </a:ext>
            </a:extLst>
          </p:cNvPr>
          <p:cNvSpPr>
            <a:spLocks noGrp="1"/>
          </p:cNvSpPr>
          <p:nvPr>
            <p:ph sz="half" idx="2"/>
          </p:nvPr>
        </p:nvSpPr>
        <p:spPr/>
        <p:txBody>
          <a:bodyPr>
            <a:normAutofit/>
          </a:bodyPr>
          <a:lstStyle/>
          <a:p>
            <a:r>
              <a:rPr lang="en-GB" sz="2400" dirty="0">
                <a:solidFill>
                  <a:schemeClr val="accent1"/>
                </a:solidFill>
              </a:rPr>
              <a:t>Identify key theories that can support our understanding of these issues and the impact on children and young people.</a:t>
            </a:r>
          </a:p>
          <a:p>
            <a:r>
              <a:rPr lang="en-GB" sz="2400" dirty="0">
                <a:solidFill>
                  <a:schemeClr val="accent1"/>
                </a:solidFill>
              </a:rPr>
              <a:t>Link theory and practice to policies concerning children’s mental health and well-being.</a:t>
            </a:r>
          </a:p>
          <a:p>
            <a:endParaRPr lang="en-GB" sz="2400" dirty="0">
              <a:solidFill>
                <a:schemeClr val="accent1"/>
              </a:solidFill>
            </a:endParaRPr>
          </a:p>
          <a:p>
            <a:pPr marL="0" indent="0">
              <a:buNone/>
            </a:pPr>
            <a:r>
              <a:rPr lang="en-GB" sz="2400" dirty="0">
                <a:solidFill>
                  <a:schemeClr val="accent1"/>
                </a:solidFill>
              </a:rPr>
              <a:t>These will be relevant in your essay and support the arguments you put forward.</a:t>
            </a:r>
          </a:p>
          <a:p>
            <a:endParaRPr lang="en-GB" dirty="0"/>
          </a:p>
        </p:txBody>
      </p:sp>
    </p:spTree>
    <p:extLst>
      <p:ext uri="{BB962C8B-B14F-4D97-AF65-F5344CB8AC3E}">
        <p14:creationId xmlns:p14="http://schemas.microsoft.com/office/powerpoint/2010/main" val="3024482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2E46A-D029-AC27-6DF0-CB2B18B05CDB}"/>
              </a:ext>
            </a:extLst>
          </p:cNvPr>
          <p:cNvSpPr>
            <a:spLocks noGrp="1"/>
          </p:cNvSpPr>
          <p:nvPr>
            <p:ph type="title"/>
          </p:nvPr>
        </p:nvSpPr>
        <p:spPr/>
        <p:txBody>
          <a:bodyPr/>
          <a:lstStyle/>
          <a:p>
            <a:r>
              <a:rPr lang="cy-GB" dirty="0"/>
              <a:t>Damcaniaethau rydyn ni'n eu trafod heddiw</a:t>
            </a:r>
          </a:p>
        </p:txBody>
      </p:sp>
      <p:sp>
        <p:nvSpPr>
          <p:cNvPr id="3" name="Content Placeholder 2">
            <a:extLst>
              <a:ext uri="{FF2B5EF4-FFF2-40B4-BE49-F238E27FC236}">
                <a16:creationId xmlns:a16="http://schemas.microsoft.com/office/drawing/2014/main" id="{362697FE-C45D-6AE4-D8C8-4F8FF395C229}"/>
              </a:ext>
            </a:extLst>
          </p:cNvPr>
          <p:cNvSpPr>
            <a:spLocks noGrp="1"/>
          </p:cNvSpPr>
          <p:nvPr>
            <p:ph idx="1"/>
          </p:nvPr>
        </p:nvSpPr>
        <p:spPr/>
        <p:txBody>
          <a:bodyPr>
            <a:normAutofit/>
          </a:bodyPr>
          <a:lstStyle/>
          <a:p>
            <a:r>
              <a:rPr lang="cy-GB" dirty="0"/>
              <a:t>Hierarchaeth anghenion </a:t>
            </a:r>
            <a:r>
              <a:rPr lang="cy-GB" dirty="0" err="1"/>
              <a:t>Maslow</a:t>
            </a:r>
            <a:r>
              <a:rPr lang="en-GB" sz="2800" dirty="0"/>
              <a:t>(1943)</a:t>
            </a:r>
          </a:p>
          <a:p>
            <a:r>
              <a:rPr lang="cy-GB" dirty="0" err="1"/>
              <a:t>Bronfenbrenner</a:t>
            </a:r>
            <a:r>
              <a:rPr lang="cy-GB" dirty="0"/>
              <a:t> yn theori Systemau Ecolegol</a:t>
            </a:r>
            <a:r>
              <a:rPr lang="cy-GB" sz="2800" dirty="0"/>
              <a:t> </a:t>
            </a:r>
            <a:r>
              <a:rPr lang="en-GB" sz="2800" dirty="0"/>
              <a:t>(1977)</a:t>
            </a:r>
          </a:p>
          <a:p>
            <a:r>
              <a:rPr lang="cy-GB" dirty="0"/>
              <a:t>Damcaniaeth Modelu Cymdeithasol </a:t>
            </a:r>
            <a:r>
              <a:rPr lang="cy-GB" dirty="0" err="1"/>
              <a:t>Bandura</a:t>
            </a:r>
            <a:r>
              <a:rPr lang="cy-GB" dirty="0"/>
              <a:t> </a:t>
            </a:r>
            <a:r>
              <a:rPr lang="en-GB" sz="2800" dirty="0"/>
              <a:t>(1961)</a:t>
            </a:r>
          </a:p>
          <a:p>
            <a:r>
              <a:rPr lang="cy-GB" dirty="0"/>
              <a:t>Theori Adferiad Iechyd Meddwl Ieuenctid </a:t>
            </a:r>
            <a:r>
              <a:rPr lang="en-GB" sz="2800" dirty="0"/>
              <a:t>(</a:t>
            </a:r>
            <a:r>
              <a:rPr lang="en-GB" sz="2800" b="0" dirty="0">
                <a:effectLst/>
              </a:rPr>
              <a:t>Kelly &amp; Coughlan, 2019</a:t>
            </a:r>
            <a:r>
              <a:rPr lang="en-GB" sz="2800" dirty="0"/>
              <a:t>)</a:t>
            </a:r>
          </a:p>
        </p:txBody>
      </p:sp>
    </p:spTree>
    <p:extLst>
      <p:ext uri="{BB962C8B-B14F-4D97-AF65-F5344CB8AC3E}">
        <p14:creationId xmlns:p14="http://schemas.microsoft.com/office/powerpoint/2010/main" val="2882677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2E46A-D029-AC27-6DF0-CB2B18B05CDB}"/>
              </a:ext>
            </a:extLst>
          </p:cNvPr>
          <p:cNvSpPr>
            <a:spLocks noGrp="1"/>
          </p:cNvSpPr>
          <p:nvPr>
            <p:ph type="title"/>
          </p:nvPr>
        </p:nvSpPr>
        <p:spPr/>
        <p:txBody>
          <a:bodyPr/>
          <a:lstStyle/>
          <a:p>
            <a:r>
              <a:rPr lang="en-GB" dirty="0">
                <a:solidFill>
                  <a:schemeClr val="accent1"/>
                </a:solidFill>
              </a:rPr>
              <a:t>Theories we’re discussing today</a:t>
            </a:r>
          </a:p>
        </p:txBody>
      </p:sp>
      <p:sp>
        <p:nvSpPr>
          <p:cNvPr id="3" name="Content Placeholder 2">
            <a:extLst>
              <a:ext uri="{FF2B5EF4-FFF2-40B4-BE49-F238E27FC236}">
                <a16:creationId xmlns:a16="http://schemas.microsoft.com/office/drawing/2014/main" id="{362697FE-C45D-6AE4-D8C8-4F8FF395C229}"/>
              </a:ext>
            </a:extLst>
          </p:cNvPr>
          <p:cNvSpPr>
            <a:spLocks noGrp="1"/>
          </p:cNvSpPr>
          <p:nvPr>
            <p:ph idx="1"/>
          </p:nvPr>
        </p:nvSpPr>
        <p:spPr/>
        <p:txBody>
          <a:bodyPr>
            <a:normAutofit/>
          </a:bodyPr>
          <a:lstStyle/>
          <a:p>
            <a:r>
              <a:rPr lang="en-GB" sz="2800" dirty="0">
                <a:solidFill>
                  <a:schemeClr val="accent1"/>
                </a:solidFill>
              </a:rPr>
              <a:t>Maslow’s Hierarchy of Needs  (1943)</a:t>
            </a:r>
          </a:p>
          <a:p>
            <a:r>
              <a:rPr lang="en-GB" sz="2800" dirty="0">
                <a:solidFill>
                  <a:schemeClr val="accent1"/>
                </a:solidFill>
              </a:rPr>
              <a:t>Bronfenbrenner’s Ecological Systems theory (1977)</a:t>
            </a:r>
          </a:p>
          <a:p>
            <a:r>
              <a:rPr lang="en-GB" sz="2800" dirty="0">
                <a:solidFill>
                  <a:schemeClr val="accent1"/>
                </a:solidFill>
              </a:rPr>
              <a:t>Bandura’s Social Modelling theory (1961)</a:t>
            </a:r>
          </a:p>
          <a:p>
            <a:r>
              <a:rPr lang="en-GB" sz="2800" dirty="0">
                <a:solidFill>
                  <a:schemeClr val="accent1"/>
                </a:solidFill>
              </a:rPr>
              <a:t>Theory of Youth Mental Health Recovery (</a:t>
            </a:r>
            <a:r>
              <a:rPr lang="en-GB" sz="2800" b="0" dirty="0">
                <a:solidFill>
                  <a:schemeClr val="accent1"/>
                </a:solidFill>
                <a:effectLst/>
              </a:rPr>
              <a:t>Kelly &amp; Coughlan, 2019</a:t>
            </a:r>
            <a:r>
              <a:rPr lang="en-GB" sz="2800" dirty="0">
                <a:solidFill>
                  <a:schemeClr val="accent1"/>
                </a:solidFill>
              </a:rPr>
              <a:t>)</a:t>
            </a:r>
          </a:p>
        </p:txBody>
      </p:sp>
    </p:spTree>
    <p:extLst>
      <p:ext uri="{BB962C8B-B14F-4D97-AF65-F5344CB8AC3E}">
        <p14:creationId xmlns:p14="http://schemas.microsoft.com/office/powerpoint/2010/main" val="3920685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7E5B-9D04-E774-2D8B-7FA7EAAC742D}"/>
              </a:ext>
            </a:extLst>
          </p:cNvPr>
          <p:cNvSpPr>
            <a:spLocks noGrp="1"/>
          </p:cNvSpPr>
          <p:nvPr>
            <p:ph type="title"/>
          </p:nvPr>
        </p:nvSpPr>
        <p:spPr>
          <a:xfrm>
            <a:off x="649225" y="640080"/>
            <a:ext cx="3650279" cy="1259894"/>
          </a:xfrm>
        </p:spPr>
        <p:txBody>
          <a:bodyPr>
            <a:normAutofit/>
          </a:bodyPr>
          <a:lstStyle/>
          <a:p>
            <a:r>
              <a:rPr lang="cy-GB" sz="2800" dirty="0"/>
              <a:t>Hierarchaeth anghenion </a:t>
            </a:r>
            <a:r>
              <a:rPr lang="en-GB" sz="2800" dirty="0"/>
              <a:t>Maslow(1943)</a:t>
            </a:r>
          </a:p>
        </p:txBody>
      </p:sp>
      <p:sp>
        <p:nvSpPr>
          <p:cNvPr id="9" name="Content Placeholder 8">
            <a:extLst>
              <a:ext uri="{FF2B5EF4-FFF2-40B4-BE49-F238E27FC236}">
                <a16:creationId xmlns:a16="http://schemas.microsoft.com/office/drawing/2014/main" id="{80A6E815-D3ED-B076-D2A2-324CB79D5878}"/>
              </a:ext>
            </a:extLst>
          </p:cNvPr>
          <p:cNvSpPr>
            <a:spLocks noGrp="1"/>
          </p:cNvSpPr>
          <p:nvPr>
            <p:ph idx="1"/>
          </p:nvPr>
        </p:nvSpPr>
        <p:spPr>
          <a:xfrm>
            <a:off x="649225" y="2133600"/>
            <a:ext cx="3650278" cy="3759253"/>
          </a:xfrm>
        </p:spPr>
        <p:txBody>
          <a:bodyPr>
            <a:normAutofit fontScale="25000" lnSpcReduction="20000"/>
          </a:bodyPr>
          <a:lstStyle/>
          <a:p>
            <a:pPr algn="r">
              <a:buClr>
                <a:srgbClr val="FFF200"/>
              </a:buClr>
            </a:pPr>
            <a:endParaRPr lang="en-US" sz="1000" dirty="0"/>
          </a:p>
          <a:p>
            <a:r>
              <a:rPr lang="cy-GB" sz="8000" b="1" dirty="0"/>
              <a:t>Mae pum haen yn y pyramid, o is i uwch, yn</a:t>
            </a:r>
            <a:r>
              <a:rPr lang="cy-GB" sz="8000" b="1" i="0" dirty="0">
                <a:effectLst/>
              </a:rPr>
              <a:t>:</a:t>
            </a:r>
            <a:endParaRPr lang="cy-GB" sz="8000" b="0" i="0" dirty="0">
              <a:effectLst/>
            </a:endParaRPr>
          </a:p>
          <a:p>
            <a:pPr>
              <a:buFont typeface="+mj-lt"/>
              <a:buAutoNum type="arabicPeriod"/>
            </a:pPr>
            <a:r>
              <a:rPr lang="cy-GB" sz="8000" dirty="0"/>
              <a:t>Anghenion biolegol a ffisiolegol</a:t>
            </a:r>
          </a:p>
          <a:p>
            <a:pPr>
              <a:buFont typeface="+mj-lt"/>
              <a:buAutoNum type="arabicPeriod"/>
            </a:pPr>
            <a:r>
              <a:rPr lang="cy-GB" sz="8000" dirty="0"/>
              <a:t>Anghenion diogelwch</a:t>
            </a:r>
          </a:p>
          <a:p>
            <a:pPr>
              <a:buFont typeface="+mj-lt"/>
              <a:buAutoNum type="arabicPeriod"/>
            </a:pPr>
            <a:r>
              <a:rPr lang="cy-GB" sz="8000" dirty="0"/>
              <a:t>Yr angen i deimlo eu bod wedi’u caru ac yn perthyn</a:t>
            </a:r>
          </a:p>
          <a:p>
            <a:pPr>
              <a:buFont typeface="+mj-lt"/>
              <a:buAutoNum type="arabicPeriod"/>
            </a:pPr>
            <a:r>
              <a:rPr lang="cy-GB" sz="8000" dirty="0"/>
              <a:t>Yr angen am hunan-barch</a:t>
            </a:r>
          </a:p>
          <a:p>
            <a:pPr>
              <a:buFont typeface="+mj-lt"/>
              <a:buAutoNum type="arabicPeriod"/>
            </a:pPr>
            <a:r>
              <a:rPr lang="cy-GB" sz="8000" dirty="0"/>
              <a:t>Hunan-wireddu</a:t>
            </a:r>
            <a:endParaRPr lang="cy-GB" sz="2400" dirty="0"/>
          </a:p>
          <a:p>
            <a:pPr algn="r">
              <a:buClr>
                <a:srgbClr val="FFF200"/>
              </a:buClr>
            </a:pPr>
            <a:endParaRPr lang="cy-GB" sz="1000" dirty="0"/>
          </a:p>
          <a:p>
            <a:pPr algn="r">
              <a:buClr>
                <a:srgbClr val="FFF200"/>
              </a:buClr>
            </a:pPr>
            <a:endParaRPr lang="cy-GB"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r>
              <a:rPr lang="en-US" sz="1000" dirty="0"/>
              <a:t>www.researchgate.net</a:t>
            </a:r>
          </a:p>
        </p:txBody>
      </p:sp>
      <p:pic>
        <p:nvPicPr>
          <p:cNvPr id="5" name="Content Placeholder 4" descr="Diagram&#10;&#10;Description automatically generated">
            <a:extLst>
              <a:ext uri="{FF2B5EF4-FFF2-40B4-BE49-F238E27FC236}">
                <a16:creationId xmlns:a16="http://schemas.microsoft.com/office/drawing/2014/main" id="{C269C442-2DF2-6B97-80A1-B207A16B81B6}"/>
              </a:ext>
            </a:extLst>
          </p:cNvPr>
          <p:cNvPicPr>
            <a:picLocks noChangeAspect="1"/>
          </p:cNvPicPr>
          <p:nvPr/>
        </p:nvPicPr>
        <p:blipFill>
          <a:blip r:embed="rId3"/>
          <a:stretch>
            <a:fillRect/>
          </a:stretch>
        </p:blipFill>
        <p:spPr>
          <a:xfrm>
            <a:off x="4969681" y="640080"/>
            <a:ext cx="6253301" cy="5252773"/>
          </a:xfrm>
          <a:prstGeom prst="rect">
            <a:avLst/>
          </a:prstGeom>
        </p:spPr>
      </p:pic>
    </p:spTree>
    <p:extLst>
      <p:ext uri="{BB962C8B-B14F-4D97-AF65-F5344CB8AC3E}">
        <p14:creationId xmlns:p14="http://schemas.microsoft.com/office/powerpoint/2010/main" val="3231698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7E5B-9D04-E774-2D8B-7FA7EAAC742D}"/>
              </a:ext>
            </a:extLst>
          </p:cNvPr>
          <p:cNvSpPr>
            <a:spLocks noGrp="1"/>
          </p:cNvSpPr>
          <p:nvPr>
            <p:ph type="title"/>
          </p:nvPr>
        </p:nvSpPr>
        <p:spPr>
          <a:xfrm>
            <a:off x="649225" y="640080"/>
            <a:ext cx="3650279" cy="1259894"/>
          </a:xfrm>
        </p:spPr>
        <p:txBody>
          <a:bodyPr>
            <a:normAutofit/>
          </a:bodyPr>
          <a:lstStyle/>
          <a:p>
            <a:pPr>
              <a:lnSpc>
                <a:spcPct val="90000"/>
              </a:lnSpc>
            </a:pPr>
            <a:r>
              <a:rPr lang="en-GB" sz="2800" dirty="0">
                <a:solidFill>
                  <a:schemeClr val="accent1"/>
                </a:solidFill>
              </a:rPr>
              <a:t>Maslow’s Hierarchy of Needs (1943)</a:t>
            </a:r>
          </a:p>
        </p:txBody>
      </p:sp>
      <p:sp>
        <p:nvSpPr>
          <p:cNvPr id="9" name="Content Placeholder 8">
            <a:extLst>
              <a:ext uri="{FF2B5EF4-FFF2-40B4-BE49-F238E27FC236}">
                <a16:creationId xmlns:a16="http://schemas.microsoft.com/office/drawing/2014/main" id="{80A6E815-D3ED-B076-D2A2-324CB79D5878}"/>
              </a:ext>
            </a:extLst>
          </p:cNvPr>
          <p:cNvSpPr>
            <a:spLocks noGrp="1"/>
          </p:cNvSpPr>
          <p:nvPr>
            <p:ph idx="1"/>
          </p:nvPr>
        </p:nvSpPr>
        <p:spPr>
          <a:xfrm>
            <a:off x="649225" y="2133600"/>
            <a:ext cx="3650278" cy="3759253"/>
          </a:xfrm>
        </p:spPr>
        <p:txBody>
          <a:bodyPr>
            <a:normAutofit fontScale="25000" lnSpcReduction="20000"/>
          </a:bodyPr>
          <a:lstStyle/>
          <a:p>
            <a:pPr algn="r">
              <a:buClr>
                <a:srgbClr val="FFF200"/>
              </a:buClr>
            </a:pPr>
            <a:endParaRPr lang="en-US" sz="1000" dirty="0"/>
          </a:p>
          <a:p>
            <a:pPr algn="l"/>
            <a:r>
              <a:rPr lang="en-GB" sz="8000" b="1" dirty="0">
                <a:solidFill>
                  <a:schemeClr val="accent1"/>
                </a:solidFill>
              </a:rPr>
              <a:t>F</a:t>
            </a:r>
            <a:r>
              <a:rPr lang="en-GB" sz="8000" b="1" i="0" dirty="0">
                <a:solidFill>
                  <a:schemeClr val="accent1"/>
                </a:solidFill>
                <a:effectLst/>
              </a:rPr>
              <a:t>ive tiers in the pyramid, from lower to higher, are:</a:t>
            </a:r>
            <a:endParaRPr lang="en-GB" sz="8000" b="0" i="0" dirty="0">
              <a:solidFill>
                <a:schemeClr val="accent1"/>
              </a:solidFill>
              <a:effectLst/>
            </a:endParaRPr>
          </a:p>
          <a:p>
            <a:pPr algn="l">
              <a:buFont typeface="+mj-lt"/>
              <a:buAutoNum type="arabicPeriod"/>
            </a:pPr>
            <a:r>
              <a:rPr lang="en-GB" sz="8000" b="0" i="0" dirty="0">
                <a:solidFill>
                  <a:schemeClr val="accent1"/>
                </a:solidFill>
                <a:effectLst/>
              </a:rPr>
              <a:t>Biological and physiological needs</a:t>
            </a:r>
          </a:p>
          <a:p>
            <a:pPr algn="l">
              <a:buFont typeface="+mj-lt"/>
              <a:buAutoNum type="arabicPeriod"/>
            </a:pPr>
            <a:r>
              <a:rPr lang="en-GB" sz="8000" b="0" i="0" dirty="0">
                <a:solidFill>
                  <a:schemeClr val="accent1"/>
                </a:solidFill>
                <a:effectLst/>
              </a:rPr>
              <a:t>Safety needs</a:t>
            </a:r>
          </a:p>
          <a:p>
            <a:pPr algn="l">
              <a:buFont typeface="+mj-lt"/>
              <a:buAutoNum type="arabicPeriod"/>
            </a:pPr>
            <a:r>
              <a:rPr lang="en-GB" sz="8000" b="0" i="0" dirty="0">
                <a:solidFill>
                  <a:schemeClr val="accent1"/>
                </a:solidFill>
                <a:effectLst/>
              </a:rPr>
              <a:t>The need to feel loved &amp; to belong</a:t>
            </a:r>
          </a:p>
          <a:p>
            <a:pPr algn="l">
              <a:buFont typeface="+mj-lt"/>
              <a:buAutoNum type="arabicPeriod"/>
            </a:pPr>
            <a:r>
              <a:rPr lang="en-GB" sz="8000" b="0" i="0" dirty="0">
                <a:solidFill>
                  <a:schemeClr val="accent1"/>
                </a:solidFill>
                <a:effectLst/>
              </a:rPr>
              <a:t>The need for self-esteem</a:t>
            </a:r>
          </a:p>
          <a:p>
            <a:pPr algn="l">
              <a:buFont typeface="+mj-lt"/>
              <a:buAutoNum type="arabicPeriod"/>
            </a:pPr>
            <a:r>
              <a:rPr lang="en-GB" sz="8000" b="0" i="0" dirty="0">
                <a:solidFill>
                  <a:schemeClr val="accent1"/>
                </a:solidFill>
                <a:effectLst/>
              </a:rPr>
              <a:t>Self actualization</a:t>
            </a:r>
          </a:p>
          <a:p>
            <a:pPr>
              <a:buClr>
                <a:srgbClr val="FFF200"/>
              </a:buClr>
            </a:pPr>
            <a:endParaRPr lang="en-US" sz="2400" dirty="0">
              <a:solidFill>
                <a:schemeClr val="accent1"/>
              </a:solidFill>
            </a:endParaRPr>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r>
              <a:rPr lang="en-US" sz="1000" dirty="0"/>
              <a:t>www.researchgate.net</a:t>
            </a:r>
          </a:p>
        </p:txBody>
      </p:sp>
      <p:pic>
        <p:nvPicPr>
          <p:cNvPr id="5" name="Content Placeholder 4" descr="Diagram&#10;&#10;Description automatically generated">
            <a:extLst>
              <a:ext uri="{FF2B5EF4-FFF2-40B4-BE49-F238E27FC236}">
                <a16:creationId xmlns:a16="http://schemas.microsoft.com/office/drawing/2014/main" id="{C269C442-2DF2-6B97-80A1-B207A16B81B6}"/>
              </a:ext>
            </a:extLst>
          </p:cNvPr>
          <p:cNvPicPr>
            <a:picLocks noChangeAspect="1"/>
          </p:cNvPicPr>
          <p:nvPr/>
        </p:nvPicPr>
        <p:blipFill>
          <a:blip r:embed="rId2"/>
          <a:stretch>
            <a:fillRect/>
          </a:stretch>
        </p:blipFill>
        <p:spPr>
          <a:xfrm>
            <a:off x="4969681" y="640080"/>
            <a:ext cx="6253301" cy="5252773"/>
          </a:xfrm>
          <a:prstGeom prst="rect">
            <a:avLst/>
          </a:prstGeom>
        </p:spPr>
      </p:pic>
    </p:spTree>
    <p:extLst>
      <p:ext uri="{BB962C8B-B14F-4D97-AF65-F5344CB8AC3E}">
        <p14:creationId xmlns:p14="http://schemas.microsoft.com/office/powerpoint/2010/main" val="1202752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0EA3-0D2F-45D6-A59B-DC6BF98A7E56}"/>
              </a:ext>
            </a:extLst>
          </p:cNvPr>
          <p:cNvSpPr>
            <a:spLocks noGrp="1"/>
          </p:cNvSpPr>
          <p:nvPr>
            <p:ph type="title"/>
          </p:nvPr>
        </p:nvSpPr>
        <p:spPr/>
        <p:txBody>
          <a:bodyPr>
            <a:normAutofit/>
          </a:bodyPr>
          <a:lstStyle/>
          <a:p>
            <a:r>
              <a:rPr lang="cy-GB" dirty="0"/>
              <a:t>Theori Systemau Ecolegol </a:t>
            </a:r>
            <a:r>
              <a:rPr lang="cy-GB" dirty="0" err="1"/>
              <a:t>Bronfenbrenner</a:t>
            </a:r>
            <a:r>
              <a:rPr lang="cy-GB" dirty="0">
                <a:solidFill>
                  <a:schemeClr val="accent1"/>
                </a:solidFill>
              </a:rPr>
              <a:t> </a:t>
            </a:r>
            <a:r>
              <a:rPr lang="en-GB" dirty="0"/>
              <a:t>(1977) </a:t>
            </a:r>
          </a:p>
        </p:txBody>
      </p:sp>
      <p:sp>
        <p:nvSpPr>
          <p:cNvPr id="3" name="Content Placeholder 2">
            <a:extLst>
              <a:ext uri="{FF2B5EF4-FFF2-40B4-BE49-F238E27FC236}">
                <a16:creationId xmlns:a16="http://schemas.microsoft.com/office/drawing/2014/main" id="{1562A809-EECF-4C19-BBD4-59531E39308B}"/>
              </a:ext>
            </a:extLst>
          </p:cNvPr>
          <p:cNvSpPr>
            <a:spLocks noGrp="1"/>
          </p:cNvSpPr>
          <p:nvPr>
            <p:ph idx="1"/>
          </p:nvPr>
        </p:nvSpPr>
        <p:spPr>
          <a:xfrm>
            <a:off x="2855053" y="2125362"/>
            <a:ext cx="5835121" cy="3785860"/>
          </a:xfrm>
        </p:spPr>
        <p:txBody>
          <a:bodyPr>
            <a:normAutofit/>
          </a:bodyPr>
          <a:lstStyle/>
          <a:p>
            <a:pPr marL="0" indent="0">
              <a:buNone/>
            </a:pPr>
            <a:r>
              <a:rPr lang="cy-GB" sz="4000" dirty="0"/>
              <a:t>Yn canolbwyntio ar ansawdd a chyd-destun amgylchedd plentyn</a:t>
            </a:r>
            <a:r>
              <a:rPr lang="cy-GB" sz="2000" dirty="0"/>
              <a:t> </a:t>
            </a:r>
            <a:r>
              <a:rPr lang="cy-GB" sz="2000" dirty="0">
                <a:solidFill>
                  <a:schemeClr val="accent1"/>
                </a:solidFill>
              </a:rPr>
              <a:t>                                                                                           </a:t>
            </a:r>
          </a:p>
          <a:p>
            <a:pPr marL="320040" indent="-320040">
              <a:buFont typeface="Wingdings"/>
              <a:buChar char=""/>
              <a:defRPr/>
            </a:pPr>
            <a:endParaRPr lang="en-AU" dirty="0"/>
          </a:p>
          <a:p>
            <a:endParaRPr lang="en-GB" dirty="0"/>
          </a:p>
        </p:txBody>
      </p:sp>
      <p:pic>
        <p:nvPicPr>
          <p:cNvPr id="4" name="Picture 3" descr="C:\Users\Dave\AppData\Local\Microsoft\Windows\INetCache\IE\VQ5HMKDS\Family[1].jpg">
            <a:extLst>
              <a:ext uri="{FF2B5EF4-FFF2-40B4-BE49-F238E27FC236}">
                <a16:creationId xmlns:a16="http://schemas.microsoft.com/office/drawing/2014/main" id="{53CE9A63-74F3-41FF-B2BC-E133EC9C2B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8631453" y="3018027"/>
            <a:ext cx="2873159" cy="2893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643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0EA3-0D2F-45D6-A59B-DC6BF98A7E56}"/>
              </a:ext>
            </a:extLst>
          </p:cNvPr>
          <p:cNvSpPr>
            <a:spLocks noGrp="1"/>
          </p:cNvSpPr>
          <p:nvPr>
            <p:ph type="title"/>
          </p:nvPr>
        </p:nvSpPr>
        <p:spPr/>
        <p:txBody>
          <a:bodyPr>
            <a:normAutofit/>
          </a:bodyPr>
          <a:lstStyle/>
          <a:p>
            <a:r>
              <a:rPr lang="en-GB" dirty="0">
                <a:solidFill>
                  <a:schemeClr val="accent1"/>
                </a:solidFill>
              </a:rPr>
              <a:t>Bronfenbrenner’s Ecological Systems Theory (1977) </a:t>
            </a:r>
          </a:p>
        </p:txBody>
      </p:sp>
      <p:sp>
        <p:nvSpPr>
          <p:cNvPr id="3" name="Content Placeholder 2">
            <a:extLst>
              <a:ext uri="{FF2B5EF4-FFF2-40B4-BE49-F238E27FC236}">
                <a16:creationId xmlns:a16="http://schemas.microsoft.com/office/drawing/2014/main" id="{1562A809-EECF-4C19-BBD4-59531E39308B}"/>
              </a:ext>
            </a:extLst>
          </p:cNvPr>
          <p:cNvSpPr>
            <a:spLocks noGrp="1"/>
          </p:cNvSpPr>
          <p:nvPr>
            <p:ph idx="1"/>
          </p:nvPr>
        </p:nvSpPr>
        <p:spPr>
          <a:xfrm>
            <a:off x="2855053" y="2125362"/>
            <a:ext cx="5835121" cy="3785860"/>
          </a:xfrm>
        </p:spPr>
        <p:txBody>
          <a:bodyPr>
            <a:normAutofit/>
          </a:bodyPr>
          <a:lstStyle/>
          <a:p>
            <a:pPr marL="0" indent="0">
              <a:buNone/>
            </a:pPr>
            <a:r>
              <a:rPr lang="en-AU" sz="4000" dirty="0">
                <a:solidFill>
                  <a:schemeClr val="accent1"/>
                </a:solidFill>
              </a:rPr>
              <a:t>Focuses on the quality and context of a child’s environment</a:t>
            </a:r>
          </a:p>
          <a:p>
            <a:pPr marL="0" indent="0">
              <a:buNone/>
              <a:defRPr/>
            </a:pPr>
            <a:r>
              <a:rPr lang="en-AU" sz="2000" dirty="0">
                <a:solidFill>
                  <a:schemeClr val="accent1"/>
                </a:solidFill>
              </a:rPr>
              <a:t>                                                                                            </a:t>
            </a:r>
          </a:p>
          <a:p>
            <a:pPr marL="320040" indent="-320040">
              <a:buFont typeface="Wingdings"/>
              <a:buChar char=""/>
              <a:defRPr/>
            </a:pPr>
            <a:endParaRPr lang="en-AU" dirty="0"/>
          </a:p>
          <a:p>
            <a:endParaRPr lang="en-GB" dirty="0"/>
          </a:p>
        </p:txBody>
      </p:sp>
      <p:pic>
        <p:nvPicPr>
          <p:cNvPr id="4" name="Picture 3" descr="C:\Users\Dave\AppData\Local\Microsoft\Windows\INetCache\IE\VQ5HMKDS\Family[1].jpg">
            <a:extLst>
              <a:ext uri="{FF2B5EF4-FFF2-40B4-BE49-F238E27FC236}">
                <a16:creationId xmlns:a16="http://schemas.microsoft.com/office/drawing/2014/main" id="{53CE9A63-74F3-41FF-B2BC-E133EC9C2B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8631453" y="3018027"/>
            <a:ext cx="2873159" cy="2893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7179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ioecological Model">
            <a:extLst>
              <a:ext uri="{FF2B5EF4-FFF2-40B4-BE49-F238E27FC236}">
                <a16:creationId xmlns:a16="http://schemas.microsoft.com/office/drawing/2014/main" id="{A6356BE3-83F2-487F-8B60-1F123CF175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2051" y="285750"/>
            <a:ext cx="7642974" cy="634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511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7526-D98C-40ED-888D-9329874D17BC}"/>
              </a:ext>
            </a:extLst>
          </p:cNvPr>
          <p:cNvSpPr>
            <a:spLocks noGrp="1"/>
          </p:cNvSpPr>
          <p:nvPr>
            <p:ph type="title"/>
          </p:nvPr>
        </p:nvSpPr>
        <p:spPr/>
        <p:txBody>
          <a:bodyPr/>
          <a:lstStyle/>
          <a:p>
            <a:r>
              <a:rPr lang="en-GB" dirty="0"/>
              <a:t> Microsystem                     </a:t>
            </a:r>
            <a:r>
              <a:rPr lang="en-GB" dirty="0" err="1">
                <a:solidFill>
                  <a:schemeClr val="accent1"/>
                </a:solidFill>
              </a:rPr>
              <a:t>Microsystem</a:t>
            </a:r>
            <a:endParaRPr lang="en-GB" dirty="0">
              <a:solidFill>
                <a:schemeClr val="accent1"/>
              </a:solidFill>
            </a:endParaRPr>
          </a:p>
        </p:txBody>
      </p:sp>
      <p:sp>
        <p:nvSpPr>
          <p:cNvPr id="3" name="Content Placeholder 2">
            <a:extLst>
              <a:ext uri="{FF2B5EF4-FFF2-40B4-BE49-F238E27FC236}">
                <a16:creationId xmlns:a16="http://schemas.microsoft.com/office/drawing/2014/main" id="{2F14B000-579B-45F7-A5D8-BAFD8584BF7C}"/>
              </a:ext>
            </a:extLst>
          </p:cNvPr>
          <p:cNvSpPr>
            <a:spLocks noGrp="1"/>
          </p:cNvSpPr>
          <p:nvPr>
            <p:ph sz="half" idx="1"/>
          </p:nvPr>
        </p:nvSpPr>
        <p:spPr/>
        <p:txBody>
          <a:bodyPr>
            <a:normAutofit/>
          </a:bodyPr>
          <a:lstStyle/>
          <a:p>
            <a:r>
              <a:rPr lang="cy-GB" sz="2400" dirty="0"/>
              <a:t>Mae'r system hon yn cynnwys yr elfennau sydd agosaf at y plentyn ac sydd â'r dylanwad mwyaf uniongyrchol. </a:t>
            </a:r>
          </a:p>
          <a:p>
            <a:pPr>
              <a:defRPr/>
            </a:pPr>
            <a:r>
              <a:rPr lang="cy-GB" sz="2400" dirty="0"/>
              <a:t>Pan fydd y berthynas rhwng gwahanol </a:t>
            </a:r>
            <a:r>
              <a:rPr lang="cy-GB" sz="2400" dirty="0" err="1"/>
              <a:t>ficrosystemau</a:t>
            </a:r>
            <a:r>
              <a:rPr lang="cy-GB" sz="2400" dirty="0"/>
              <a:t> yn un gydnaws, </a:t>
            </a:r>
          </a:p>
          <a:p>
            <a:pPr marL="0" indent="0">
              <a:buNone/>
              <a:defRPr/>
            </a:pPr>
            <a:endParaRPr lang="cy-GB" sz="2400" dirty="0">
              <a:solidFill>
                <a:srgbClr val="FF0000"/>
              </a:solidFill>
            </a:endParaRPr>
          </a:p>
          <a:p>
            <a:pPr marL="0" indent="0">
              <a:buNone/>
              <a:defRPr/>
            </a:pPr>
            <a:r>
              <a:rPr lang="cy-GB" sz="2400" dirty="0">
                <a:solidFill>
                  <a:srgbClr val="FF0000"/>
                </a:solidFill>
              </a:rPr>
              <a:t>Datblygiad yn mynd yn ei flaen yn fwy llyfn = llesiant</a:t>
            </a:r>
          </a:p>
          <a:p>
            <a:endParaRPr lang="en-GB" dirty="0"/>
          </a:p>
        </p:txBody>
      </p:sp>
      <p:sp>
        <p:nvSpPr>
          <p:cNvPr id="5" name="Content Placeholder 4">
            <a:extLst>
              <a:ext uri="{FF2B5EF4-FFF2-40B4-BE49-F238E27FC236}">
                <a16:creationId xmlns:a16="http://schemas.microsoft.com/office/drawing/2014/main" id="{0B19942A-5B2F-3414-EB56-43D305414BA7}"/>
              </a:ext>
            </a:extLst>
          </p:cNvPr>
          <p:cNvSpPr>
            <a:spLocks noGrp="1"/>
          </p:cNvSpPr>
          <p:nvPr>
            <p:ph sz="half" idx="2"/>
          </p:nvPr>
        </p:nvSpPr>
        <p:spPr/>
        <p:txBody>
          <a:bodyPr>
            <a:normAutofit/>
          </a:bodyPr>
          <a:lstStyle/>
          <a:p>
            <a:r>
              <a:rPr lang="en-GB" sz="2400" dirty="0">
                <a:solidFill>
                  <a:schemeClr val="accent1">
                    <a:lumMod val="75000"/>
                  </a:schemeClr>
                </a:solidFill>
              </a:rPr>
              <a:t>This system is made up of the elements that are closest to the child and have the most direct influence. </a:t>
            </a:r>
          </a:p>
          <a:p>
            <a:pPr>
              <a:lnSpc>
                <a:spcPct val="90000"/>
              </a:lnSpc>
              <a:defRPr/>
            </a:pPr>
            <a:r>
              <a:rPr lang="en-AU" sz="2400" dirty="0">
                <a:solidFill>
                  <a:schemeClr val="accent1">
                    <a:lumMod val="75000"/>
                  </a:schemeClr>
                </a:solidFill>
              </a:rPr>
              <a:t>When the relation between different microsystems is a compatible one, </a:t>
            </a:r>
          </a:p>
          <a:p>
            <a:pPr marL="0" indent="0">
              <a:lnSpc>
                <a:spcPct val="90000"/>
              </a:lnSpc>
              <a:buNone/>
              <a:defRPr/>
            </a:pPr>
            <a:endParaRPr lang="en-AU" sz="2400" dirty="0">
              <a:solidFill>
                <a:schemeClr val="accent1">
                  <a:lumMod val="75000"/>
                </a:schemeClr>
              </a:solidFill>
            </a:endParaRPr>
          </a:p>
          <a:p>
            <a:pPr marL="0" indent="0">
              <a:lnSpc>
                <a:spcPct val="90000"/>
              </a:lnSpc>
              <a:buNone/>
              <a:defRPr/>
            </a:pPr>
            <a:r>
              <a:rPr lang="en-AU" sz="2400" dirty="0">
                <a:solidFill>
                  <a:srgbClr val="FF0000"/>
                </a:solidFill>
              </a:rPr>
              <a:t>development progresses more smoothly  = well-being</a:t>
            </a:r>
            <a:endParaRPr lang="en-GB" sz="2400" dirty="0"/>
          </a:p>
        </p:txBody>
      </p:sp>
      <p:pic>
        <p:nvPicPr>
          <p:cNvPr id="4" name="Picture 2" descr="C:\Users\Dave\AppData\Local\Microsoft\Windows\INetCache\IE\NJDSK6GR\niÃ±os-jugando[1].jpg">
            <a:extLst>
              <a:ext uri="{FF2B5EF4-FFF2-40B4-BE49-F238E27FC236}">
                <a16:creationId xmlns:a16="http://schemas.microsoft.com/office/drawing/2014/main" id="{E6FCB65A-4601-4720-BA73-4101810E28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164" b="11228"/>
          <a:stretch/>
        </p:blipFill>
        <p:spPr bwMode="auto">
          <a:xfrm>
            <a:off x="5291328" y="5437632"/>
            <a:ext cx="2825728"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639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07CD5-4ACA-42CA-BE0E-C250A6976503}"/>
              </a:ext>
            </a:extLst>
          </p:cNvPr>
          <p:cNvSpPr>
            <a:spLocks noGrp="1"/>
          </p:cNvSpPr>
          <p:nvPr>
            <p:ph type="title"/>
          </p:nvPr>
        </p:nvSpPr>
        <p:spPr/>
        <p:txBody>
          <a:bodyPr/>
          <a:lstStyle/>
          <a:p>
            <a:r>
              <a:rPr lang="en-GB" dirty="0"/>
              <a:t> Mesosystem                     </a:t>
            </a:r>
            <a:r>
              <a:rPr lang="en-GB" dirty="0" err="1">
                <a:solidFill>
                  <a:schemeClr val="accent1"/>
                </a:solidFill>
              </a:rPr>
              <a:t>Mesosystem</a:t>
            </a:r>
            <a:endParaRPr lang="en-GB" dirty="0">
              <a:solidFill>
                <a:schemeClr val="accent1"/>
              </a:solidFill>
            </a:endParaRPr>
          </a:p>
        </p:txBody>
      </p:sp>
      <p:sp>
        <p:nvSpPr>
          <p:cNvPr id="3" name="Content Placeholder 2">
            <a:extLst>
              <a:ext uri="{FF2B5EF4-FFF2-40B4-BE49-F238E27FC236}">
                <a16:creationId xmlns:a16="http://schemas.microsoft.com/office/drawing/2014/main" id="{6E3770E6-46FC-4786-8D83-7DB9D708D721}"/>
              </a:ext>
            </a:extLst>
          </p:cNvPr>
          <p:cNvSpPr>
            <a:spLocks noGrp="1"/>
          </p:cNvSpPr>
          <p:nvPr>
            <p:ph sz="half" idx="1"/>
          </p:nvPr>
        </p:nvSpPr>
        <p:spPr/>
        <p:txBody>
          <a:bodyPr>
            <a:normAutofit/>
          </a:bodyPr>
          <a:lstStyle/>
          <a:p>
            <a:r>
              <a:rPr lang="cy-GB" sz="2400" dirty="0"/>
              <a:t>Mae'r canlyniadau mwyaf cadarnhaol yn digwydd pan fydd yr holl elfennau yn y system yn gefnogol i'w gilydd. </a:t>
            </a:r>
          </a:p>
          <a:p>
            <a:pPr>
              <a:defRPr/>
            </a:pPr>
            <a:r>
              <a:rPr lang="cy-GB" sz="2400" dirty="0"/>
              <a:t>Mae’n debygol y bydd gan gymdogaethau sy'n gefnogol i'w hysgolion amgylchedd academaidd mwy cadarnhaol. </a:t>
            </a:r>
          </a:p>
          <a:p>
            <a:pPr>
              <a:defRPr/>
            </a:pPr>
            <a:r>
              <a:rPr lang="cy-GB" sz="2400" dirty="0"/>
              <a:t>Allwch chi nodi enghreifftiau o hyn yn eich cymuned ysgol eich hun?</a:t>
            </a:r>
          </a:p>
          <a:p>
            <a:endParaRPr lang="en-GB" dirty="0"/>
          </a:p>
        </p:txBody>
      </p:sp>
      <p:sp>
        <p:nvSpPr>
          <p:cNvPr id="5" name="Content Placeholder 4">
            <a:extLst>
              <a:ext uri="{FF2B5EF4-FFF2-40B4-BE49-F238E27FC236}">
                <a16:creationId xmlns:a16="http://schemas.microsoft.com/office/drawing/2014/main" id="{4FC005DC-1DD6-B5E4-43D2-462BB621FAAD}"/>
              </a:ext>
            </a:extLst>
          </p:cNvPr>
          <p:cNvSpPr>
            <a:spLocks noGrp="1"/>
          </p:cNvSpPr>
          <p:nvPr>
            <p:ph sz="half" idx="2"/>
          </p:nvPr>
        </p:nvSpPr>
        <p:spPr/>
        <p:txBody>
          <a:bodyPr>
            <a:normAutofit/>
          </a:bodyPr>
          <a:lstStyle/>
          <a:p>
            <a:r>
              <a:rPr lang="en-GB" sz="2400" dirty="0">
                <a:solidFill>
                  <a:schemeClr val="accent1"/>
                </a:solidFill>
              </a:rPr>
              <a:t>The most positive outcomes occur when all elements within the system are supportive of each other. </a:t>
            </a:r>
          </a:p>
          <a:p>
            <a:pPr>
              <a:defRPr/>
            </a:pPr>
            <a:r>
              <a:rPr lang="en-GB" sz="2400" dirty="0">
                <a:solidFill>
                  <a:schemeClr val="accent1"/>
                </a:solidFill>
              </a:rPr>
              <a:t>Neighbourhoods that are supportive of their schools are likely to have a more positive academic environment. </a:t>
            </a:r>
          </a:p>
          <a:p>
            <a:pPr>
              <a:defRPr/>
            </a:pPr>
            <a:r>
              <a:rPr lang="en-GB" sz="2400" dirty="0">
                <a:solidFill>
                  <a:schemeClr val="accent1"/>
                </a:solidFill>
              </a:rPr>
              <a:t>Can you identify examples of this in your own school community?</a:t>
            </a:r>
          </a:p>
          <a:p>
            <a:pPr marL="0" indent="0">
              <a:buNone/>
              <a:defRPr/>
            </a:pPr>
            <a:endParaRPr lang="en-GB" sz="2400" dirty="0">
              <a:solidFill>
                <a:schemeClr val="accent1"/>
              </a:solidFill>
            </a:endParaRPr>
          </a:p>
          <a:p>
            <a:endParaRPr lang="en-GB" dirty="0"/>
          </a:p>
        </p:txBody>
      </p:sp>
    </p:spTree>
    <p:extLst>
      <p:ext uri="{BB962C8B-B14F-4D97-AF65-F5344CB8AC3E}">
        <p14:creationId xmlns:p14="http://schemas.microsoft.com/office/powerpoint/2010/main" val="3944017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AA2C-DB0B-4170-9206-2C6D5E18B657}"/>
              </a:ext>
            </a:extLst>
          </p:cNvPr>
          <p:cNvSpPr>
            <a:spLocks noGrp="1"/>
          </p:cNvSpPr>
          <p:nvPr>
            <p:ph type="title"/>
          </p:nvPr>
        </p:nvSpPr>
        <p:spPr/>
        <p:txBody>
          <a:bodyPr>
            <a:normAutofit fontScale="90000"/>
          </a:bodyPr>
          <a:lstStyle/>
          <a:p>
            <a:r>
              <a:rPr lang="en-GB" dirty="0"/>
              <a:t> </a:t>
            </a:r>
            <a:br>
              <a:rPr lang="en-GB" dirty="0"/>
            </a:br>
            <a:r>
              <a:rPr lang="cy-GB" dirty="0" err="1"/>
              <a:t>Exosystem</a:t>
            </a:r>
            <a:r>
              <a:rPr lang="cy-GB" dirty="0">
                <a:solidFill>
                  <a:schemeClr val="accent1"/>
                </a:solidFill>
              </a:rPr>
              <a:t> </a:t>
            </a:r>
            <a:r>
              <a:rPr lang="en-GB" dirty="0">
                <a:solidFill>
                  <a:schemeClr val="accent1"/>
                </a:solidFill>
              </a:rPr>
              <a:t>  </a:t>
            </a:r>
            <a:br>
              <a:rPr lang="en-GB" dirty="0">
                <a:solidFill>
                  <a:schemeClr val="accent1"/>
                </a:solidFill>
              </a:rPr>
            </a:br>
            <a:r>
              <a:rPr lang="en-GB" dirty="0"/>
              <a:t>                                                 </a:t>
            </a:r>
            <a:r>
              <a:rPr lang="en-GB" dirty="0" err="1">
                <a:solidFill>
                  <a:schemeClr val="accent1"/>
                </a:solidFill>
              </a:rPr>
              <a:t>Exosystem</a:t>
            </a:r>
            <a:r>
              <a:rPr lang="en-GB" dirty="0">
                <a:solidFill>
                  <a:schemeClr val="accent1"/>
                </a:solidFill>
              </a:rPr>
              <a:t>   </a:t>
            </a:r>
            <a:br>
              <a:rPr lang="en-GB" dirty="0">
                <a:solidFill>
                  <a:schemeClr val="accent1"/>
                </a:solidFill>
              </a:rPr>
            </a:br>
            <a:r>
              <a:rPr lang="en-GB" dirty="0"/>
              <a:t>                                                                 </a:t>
            </a:r>
          </a:p>
        </p:txBody>
      </p:sp>
      <p:sp>
        <p:nvSpPr>
          <p:cNvPr id="3" name="Content Placeholder 2">
            <a:extLst>
              <a:ext uri="{FF2B5EF4-FFF2-40B4-BE49-F238E27FC236}">
                <a16:creationId xmlns:a16="http://schemas.microsoft.com/office/drawing/2014/main" id="{C5711B06-E850-4DBF-9BA7-0242430E1B97}"/>
              </a:ext>
            </a:extLst>
          </p:cNvPr>
          <p:cNvSpPr>
            <a:spLocks noGrp="1"/>
          </p:cNvSpPr>
          <p:nvPr>
            <p:ph sz="half" idx="1"/>
          </p:nvPr>
        </p:nvSpPr>
        <p:spPr/>
        <p:txBody>
          <a:bodyPr>
            <a:noAutofit/>
          </a:bodyPr>
          <a:lstStyle/>
          <a:p>
            <a:r>
              <a:rPr lang="cy-GB" sz="2000" dirty="0"/>
              <a:t>Mae'r strwythurau o fewn y system hon yn cael dylanwad anuniongyrchol ar y plentyn</a:t>
            </a:r>
          </a:p>
          <a:p>
            <a:pPr marL="0" indent="0">
              <a:buNone/>
            </a:pPr>
            <a:r>
              <a:rPr lang="cy-GB" sz="2000" dirty="0"/>
              <a:t>    Mae hyn yn cynnwys</a:t>
            </a:r>
          </a:p>
          <a:p>
            <a:r>
              <a:rPr lang="cy-GB" sz="2000" dirty="0"/>
              <a:t>Adnoddau cymunedol megis gwasanaethau iechyd cymunedol. </a:t>
            </a:r>
          </a:p>
          <a:p>
            <a:r>
              <a:rPr lang="cy-GB" sz="2000" dirty="0"/>
              <a:t>System cymorth cymdeithasol anffurfiol megis ffrindiau a pherthnasau teuluol estynedig</a:t>
            </a:r>
          </a:p>
          <a:p>
            <a:r>
              <a:rPr lang="cy-GB" sz="2000" dirty="0"/>
              <a:t>Mae gan deuluoedd heb rwydwaith cymorth cymdeithasol lai o adnoddau i fanteisio arnynt ac mae hyn yn cael effaith negyddol ar y plentyn yn ystod cyfnodau anodd</a:t>
            </a:r>
            <a:r>
              <a:rPr lang="cy-GB" sz="2000" dirty="0">
                <a:solidFill>
                  <a:schemeClr val="accent1">
                    <a:lumMod val="75000"/>
                  </a:schemeClr>
                </a:solidFill>
              </a:rPr>
              <a:t>. </a:t>
            </a:r>
          </a:p>
          <a:p>
            <a:endParaRPr lang="en-GB" sz="2000" dirty="0">
              <a:solidFill>
                <a:schemeClr val="accent1">
                  <a:lumMod val="75000"/>
                </a:schemeClr>
              </a:solidFill>
            </a:endParaRPr>
          </a:p>
        </p:txBody>
      </p:sp>
      <p:sp>
        <p:nvSpPr>
          <p:cNvPr id="6" name="Content Placeholder 5">
            <a:extLst>
              <a:ext uri="{FF2B5EF4-FFF2-40B4-BE49-F238E27FC236}">
                <a16:creationId xmlns:a16="http://schemas.microsoft.com/office/drawing/2014/main" id="{A6CC5308-635B-4F26-B9F9-DEED091E6D88}"/>
              </a:ext>
            </a:extLst>
          </p:cNvPr>
          <p:cNvSpPr>
            <a:spLocks noGrp="1"/>
          </p:cNvSpPr>
          <p:nvPr>
            <p:ph sz="half" idx="2"/>
          </p:nvPr>
        </p:nvSpPr>
        <p:spPr/>
        <p:txBody>
          <a:bodyPr>
            <a:normAutofit/>
          </a:bodyPr>
          <a:lstStyle/>
          <a:p>
            <a:r>
              <a:rPr lang="en-GB" sz="2000" dirty="0">
                <a:solidFill>
                  <a:schemeClr val="accent1">
                    <a:lumMod val="75000"/>
                  </a:schemeClr>
                </a:solidFill>
              </a:rPr>
              <a:t>The structures within this system have an indirect influence on the child </a:t>
            </a:r>
          </a:p>
          <a:p>
            <a:pPr marL="0" indent="0">
              <a:buNone/>
            </a:pPr>
            <a:r>
              <a:rPr lang="en-GB" sz="2000" dirty="0">
                <a:solidFill>
                  <a:schemeClr val="accent1">
                    <a:lumMod val="75000"/>
                  </a:schemeClr>
                </a:solidFill>
              </a:rPr>
              <a:t>    This includes</a:t>
            </a:r>
          </a:p>
          <a:p>
            <a:r>
              <a:rPr lang="en-GB" sz="2000" dirty="0">
                <a:solidFill>
                  <a:schemeClr val="accent1">
                    <a:lumMod val="75000"/>
                  </a:schemeClr>
                </a:solidFill>
              </a:rPr>
              <a:t>Community resources such as community health services. </a:t>
            </a:r>
          </a:p>
          <a:p>
            <a:r>
              <a:rPr lang="en-GB" sz="2000" dirty="0">
                <a:solidFill>
                  <a:schemeClr val="accent1">
                    <a:lumMod val="75000"/>
                  </a:schemeClr>
                </a:solidFill>
              </a:rPr>
              <a:t>Informal social support system such as friends and extended family relationships</a:t>
            </a:r>
          </a:p>
          <a:p>
            <a:r>
              <a:rPr lang="en-GB" sz="2000" dirty="0">
                <a:solidFill>
                  <a:schemeClr val="accent1">
                    <a:lumMod val="75000"/>
                  </a:schemeClr>
                </a:solidFill>
              </a:rPr>
              <a:t>Families without a social support network have fewer resources to draw upon and this has a negative impact on the child during difficult times. </a:t>
            </a:r>
          </a:p>
          <a:p>
            <a:endParaRPr lang="en-GB" dirty="0"/>
          </a:p>
        </p:txBody>
      </p:sp>
      <p:sp>
        <p:nvSpPr>
          <p:cNvPr id="4" name="Title 1">
            <a:extLst>
              <a:ext uri="{FF2B5EF4-FFF2-40B4-BE49-F238E27FC236}">
                <a16:creationId xmlns:a16="http://schemas.microsoft.com/office/drawing/2014/main" id="{164B7336-619E-471D-8A99-7249B3D7F6FF}"/>
              </a:ext>
            </a:extLst>
          </p:cNvPr>
          <p:cNvSpPr txBox="1">
            <a:spLocks/>
          </p:cNvSpPr>
          <p:nvPr/>
        </p:nvSpPr>
        <p:spPr>
          <a:xfrm>
            <a:off x="2745325" y="77651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               </a:t>
            </a:r>
          </a:p>
        </p:txBody>
      </p:sp>
    </p:spTree>
    <p:extLst>
      <p:ext uri="{BB962C8B-B14F-4D97-AF65-F5344CB8AC3E}">
        <p14:creationId xmlns:p14="http://schemas.microsoft.com/office/powerpoint/2010/main" val="3854844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C5AD6-83B3-43A5-8322-45E4EFF4BAA9}"/>
              </a:ext>
            </a:extLst>
          </p:cNvPr>
          <p:cNvSpPr>
            <a:spLocks noGrp="1"/>
          </p:cNvSpPr>
          <p:nvPr>
            <p:ph type="title"/>
          </p:nvPr>
        </p:nvSpPr>
        <p:spPr/>
        <p:txBody>
          <a:bodyPr/>
          <a:lstStyle/>
          <a:p>
            <a:r>
              <a:rPr lang="en-GB" dirty="0"/>
              <a:t> Macrosystem                            </a:t>
            </a:r>
            <a:r>
              <a:rPr lang="en-GB" dirty="0" err="1">
                <a:solidFill>
                  <a:schemeClr val="accent1"/>
                </a:solidFill>
              </a:rPr>
              <a:t>Macrosystem</a:t>
            </a:r>
            <a:endParaRPr lang="en-GB" dirty="0">
              <a:solidFill>
                <a:schemeClr val="accent1"/>
              </a:solidFill>
            </a:endParaRPr>
          </a:p>
        </p:txBody>
      </p:sp>
      <p:sp>
        <p:nvSpPr>
          <p:cNvPr id="3" name="Content Placeholder 2">
            <a:extLst>
              <a:ext uri="{FF2B5EF4-FFF2-40B4-BE49-F238E27FC236}">
                <a16:creationId xmlns:a16="http://schemas.microsoft.com/office/drawing/2014/main" id="{8079D382-2D71-4A29-88FE-4BA68A548E1E}"/>
              </a:ext>
            </a:extLst>
          </p:cNvPr>
          <p:cNvSpPr>
            <a:spLocks noGrp="1"/>
          </p:cNvSpPr>
          <p:nvPr>
            <p:ph sz="half" idx="1"/>
          </p:nvPr>
        </p:nvSpPr>
        <p:spPr/>
        <p:txBody>
          <a:bodyPr>
            <a:normAutofit/>
          </a:bodyPr>
          <a:lstStyle/>
          <a:p>
            <a:r>
              <a:rPr lang="cy-GB" sz="2400" dirty="0"/>
              <a:t>Yn cynnwys gwerthoedd diwylliannol, arferion, deddfau a pholisi, e.e. Llywodraeth Cymru</a:t>
            </a:r>
          </a:p>
          <a:p>
            <a:r>
              <a:rPr lang="cy-GB" sz="2400" dirty="0"/>
              <a:t>Y grym y tu ôl i sefydlu amgylchedd sy'n cefnogi lles cyffredinol y plentyn. </a:t>
            </a:r>
          </a:p>
          <a:p>
            <a:r>
              <a:rPr lang="cy-GB" sz="2400" dirty="0"/>
              <a:t>Mae blaenoriaethau'r </a:t>
            </a:r>
            <a:r>
              <a:rPr lang="cy-GB" sz="2400" dirty="0" err="1"/>
              <a:t>macrosystem</a:t>
            </a:r>
            <a:r>
              <a:rPr lang="cy-GB" sz="2400" dirty="0"/>
              <a:t> yn dystiolaeth o'r gwerth a roddir ar roi sylw i anghenion plentyn sy'n datblygu.</a:t>
            </a:r>
            <a:r>
              <a:rPr lang="cy-GB" sz="2400" dirty="0">
                <a:solidFill>
                  <a:schemeClr val="accent1">
                    <a:lumMod val="75000"/>
                  </a:schemeClr>
                </a:solidFill>
              </a:rPr>
              <a:t> </a:t>
            </a:r>
          </a:p>
          <a:p>
            <a:pPr marL="0" indent="0">
              <a:buNone/>
            </a:pPr>
            <a:endParaRPr lang="cy-GB" dirty="0">
              <a:solidFill>
                <a:schemeClr val="tx1"/>
              </a:solidFill>
            </a:endParaRPr>
          </a:p>
          <a:p>
            <a:pPr marL="0" indent="0">
              <a:buNone/>
            </a:pPr>
            <a:endParaRPr lang="en-AU" dirty="0">
              <a:solidFill>
                <a:schemeClr val="accent1">
                  <a:lumMod val="75000"/>
                </a:schemeClr>
              </a:solidFill>
            </a:endParaRPr>
          </a:p>
        </p:txBody>
      </p:sp>
      <p:sp>
        <p:nvSpPr>
          <p:cNvPr id="4" name="Content Placeholder 3">
            <a:extLst>
              <a:ext uri="{FF2B5EF4-FFF2-40B4-BE49-F238E27FC236}">
                <a16:creationId xmlns:a16="http://schemas.microsoft.com/office/drawing/2014/main" id="{73E3C333-4CF9-9D00-89C1-A5AE431C9047}"/>
              </a:ext>
            </a:extLst>
          </p:cNvPr>
          <p:cNvSpPr>
            <a:spLocks noGrp="1"/>
          </p:cNvSpPr>
          <p:nvPr>
            <p:ph sz="half" idx="2"/>
          </p:nvPr>
        </p:nvSpPr>
        <p:spPr/>
        <p:txBody>
          <a:bodyPr>
            <a:normAutofit/>
          </a:bodyPr>
          <a:lstStyle/>
          <a:p>
            <a:r>
              <a:rPr lang="en-GB" sz="2400" dirty="0">
                <a:solidFill>
                  <a:schemeClr val="accent1">
                    <a:lumMod val="75000"/>
                  </a:schemeClr>
                </a:solidFill>
              </a:rPr>
              <a:t>Consists of cultural values, customs, laws, and policy, e.g. Welsh Government</a:t>
            </a:r>
          </a:p>
          <a:p>
            <a:pPr>
              <a:defRPr/>
            </a:pPr>
            <a:r>
              <a:rPr lang="en-GB" sz="2400" dirty="0">
                <a:solidFill>
                  <a:schemeClr val="accent1">
                    <a:lumMod val="75000"/>
                  </a:schemeClr>
                </a:solidFill>
              </a:rPr>
              <a:t>The driving force behind establishing an environment that supports the overall well-being of the child. </a:t>
            </a:r>
          </a:p>
          <a:p>
            <a:r>
              <a:rPr lang="en-GB" sz="2400" dirty="0">
                <a:solidFill>
                  <a:schemeClr val="accent1">
                    <a:lumMod val="75000"/>
                  </a:schemeClr>
                </a:solidFill>
              </a:rPr>
              <a:t>The priorities of the macrosystem are evidence of the value placed upon tending to the needs of a developing child. </a:t>
            </a:r>
          </a:p>
          <a:p>
            <a:endParaRPr lang="en-GB" dirty="0"/>
          </a:p>
        </p:txBody>
      </p:sp>
    </p:spTree>
    <p:extLst>
      <p:ext uri="{BB962C8B-B14F-4D97-AF65-F5344CB8AC3E}">
        <p14:creationId xmlns:p14="http://schemas.microsoft.com/office/powerpoint/2010/main" val="325421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A41D0-98CE-4EF7-9213-0FB873A5EB93}"/>
              </a:ext>
            </a:extLst>
          </p:cNvPr>
          <p:cNvSpPr>
            <a:spLocks noGrp="1"/>
          </p:cNvSpPr>
          <p:nvPr>
            <p:ph type="title"/>
          </p:nvPr>
        </p:nvSpPr>
        <p:spPr>
          <a:xfrm>
            <a:off x="358219" y="365126"/>
            <a:ext cx="11481847" cy="1114354"/>
          </a:xfrm>
        </p:spPr>
        <p:txBody>
          <a:bodyPr>
            <a:normAutofit fontScale="90000"/>
          </a:bodyPr>
          <a:lstStyle/>
          <a:p>
            <a:br>
              <a:rPr lang="cy-GB" sz="3200" dirty="0"/>
            </a:br>
            <a:br>
              <a:rPr lang="cy-GB" sz="3200" dirty="0"/>
            </a:br>
            <a:r>
              <a:rPr lang="cy-GB" sz="3200" dirty="0"/>
              <a:t>Cymorth ar gyfer iechyd meddwl         </a:t>
            </a:r>
            <a:r>
              <a:rPr lang="cy-GB" sz="3200" dirty="0" err="1">
                <a:solidFill>
                  <a:schemeClr val="accent1"/>
                </a:solidFill>
              </a:rPr>
              <a:t>Support</a:t>
            </a:r>
            <a:r>
              <a:rPr lang="cy-GB" sz="3200" dirty="0">
                <a:solidFill>
                  <a:schemeClr val="accent1"/>
                </a:solidFill>
              </a:rPr>
              <a:t> </a:t>
            </a:r>
            <a:r>
              <a:rPr lang="cy-GB" sz="3200" dirty="0" err="1">
                <a:solidFill>
                  <a:schemeClr val="accent1"/>
                </a:solidFill>
              </a:rPr>
              <a:t>for</a:t>
            </a:r>
            <a:r>
              <a:rPr lang="cy-GB" sz="3200" dirty="0">
                <a:solidFill>
                  <a:schemeClr val="accent1"/>
                </a:solidFill>
              </a:rPr>
              <a:t> </a:t>
            </a:r>
            <a:r>
              <a:rPr lang="cy-GB" sz="3200" dirty="0" err="1">
                <a:solidFill>
                  <a:schemeClr val="accent1"/>
                </a:solidFill>
              </a:rPr>
              <a:t>positive</a:t>
            </a:r>
            <a:r>
              <a:rPr lang="cy-GB" sz="3200" dirty="0">
                <a:solidFill>
                  <a:schemeClr val="accent1"/>
                </a:solidFill>
              </a:rPr>
              <a:t> </a:t>
            </a:r>
            <a:r>
              <a:rPr lang="cy-GB" sz="3200" dirty="0" err="1">
                <a:solidFill>
                  <a:schemeClr val="accent1"/>
                </a:solidFill>
              </a:rPr>
              <a:t>mental</a:t>
            </a:r>
            <a:r>
              <a:rPr lang="cy-GB" sz="3200" dirty="0">
                <a:solidFill>
                  <a:schemeClr val="accent1"/>
                </a:solidFill>
              </a:rPr>
              <a:t> </a:t>
            </a:r>
            <a:r>
              <a:rPr lang="cy-GB" sz="3200" dirty="0" err="1">
                <a:solidFill>
                  <a:schemeClr val="accent1"/>
                </a:solidFill>
              </a:rPr>
              <a:t>health</a:t>
            </a:r>
            <a:r>
              <a:rPr lang="cy-GB" sz="3200" dirty="0">
                <a:solidFill>
                  <a:schemeClr val="accent1"/>
                </a:solidFill>
              </a:rPr>
              <a:t> </a:t>
            </a:r>
            <a:r>
              <a:rPr lang="cy-GB" sz="3200" dirty="0" err="1">
                <a:solidFill>
                  <a:schemeClr val="accent1"/>
                </a:solidFill>
              </a:rPr>
              <a:t>and</a:t>
            </a:r>
            <a:br>
              <a:rPr lang="cy-GB" sz="3200" dirty="0"/>
            </a:br>
            <a:r>
              <a:rPr lang="cy-GB" sz="3200" dirty="0"/>
              <a:t>a lles cadarnhaol                                      </a:t>
            </a:r>
            <a:r>
              <a:rPr lang="cy-GB" sz="3200" dirty="0" err="1">
                <a:solidFill>
                  <a:schemeClr val="accent1"/>
                </a:solidFill>
              </a:rPr>
              <a:t>wellbeing</a:t>
            </a:r>
            <a:br>
              <a:rPr lang="en-GB" sz="3200" dirty="0">
                <a:solidFill>
                  <a:schemeClr val="accent1"/>
                </a:solidFill>
              </a:rPr>
            </a:br>
            <a:r>
              <a:rPr lang="en-GB" sz="3200" dirty="0">
                <a:solidFill>
                  <a:schemeClr val="accent1"/>
                </a:solidFill>
              </a:rPr>
              <a:t>                                                            </a:t>
            </a:r>
            <a:br>
              <a:rPr lang="en-GB" sz="3200" dirty="0">
                <a:solidFill>
                  <a:schemeClr val="accent1"/>
                </a:solidFill>
              </a:rPr>
            </a:br>
            <a:r>
              <a:rPr lang="en-GB" sz="3200" dirty="0">
                <a:solidFill>
                  <a:schemeClr val="accent1"/>
                </a:solidFill>
              </a:rPr>
              <a:t>                                                           </a:t>
            </a:r>
          </a:p>
        </p:txBody>
      </p:sp>
      <p:sp>
        <p:nvSpPr>
          <p:cNvPr id="3" name="Content Placeholder 2">
            <a:extLst>
              <a:ext uri="{FF2B5EF4-FFF2-40B4-BE49-F238E27FC236}">
                <a16:creationId xmlns:a16="http://schemas.microsoft.com/office/drawing/2014/main" id="{092BC214-4399-41BB-A32A-9F0A0D80BEB8}"/>
              </a:ext>
            </a:extLst>
          </p:cNvPr>
          <p:cNvSpPr>
            <a:spLocks noGrp="1"/>
          </p:cNvSpPr>
          <p:nvPr>
            <p:ph sz="half" idx="1"/>
          </p:nvPr>
        </p:nvSpPr>
        <p:spPr/>
        <p:txBody>
          <a:bodyPr>
            <a:normAutofit/>
          </a:bodyPr>
          <a:lstStyle/>
          <a:p>
            <a:r>
              <a:rPr lang="cy-GB" sz="2000" dirty="0"/>
              <a:t>Mae dull </a:t>
            </a:r>
            <a:r>
              <a:rPr lang="cy-GB" sz="2000" dirty="0" err="1"/>
              <a:t>Bronfenbrenner</a:t>
            </a:r>
            <a:r>
              <a:rPr lang="cy-GB" sz="2000" dirty="0"/>
              <a:t> yn </a:t>
            </a:r>
            <a:r>
              <a:rPr lang="cy-GB" sz="2000" dirty="0" err="1"/>
              <a:t>awgrymuod</a:t>
            </a:r>
            <a:r>
              <a:rPr lang="cy-GB" sz="2000" dirty="0"/>
              <a:t> angen i gymunedau a sefydliadau cymdeithasol weithio i ddatblygu cysylltiadau rhwng y systemau i sicrhau bod cymorth a dylanwadau cadarnhaol ar blant a theuluoedd. </a:t>
            </a:r>
          </a:p>
          <a:p>
            <a:pPr>
              <a:defRPr/>
            </a:pPr>
            <a:r>
              <a:rPr lang="cy-GB" sz="2000" dirty="0"/>
              <a:t>Mae hyn yn aml yn cael ei ddisgrifio yn 'cyfalaf cymdeithasol' a'r 'glud cymdeithasol' sy'n clymu cymunedau ac yn cefnogi iechyd meddwl a lles ei aelodau</a:t>
            </a:r>
          </a:p>
          <a:p>
            <a:pPr marL="0" indent="0">
              <a:buNone/>
              <a:defRPr/>
            </a:pPr>
            <a:r>
              <a:rPr lang="cy-GB" sz="2000" dirty="0"/>
              <a:t>     </a:t>
            </a:r>
            <a:r>
              <a:rPr lang="cy-GB" sz="2000" dirty="0" err="1"/>
              <a:t>Giddens</a:t>
            </a:r>
            <a:r>
              <a:rPr lang="cy-GB" sz="2000" dirty="0"/>
              <a:t>, </a:t>
            </a:r>
            <a:r>
              <a:rPr lang="en-AU" sz="2000" dirty="0"/>
              <a:t>(1998)</a:t>
            </a:r>
            <a:endParaRPr lang="en-GB" sz="2000" dirty="0"/>
          </a:p>
          <a:p>
            <a:pPr marL="0" indent="0">
              <a:buNone/>
            </a:pPr>
            <a:r>
              <a:rPr lang="en-GB" sz="2000" dirty="0"/>
              <a:t>                                   </a:t>
            </a:r>
          </a:p>
        </p:txBody>
      </p:sp>
      <p:sp>
        <p:nvSpPr>
          <p:cNvPr id="5" name="Content Placeholder 4">
            <a:extLst>
              <a:ext uri="{FF2B5EF4-FFF2-40B4-BE49-F238E27FC236}">
                <a16:creationId xmlns:a16="http://schemas.microsoft.com/office/drawing/2014/main" id="{4D3F92B3-1A22-A005-F0CA-523BE459E6C0}"/>
              </a:ext>
            </a:extLst>
          </p:cNvPr>
          <p:cNvSpPr>
            <a:spLocks noGrp="1"/>
          </p:cNvSpPr>
          <p:nvPr>
            <p:ph sz="half" idx="2"/>
          </p:nvPr>
        </p:nvSpPr>
        <p:spPr>
          <a:xfrm>
            <a:off x="6172200" y="1825625"/>
            <a:ext cx="5181600" cy="4351338"/>
          </a:xfrm>
        </p:spPr>
        <p:txBody>
          <a:bodyPr>
            <a:noAutofit/>
          </a:bodyPr>
          <a:lstStyle/>
          <a:p>
            <a:r>
              <a:rPr lang="en-AU" sz="2000" dirty="0">
                <a:solidFill>
                  <a:schemeClr val="accent1">
                    <a:lumMod val="75000"/>
                  </a:schemeClr>
                </a:solidFill>
              </a:rPr>
              <a:t>approach suggests that communities and social institutions need to work to develop connections between the systems to make sure there is support</a:t>
            </a:r>
            <a:r>
              <a:rPr lang="en-AU" sz="2000" dirty="0">
                <a:solidFill>
                  <a:schemeClr val="accent4">
                    <a:lumMod val="75000"/>
                  </a:schemeClr>
                </a:solidFill>
              </a:rPr>
              <a:t> </a:t>
            </a:r>
            <a:r>
              <a:rPr lang="en-AU" sz="2000" dirty="0">
                <a:solidFill>
                  <a:schemeClr val="accent1">
                    <a:lumMod val="75000"/>
                  </a:schemeClr>
                </a:solidFill>
              </a:rPr>
              <a:t>and positive influences on children and families. </a:t>
            </a:r>
          </a:p>
          <a:p>
            <a:pPr>
              <a:defRPr/>
            </a:pPr>
            <a:r>
              <a:rPr lang="en-AU" sz="2000" dirty="0">
                <a:solidFill>
                  <a:schemeClr val="accent1">
                    <a:lumMod val="75000"/>
                  </a:schemeClr>
                </a:solidFill>
              </a:rPr>
              <a:t>This is often described as developing ‘social capital’ and the ‘social glue’ which binds communities and supports the mental health and wellbeing of its members</a:t>
            </a:r>
          </a:p>
          <a:p>
            <a:pPr marL="0" indent="0">
              <a:buNone/>
              <a:defRPr/>
            </a:pPr>
            <a:r>
              <a:rPr lang="en-AU" sz="2000" dirty="0">
                <a:solidFill>
                  <a:schemeClr val="accent1">
                    <a:lumMod val="75000"/>
                  </a:schemeClr>
                </a:solidFill>
              </a:rPr>
              <a:t>     Giddens, (1998)</a:t>
            </a:r>
            <a:endParaRPr lang="en-GB" sz="2000" dirty="0"/>
          </a:p>
        </p:txBody>
      </p:sp>
    </p:spTree>
    <p:extLst>
      <p:ext uri="{BB962C8B-B14F-4D97-AF65-F5344CB8AC3E}">
        <p14:creationId xmlns:p14="http://schemas.microsoft.com/office/powerpoint/2010/main" val="2568163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604AD-73D2-C515-BF92-182FBC12DB4D}"/>
              </a:ext>
            </a:extLst>
          </p:cNvPr>
          <p:cNvSpPr>
            <a:spLocks noGrp="1"/>
          </p:cNvSpPr>
          <p:nvPr>
            <p:ph type="title"/>
          </p:nvPr>
        </p:nvSpPr>
        <p:spPr/>
        <p:txBody>
          <a:bodyPr/>
          <a:lstStyle/>
          <a:p>
            <a:r>
              <a:rPr lang="cy-GB" dirty="0"/>
              <a:t>Theori Modelu Cymdeithasol </a:t>
            </a:r>
            <a:r>
              <a:rPr lang="cy-GB" dirty="0" err="1"/>
              <a:t>Bandura</a:t>
            </a:r>
            <a:r>
              <a:rPr lang="en-GB" dirty="0"/>
              <a:t>(1961)</a:t>
            </a:r>
          </a:p>
        </p:txBody>
      </p:sp>
      <p:sp>
        <p:nvSpPr>
          <p:cNvPr id="3" name="Content Placeholder 2">
            <a:extLst>
              <a:ext uri="{FF2B5EF4-FFF2-40B4-BE49-F238E27FC236}">
                <a16:creationId xmlns:a16="http://schemas.microsoft.com/office/drawing/2014/main" id="{6317B1BD-8174-82E4-6896-AA148E0E762A}"/>
              </a:ext>
            </a:extLst>
          </p:cNvPr>
          <p:cNvSpPr>
            <a:spLocks noGrp="1"/>
          </p:cNvSpPr>
          <p:nvPr>
            <p:ph idx="1"/>
          </p:nvPr>
        </p:nvSpPr>
        <p:spPr/>
        <p:txBody>
          <a:bodyPr>
            <a:normAutofit/>
          </a:bodyPr>
          <a:lstStyle/>
          <a:p>
            <a:r>
              <a:rPr lang="cy-GB" sz="3200" dirty="0"/>
              <a:t>Yn pwysleisio pwysigrwydd arsylwi, modelu ac efelychu ymddygiadau, agweddau ac ymatebion emosiynol eraill</a:t>
            </a:r>
            <a:r>
              <a:rPr lang="en-GB" sz="3200" i="0" dirty="0">
                <a:effectLst/>
              </a:rPr>
              <a:t>.</a:t>
            </a:r>
            <a:endParaRPr lang="en-GB" sz="3200" dirty="0"/>
          </a:p>
        </p:txBody>
      </p:sp>
      <p:pic>
        <p:nvPicPr>
          <p:cNvPr id="5" name="Picture 4" descr="Graphical user interface, website&#10;&#10;Description automatically generated">
            <a:extLst>
              <a:ext uri="{FF2B5EF4-FFF2-40B4-BE49-F238E27FC236}">
                <a16:creationId xmlns:a16="http://schemas.microsoft.com/office/drawing/2014/main" id="{B8CE1FF5-B0B6-DA8D-EBB8-02CB20054E10}"/>
              </a:ext>
            </a:extLst>
          </p:cNvPr>
          <p:cNvPicPr>
            <a:picLocks noChangeAspect="1"/>
          </p:cNvPicPr>
          <p:nvPr/>
        </p:nvPicPr>
        <p:blipFill>
          <a:blip r:embed="rId2"/>
          <a:stretch>
            <a:fillRect/>
          </a:stretch>
        </p:blipFill>
        <p:spPr>
          <a:xfrm>
            <a:off x="4684542" y="3614515"/>
            <a:ext cx="7507457" cy="3243485"/>
          </a:xfrm>
          <a:prstGeom prst="rect">
            <a:avLst/>
          </a:prstGeom>
        </p:spPr>
      </p:pic>
    </p:spTree>
    <p:extLst>
      <p:ext uri="{BB962C8B-B14F-4D97-AF65-F5344CB8AC3E}">
        <p14:creationId xmlns:p14="http://schemas.microsoft.com/office/powerpoint/2010/main" val="2416010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604AD-73D2-C515-BF92-182FBC12DB4D}"/>
              </a:ext>
            </a:extLst>
          </p:cNvPr>
          <p:cNvSpPr>
            <a:spLocks noGrp="1"/>
          </p:cNvSpPr>
          <p:nvPr>
            <p:ph type="title"/>
          </p:nvPr>
        </p:nvSpPr>
        <p:spPr/>
        <p:txBody>
          <a:bodyPr/>
          <a:lstStyle/>
          <a:p>
            <a:r>
              <a:rPr lang="en-GB" dirty="0">
                <a:solidFill>
                  <a:schemeClr val="accent1"/>
                </a:solidFill>
              </a:rPr>
              <a:t>Bandura’s Social Modelling Theory (1961)</a:t>
            </a:r>
          </a:p>
        </p:txBody>
      </p:sp>
      <p:sp>
        <p:nvSpPr>
          <p:cNvPr id="3" name="Content Placeholder 2">
            <a:extLst>
              <a:ext uri="{FF2B5EF4-FFF2-40B4-BE49-F238E27FC236}">
                <a16:creationId xmlns:a16="http://schemas.microsoft.com/office/drawing/2014/main" id="{6317B1BD-8174-82E4-6896-AA148E0E762A}"/>
              </a:ext>
            </a:extLst>
          </p:cNvPr>
          <p:cNvSpPr>
            <a:spLocks noGrp="1"/>
          </p:cNvSpPr>
          <p:nvPr>
            <p:ph idx="1"/>
          </p:nvPr>
        </p:nvSpPr>
        <p:spPr/>
        <p:txBody>
          <a:bodyPr>
            <a:normAutofit/>
          </a:bodyPr>
          <a:lstStyle/>
          <a:p>
            <a:r>
              <a:rPr lang="en-GB" sz="3200" dirty="0">
                <a:solidFill>
                  <a:schemeClr val="accent1"/>
                </a:solidFill>
              </a:rPr>
              <a:t>E</a:t>
            </a:r>
            <a:r>
              <a:rPr lang="en-GB" sz="3200" i="0" dirty="0">
                <a:solidFill>
                  <a:schemeClr val="accent1"/>
                </a:solidFill>
                <a:effectLst/>
              </a:rPr>
              <a:t>mphasizes the importance of observing, modelling, and imitating the behaviours, attitudes, and emotional reactions of others.</a:t>
            </a:r>
            <a:endParaRPr lang="en-GB" sz="3200" dirty="0">
              <a:solidFill>
                <a:schemeClr val="accent1"/>
              </a:solidFill>
            </a:endParaRPr>
          </a:p>
        </p:txBody>
      </p:sp>
      <p:pic>
        <p:nvPicPr>
          <p:cNvPr id="5" name="Picture 4" descr="Graphical user interface, website&#10;&#10;Description automatically generated">
            <a:extLst>
              <a:ext uri="{FF2B5EF4-FFF2-40B4-BE49-F238E27FC236}">
                <a16:creationId xmlns:a16="http://schemas.microsoft.com/office/drawing/2014/main" id="{B8CE1FF5-B0B6-DA8D-EBB8-02CB20054E10}"/>
              </a:ext>
            </a:extLst>
          </p:cNvPr>
          <p:cNvPicPr>
            <a:picLocks noChangeAspect="1"/>
          </p:cNvPicPr>
          <p:nvPr/>
        </p:nvPicPr>
        <p:blipFill>
          <a:blip r:embed="rId2"/>
          <a:stretch>
            <a:fillRect/>
          </a:stretch>
        </p:blipFill>
        <p:spPr>
          <a:xfrm>
            <a:off x="4684542" y="3614515"/>
            <a:ext cx="7507457" cy="3243485"/>
          </a:xfrm>
          <a:prstGeom prst="rect">
            <a:avLst/>
          </a:prstGeom>
        </p:spPr>
      </p:pic>
    </p:spTree>
    <p:extLst>
      <p:ext uri="{BB962C8B-B14F-4D97-AF65-F5344CB8AC3E}">
        <p14:creationId xmlns:p14="http://schemas.microsoft.com/office/powerpoint/2010/main" val="37709002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8961-7576-1333-2D2D-630AC5699C42}"/>
              </a:ext>
            </a:extLst>
          </p:cNvPr>
          <p:cNvSpPr>
            <a:spLocks noGrp="1"/>
          </p:cNvSpPr>
          <p:nvPr>
            <p:ph type="title"/>
          </p:nvPr>
        </p:nvSpPr>
        <p:spPr/>
        <p:txBody>
          <a:bodyPr>
            <a:normAutofit/>
          </a:bodyPr>
          <a:lstStyle/>
          <a:p>
            <a:r>
              <a:rPr lang="en-GB" sz="3600" dirty="0">
                <a:solidFill>
                  <a:schemeClr val="accent1"/>
                </a:solidFill>
              </a:rPr>
              <a:t>Theory of Youth Mental Health Recovery (</a:t>
            </a:r>
            <a:r>
              <a:rPr lang="en-GB" sz="3600" b="0" dirty="0">
                <a:solidFill>
                  <a:schemeClr val="accent1"/>
                </a:solidFill>
                <a:effectLst/>
              </a:rPr>
              <a:t>Kelly &amp; Coughlan, 2019</a:t>
            </a:r>
            <a:r>
              <a:rPr lang="en-GB" sz="3600" dirty="0">
                <a:solidFill>
                  <a:schemeClr val="accent1"/>
                </a:solidFill>
              </a:rPr>
              <a:t>)</a:t>
            </a:r>
            <a:br>
              <a:rPr lang="en-GB" sz="3600" dirty="0">
                <a:solidFill>
                  <a:schemeClr val="accent1"/>
                </a:solidFill>
              </a:rPr>
            </a:br>
            <a:r>
              <a:rPr lang="en-GB" sz="1200" dirty="0">
                <a:solidFill>
                  <a:schemeClr val="accent1"/>
                </a:solidFill>
              </a:rPr>
              <a:t>ACAMH (2022)</a:t>
            </a:r>
            <a:endParaRPr lang="en-GB" dirty="0">
              <a:solidFill>
                <a:schemeClr val="accent1"/>
              </a:solidFill>
            </a:endParaRPr>
          </a:p>
        </p:txBody>
      </p:sp>
      <p:pic>
        <p:nvPicPr>
          <p:cNvPr id="5" name="Content Placeholder 4" descr="Diagram&#10;&#10;Description automatically generated">
            <a:extLst>
              <a:ext uri="{FF2B5EF4-FFF2-40B4-BE49-F238E27FC236}">
                <a16:creationId xmlns:a16="http://schemas.microsoft.com/office/drawing/2014/main" id="{873486D2-FCA7-C7E3-FB84-F3E859F581EB}"/>
              </a:ext>
            </a:extLst>
          </p:cNvPr>
          <p:cNvPicPr>
            <a:picLocks noGrp="1" noChangeAspect="1"/>
          </p:cNvPicPr>
          <p:nvPr>
            <p:ph idx="1"/>
          </p:nvPr>
        </p:nvPicPr>
        <p:blipFill>
          <a:blip r:embed="rId2"/>
          <a:stretch>
            <a:fillRect/>
          </a:stretch>
        </p:blipFill>
        <p:spPr>
          <a:xfrm>
            <a:off x="1910993" y="1825625"/>
            <a:ext cx="8332342" cy="3576638"/>
          </a:xfrm>
        </p:spPr>
      </p:pic>
    </p:spTree>
    <p:extLst>
      <p:ext uri="{BB962C8B-B14F-4D97-AF65-F5344CB8AC3E}">
        <p14:creationId xmlns:p14="http://schemas.microsoft.com/office/powerpoint/2010/main" val="3336576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FE30-C342-038E-2113-670A919BBC03}"/>
              </a:ext>
            </a:extLst>
          </p:cNvPr>
          <p:cNvSpPr>
            <a:spLocks noGrp="1"/>
          </p:cNvSpPr>
          <p:nvPr>
            <p:ph type="title"/>
          </p:nvPr>
        </p:nvSpPr>
        <p:spPr/>
        <p:txBody>
          <a:bodyPr/>
          <a:lstStyle/>
          <a:p>
            <a:r>
              <a:rPr lang="en-GB" dirty="0"/>
              <a:t>Video link</a:t>
            </a:r>
          </a:p>
        </p:txBody>
      </p:sp>
      <p:sp>
        <p:nvSpPr>
          <p:cNvPr id="3" name="Content Placeholder 2">
            <a:extLst>
              <a:ext uri="{FF2B5EF4-FFF2-40B4-BE49-F238E27FC236}">
                <a16:creationId xmlns:a16="http://schemas.microsoft.com/office/drawing/2014/main" id="{1CDD4BAF-B923-C9E2-CA2C-BDE4CE859885}"/>
              </a:ext>
            </a:extLst>
          </p:cNvPr>
          <p:cNvSpPr>
            <a:spLocks noGrp="1"/>
          </p:cNvSpPr>
          <p:nvPr>
            <p:ph idx="1"/>
          </p:nvPr>
        </p:nvSpPr>
        <p:spPr/>
        <p:txBody>
          <a:bodyPr/>
          <a:lstStyle/>
          <a:p>
            <a:r>
              <a:rPr lang="en-GB" u="sng" dirty="0">
                <a:hlinkClick r:id="rId2"/>
              </a:rPr>
              <a:t>Food for thought: A youth perspective on recovery-oriented practice</a:t>
            </a:r>
            <a:endParaRPr lang="en-GB" dirty="0"/>
          </a:p>
          <a:p>
            <a:endParaRPr lang="en-GB" dirty="0"/>
          </a:p>
        </p:txBody>
      </p:sp>
    </p:spTree>
    <p:extLst>
      <p:ext uri="{BB962C8B-B14F-4D97-AF65-F5344CB8AC3E}">
        <p14:creationId xmlns:p14="http://schemas.microsoft.com/office/powerpoint/2010/main" val="3566767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6D76-E151-3824-77D4-938DBB384A8D}"/>
              </a:ext>
            </a:extLst>
          </p:cNvPr>
          <p:cNvSpPr>
            <a:spLocks noGrp="1"/>
          </p:cNvSpPr>
          <p:nvPr>
            <p:ph type="title"/>
          </p:nvPr>
        </p:nvSpPr>
        <p:spPr/>
        <p:txBody>
          <a:bodyPr>
            <a:normAutofit fontScale="90000"/>
          </a:bodyPr>
          <a:lstStyle/>
          <a:p>
            <a:r>
              <a:rPr lang="en-GB" dirty="0"/>
              <a:t> </a:t>
            </a:r>
            <a:br>
              <a:rPr lang="en-GB" dirty="0"/>
            </a:br>
            <a:r>
              <a:rPr lang="cy-GB" sz="3600" dirty="0"/>
              <a:t>Polisïau/ Fframweithiau                                  </a:t>
            </a:r>
            <a:r>
              <a:rPr lang="cy-GB" sz="3600" dirty="0" err="1">
                <a:solidFill>
                  <a:schemeClr val="accent1"/>
                </a:solidFill>
              </a:rPr>
              <a:t>Policies</a:t>
            </a:r>
            <a:r>
              <a:rPr lang="cy-GB" sz="3600" dirty="0">
                <a:solidFill>
                  <a:schemeClr val="accent1"/>
                </a:solidFill>
              </a:rPr>
              <a:t> / </a:t>
            </a:r>
            <a:r>
              <a:rPr lang="cy-GB" sz="3600" dirty="0" err="1">
                <a:solidFill>
                  <a:schemeClr val="accent1"/>
                </a:solidFill>
              </a:rPr>
              <a:t>Frameworks</a:t>
            </a:r>
            <a:endParaRPr lang="en-GB" sz="3600" dirty="0">
              <a:solidFill>
                <a:schemeClr val="accent1"/>
              </a:solidFill>
            </a:endParaRPr>
          </a:p>
        </p:txBody>
      </p:sp>
      <p:sp>
        <p:nvSpPr>
          <p:cNvPr id="3" name="Content Placeholder 2">
            <a:extLst>
              <a:ext uri="{FF2B5EF4-FFF2-40B4-BE49-F238E27FC236}">
                <a16:creationId xmlns:a16="http://schemas.microsoft.com/office/drawing/2014/main" id="{A7712437-0566-90AD-70CE-1F2F6D107B40}"/>
              </a:ext>
            </a:extLst>
          </p:cNvPr>
          <p:cNvSpPr>
            <a:spLocks noGrp="1"/>
          </p:cNvSpPr>
          <p:nvPr>
            <p:ph sz="half" idx="1"/>
          </p:nvPr>
        </p:nvSpPr>
        <p:spPr/>
        <p:txBody>
          <a:bodyPr>
            <a:normAutofit/>
          </a:bodyPr>
          <a:lstStyle/>
          <a:p>
            <a:r>
              <a:rPr lang="cy-GB" sz="2000" dirty="0"/>
              <a:t>Strategaeth 10 mlynedd Llywodraeth Cymru (2025- 2035)</a:t>
            </a:r>
          </a:p>
          <a:p>
            <a:r>
              <a:rPr lang="cy-GB" sz="2000" dirty="0"/>
              <a:t>Deddf Llesiant Cenedlaethau'r Dyfodol (Cymru)(2015)</a:t>
            </a:r>
          </a:p>
          <a:p>
            <a:r>
              <a:rPr lang="cy-GB" sz="2000" dirty="0"/>
              <a:t>Cwricwlwm newydd i Gymru (2022)</a:t>
            </a:r>
          </a:p>
          <a:p>
            <a:pPr marL="0" indent="0">
              <a:buNone/>
            </a:pPr>
            <a:endParaRPr lang="cy-GB" sz="2000" dirty="0"/>
          </a:p>
          <a:p>
            <a:r>
              <a:rPr lang="cy-GB" sz="2000" dirty="0"/>
              <a:t>Peidiwch ag anghofio polisïau eich ysgol eich hun</a:t>
            </a:r>
          </a:p>
        </p:txBody>
      </p:sp>
      <p:sp>
        <p:nvSpPr>
          <p:cNvPr id="5" name="Content Placeholder 4">
            <a:extLst>
              <a:ext uri="{FF2B5EF4-FFF2-40B4-BE49-F238E27FC236}">
                <a16:creationId xmlns:a16="http://schemas.microsoft.com/office/drawing/2014/main" id="{455AB649-66AB-0DB9-A714-9C8EA4B82F40}"/>
              </a:ext>
            </a:extLst>
          </p:cNvPr>
          <p:cNvSpPr>
            <a:spLocks noGrp="1"/>
          </p:cNvSpPr>
          <p:nvPr>
            <p:ph sz="half" idx="2"/>
          </p:nvPr>
        </p:nvSpPr>
        <p:spPr/>
        <p:txBody>
          <a:bodyPr>
            <a:normAutofit/>
          </a:bodyPr>
          <a:lstStyle/>
          <a:p>
            <a:r>
              <a:rPr lang="en-GB" sz="2000" dirty="0">
                <a:solidFill>
                  <a:schemeClr val="accent1"/>
                </a:solidFill>
              </a:rPr>
              <a:t>The Welsh Government's 10-year strategy (2025-2035)</a:t>
            </a:r>
          </a:p>
          <a:p>
            <a:r>
              <a:rPr lang="en-GB" sz="2000" dirty="0">
                <a:solidFill>
                  <a:schemeClr val="accent1"/>
                </a:solidFill>
              </a:rPr>
              <a:t>Well-Being of Future Generations (Wales) Act (2015)</a:t>
            </a:r>
          </a:p>
          <a:p>
            <a:r>
              <a:rPr lang="en-GB" sz="2000" dirty="0">
                <a:solidFill>
                  <a:schemeClr val="accent1"/>
                </a:solidFill>
              </a:rPr>
              <a:t>New Curriculum for Wales (2022)</a:t>
            </a:r>
          </a:p>
          <a:p>
            <a:pPr marL="0" indent="0">
              <a:buNone/>
            </a:pPr>
            <a:endParaRPr lang="en-GB" sz="2000" dirty="0">
              <a:solidFill>
                <a:schemeClr val="accent1"/>
              </a:solidFill>
            </a:endParaRPr>
          </a:p>
          <a:p>
            <a:r>
              <a:rPr lang="en-GB" sz="2000" dirty="0">
                <a:solidFill>
                  <a:schemeClr val="accent1"/>
                </a:solidFill>
              </a:rPr>
              <a:t>Don’t forget your own school’s policies</a:t>
            </a:r>
          </a:p>
          <a:p>
            <a:pPr marL="0" indent="0">
              <a:buNone/>
            </a:pPr>
            <a:endParaRPr lang="en-GB" dirty="0"/>
          </a:p>
        </p:txBody>
      </p:sp>
      <p:pic>
        <p:nvPicPr>
          <p:cNvPr id="4" name="Picture 2" descr="C:\Users\Dave\AppData\Local\Microsoft\Windows\INetCache\IE\VQ5HMKDS\929px-Flag_map_of_Wales.svg[1].png">
            <a:extLst>
              <a:ext uri="{FF2B5EF4-FFF2-40B4-BE49-F238E27FC236}">
                <a16:creationId xmlns:a16="http://schemas.microsoft.com/office/drawing/2014/main" id="{17925599-C26D-154E-525B-FA22D37B524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16768" y="5315712"/>
            <a:ext cx="1475232" cy="1542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013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89D1F-DE57-470B-3DA3-B2675AF5BF5B}"/>
              </a:ext>
            </a:extLst>
          </p:cNvPr>
          <p:cNvSpPr>
            <a:spLocks noGrp="1"/>
          </p:cNvSpPr>
          <p:nvPr>
            <p:ph type="title"/>
          </p:nvPr>
        </p:nvSpPr>
        <p:spPr>
          <a:xfrm>
            <a:off x="649224" y="645106"/>
            <a:ext cx="3650279" cy="1259894"/>
          </a:xfrm>
        </p:spPr>
        <p:txBody>
          <a:bodyPr>
            <a:noAutofit/>
          </a:bodyPr>
          <a:lstStyle/>
          <a:p>
            <a:r>
              <a:rPr lang="cy-GB" sz="2000" dirty="0"/>
              <a:t>Strategaeth Iechyd Meddwl gan Lywodraeth Cymru – Law yn Llaw at Iechyd Meddwl’ 2019-2022</a:t>
            </a:r>
            <a:br>
              <a:rPr lang="en-GB" sz="2000" dirty="0"/>
            </a:br>
            <a:endParaRPr lang="en-GB" sz="2000" dirty="0"/>
          </a:p>
        </p:txBody>
      </p:sp>
      <p:sp>
        <p:nvSpPr>
          <p:cNvPr id="11" name="Content Placeholder 10">
            <a:extLst>
              <a:ext uri="{FF2B5EF4-FFF2-40B4-BE49-F238E27FC236}">
                <a16:creationId xmlns:a16="http://schemas.microsoft.com/office/drawing/2014/main" id="{6F13EEFC-F57A-25AD-11D6-C1A1C43F4BA5}"/>
              </a:ext>
            </a:extLst>
          </p:cNvPr>
          <p:cNvSpPr>
            <a:spLocks noGrp="1"/>
          </p:cNvSpPr>
          <p:nvPr>
            <p:ph idx="1"/>
          </p:nvPr>
        </p:nvSpPr>
        <p:spPr>
          <a:xfrm>
            <a:off x="649225" y="2133600"/>
            <a:ext cx="3650278" cy="3759253"/>
          </a:xfrm>
        </p:spPr>
        <p:txBody>
          <a:bodyPr>
            <a:normAutofit/>
          </a:bodyPr>
          <a:lstStyle/>
          <a:p>
            <a:pPr>
              <a:buClr>
                <a:srgbClr val="446B9E"/>
              </a:buClr>
            </a:pPr>
            <a:endParaRPr lang="en-GB" sz="1200" b="0" i="0" dirty="0">
              <a:solidFill>
                <a:srgbClr val="111111"/>
              </a:solidFill>
              <a:effectLst/>
              <a:latin typeface="+mj-lt"/>
            </a:endParaRPr>
          </a:p>
          <a:p>
            <a:pPr>
              <a:buClr>
                <a:srgbClr val="446B9E"/>
              </a:buClr>
            </a:pPr>
            <a:r>
              <a:rPr lang="cy-GB" sz="2400" dirty="0">
                <a:latin typeface="+mj-lt"/>
              </a:rPr>
              <a:t>Strategaeth 10 mlynedd Llywodraeth Cymru i wella iechyd meddwl a llesiant</a:t>
            </a:r>
          </a:p>
          <a:p>
            <a:pPr marL="0" indent="0">
              <a:buClr>
                <a:srgbClr val="446B9E"/>
              </a:buClr>
              <a:buNone/>
            </a:pPr>
            <a:r>
              <a:rPr lang="en-GB" sz="1200" b="0" i="0" dirty="0">
                <a:solidFill>
                  <a:schemeClr val="accent1"/>
                </a:solidFill>
                <a:effectLst/>
                <a:latin typeface="+mj-lt"/>
              </a:rPr>
              <a:t>https://www.gov.wales/sit es/default/files/publications/2021-08/together-for-mental-health-updated-action-plan-2019-22.pdf</a:t>
            </a:r>
            <a:endParaRPr lang="en-US" sz="1200" dirty="0">
              <a:solidFill>
                <a:schemeClr val="accent1"/>
              </a:solidFill>
            </a:endParaRPr>
          </a:p>
        </p:txBody>
      </p:sp>
      <p:pic>
        <p:nvPicPr>
          <p:cNvPr id="5" name="Content Placeholder 4" descr="A picture containing square&#10;&#10;Description automatically generated">
            <a:extLst>
              <a:ext uri="{FF2B5EF4-FFF2-40B4-BE49-F238E27FC236}">
                <a16:creationId xmlns:a16="http://schemas.microsoft.com/office/drawing/2014/main" id="{07680B4B-7592-6432-B918-B2248A3A5E92}"/>
              </a:ext>
            </a:extLst>
          </p:cNvPr>
          <p:cNvPicPr>
            <a:picLocks noChangeAspect="1"/>
          </p:cNvPicPr>
          <p:nvPr/>
        </p:nvPicPr>
        <p:blipFill>
          <a:blip r:embed="rId2"/>
          <a:stretch>
            <a:fillRect/>
          </a:stretch>
        </p:blipFill>
        <p:spPr>
          <a:xfrm>
            <a:off x="4619543" y="826364"/>
            <a:ext cx="3394925" cy="4880204"/>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D9C99751-9544-432E-D476-FDE19F5898F4}"/>
              </a:ext>
            </a:extLst>
          </p:cNvPr>
          <p:cNvPicPr>
            <a:picLocks noChangeAspect="1"/>
          </p:cNvPicPr>
          <p:nvPr/>
        </p:nvPicPr>
        <p:blipFill>
          <a:blip r:embed="rId3"/>
          <a:stretch>
            <a:fillRect/>
          </a:stretch>
        </p:blipFill>
        <p:spPr>
          <a:xfrm>
            <a:off x="8178194" y="826363"/>
            <a:ext cx="3394926" cy="4880206"/>
          </a:xfrm>
          <a:prstGeom prst="rect">
            <a:avLst/>
          </a:prstGeom>
        </p:spPr>
      </p:pic>
    </p:spTree>
    <p:extLst>
      <p:ext uri="{BB962C8B-B14F-4D97-AF65-F5344CB8AC3E}">
        <p14:creationId xmlns:p14="http://schemas.microsoft.com/office/powerpoint/2010/main" val="2147000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5D4F0-33C1-8A38-1053-0150DB6F8307}"/>
              </a:ext>
            </a:extLst>
          </p:cNvPr>
          <p:cNvSpPr>
            <a:spLocks noGrp="1"/>
          </p:cNvSpPr>
          <p:nvPr>
            <p:ph type="title"/>
          </p:nvPr>
        </p:nvSpPr>
        <p:spPr>
          <a:xfrm>
            <a:off x="358219" y="365126"/>
            <a:ext cx="11481847" cy="508178"/>
          </a:xfrm>
        </p:spPr>
        <p:txBody>
          <a:bodyPr>
            <a:normAutofit/>
          </a:bodyPr>
          <a:lstStyle/>
          <a:p>
            <a:endParaRPr lang="en-GB" sz="2000" dirty="0"/>
          </a:p>
        </p:txBody>
      </p:sp>
      <p:graphicFrame>
        <p:nvGraphicFramePr>
          <p:cNvPr id="4" name="Content Placeholder 3">
            <a:extLst>
              <a:ext uri="{FF2B5EF4-FFF2-40B4-BE49-F238E27FC236}">
                <a16:creationId xmlns:a16="http://schemas.microsoft.com/office/drawing/2014/main" id="{0E67DB8B-E489-78C6-03C0-578E8553FC0E}"/>
              </a:ext>
            </a:extLst>
          </p:cNvPr>
          <p:cNvGraphicFramePr>
            <a:graphicFrameLocks noGrp="1"/>
          </p:cNvGraphicFramePr>
          <p:nvPr>
            <p:ph idx="1"/>
            <p:extLst>
              <p:ext uri="{D42A27DB-BD31-4B8C-83A1-F6EECF244321}">
                <p14:modId xmlns:p14="http://schemas.microsoft.com/office/powerpoint/2010/main" val="2882251764"/>
              </p:ext>
            </p:extLst>
          </p:nvPr>
        </p:nvGraphicFramePr>
        <p:xfrm>
          <a:off x="0" y="1414781"/>
          <a:ext cx="12191999" cy="4297653"/>
        </p:xfrm>
        <a:graphic>
          <a:graphicData uri="http://schemas.openxmlformats.org/drawingml/2006/table">
            <a:tbl>
              <a:tblPr/>
              <a:tblGrid>
                <a:gridCol w="4009501">
                  <a:extLst>
                    <a:ext uri="{9D8B030D-6E8A-4147-A177-3AD203B41FA5}">
                      <a16:colId xmlns:a16="http://schemas.microsoft.com/office/drawing/2014/main" val="3963142394"/>
                    </a:ext>
                  </a:extLst>
                </a:gridCol>
                <a:gridCol w="4091249">
                  <a:extLst>
                    <a:ext uri="{9D8B030D-6E8A-4147-A177-3AD203B41FA5}">
                      <a16:colId xmlns:a16="http://schemas.microsoft.com/office/drawing/2014/main" val="4255263471"/>
                    </a:ext>
                  </a:extLst>
                </a:gridCol>
                <a:gridCol w="4091249">
                  <a:extLst>
                    <a:ext uri="{9D8B030D-6E8A-4147-A177-3AD203B41FA5}">
                      <a16:colId xmlns:a16="http://schemas.microsoft.com/office/drawing/2014/main" val="1609371267"/>
                    </a:ext>
                  </a:extLst>
                </a:gridCol>
              </a:tblGrid>
              <a:tr h="290265">
                <a:tc>
                  <a:txBody>
                    <a:bodyPr/>
                    <a:lstStyle/>
                    <a:p>
                      <a:endParaRPr lang="en-GB" sz="1300" dirty="0"/>
                    </a:p>
                  </a:txBody>
                  <a:tcPr marL="63869" marR="63869" marT="31934" marB="31934">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endParaRPr lang="en-GB" sz="1300" dirty="0"/>
                    </a:p>
                  </a:txBody>
                  <a:tcPr marL="63869" marR="63869" marT="31934" marB="31934">
                    <a:lnL w="9525" cap="flat" cmpd="sng" algn="ctr">
                      <a:solidFill>
                        <a:srgbClr val="E6E6E6"/>
                      </a:solidFill>
                      <a:prstDash val="solid"/>
                      <a:round/>
                      <a:headEnd type="none" w="med" len="med"/>
                      <a:tailEnd type="none" w="med" len="med"/>
                    </a:lnL>
                    <a:lnB w="9525" cap="flat" cmpd="sng" algn="ctr">
                      <a:solidFill>
                        <a:srgbClr val="E6E6E6"/>
                      </a:solidFill>
                      <a:prstDash val="solid"/>
                      <a:round/>
                      <a:headEnd type="none" w="med" len="med"/>
                      <a:tailEnd type="none" w="med" len="med"/>
                    </a:lnB>
                  </a:tcPr>
                </a:tc>
                <a:tc>
                  <a:txBody>
                    <a:bodyPr/>
                    <a:lstStyle/>
                    <a:p>
                      <a:endParaRPr lang="en-GB" sz="1300"/>
                    </a:p>
                  </a:txBody>
                  <a:tcPr marL="63869" marR="63869" marT="31934" marB="31934">
                    <a:lnB w="9525" cap="flat" cmpd="sng" algn="ctr">
                      <a:solidFill>
                        <a:srgbClr val="E6E6E6"/>
                      </a:solidFill>
                      <a:prstDash val="solid"/>
                      <a:round/>
                      <a:headEnd type="none" w="med" len="med"/>
                      <a:tailEnd type="none" w="med" len="med"/>
                    </a:lnB>
                  </a:tcPr>
                </a:tc>
                <a:extLst>
                  <a:ext uri="{0D108BD9-81ED-4DB2-BD59-A6C34878D82A}">
                    <a16:rowId xmlns:a16="http://schemas.microsoft.com/office/drawing/2014/main" val="2302648149"/>
                  </a:ext>
                </a:extLst>
              </a:tr>
              <a:tr h="290265">
                <a:tc>
                  <a:txBody>
                    <a:bodyPr/>
                    <a:lstStyle/>
                    <a:p>
                      <a:pPr>
                        <a:buNone/>
                      </a:pPr>
                      <a:r>
                        <a:rPr lang="en-GB" sz="1300" b="1" dirty="0">
                          <a:effectLst/>
                        </a:rPr>
                        <a:t>Policy / Strategy</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b="1" dirty="0">
                          <a:effectLst/>
                        </a:rPr>
                        <a:t>Scope &amp; Focus</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b="1" dirty="0">
                          <a:effectLst/>
                        </a:rPr>
                        <a:t>Time Frame</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941376922"/>
                  </a:ext>
                </a:extLst>
              </a:tr>
              <a:tr h="729272">
                <a:tc>
                  <a:txBody>
                    <a:bodyPr/>
                    <a:lstStyle/>
                    <a:p>
                      <a:pPr>
                        <a:buNone/>
                      </a:pPr>
                      <a:r>
                        <a:rPr lang="en-GB" sz="1300" b="1">
                          <a:effectLst/>
                        </a:rPr>
                        <a:t>All-Age Mental Health &amp; Well-Being Strategy</a:t>
                      </a:r>
                      <a:endParaRPr lang="en-GB" sz="1300">
                        <a:effectLst/>
                      </a:endParaRP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Rights-based, lifespan, early intervention, trauma-informed, includes child/youth version</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2025–2035 (with Delivery Plan 2025–2028)</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047464"/>
                  </a:ext>
                </a:extLst>
              </a:tr>
              <a:tr h="509769">
                <a:tc>
                  <a:txBody>
                    <a:bodyPr/>
                    <a:lstStyle/>
                    <a:p>
                      <a:pPr>
                        <a:buNone/>
                      </a:pPr>
                      <a:r>
                        <a:rPr lang="en-GB" sz="1300" b="1" dirty="0">
                          <a:effectLst/>
                        </a:rPr>
                        <a:t>Draft 2024–2034 Strategy (CYP)</a:t>
                      </a:r>
                      <a:endParaRPr lang="en-GB" sz="1300" dirty="0">
                        <a:effectLst/>
                      </a:endParaRP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School/community support, stigma reduction, equitable access</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Consultation stage</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930143668"/>
                  </a:ext>
                </a:extLst>
              </a:tr>
              <a:tr h="729272">
                <a:tc>
                  <a:txBody>
                    <a:bodyPr/>
                    <a:lstStyle/>
                    <a:p>
                      <a:pPr>
                        <a:buNone/>
                      </a:pPr>
                      <a:r>
                        <a:rPr lang="en-GB" sz="1300" b="1" dirty="0">
                          <a:effectLst/>
                        </a:rPr>
                        <a:t>CAMHS under NHS Wales</a:t>
                      </a:r>
                      <a:endParaRPr lang="en-GB" sz="1300" dirty="0">
                        <a:effectLst/>
                      </a:endParaRP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National coordination, “Once for Wales”, consistent services, youth voice</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dirty="0">
                          <a:effectLst/>
                        </a:rPr>
                        <a:t>Ongoing</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150084168"/>
                  </a:ext>
                </a:extLst>
              </a:tr>
              <a:tr h="509769">
                <a:tc>
                  <a:txBody>
                    <a:bodyPr/>
                    <a:lstStyle/>
                    <a:p>
                      <a:pPr>
                        <a:buNone/>
                      </a:pPr>
                      <a:r>
                        <a:rPr lang="en-GB" sz="1300" b="1" dirty="0">
                          <a:effectLst/>
                        </a:rPr>
                        <a:t>WHSSC Specialised MH Strategy</a:t>
                      </a:r>
                      <a:endParaRPr lang="en-GB" sz="1300" dirty="0">
                        <a:effectLst/>
                      </a:endParaRP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Commissioning for complex specialist services</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2024/25–2028/29</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919425080"/>
                  </a:ext>
                </a:extLst>
              </a:tr>
              <a:tr h="729272">
                <a:tc>
                  <a:txBody>
                    <a:bodyPr/>
                    <a:lstStyle/>
                    <a:p>
                      <a:pPr>
                        <a:buNone/>
                      </a:pPr>
                      <a:r>
                        <a:rPr lang="en-GB" sz="1300" b="1">
                          <a:effectLst/>
                        </a:rPr>
                        <a:t>Well–being of Future Generations Act 2015</a:t>
                      </a:r>
                      <a:endParaRPr lang="en-GB" sz="1300">
                        <a:effectLst/>
                      </a:endParaRP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Legislative underpinnings: sustainable, long-term, preventive scope</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Established 2015</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875161224"/>
                  </a:ext>
                </a:extLst>
              </a:tr>
              <a:tr h="509769">
                <a:tc>
                  <a:txBody>
                    <a:bodyPr/>
                    <a:lstStyle/>
                    <a:p>
                      <a:pPr>
                        <a:buNone/>
                      </a:pPr>
                      <a:r>
                        <a:rPr lang="en-GB" sz="1300" b="1">
                          <a:effectLst/>
                        </a:rPr>
                        <a:t>Children’s Commissioner report</a:t>
                      </a:r>
                      <a:endParaRPr lang="en-GB" sz="1300">
                        <a:effectLst/>
                      </a:endParaRP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Engagement-based insights feeding policy development</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dirty="0">
                          <a:effectLst/>
                        </a:rPr>
                        <a:t>2024–2025</a:t>
                      </a:r>
                    </a:p>
                  </a:txBody>
                  <a:tcPr marL="63869" marR="63869" marT="31934" marB="31934"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00792863"/>
                  </a:ext>
                </a:extLst>
              </a:tr>
            </a:tbl>
          </a:graphicData>
        </a:graphic>
      </p:graphicFrame>
      <p:graphicFrame>
        <p:nvGraphicFramePr>
          <p:cNvPr id="5" name="Table 4">
            <a:extLst>
              <a:ext uri="{FF2B5EF4-FFF2-40B4-BE49-F238E27FC236}">
                <a16:creationId xmlns:a16="http://schemas.microsoft.com/office/drawing/2014/main" id="{59A758C9-6198-DE67-DB6C-7015841FB23D}"/>
              </a:ext>
            </a:extLst>
          </p:cNvPr>
          <p:cNvGraphicFramePr>
            <a:graphicFrameLocks noGrp="1"/>
          </p:cNvGraphicFramePr>
          <p:nvPr>
            <p:extLst>
              <p:ext uri="{D42A27DB-BD31-4B8C-83A1-F6EECF244321}">
                <p14:modId xmlns:p14="http://schemas.microsoft.com/office/powerpoint/2010/main" val="2655595581"/>
              </p:ext>
            </p:extLst>
          </p:nvPr>
        </p:nvGraphicFramePr>
        <p:xfrm>
          <a:off x="0" y="338278"/>
          <a:ext cx="12191999" cy="1057275"/>
        </p:xfrm>
        <a:graphic>
          <a:graphicData uri="http://schemas.openxmlformats.org/drawingml/2006/table">
            <a:tbl>
              <a:tblPr/>
              <a:tblGrid>
                <a:gridCol w="12191999">
                  <a:extLst>
                    <a:ext uri="{9D8B030D-6E8A-4147-A177-3AD203B41FA5}">
                      <a16:colId xmlns:a16="http://schemas.microsoft.com/office/drawing/2014/main" val="668456383"/>
                    </a:ext>
                  </a:extLst>
                </a:gridCol>
              </a:tblGrid>
              <a:tr h="353238">
                <a:tc>
                  <a:txBody>
                    <a:bodyPr/>
                    <a:lstStyle/>
                    <a:p>
                      <a:pPr fontAlgn="t">
                        <a:lnSpc>
                          <a:spcPts val="1500"/>
                        </a:lnSpc>
                        <a:buNone/>
                      </a:pPr>
                      <a:r>
                        <a:rPr lang="en-GB" sz="2000" b="0" i="0" dirty="0">
                          <a:solidFill>
                            <a:schemeClr val="accent1"/>
                          </a:solidFill>
                          <a:effectLst/>
                          <a:latin typeface="Segoe UI" panose="020B0502040204020203" pitchFamily="34" charset="0"/>
                        </a:rPr>
                        <a:t>These frameworks collectively define </a:t>
                      </a:r>
                      <a:r>
                        <a:rPr lang="en-GB" sz="2000" b="0" i="0" dirty="0" err="1">
                          <a:solidFill>
                            <a:schemeClr val="accent1"/>
                          </a:solidFill>
                          <a:effectLst/>
                          <a:latin typeface="Segoe UI" panose="020B0502040204020203" pitchFamily="34" charset="0"/>
                        </a:rPr>
                        <a:t>Wales’</a:t>
                      </a:r>
                      <a:r>
                        <a:rPr lang="en-GB" sz="2000" b="0" i="0" dirty="0">
                          <a:solidFill>
                            <a:schemeClr val="accent1"/>
                          </a:solidFill>
                          <a:effectLst/>
                          <a:latin typeface="Segoe UI" panose="020B0502040204020203" pitchFamily="34" charset="0"/>
                        </a:rPr>
                        <a:t> approach to improving mental health outcomes for children and young people—linking legislation, strategy, service design, and lived experience to deliver coordinated, equitable care.</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66139474"/>
                  </a:ext>
                </a:extLst>
              </a:tr>
              <a:tr h="304309">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102105072"/>
                  </a:ext>
                </a:extLst>
              </a:tr>
            </a:tbl>
          </a:graphicData>
        </a:graphic>
      </p:graphicFrame>
    </p:spTree>
    <p:extLst>
      <p:ext uri="{BB962C8B-B14F-4D97-AF65-F5344CB8AC3E}">
        <p14:creationId xmlns:p14="http://schemas.microsoft.com/office/powerpoint/2010/main" val="2054407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89D1F-DE57-470B-3DA3-B2675AF5BF5B}"/>
              </a:ext>
            </a:extLst>
          </p:cNvPr>
          <p:cNvSpPr>
            <a:spLocks noGrp="1"/>
          </p:cNvSpPr>
          <p:nvPr>
            <p:ph type="title"/>
          </p:nvPr>
        </p:nvSpPr>
        <p:spPr>
          <a:xfrm>
            <a:off x="649224" y="645106"/>
            <a:ext cx="3650279" cy="1259894"/>
          </a:xfrm>
        </p:spPr>
        <p:txBody>
          <a:bodyPr>
            <a:noAutofit/>
          </a:bodyPr>
          <a:lstStyle/>
          <a:p>
            <a:pPr>
              <a:lnSpc>
                <a:spcPct val="90000"/>
              </a:lnSpc>
            </a:pPr>
            <a:r>
              <a:rPr lang="en-GB" sz="2000" dirty="0">
                <a:solidFill>
                  <a:schemeClr val="accent1"/>
                </a:solidFill>
              </a:rPr>
              <a:t>Mental Health Strategy by the Welsh Government - ‘Together for Mental Health’ 2019-2022</a:t>
            </a:r>
            <a:br>
              <a:rPr lang="en-GB" sz="2000" dirty="0">
                <a:solidFill>
                  <a:schemeClr val="accent1"/>
                </a:solidFill>
              </a:rPr>
            </a:br>
            <a:endParaRPr lang="en-GB" sz="2000" dirty="0">
              <a:solidFill>
                <a:schemeClr val="accent1"/>
              </a:solidFill>
            </a:endParaRPr>
          </a:p>
        </p:txBody>
      </p:sp>
      <p:sp>
        <p:nvSpPr>
          <p:cNvPr id="11" name="Content Placeholder 10">
            <a:extLst>
              <a:ext uri="{FF2B5EF4-FFF2-40B4-BE49-F238E27FC236}">
                <a16:creationId xmlns:a16="http://schemas.microsoft.com/office/drawing/2014/main" id="{6F13EEFC-F57A-25AD-11D6-C1A1C43F4BA5}"/>
              </a:ext>
            </a:extLst>
          </p:cNvPr>
          <p:cNvSpPr>
            <a:spLocks noGrp="1"/>
          </p:cNvSpPr>
          <p:nvPr>
            <p:ph idx="1"/>
          </p:nvPr>
        </p:nvSpPr>
        <p:spPr>
          <a:xfrm>
            <a:off x="649225" y="2133600"/>
            <a:ext cx="3650278" cy="3759253"/>
          </a:xfrm>
        </p:spPr>
        <p:txBody>
          <a:bodyPr>
            <a:normAutofit/>
          </a:bodyPr>
          <a:lstStyle/>
          <a:p>
            <a:pPr>
              <a:buClr>
                <a:srgbClr val="446B9E"/>
              </a:buClr>
            </a:pPr>
            <a:endParaRPr lang="en-GB" sz="1200" b="0" i="0" dirty="0">
              <a:solidFill>
                <a:srgbClr val="111111"/>
              </a:solidFill>
              <a:effectLst/>
              <a:latin typeface="+mj-lt"/>
            </a:endParaRPr>
          </a:p>
          <a:p>
            <a:pPr>
              <a:buClr>
                <a:srgbClr val="446B9E"/>
              </a:buClr>
            </a:pPr>
            <a:r>
              <a:rPr lang="en-GB" sz="2400" dirty="0">
                <a:solidFill>
                  <a:schemeClr val="accent1"/>
                </a:solidFill>
                <a:latin typeface="+mj-lt"/>
              </a:rPr>
              <a:t>Welsh Government’s 10 year strategy to improve mental health and well-being</a:t>
            </a:r>
          </a:p>
          <a:p>
            <a:pPr>
              <a:buClr>
                <a:srgbClr val="446B9E"/>
              </a:buClr>
            </a:pPr>
            <a:r>
              <a:rPr lang="en-GB" sz="1200" b="0" i="0" dirty="0">
                <a:solidFill>
                  <a:schemeClr val="accent1"/>
                </a:solidFill>
                <a:effectLst/>
                <a:latin typeface="+mj-lt"/>
              </a:rPr>
              <a:t>https://www.gov.wales/sit es/default/files/publications/2021-08/together-for-mental-health-updated-action-plan-2019-22.pdf</a:t>
            </a:r>
            <a:endParaRPr lang="en-US" sz="1200" dirty="0">
              <a:solidFill>
                <a:schemeClr val="accent1"/>
              </a:solidFill>
            </a:endParaRPr>
          </a:p>
        </p:txBody>
      </p:sp>
      <p:pic>
        <p:nvPicPr>
          <p:cNvPr id="5" name="Content Placeholder 4" descr="A picture containing square&#10;&#10;Description automatically generated">
            <a:extLst>
              <a:ext uri="{FF2B5EF4-FFF2-40B4-BE49-F238E27FC236}">
                <a16:creationId xmlns:a16="http://schemas.microsoft.com/office/drawing/2014/main" id="{07680B4B-7592-6432-B918-B2248A3A5E92}"/>
              </a:ext>
            </a:extLst>
          </p:cNvPr>
          <p:cNvPicPr>
            <a:picLocks noChangeAspect="1"/>
          </p:cNvPicPr>
          <p:nvPr/>
        </p:nvPicPr>
        <p:blipFill>
          <a:blip r:embed="rId2"/>
          <a:stretch>
            <a:fillRect/>
          </a:stretch>
        </p:blipFill>
        <p:spPr>
          <a:xfrm>
            <a:off x="4619543" y="826364"/>
            <a:ext cx="3394925" cy="4880204"/>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D9C99751-9544-432E-D476-FDE19F5898F4}"/>
              </a:ext>
            </a:extLst>
          </p:cNvPr>
          <p:cNvPicPr>
            <a:picLocks noChangeAspect="1"/>
          </p:cNvPicPr>
          <p:nvPr/>
        </p:nvPicPr>
        <p:blipFill>
          <a:blip r:embed="rId3"/>
          <a:stretch>
            <a:fillRect/>
          </a:stretch>
        </p:blipFill>
        <p:spPr>
          <a:xfrm>
            <a:off x="8178194" y="826363"/>
            <a:ext cx="3394926" cy="4880206"/>
          </a:xfrm>
          <a:prstGeom prst="rect">
            <a:avLst/>
          </a:prstGeom>
        </p:spPr>
      </p:pic>
    </p:spTree>
    <p:extLst>
      <p:ext uri="{BB962C8B-B14F-4D97-AF65-F5344CB8AC3E}">
        <p14:creationId xmlns:p14="http://schemas.microsoft.com/office/powerpoint/2010/main" val="1775065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9A49C-6E88-4DB4-A7BA-B33EA0920197}"/>
              </a:ext>
            </a:extLst>
          </p:cNvPr>
          <p:cNvSpPr>
            <a:spLocks noGrp="1"/>
          </p:cNvSpPr>
          <p:nvPr>
            <p:ph type="title"/>
          </p:nvPr>
        </p:nvSpPr>
        <p:spPr/>
        <p:txBody>
          <a:bodyPr>
            <a:noAutofit/>
          </a:bodyPr>
          <a:lstStyle/>
          <a:p>
            <a:r>
              <a:rPr lang="cy-GB" sz="2400" dirty="0"/>
              <a:t>Polisi Llywodraeth Cymru</a:t>
            </a:r>
            <a:br>
              <a:rPr lang="cy-GB" sz="2400" dirty="0"/>
            </a:br>
            <a:r>
              <a:rPr lang="cy-GB" sz="2400" dirty="0"/>
              <a:t>Deddf Llesiant Cenedlaethau'r Dyfodol (Cymru) 2015</a:t>
            </a:r>
            <a:br>
              <a:rPr lang="en-GB" sz="2400" dirty="0">
                <a:solidFill>
                  <a:srgbClr val="0070C0"/>
                </a:solidFill>
              </a:rPr>
            </a:br>
            <a:r>
              <a:rPr lang="en-GB" sz="2400" dirty="0">
                <a:solidFill>
                  <a:schemeClr val="accent1"/>
                </a:solidFill>
              </a:rPr>
              <a:t>Welsh Government Policy</a:t>
            </a:r>
            <a:br>
              <a:rPr lang="en-GB" sz="2400" dirty="0"/>
            </a:br>
            <a:r>
              <a:rPr lang="en-GB" sz="2400" dirty="0">
                <a:solidFill>
                  <a:srgbClr val="0070C0"/>
                </a:solidFill>
              </a:rPr>
              <a:t>Wellbeing of Future Generations (Wales) Act 2015</a:t>
            </a:r>
          </a:p>
        </p:txBody>
      </p:sp>
      <p:sp>
        <p:nvSpPr>
          <p:cNvPr id="3" name="Content Placeholder 2">
            <a:extLst>
              <a:ext uri="{FF2B5EF4-FFF2-40B4-BE49-F238E27FC236}">
                <a16:creationId xmlns:a16="http://schemas.microsoft.com/office/drawing/2014/main" id="{FA3F0A23-7E7D-431C-A7C5-0AB7608E4245}"/>
              </a:ext>
            </a:extLst>
          </p:cNvPr>
          <p:cNvSpPr>
            <a:spLocks noGrp="1"/>
          </p:cNvSpPr>
          <p:nvPr>
            <p:ph sz="half" idx="1"/>
          </p:nvPr>
        </p:nvSpPr>
        <p:spPr/>
        <p:txBody>
          <a:bodyPr>
            <a:noAutofit/>
          </a:bodyPr>
          <a:lstStyle/>
          <a:p>
            <a:r>
              <a:rPr lang="cy-GB" sz="2400" dirty="0"/>
              <a:t>Am wella llesiant cymdeithasol, economaidd, amgylcheddol a diwylliannol Cymru.</a:t>
            </a:r>
          </a:p>
          <a:p>
            <a:r>
              <a:rPr lang="cy-GB" sz="2400" dirty="0"/>
              <a:t>A fydd yn gwneud i’r cyrff cyhoeddus a restrir yn y Ddeddf:</a:t>
            </a:r>
          </a:p>
          <a:p>
            <a:pPr marL="624078" indent="-514350">
              <a:buFont typeface="+mj-lt"/>
              <a:buAutoNum type="arabicPeriod"/>
            </a:pPr>
            <a:r>
              <a:rPr lang="cy-GB" sz="2400" dirty="0"/>
              <a:t>feddwl yn fwy am y tymor hir</a:t>
            </a:r>
          </a:p>
          <a:p>
            <a:pPr marL="624078" indent="-514350">
              <a:buFont typeface="+mj-lt"/>
              <a:buAutoNum type="arabicPeriod"/>
            </a:pPr>
            <a:r>
              <a:rPr lang="cy-GB" sz="2400" dirty="0"/>
              <a:t>gweithio'n well gyda phobl a chymunedau a'i gilydd</a:t>
            </a:r>
          </a:p>
          <a:p>
            <a:pPr marL="624078" indent="-514350">
              <a:buFont typeface="+mj-lt"/>
              <a:buAutoNum type="arabicPeriod"/>
            </a:pPr>
            <a:r>
              <a:rPr lang="cy-GB" sz="2400" dirty="0"/>
              <a:t>ceisio </a:t>
            </a:r>
            <a:r>
              <a:rPr lang="cy-GB" sz="2400" b="1" u="sng" dirty="0"/>
              <a:t>atal problemau </a:t>
            </a:r>
            <a:r>
              <a:rPr lang="cy-GB" sz="2400" u="sng" dirty="0"/>
              <a:t>a</a:t>
            </a:r>
            <a:r>
              <a:rPr lang="cy-GB" sz="2400" b="1" u="sng" dirty="0"/>
              <a:t> chymryd ymagwedd fwy </a:t>
            </a:r>
            <a:r>
              <a:rPr lang="cy-GB" sz="2400" b="1" u="sng" dirty="0" err="1"/>
              <a:t>cydgysylltiedig</a:t>
            </a:r>
            <a:r>
              <a:rPr lang="cy-GB" sz="2400" b="1" u="sng" dirty="0"/>
              <a:t>.</a:t>
            </a:r>
          </a:p>
          <a:p>
            <a:endParaRPr lang="en-GB" sz="2400" b="1" u="sng" dirty="0"/>
          </a:p>
        </p:txBody>
      </p:sp>
      <p:sp>
        <p:nvSpPr>
          <p:cNvPr id="5" name="Content Placeholder 4">
            <a:extLst>
              <a:ext uri="{FF2B5EF4-FFF2-40B4-BE49-F238E27FC236}">
                <a16:creationId xmlns:a16="http://schemas.microsoft.com/office/drawing/2014/main" id="{FB11DF38-3280-0305-DBA8-02C4DEDCE6FB}"/>
              </a:ext>
            </a:extLst>
          </p:cNvPr>
          <p:cNvSpPr>
            <a:spLocks noGrp="1"/>
          </p:cNvSpPr>
          <p:nvPr>
            <p:ph sz="half" idx="2"/>
          </p:nvPr>
        </p:nvSpPr>
        <p:spPr/>
        <p:txBody>
          <a:bodyPr>
            <a:normAutofit/>
          </a:bodyPr>
          <a:lstStyle/>
          <a:p>
            <a:r>
              <a:rPr lang="en-GB" sz="2400" dirty="0">
                <a:solidFill>
                  <a:schemeClr val="accent1"/>
                </a:solidFill>
              </a:rPr>
              <a:t>About improving the social, economic, environmental and cultural well-being of Wales.</a:t>
            </a:r>
          </a:p>
          <a:p>
            <a:r>
              <a:rPr lang="en-GB" sz="2400" dirty="0">
                <a:solidFill>
                  <a:schemeClr val="accent1"/>
                </a:solidFill>
              </a:rPr>
              <a:t>Will make the public bodies listed in the Act:</a:t>
            </a:r>
          </a:p>
          <a:p>
            <a:pPr marL="624078" indent="-514350">
              <a:buFont typeface="+mj-lt"/>
              <a:buAutoNum type="arabicPeriod"/>
            </a:pPr>
            <a:r>
              <a:rPr lang="en-GB" sz="2400" dirty="0">
                <a:solidFill>
                  <a:schemeClr val="accent1"/>
                </a:solidFill>
              </a:rPr>
              <a:t>think more about the long-term</a:t>
            </a:r>
          </a:p>
          <a:p>
            <a:pPr marL="624078" indent="-514350">
              <a:buFont typeface="+mj-lt"/>
              <a:buAutoNum type="arabicPeriod"/>
            </a:pPr>
            <a:r>
              <a:rPr lang="en-GB" sz="2400" dirty="0">
                <a:solidFill>
                  <a:schemeClr val="accent1"/>
                </a:solidFill>
              </a:rPr>
              <a:t>work better with people and communities and each other</a:t>
            </a:r>
          </a:p>
          <a:p>
            <a:pPr marL="624078" indent="-514350">
              <a:buFont typeface="+mj-lt"/>
              <a:buAutoNum type="arabicPeriod"/>
            </a:pPr>
            <a:r>
              <a:rPr lang="en-GB" sz="2400" dirty="0">
                <a:solidFill>
                  <a:schemeClr val="accent1"/>
                </a:solidFill>
              </a:rPr>
              <a:t>look to </a:t>
            </a:r>
            <a:r>
              <a:rPr lang="en-GB" sz="2400" b="1" u="sng" dirty="0">
                <a:solidFill>
                  <a:schemeClr val="accent1"/>
                </a:solidFill>
              </a:rPr>
              <a:t>prevent problems </a:t>
            </a:r>
            <a:r>
              <a:rPr lang="en-GB" sz="2400" dirty="0">
                <a:solidFill>
                  <a:schemeClr val="accent1"/>
                </a:solidFill>
              </a:rPr>
              <a:t>and </a:t>
            </a:r>
            <a:r>
              <a:rPr lang="en-GB" sz="2400" b="1" u="sng" dirty="0">
                <a:solidFill>
                  <a:schemeClr val="accent1"/>
                </a:solidFill>
              </a:rPr>
              <a:t>take a more joined-up approach.</a:t>
            </a:r>
          </a:p>
          <a:p>
            <a:endParaRPr lang="en-GB" dirty="0"/>
          </a:p>
        </p:txBody>
      </p:sp>
      <p:pic>
        <p:nvPicPr>
          <p:cNvPr id="4" name="Picture 2" descr="C:\Users\Dave\AppData\Local\Microsoft\Windows\INetCache\IE\VQ5HMKDS\929px-Flag_map_of_Wales.svg[1].png">
            <a:extLst>
              <a:ext uri="{FF2B5EF4-FFF2-40B4-BE49-F238E27FC236}">
                <a16:creationId xmlns:a16="http://schemas.microsoft.com/office/drawing/2014/main" id="{E7A4F683-743E-4A22-A96D-7579AD75DAE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05645" y="316027"/>
            <a:ext cx="1428108" cy="1219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334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911E-0829-440F-8AD4-6EABEACB742A}"/>
              </a:ext>
            </a:extLst>
          </p:cNvPr>
          <p:cNvSpPr>
            <a:spLocks noGrp="1"/>
          </p:cNvSpPr>
          <p:nvPr>
            <p:ph type="title"/>
          </p:nvPr>
        </p:nvSpPr>
        <p:spPr/>
        <p:txBody>
          <a:bodyPr>
            <a:noAutofit/>
          </a:bodyPr>
          <a:lstStyle/>
          <a:p>
            <a:r>
              <a:rPr lang="cy-GB" sz="2400" dirty="0"/>
              <a:t>Polisi Llywodraeth Cymru</a:t>
            </a:r>
            <a:br>
              <a:rPr lang="cy-GB" sz="2400" dirty="0"/>
            </a:br>
            <a:r>
              <a:rPr lang="cy-GB" sz="2400" dirty="0"/>
              <a:t>Deddf Llesiant Cenedlaethau'r Dyfodol (Cymru)2015</a:t>
            </a:r>
            <a:br>
              <a:rPr lang="en-GB" sz="2400" dirty="0">
                <a:solidFill>
                  <a:srgbClr val="0070C0"/>
                </a:solidFill>
              </a:rPr>
            </a:br>
            <a:r>
              <a:rPr lang="en-GB" sz="2400" dirty="0">
                <a:solidFill>
                  <a:schemeClr val="accent1"/>
                </a:solidFill>
              </a:rPr>
              <a:t>Welsh Government Policy</a:t>
            </a:r>
            <a:br>
              <a:rPr lang="en-GB" sz="2400" dirty="0">
                <a:solidFill>
                  <a:schemeClr val="accent1"/>
                </a:solidFill>
              </a:rPr>
            </a:br>
            <a:r>
              <a:rPr lang="en-GB" sz="2400" dirty="0">
                <a:solidFill>
                  <a:schemeClr val="accent1"/>
                </a:solidFill>
              </a:rPr>
              <a:t>Wellbeing of Future Generations </a:t>
            </a:r>
            <a:r>
              <a:rPr lang="en-GB" sz="2400" dirty="0">
                <a:solidFill>
                  <a:srgbClr val="0070C0"/>
                </a:solidFill>
              </a:rPr>
              <a:t>(Wales) Act 2015</a:t>
            </a:r>
          </a:p>
        </p:txBody>
      </p:sp>
      <p:sp>
        <p:nvSpPr>
          <p:cNvPr id="3" name="Content Placeholder 2">
            <a:extLst>
              <a:ext uri="{FF2B5EF4-FFF2-40B4-BE49-F238E27FC236}">
                <a16:creationId xmlns:a16="http://schemas.microsoft.com/office/drawing/2014/main" id="{3D2F1B83-F1E2-4A8E-A198-C2F6DF164467}"/>
              </a:ext>
            </a:extLst>
          </p:cNvPr>
          <p:cNvSpPr>
            <a:spLocks noGrp="1"/>
          </p:cNvSpPr>
          <p:nvPr>
            <p:ph sz="half" idx="1"/>
          </p:nvPr>
        </p:nvSpPr>
        <p:spPr/>
        <p:txBody>
          <a:bodyPr>
            <a:normAutofit/>
          </a:bodyPr>
          <a:lstStyle/>
          <a:p>
            <a:pPr marL="109728" indent="0">
              <a:buNone/>
            </a:pPr>
            <a:r>
              <a:rPr lang="cy-GB" sz="2000" dirty="0"/>
              <a:t>Mae'r Ddeddf yn rhoi saith nod llesiant ar waith:</a:t>
            </a:r>
          </a:p>
          <a:p>
            <a:pPr marL="624078" indent="-514350">
              <a:buFont typeface="+mj-lt"/>
              <a:buAutoNum type="arabicPeriod"/>
            </a:pPr>
            <a:r>
              <a:rPr lang="cy-GB" sz="2000" dirty="0"/>
              <a:t>Cymru Gydnerth</a:t>
            </a:r>
          </a:p>
          <a:p>
            <a:pPr marL="624078" indent="-514350">
              <a:buFont typeface="+mj-lt"/>
              <a:buAutoNum type="arabicPeriod"/>
            </a:pPr>
            <a:r>
              <a:rPr lang="cy-GB" sz="2000" dirty="0"/>
              <a:t>Cymru Lewyrchus                                                            </a:t>
            </a:r>
          </a:p>
          <a:p>
            <a:pPr marL="624078" indent="-514350">
              <a:buFont typeface="+mj-lt"/>
              <a:buAutoNum type="arabicPeriod"/>
            </a:pPr>
            <a:r>
              <a:rPr lang="cy-GB" sz="2000" dirty="0"/>
              <a:t>Cymru Iachach</a:t>
            </a:r>
          </a:p>
          <a:p>
            <a:pPr marL="624078" indent="-514350">
              <a:buFont typeface="+mj-lt"/>
              <a:buAutoNum type="arabicPeriod"/>
            </a:pPr>
            <a:r>
              <a:rPr lang="cy-GB" sz="2000" dirty="0"/>
              <a:t>Cymru fwy cyfartal</a:t>
            </a:r>
          </a:p>
          <a:p>
            <a:pPr marL="624078" indent="-514350">
              <a:buFont typeface="+mj-lt"/>
              <a:buAutoNum type="arabicPeriod"/>
            </a:pPr>
            <a:r>
              <a:rPr lang="cy-GB" sz="2000" dirty="0"/>
              <a:t>Cymru o gymunedau </a:t>
            </a:r>
            <a:r>
              <a:rPr lang="cy-GB" sz="2000" dirty="0" err="1"/>
              <a:t>cydlynus</a:t>
            </a:r>
            <a:endParaRPr lang="cy-GB" sz="2000" dirty="0"/>
          </a:p>
          <a:p>
            <a:pPr marL="624078" indent="-514350">
              <a:buFont typeface="+mj-lt"/>
              <a:buAutoNum type="arabicPeriod"/>
            </a:pPr>
            <a:r>
              <a:rPr lang="cy-GB" sz="2000" dirty="0"/>
              <a:t>Cymru â diwylliant bywiog lle mae’r Gymraeg yn ffynnu</a:t>
            </a:r>
          </a:p>
          <a:p>
            <a:pPr marL="624078" indent="-514350">
              <a:buFont typeface="+mj-lt"/>
              <a:buAutoNum type="arabicPeriod"/>
            </a:pPr>
            <a:r>
              <a:rPr lang="cy-GB" sz="2000" dirty="0"/>
              <a:t>Cymru sy'n gyfrifol ar lefel fyd-eang</a:t>
            </a:r>
          </a:p>
        </p:txBody>
      </p:sp>
      <p:sp>
        <p:nvSpPr>
          <p:cNvPr id="5" name="Content Placeholder 4">
            <a:extLst>
              <a:ext uri="{FF2B5EF4-FFF2-40B4-BE49-F238E27FC236}">
                <a16:creationId xmlns:a16="http://schemas.microsoft.com/office/drawing/2014/main" id="{E0FEBABE-A59F-01EC-068D-4893262A767F}"/>
              </a:ext>
            </a:extLst>
          </p:cNvPr>
          <p:cNvSpPr>
            <a:spLocks noGrp="1"/>
          </p:cNvSpPr>
          <p:nvPr>
            <p:ph sz="half" idx="2"/>
          </p:nvPr>
        </p:nvSpPr>
        <p:spPr/>
        <p:txBody>
          <a:bodyPr>
            <a:normAutofit/>
          </a:bodyPr>
          <a:lstStyle/>
          <a:p>
            <a:pPr marL="109728" indent="0">
              <a:buNone/>
            </a:pPr>
            <a:r>
              <a:rPr lang="en-GB" sz="2200" dirty="0"/>
              <a:t>The Act puts in place seven well-being goals:</a:t>
            </a:r>
          </a:p>
          <a:p>
            <a:pPr marL="624078" indent="-514350">
              <a:buFont typeface="+mj-lt"/>
              <a:buAutoNum type="arabicPeriod"/>
            </a:pPr>
            <a:r>
              <a:rPr lang="en-GB" sz="2200" dirty="0"/>
              <a:t>Resilient Wales</a:t>
            </a:r>
          </a:p>
          <a:p>
            <a:pPr marL="624078" indent="-514350">
              <a:buFont typeface="+mj-lt"/>
              <a:buAutoNum type="arabicPeriod"/>
            </a:pPr>
            <a:r>
              <a:rPr lang="en-GB" sz="2200" dirty="0"/>
              <a:t>Prosperous Wales                                                               </a:t>
            </a:r>
          </a:p>
          <a:p>
            <a:pPr marL="624078" indent="-514350">
              <a:buFont typeface="+mj-lt"/>
              <a:buAutoNum type="arabicPeriod"/>
            </a:pPr>
            <a:r>
              <a:rPr lang="en-GB" sz="2200" dirty="0"/>
              <a:t>Healthier Wales</a:t>
            </a:r>
          </a:p>
          <a:p>
            <a:pPr marL="624078" indent="-514350">
              <a:buFont typeface="+mj-lt"/>
              <a:buAutoNum type="arabicPeriod"/>
            </a:pPr>
            <a:r>
              <a:rPr lang="en-GB" sz="2200" dirty="0"/>
              <a:t>More equal Wales</a:t>
            </a:r>
          </a:p>
          <a:p>
            <a:pPr marL="624078" indent="-514350">
              <a:buFont typeface="+mj-lt"/>
              <a:buAutoNum type="arabicPeriod"/>
            </a:pPr>
            <a:r>
              <a:rPr lang="en-GB" sz="2200" dirty="0"/>
              <a:t>A Wales of cohesive communities</a:t>
            </a:r>
          </a:p>
          <a:p>
            <a:pPr marL="624078" indent="-514350">
              <a:buFont typeface="+mj-lt"/>
              <a:buAutoNum type="arabicPeriod"/>
            </a:pPr>
            <a:r>
              <a:rPr lang="en-GB" sz="2200" dirty="0"/>
              <a:t>A Wales of vibrant culture and thriving Welsh language</a:t>
            </a:r>
          </a:p>
          <a:p>
            <a:pPr marL="624078" indent="-514350">
              <a:buFont typeface="+mj-lt"/>
              <a:buAutoNum type="arabicPeriod"/>
            </a:pPr>
            <a:r>
              <a:rPr lang="en-GB" sz="2200" dirty="0"/>
              <a:t>A globally responsible Wales</a:t>
            </a:r>
          </a:p>
          <a:p>
            <a:endParaRPr lang="en-GB" dirty="0"/>
          </a:p>
        </p:txBody>
      </p:sp>
      <p:pic>
        <p:nvPicPr>
          <p:cNvPr id="4" name="Picture 2" descr="C:\Users\Dave\AppData\Local\Microsoft\Windows\INetCache\IE\VQ5HMKDS\929px-Flag_map_of_Wales.svg[1].png">
            <a:extLst>
              <a:ext uri="{FF2B5EF4-FFF2-40B4-BE49-F238E27FC236}">
                <a16:creationId xmlns:a16="http://schemas.microsoft.com/office/drawing/2014/main" id="{46BB6EC4-9E43-44FD-AB29-7AA6ACEA286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05645" y="365125"/>
            <a:ext cx="996593" cy="1135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261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5A4E02-5AB0-4F76-B7F0-CF84D18AB7CA}"/>
              </a:ext>
            </a:extLst>
          </p:cNvPr>
          <p:cNvSpPr>
            <a:spLocks noGrp="1"/>
          </p:cNvSpPr>
          <p:nvPr>
            <p:ph type="title"/>
          </p:nvPr>
        </p:nvSpPr>
        <p:spPr/>
        <p:txBody>
          <a:bodyPr/>
          <a:lstStyle/>
          <a:p>
            <a:r>
              <a:rPr lang="cy-GB" dirty="0"/>
              <a:t>Cwricwlwm newydd i Gymru2022</a:t>
            </a:r>
            <a:br>
              <a:rPr lang="cy-GB" dirty="0"/>
            </a:br>
            <a:r>
              <a:rPr lang="cy-GB" dirty="0"/>
              <a:t>4 Diben </a:t>
            </a:r>
            <a:r>
              <a:rPr lang="cy-GB" sz="1200" dirty="0"/>
              <a:t>(Llywodraeth Cymru, 2018)</a:t>
            </a:r>
            <a:endParaRPr lang="cy-GB" dirty="0"/>
          </a:p>
        </p:txBody>
      </p:sp>
      <p:pic>
        <p:nvPicPr>
          <p:cNvPr id="8" name="Content Placeholder 7" descr="Diagram&#10;&#10;Description automatically generated">
            <a:extLst>
              <a:ext uri="{FF2B5EF4-FFF2-40B4-BE49-F238E27FC236}">
                <a16:creationId xmlns:a16="http://schemas.microsoft.com/office/drawing/2014/main" id="{4730662A-4BDF-455B-8DE7-FF5D9FAB0731}"/>
              </a:ext>
            </a:extLst>
          </p:cNvPr>
          <p:cNvPicPr>
            <a:picLocks noGrp="1" noChangeAspect="1"/>
          </p:cNvPicPr>
          <p:nvPr>
            <p:ph idx="1"/>
          </p:nvPr>
        </p:nvPicPr>
        <p:blipFill>
          <a:blip r:embed="rId2"/>
          <a:stretch>
            <a:fillRect/>
          </a:stretch>
        </p:blipFill>
        <p:spPr>
          <a:xfrm>
            <a:off x="2671281" y="1825625"/>
            <a:ext cx="6842589" cy="3576638"/>
          </a:xfrm>
        </p:spPr>
      </p:pic>
    </p:spTree>
    <p:extLst>
      <p:ext uri="{BB962C8B-B14F-4D97-AF65-F5344CB8AC3E}">
        <p14:creationId xmlns:p14="http://schemas.microsoft.com/office/powerpoint/2010/main" val="20306134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5A4E02-5AB0-4F76-B7F0-CF84D18AB7CA}"/>
              </a:ext>
            </a:extLst>
          </p:cNvPr>
          <p:cNvSpPr>
            <a:spLocks noGrp="1"/>
          </p:cNvSpPr>
          <p:nvPr>
            <p:ph type="title"/>
          </p:nvPr>
        </p:nvSpPr>
        <p:spPr/>
        <p:txBody>
          <a:bodyPr/>
          <a:lstStyle/>
          <a:p>
            <a:r>
              <a:rPr lang="en-GB" dirty="0">
                <a:solidFill>
                  <a:schemeClr val="accent1"/>
                </a:solidFill>
              </a:rPr>
              <a:t>New Curriculum for Wales 2022</a:t>
            </a:r>
            <a:br>
              <a:rPr lang="en-GB" dirty="0">
                <a:solidFill>
                  <a:schemeClr val="accent1"/>
                </a:solidFill>
              </a:rPr>
            </a:br>
            <a:r>
              <a:rPr lang="en-GB" dirty="0">
                <a:solidFill>
                  <a:schemeClr val="accent1"/>
                </a:solidFill>
              </a:rPr>
              <a:t>4 Purposes   </a:t>
            </a:r>
            <a:r>
              <a:rPr lang="en-GB" sz="1200" dirty="0">
                <a:solidFill>
                  <a:schemeClr val="accent1"/>
                </a:solidFill>
              </a:rPr>
              <a:t>(Welsh Government, 2018)</a:t>
            </a:r>
            <a:endParaRPr lang="en-GB" dirty="0">
              <a:solidFill>
                <a:schemeClr val="accent1"/>
              </a:solidFill>
            </a:endParaRPr>
          </a:p>
        </p:txBody>
      </p:sp>
      <p:pic>
        <p:nvPicPr>
          <p:cNvPr id="8" name="Content Placeholder 7" descr="Diagram&#10;&#10;Description automatically generated">
            <a:extLst>
              <a:ext uri="{FF2B5EF4-FFF2-40B4-BE49-F238E27FC236}">
                <a16:creationId xmlns:a16="http://schemas.microsoft.com/office/drawing/2014/main" id="{4730662A-4BDF-455B-8DE7-FF5D9FAB0731}"/>
              </a:ext>
            </a:extLst>
          </p:cNvPr>
          <p:cNvPicPr>
            <a:picLocks noGrp="1" noChangeAspect="1"/>
          </p:cNvPicPr>
          <p:nvPr>
            <p:ph idx="1"/>
          </p:nvPr>
        </p:nvPicPr>
        <p:blipFill>
          <a:blip r:embed="rId2"/>
          <a:stretch>
            <a:fillRect/>
          </a:stretch>
        </p:blipFill>
        <p:spPr>
          <a:xfrm>
            <a:off x="2404153" y="1825625"/>
            <a:ext cx="7253555" cy="3576638"/>
          </a:xfrm>
        </p:spPr>
      </p:pic>
    </p:spTree>
    <p:extLst>
      <p:ext uri="{BB962C8B-B14F-4D97-AF65-F5344CB8AC3E}">
        <p14:creationId xmlns:p14="http://schemas.microsoft.com/office/powerpoint/2010/main" val="349538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6665D-87EF-9339-FC6E-F19BD1496F9E}"/>
              </a:ext>
            </a:extLst>
          </p:cNvPr>
          <p:cNvSpPr>
            <a:spLocks noGrp="1"/>
          </p:cNvSpPr>
          <p:nvPr>
            <p:ph type="title"/>
          </p:nvPr>
        </p:nvSpPr>
        <p:spPr/>
        <p:txBody>
          <a:bodyPr>
            <a:normAutofit fontScale="90000"/>
          </a:bodyPr>
          <a:lstStyle/>
          <a:p>
            <a:r>
              <a:rPr lang="cy-GB" sz="3200" dirty="0"/>
              <a:t>Unigolion iach, hyderus sy’n</a:t>
            </a:r>
            <a:r>
              <a:rPr lang="en-GB" sz="3200" dirty="0"/>
              <a:t>:            </a:t>
            </a:r>
            <a:br>
              <a:rPr lang="en-GB" sz="3200" dirty="0"/>
            </a:br>
            <a:r>
              <a:rPr lang="en-GB" sz="3200" dirty="0">
                <a:solidFill>
                  <a:schemeClr val="accent1"/>
                </a:solidFill>
              </a:rPr>
              <a:t>Healthy, confident individuals who: </a:t>
            </a:r>
            <a:br>
              <a:rPr lang="en-GB" sz="3200" dirty="0">
                <a:solidFill>
                  <a:schemeClr val="accent1"/>
                </a:solidFill>
              </a:rPr>
            </a:br>
            <a:endParaRPr lang="en-GB" sz="3200" dirty="0">
              <a:solidFill>
                <a:schemeClr val="accent1"/>
              </a:solidFill>
            </a:endParaRPr>
          </a:p>
        </p:txBody>
      </p:sp>
      <p:sp>
        <p:nvSpPr>
          <p:cNvPr id="3" name="Content Placeholder 2">
            <a:extLst>
              <a:ext uri="{FF2B5EF4-FFF2-40B4-BE49-F238E27FC236}">
                <a16:creationId xmlns:a16="http://schemas.microsoft.com/office/drawing/2014/main" id="{19EBC32D-847E-1844-9CE6-79F98FE7554C}"/>
              </a:ext>
            </a:extLst>
          </p:cNvPr>
          <p:cNvSpPr>
            <a:spLocks noGrp="1"/>
          </p:cNvSpPr>
          <p:nvPr>
            <p:ph sz="half" idx="1"/>
          </p:nvPr>
        </p:nvSpPr>
        <p:spPr>
          <a:xfrm>
            <a:off x="838200" y="1825625"/>
            <a:ext cx="5257800" cy="4667250"/>
          </a:xfrm>
        </p:spPr>
        <p:txBody>
          <a:bodyPr>
            <a:normAutofit fontScale="25000" lnSpcReduction="20000"/>
          </a:bodyPr>
          <a:lstStyle/>
          <a:p>
            <a:r>
              <a:rPr lang="cy-GB" sz="6400" dirty="0"/>
              <a:t>Meddu ar werthoedd diogel ac sy’n sefydlu eu credoau ysbrydol a moesegol</a:t>
            </a:r>
          </a:p>
          <a:p>
            <a:r>
              <a:rPr lang="cy-GB" sz="6400" dirty="0"/>
              <a:t>Adeiladu eu lles meddyliol ac emosiynol drwy ddatblygu hyder, </a:t>
            </a:r>
            <a:r>
              <a:rPr lang="cy-GB" sz="6400" dirty="0" err="1"/>
              <a:t>cydnerthedd</a:t>
            </a:r>
            <a:r>
              <a:rPr lang="cy-GB" sz="6400" dirty="0"/>
              <a:t> ac empathi</a:t>
            </a:r>
          </a:p>
          <a:p>
            <a:r>
              <a:rPr lang="cy-GB" sz="6400" dirty="0"/>
              <a:t>Defnyddio gwybodaeth am effaith deiet ac ymarfer corff ar iechyd corfforol a meddyliol yn eu bywydau bob dydd</a:t>
            </a:r>
          </a:p>
          <a:p>
            <a:r>
              <a:rPr lang="cy-GB" sz="6400" dirty="0"/>
              <a:t>Gwybod sut i ddod o hyd i'r wybodaeth a’r cymorth i gadw'n ddiogel ac yn iach › cymryd rhan mewn gweithgarwch corfforol</a:t>
            </a:r>
          </a:p>
          <a:p>
            <a:r>
              <a:rPr lang="cy-GB" sz="6400" dirty="0"/>
              <a:t>Gwneud penderfyniadau pwyllog am ffordd o fyw a rheoli risg › bod â'r hyder i gymryd rhan mewn perfformiad</a:t>
            </a:r>
          </a:p>
          <a:p>
            <a:r>
              <a:rPr lang="cy-GB" sz="6400" dirty="0"/>
              <a:t>Creu perthnasoedd cadarnhaol yn seiliedig ar ymddiriedaeth a pharch at ei gilydd › wynebu a goresgyn her</a:t>
            </a:r>
          </a:p>
          <a:p>
            <a:r>
              <a:rPr lang="cy-GB" sz="6400" dirty="0"/>
              <a:t>meddu ar y sgiliau a'r wybodaeth i reoli bywyd bob dydd mor annibynnol ag y gallant a bod yn barod i fyw bywydau boddhaus megis aelodau gwerthfawr mewn cymdeithas.</a:t>
            </a:r>
          </a:p>
          <a:p>
            <a:pPr marL="0" indent="0">
              <a:buNone/>
            </a:pPr>
            <a:r>
              <a:rPr lang="cy-GB" sz="4800" dirty="0"/>
              <a:t>Llywodraeth Cymru (2018)</a:t>
            </a:r>
          </a:p>
          <a:p>
            <a:endParaRPr lang="en-GB" dirty="0"/>
          </a:p>
        </p:txBody>
      </p:sp>
      <p:sp>
        <p:nvSpPr>
          <p:cNvPr id="4" name="Content Placeholder 3">
            <a:extLst>
              <a:ext uri="{FF2B5EF4-FFF2-40B4-BE49-F238E27FC236}">
                <a16:creationId xmlns:a16="http://schemas.microsoft.com/office/drawing/2014/main" id="{4411AD5A-D5EB-6BAA-6EBB-0797BA695FBB}"/>
              </a:ext>
            </a:extLst>
          </p:cNvPr>
          <p:cNvSpPr>
            <a:spLocks noGrp="1"/>
          </p:cNvSpPr>
          <p:nvPr>
            <p:ph sz="half" idx="2"/>
          </p:nvPr>
        </p:nvSpPr>
        <p:spPr/>
        <p:txBody>
          <a:bodyPr>
            <a:normAutofit fontScale="25000" lnSpcReduction="20000"/>
          </a:bodyPr>
          <a:lstStyle/>
          <a:p>
            <a:r>
              <a:rPr lang="en-GB" sz="6400" dirty="0">
                <a:solidFill>
                  <a:schemeClr val="accent1"/>
                </a:solidFill>
              </a:rPr>
              <a:t>Have secure values and are establishing their spiritual and ethical beliefs</a:t>
            </a:r>
          </a:p>
          <a:p>
            <a:r>
              <a:rPr lang="en-GB" sz="6400" dirty="0">
                <a:solidFill>
                  <a:schemeClr val="accent1"/>
                </a:solidFill>
              </a:rPr>
              <a:t>Are building their mental and emotional well-being by developing confidence, resilience and empathy </a:t>
            </a:r>
          </a:p>
          <a:p>
            <a:r>
              <a:rPr lang="en-GB" sz="6400" dirty="0">
                <a:solidFill>
                  <a:schemeClr val="accent1"/>
                </a:solidFill>
              </a:rPr>
              <a:t>Apply knowledge about the impact of diet and exercise on physical and mental health in their daily lives </a:t>
            </a:r>
          </a:p>
          <a:p>
            <a:r>
              <a:rPr lang="en-GB" sz="6400" dirty="0">
                <a:solidFill>
                  <a:schemeClr val="accent1"/>
                </a:solidFill>
              </a:rPr>
              <a:t>Know how to find the information and support to keep safe and well › take part in physical activity </a:t>
            </a:r>
          </a:p>
          <a:p>
            <a:r>
              <a:rPr lang="en-GB" sz="6400" dirty="0">
                <a:solidFill>
                  <a:schemeClr val="accent1"/>
                </a:solidFill>
              </a:rPr>
              <a:t>Take measured decisions about lifestyle and manage risk › have the confidence to participate in performance </a:t>
            </a:r>
          </a:p>
          <a:p>
            <a:r>
              <a:rPr lang="en-GB" sz="6400" dirty="0">
                <a:solidFill>
                  <a:schemeClr val="accent1"/>
                </a:solidFill>
              </a:rPr>
              <a:t>Form positive relationships based upon trust and mutual respect › face and overcome challenge </a:t>
            </a:r>
          </a:p>
          <a:p>
            <a:r>
              <a:rPr lang="en-GB" sz="6400" dirty="0">
                <a:solidFill>
                  <a:schemeClr val="accent1"/>
                </a:solidFill>
              </a:rPr>
              <a:t>Have the skills and knowledge to manage everyday life as independently as they can and are ready to lead fulfilling lives as valued members of society</a:t>
            </a:r>
          </a:p>
          <a:p>
            <a:pPr marL="0" indent="0" algn="r">
              <a:buNone/>
            </a:pPr>
            <a:r>
              <a:rPr lang="en-GB" sz="6400" dirty="0">
                <a:solidFill>
                  <a:schemeClr val="accent1"/>
                </a:solidFill>
              </a:rPr>
              <a:t>Welsh Government (2018)</a:t>
            </a:r>
          </a:p>
          <a:p>
            <a:endParaRPr lang="en-GB" dirty="0"/>
          </a:p>
        </p:txBody>
      </p:sp>
    </p:spTree>
    <p:extLst>
      <p:ext uri="{BB962C8B-B14F-4D97-AF65-F5344CB8AC3E}">
        <p14:creationId xmlns:p14="http://schemas.microsoft.com/office/powerpoint/2010/main" val="1102491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BEE8-6019-486F-AB63-AC962CD22EE5}"/>
              </a:ext>
            </a:extLst>
          </p:cNvPr>
          <p:cNvSpPr>
            <a:spLocks noGrp="1"/>
          </p:cNvSpPr>
          <p:nvPr>
            <p:ph type="title"/>
          </p:nvPr>
        </p:nvSpPr>
        <p:spPr>
          <a:xfrm>
            <a:off x="960120" y="352933"/>
            <a:ext cx="10515600" cy="1325563"/>
          </a:xfrm>
        </p:spPr>
        <p:txBody>
          <a:bodyPr/>
          <a:lstStyle/>
          <a:p>
            <a:r>
              <a:rPr lang="en-GB" dirty="0">
                <a:solidFill>
                  <a:schemeClr val="accent1"/>
                </a:solidFill>
              </a:rPr>
              <a:t>Layard &amp; </a:t>
            </a:r>
            <a:r>
              <a:rPr lang="en-GB" dirty="0" err="1">
                <a:solidFill>
                  <a:schemeClr val="accent1"/>
                </a:solidFill>
              </a:rPr>
              <a:t>Hagell</a:t>
            </a:r>
            <a:r>
              <a:rPr lang="en-GB" dirty="0">
                <a:solidFill>
                  <a:schemeClr val="accent1"/>
                </a:solidFill>
              </a:rPr>
              <a:t>, (2015)</a:t>
            </a:r>
          </a:p>
        </p:txBody>
      </p:sp>
      <p:sp>
        <p:nvSpPr>
          <p:cNvPr id="3" name="Content Placeholder 2">
            <a:extLst>
              <a:ext uri="{FF2B5EF4-FFF2-40B4-BE49-F238E27FC236}">
                <a16:creationId xmlns:a16="http://schemas.microsoft.com/office/drawing/2014/main" id="{AADB65EE-B3C2-44F7-8A74-5A2FE1747F71}"/>
              </a:ext>
            </a:extLst>
          </p:cNvPr>
          <p:cNvSpPr>
            <a:spLocks noGrp="1"/>
          </p:cNvSpPr>
          <p:nvPr>
            <p:ph idx="1"/>
          </p:nvPr>
        </p:nvSpPr>
        <p:spPr/>
        <p:txBody>
          <a:bodyPr/>
          <a:lstStyle/>
          <a:p>
            <a:r>
              <a:rPr lang="en-GB" dirty="0">
                <a:solidFill>
                  <a:schemeClr val="accent1"/>
                </a:solidFill>
              </a:rPr>
              <a:t>‘… if we care about wellbeing,  the  wellbeing  of  children  must  be  a  top  policy  priority  for  communities  and  families, healthcare systems and schools. This is a matter of basic human rights, as set out in the United Nations Convention on the Rights of the Child. And we must talk about mental health issues much more openly and destigmatize the issue. Second, if we do all of this, we shall certainly incur costs but we will also save huge expense in future.’</a:t>
            </a:r>
          </a:p>
          <a:p>
            <a:pPr marL="0" indent="0">
              <a:buNone/>
            </a:pPr>
            <a:r>
              <a:rPr lang="en-GB" dirty="0">
                <a:solidFill>
                  <a:schemeClr val="accent1"/>
                </a:solidFill>
              </a:rPr>
              <a:t>                                                           </a:t>
            </a:r>
          </a:p>
        </p:txBody>
      </p:sp>
      <p:pic>
        <p:nvPicPr>
          <p:cNvPr id="4" name="Picture 3">
            <a:extLst>
              <a:ext uri="{FF2B5EF4-FFF2-40B4-BE49-F238E27FC236}">
                <a16:creationId xmlns:a16="http://schemas.microsoft.com/office/drawing/2014/main" id="{5718D856-B815-4EEA-B752-B9607D4DB433}"/>
              </a:ext>
            </a:extLst>
          </p:cNvPr>
          <p:cNvPicPr>
            <a:picLocks noChangeAspect="1"/>
          </p:cNvPicPr>
          <p:nvPr/>
        </p:nvPicPr>
        <p:blipFill>
          <a:blip r:embed="rId2"/>
          <a:stretch>
            <a:fillRect/>
          </a:stretch>
        </p:blipFill>
        <p:spPr>
          <a:xfrm>
            <a:off x="3378476" y="4876800"/>
            <a:ext cx="6441384" cy="1981199"/>
          </a:xfrm>
          <a:prstGeom prst="rect">
            <a:avLst/>
          </a:prstGeom>
        </p:spPr>
      </p:pic>
    </p:spTree>
    <p:extLst>
      <p:ext uri="{BB962C8B-B14F-4D97-AF65-F5344CB8AC3E}">
        <p14:creationId xmlns:p14="http://schemas.microsoft.com/office/powerpoint/2010/main" val="265263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4285-4FCA-0A35-F3E7-7D96F39F7EC4}"/>
              </a:ext>
            </a:extLst>
          </p:cNvPr>
          <p:cNvSpPr>
            <a:spLocks noGrp="1"/>
          </p:cNvSpPr>
          <p:nvPr>
            <p:ph type="title"/>
          </p:nvPr>
        </p:nvSpPr>
        <p:spPr/>
        <p:txBody>
          <a:bodyPr/>
          <a:lstStyle/>
          <a:p>
            <a:r>
              <a:rPr lang="en-GB" dirty="0"/>
              <a:t> </a:t>
            </a:r>
            <a:r>
              <a:rPr lang="cy-GB" dirty="0"/>
              <a:t>Wythnos nesaf               </a:t>
            </a:r>
            <a:r>
              <a:rPr lang="en-GB" dirty="0">
                <a:solidFill>
                  <a:schemeClr val="accent1"/>
                </a:solidFill>
              </a:rPr>
              <a:t>Next week</a:t>
            </a:r>
          </a:p>
        </p:txBody>
      </p:sp>
      <p:sp>
        <p:nvSpPr>
          <p:cNvPr id="3" name="Content Placeholder 2">
            <a:extLst>
              <a:ext uri="{FF2B5EF4-FFF2-40B4-BE49-F238E27FC236}">
                <a16:creationId xmlns:a16="http://schemas.microsoft.com/office/drawing/2014/main" id="{0BA7AD70-B0F3-C92B-96F4-0867CDBB64BF}"/>
              </a:ext>
            </a:extLst>
          </p:cNvPr>
          <p:cNvSpPr>
            <a:spLocks noGrp="1"/>
          </p:cNvSpPr>
          <p:nvPr>
            <p:ph sz="half" idx="1"/>
          </p:nvPr>
        </p:nvSpPr>
        <p:spPr/>
        <p:txBody>
          <a:bodyPr>
            <a:normAutofit/>
          </a:bodyPr>
          <a:lstStyle/>
          <a:p>
            <a:r>
              <a:rPr lang="cy-GB" sz="3200" dirty="0"/>
              <a:t>Amodau sy'n effeithio ar iechyd meddwl a lles (e.e. ASD, ADHD)</a:t>
            </a:r>
          </a:p>
          <a:p>
            <a:r>
              <a:rPr lang="cy-GB" sz="3200" dirty="0"/>
              <a:t>ACE</a:t>
            </a:r>
          </a:p>
          <a:p>
            <a:r>
              <a:rPr lang="cy-GB" sz="3200" dirty="0"/>
              <a:t>Ymyriadau, strategaethau a chymorth ysgolion</a:t>
            </a:r>
          </a:p>
        </p:txBody>
      </p:sp>
      <p:sp>
        <p:nvSpPr>
          <p:cNvPr id="4" name="Content Placeholder 3">
            <a:extLst>
              <a:ext uri="{FF2B5EF4-FFF2-40B4-BE49-F238E27FC236}">
                <a16:creationId xmlns:a16="http://schemas.microsoft.com/office/drawing/2014/main" id="{91747172-23F0-69CA-5B94-D29500CA988E}"/>
              </a:ext>
            </a:extLst>
          </p:cNvPr>
          <p:cNvSpPr>
            <a:spLocks noGrp="1"/>
          </p:cNvSpPr>
          <p:nvPr>
            <p:ph sz="half" idx="2"/>
          </p:nvPr>
        </p:nvSpPr>
        <p:spPr/>
        <p:txBody>
          <a:bodyPr/>
          <a:lstStyle/>
          <a:p>
            <a:r>
              <a:rPr lang="en-GB" sz="3200" dirty="0">
                <a:solidFill>
                  <a:schemeClr val="accent1"/>
                </a:solidFill>
              </a:rPr>
              <a:t>Conditions that impact on mental health &amp; well-being (e.g. ASD, ADHD)</a:t>
            </a:r>
          </a:p>
          <a:p>
            <a:r>
              <a:rPr lang="en-GB" sz="3200" dirty="0">
                <a:solidFill>
                  <a:schemeClr val="accent1"/>
                </a:solidFill>
              </a:rPr>
              <a:t>ACEs</a:t>
            </a:r>
          </a:p>
          <a:p>
            <a:r>
              <a:rPr lang="en-GB" sz="3200" dirty="0">
                <a:solidFill>
                  <a:schemeClr val="accent1"/>
                </a:solidFill>
              </a:rPr>
              <a:t>School interventions, strategies and support </a:t>
            </a:r>
          </a:p>
          <a:p>
            <a:endParaRPr lang="en-GB" dirty="0"/>
          </a:p>
        </p:txBody>
      </p:sp>
    </p:spTree>
    <p:extLst>
      <p:ext uri="{BB962C8B-B14F-4D97-AF65-F5344CB8AC3E}">
        <p14:creationId xmlns:p14="http://schemas.microsoft.com/office/powerpoint/2010/main" val="2661202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33B-B7F3-4D6E-B203-663F25E2EB48}"/>
              </a:ext>
            </a:extLst>
          </p:cNvPr>
          <p:cNvSpPr>
            <a:spLocks noGrp="1"/>
          </p:cNvSpPr>
          <p:nvPr>
            <p:ph type="title"/>
          </p:nvPr>
        </p:nvSpPr>
        <p:spPr/>
        <p:txBody>
          <a:bodyPr/>
          <a:lstStyle/>
          <a:p>
            <a:r>
              <a:rPr lang="cy-GB" dirty="0"/>
              <a:t>Cyfeiriadau</a:t>
            </a:r>
            <a:r>
              <a:rPr lang="en-GB" dirty="0"/>
              <a:t>/References</a:t>
            </a:r>
          </a:p>
        </p:txBody>
      </p:sp>
      <p:sp>
        <p:nvSpPr>
          <p:cNvPr id="3" name="Content Placeholder 2">
            <a:extLst>
              <a:ext uri="{FF2B5EF4-FFF2-40B4-BE49-F238E27FC236}">
                <a16:creationId xmlns:a16="http://schemas.microsoft.com/office/drawing/2014/main" id="{707C6736-E73C-40DD-9CBB-E3C8C7F724D2}"/>
              </a:ext>
            </a:extLst>
          </p:cNvPr>
          <p:cNvSpPr>
            <a:spLocks noGrp="1"/>
          </p:cNvSpPr>
          <p:nvPr>
            <p:ph idx="1"/>
          </p:nvPr>
        </p:nvSpPr>
        <p:spPr/>
        <p:txBody>
          <a:bodyPr>
            <a:normAutofit fontScale="40000" lnSpcReduction="20000"/>
          </a:bodyPr>
          <a:lstStyle/>
          <a:p>
            <a:r>
              <a:rPr lang="en-GB" sz="3400" dirty="0">
                <a:solidFill>
                  <a:schemeClr val="accent1"/>
                </a:solidFill>
              </a:rPr>
              <a:t>Association for Child and Adolescent Mental Health. A theory of youth mental health recovery. Available at </a:t>
            </a:r>
            <a:r>
              <a:rPr lang="en-GB" sz="3400" dirty="0">
                <a:hlinkClick r:id="rId2"/>
              </a:rPr>
              <a:t>https://www.acamh.org/research-digest/a-theory-of-youth-mental-health-recovery/</a:t>
            </a:r>
            <a:r>
              <a:rPr lang="en-GB" sz="3400" dirty="0"/>
              <a:t> </a:t>
            </a:r>
            <a:r>
              <a:rPr lang="en-GB" sz="3400" dirty="0">
                <a:solidFill>
                  <a:schemeClr val="accent1"/>
                </a:solidFill>
              </a:rPr>
              <a:t>(Accessed 15.01.2023)</a:t>
            </a:r>
          </a:p>
          <a:p>
            <a:r>
              <a:rPr lang="en-GB" sz="3400" dirty="0">
                <a:solidFill>
                  <a:schemeClr val="accent1"/>
                </a:solidFill>
              </a:rPr>
              <a:t>Bronfenbrenner Bioecological Model. Available at </a:t>
            </a:r>
            <a:r>
              <a:rPr lang="en-GB" sz="3400" dirty="0">
                <a:hlinkClick r:id="rId3"/>
              </a:rPr>
              <a:t>https://www.nacce.org/ecological-theory-of-bronfenbrenner/</a:t>
            </a:r>
            <a:endParaRPr lang="en-GB" sz="3400" dirty="0"/>
          </a:p>
          <a:p>
            <a:r>
              <a:rPr lang="en-GB" sz="3400" dirty="0"/>
              <a:t> </a:t>
            </a:r>
            <a:r>
              <a:rPr lang="en-GB" sz="3400" dirty="0">
                <a:solidFill>
                  <a:schemeClr val="accent1"/>
                </a:solidFill>
              </a:rPr>
              <a:t>(Accessed 31.10.23)</a:t>
            </a:r>
          </a:p>
          <a:p>
            <a:r>
              <a:rPr lang="en-GB" sz="3400" dirty="0">
                <a:solidFill>
                  <a:schemeClr val="accent1"/>
                </a:solidFill>
              </a:rPr>
              <a:t>CAMHS North Derbyshire (2022) Mental Health and Autism . Available at </a:t>
            </a:r>
            <a:r>
              <a:rPr lang="en-GB" sz="3400" dirty="0">
                <a:hlinkClick r:id="rId4"/>
              </a:rPr>
              <a:t>https://www.camhsnorthderbyshire.nhs.uk/what-is-asd-2</a:t>
            </a:r>
            <a:r>
              <a:rPr lang="en-GB" sz="3400" dirty="0"/>
              <a:t> </a:t>
            </a:r>
            <a:r>
              <a:rPr lang="en-GB" sz="3400" dirty="0">
                <a:solidFill>
                  <a:schemeClr val="accent1"/>
                </a:solidFill>
              </a:rPr>
              <a:t>(Accessed 07.01.2023)</a:t>
            </a:r>
          </a:p>
          <a:p>
            <a:r>
              <a:rPr lang="en-GB" sz="3400" dirty="0">
                <a:solidFill>
                  <a:schemeClr val="accent1"/>
                </a:solidFill>
              </a:rPr>
              <a:t>Curriculum Design and The Four Purposes. Available at </a:t>
            </a:r>
            <a:r>
              <a:rPr lang="en-GB" sz="3400" dirty="0">
                <a:solidFill>
                  <a:schemeClr val="accent1"/>
                </a:solidFill>
                <a:hlinkClick r:id="rId5"/>
              </a:rPr>
              <a:t>https://hwb.gov.wales/curriculum-for-wales/designing-your-curriculum/developing-a-vision-for-curriculum-design</a:t>
            </a:r>
            <a:r>
              <a:rPr lang="en-GB" sz="3400" dirty="0">
                <a:solidFill>
                  <a:schemeClr val="accent1"/>
                </a:solidFill>
              </a:rPr>
              <a:t> (Accessed 5/12/25).</a:t>
            </a:r>
          </a:p>
          <a:p>
            <a:r>
              <a:rPr lang="en-GB" sz="3400" dirty="0">
                <a:solidFill>
                  <a:schemeClr val="accent1"/>
                </a:solidFill>
              </a:rPr>
              <a:t>Giddens, A. (1998) The Third Way: The Renewal of Social Democracy. Cambridge: Polity Press</a:t>
            </a:r>
          </a:p>
          <a:p>
            <a:r>
              <a:rPr lang="en-GB" sz="3400" dirty="0">
                <a:solidFill>
                  <a:schemeClr val="accent1"/>
                </a:solidFill>
              </a:rPr>
              <a:t>Layard, R. &amp; </a:t>
            </a:r>
            <a:r>
              <a:rPr lang="en-GB" sz="3400" dirty="0" err="1">
                <a:solidFill>
                  <a:schemeClr val="accent1"/>
                </a:solidFill>
              </a:rPr>
              <a:t>Hagell</a:t>
            </a:r>
            <a:r>
              <a:rPr lang="en-GB" sz="3400" dirty="0">
                <a:solidFill>
                  <a:schemeClr val="accent1"/>
                </a:solidFill>
              </a:rPr>
              <a:t>, A. (2015) Healthy Young Minds: Transforming the Mental Health of Children. Available at </a:t>
            </a:r>
            <a:r>
              <a:rPr lang="en-GB" sz="3400" dirty="0">
                <a:hlinkClick r:id="rId6"/>
              </a:rPr>
              <a:t>https://www.imperial.ac.uk/media/imperial-college/institute-of-global-health-innovation/public/Children-mental-health.pdf</a:t>
            </a:r>
            <a:r>
              <a:rPr lang="en-GB" sz="3400" dirty="0"/>
              <a:t>)</a:t>
            </a:r>
            <a:r>
              <a:rPr lang="en-GB" sz="3400" dirty="0">
                <a:solidFill>
                  <a:schemeClr val="accent1"/>
                </a:solidFill>
              </a:rPr>
              <a:t> (Accessed 15.01.2023</a:t>
            </a:r>
          </a:p>
          <a:p>
            <a:r>
              <a:rPr lang="en-GB" sz="3400" b="0" i="0" dirty="0">
                <a:solidFill>
                  <a:schemeClr val="accent1"/>
                </a:solidFill>
                <a:effectLst/>
              </a:rPr>
              <a:t>Maslow, A. H., Frager, R., &amp; Cox, R. (1970). Motivation and personality (Vol. 2, pp. 1887-1904). J. Fadiman, &amp; C. McReynolds (Eds.). New York: Harper &amp; Row</a:t>
            </a:r>
          </a:p>
          <a:p>
            <a:r>
              <a:rPr lang="en-GB" sz="3400" u="sng" dirty="0">
                <a:hlinkClick r:id="rId7"/>
              </a:rPr>
              <a:t>Mental Health - Children’s Commissioner for Wales</a:t>
            </a:r>
            <a:r>
              <a:rPr lang="en-GB" sz="3400" dirty="0"/>
              <a:t> </a:t>
            </a:r>
            <a:r>
              <a:rPr lang="en-GB" sz="3400" u="sng" dirty="0">
                <a:hlinkClick r:id="rId8"/>
              </a:rPr>
              <a:t>https://www.childcomwales.org.uk/ou-rwork/policy-positions/mental-health/</a:t>
            </a:r>
            <a:r>
              <a:rPr lang="en-GB" sz="3400" u="sng" dirty="0"/>
              <a:t> </a:t>
            </a:r>
            <a:r>
              <a:rPr lang="en-GB" sz="3400" u="sng" dirty="0">
                <a:solidFill>
                  <a:schemeClr val="accent1"/>
                </a:solidFill>
              </a:rPr>
              <a:t>(Accessed 5/12/25)</a:t>
            </a:r>
            <a:endParaRPr lang="en-GB" sz="3400" dirty="0">
              <a:solidFill>
                <a:schemeClr val="accent1"/>
              </a:solidFill>
            </a:endParaRPr>
          </a:p>
          <a:p>
            <a:endParaRPr lang="en-GB" sz="3400" dirty="0">
              <a:solidFill>
                <a:schemeClr val="accent1"/>
              </a:solidFill>
            </a:endParaRPr>
          </a:p>
          <a:p>
            <a:endParaRPr lang="en-GB" sz="3400" dirty="0">
              <a:solidFill>
                <a:schemeClr val="accent1"/>
              </a:solidFill>
            </a:endParaRPr>
          </a:p>
          <a:p>
            <a:pPr marL="0" indent="0">
              <a:buNone/>
            </a:pPr>
            <a:endParaRPr lang="en-GB" sz="1400" dirty="0"/>
          </a:p>
        </p:txBody>
      </p:sp>
    </p:spTree>
    <p:extLst>
      <p:ext uri="{BB962C8B-B14F-4D97-AF65-F5344CB8AC3E}">
        <p14:creationId xmlns:p14="http://schemas.microsoft.com/office/powerpoint/2010/main" val="10130685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33B-B7F3-4D6E-B203-663F25E2EB48}"/>
              </a:ext>
            </a:extLst>
          </p:cNvPr>
          <p:cNvSpPr>
            <a:spLocks noGrp="1"/>
          </p:cNvSpPr>
          <p:nvPr>
            <p:ph type="title"/>
          </p:nvPr>
        </p:nvSpPr>
        <p:spPr/>
        <p:txBody>
          <a:bodyPr/>
          <a:lstStyle/>
          <a:p>
            <a:r>
              <a:rPr lang="cy-GB"/>
              <a:t>Cyfeiriadau</a:t>
            </a:r>
            <a:r>
              <a:rPr lang="en-GB" dirty="0"/>
              <a:t>/References</a:t>
            </a:r>
          </a:p>
        </p:txBody>
      </p:sp>
      <p:sp>
        <p:nvSpPr>
          <p:cNvPr id="3" name="Content Placeholder 2">
            <a:extLst>
              <a:ext uri="{FF2B5EF4-FFF2-40B4-BE49-F238E27FC236}">
                <a16:creationId xmlns:a16="http://schemas.microsoft.com/office/drawing/2014/main" id="{707C6736-E73C-40DD-9CBB-E3C8C7F724D2}"/>
              </a:ext>
            </a:extLst>
          </p:cNvPr>
          <p:cNvSpPr>
            <a:spLocks noGrp="1"/>
          </p:cNvSpPr>
          <p:nvPr>
            <p:ph idx="1"/>
          </p:nvPr>
        </p:nvSpPr>
        <p:spPr/>
        <p:txBody>
          <a:bodyPr>
            <a:normAutofit/>
          </a:bodyPr>
          <a:lstStyle/>
          <a:p>
            <a:r>
              <a:rPr lang="en-GB" sz="2000" dirty="0">
                <a:solidFill>
                  <a:schemeClr val="accent1"/>
                </a:solidFill>
              </a:rPr>
              <a:t>Mental Health data. Available at </a:t>
            </a:r>
            <a:r>
              <a:rPr lang="en-GB" sz="2000" dirty="0">
                <a:hlinkClick r:id="rId2"/>
              </a:rPr>
              <a:t>https://mentalhealth.org.uk/</a:t>
            </a:r>
            <a:r>
              <a:rPr lang="en-GB" sz="2000" dirty="0">
                <a:solidFill>
                  <a:schemeClr val="accent1"/>
                </a:solidFill>
              </a:rPr>
              <a:t>(Accessed 28.10.22)</a:t>
            </a:r>
          </a:p>
          <a:p>
            <a:r>
              <a:rPr lang="en-GB" sz="2000" dirty="0" err="1">
                <a:solidFill>
                  <a:schemeClr val="accent1"/>
                </a:solidFill>
              </a:rPr>
              <a:t>Weare</a:t>
            </a:r>
            <a:r>
              <a:rPr lang="en-GB" sz="2000" dirty="0">
                <a:solidFill>
                  <a:schemeClr val="accent1"/>
                </a:solidFill>
              </a:rPr>
              <a:t>, 2015. Available at </a:t>
            </a:r>
            <a:r>
              <a:rPr lang="en-GB" sz="2000" dirty="0">
                <a:hlinkClick r:id="rId3"/>
              </a:rPr>
              <a:t>https://www.ncb.org.uk/media/1197143/ncb_framework_for_promoting_well-being_and_responding_to_mental_health_in_schools.pdf</a:t>
            </a:r>
            <a:r>
              <a:rPr lang="en-GB" sz="2000" dirty="0"/>
              <a:t> </a:t>
            </a:r>
            <a:r>
              <a:rPr lang="en-GB" sz="2000" dirty="0">
                <a:solidFill>
                  <a:schemeClr val="accent1"/>
                </a:solidFill>
              </a:rPr>
              <a:t>(Accessed 31.10.22)</a:t>
            </a:r>
          </a:p>
          <a:p>
            <a:r>
              <a:rPr lang="en-GB" sz="2000" dirty="0">
                <a:solidFill>
                  <a:schemeClr val="accent1"/>
                </a:solidFill>
              </a:rPr>
              <a:t>Welsh Government (2019) Together for Mental Health Delivery Plan. Available at </a:t>
            </a:r>
            <a:r>
              <a:rPr lang="en-GB" sz="2000" dirty="0">
                <a:hlinkClick r:id="rId4"/>
              </a:rPr>
              <a:t>https://www.gov.wales/sites/default/files/publications/2021-11/review-of-together-for-mental-health-the-plan-for-2019-to-2022-in-response-to-covid-19_1.pdf</a:t>
            </a:r>
            <a:r>
              <a:rPr lang="en-GB" sz="2000" dirty="0"/>
              <a:t> </a:t>
            </a:r>
            <a:r>
              <a:rPr lang="en-GB" sz="2000" dirty="0">
                <a:solidFill>
                  <a:schemeClr val="accent1"/>
                </a:solidFill>
              </a:rPr>
              <a:t>(Accessed 07.01.2023)</a:t>
            </a:r>
          </a:p>
          <a:p>
            <a:endParaRPr lang="en-GB" sz="1400" dirty="0"/>
          </a:p>
        </p:txBody>
      </p:sp>
    </p:spTree>
    <p:extLst>
      <p:ext uri="{BB962C8B-B14F-4D97-AF65-F5344CB8AC3E}">
        <p14:creationId xmlns:p14="http://schemas.microsoft.com/office/powerpoint/2010/main" val="11746121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07598B-09D9-478B-8A26-0342F6662EA1}">
  <ds:schemaRefs>
    <ds:schemaRef ds:uri="http://www.w3.org/XML/1998/namespace"/>
    <ds:schemaRef ds:uri="http://schemas.microsoft.com/office/2006/documentManagement/types"/>
    <ds:schemaRef ds:uri="http://purl.org/dc/elements/1.1/"/>
    <ds:schemaRef ds:uri="http://schemas.microsoft.com/office/2006/metadata/properties"/>
    <ds:schemaRef ds:uri="http://purl.org/dc/terms/"/>
    <ds:schemaRef ds:uri="26599eb2-cc7f-47dc-99f1-d58e85d089ed"/>
    <ds:schemaRef ds:uri="http://schemas.openxmlformats.org/package/2006/metadata/core-properties"/>
    <ds:schemaRef ds:uri="http://schemas.microsoft.com/office/infopath/2007/PartnerControls"/>
    <ds:schemaRef ds:uri="95d0673b-7393-4c63-90d0-f8e29adc0326"/>
    <ds:schemaRef ds:uri="http://purl.org/dc/dcmitype/"/>
  </ds:schemaRefs>
</ds:datastoreItem>
</file>

<file path=customXml/itemProps2.xml><?xml version="1.0" encoding="utf-8"?>
<ds:datastoreItem xmlns:ds="http://schemas.openxmlformats.org/officeDocument/2006/customXml" ds:itemID="{D4C72506-A035-48E8-9AB2-D5467262D317}">
  <ds:schemaRefs>
    <ds:schemaRef ds:uri="http://schemas.microsoft.com/sharepoint/v3/contenttype/forms"/>
  </ds:schemaRefs>
</ds:datastoreItem>
</file>

<file path=customXml/itemProps3.xml><?xml version="1.0" encoding="utf-8"?>
<ds:datastoreItem xmlns:ds="http://schemas.openxmlformats.org/officeDocument/2006/customXml" ds:itemID="{C72FC0D7-2123-45A9-B31C-286581ED24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 (3)</Template>
  <TotalTime>0</TotalTime>
  <Words>2398</Words>
  <Application>Microsoft Office PowerPoint</Application>
  <PresentationFormat>Widescreen</PresentationFormat>
  <Paragraphs>249</Paragraphs>
  <Slides>33</Slides>
  <Notes>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33</vt:i4>
      </vt:variant>
    </vt:vector>
  </HeadingPairs>
  <TitlesOfParts>
    <vt:vector size="45" baseType="lpstr">
      <vt:lpstr>Arial</vt:lpstr>
      <vt:lpstr>Calibri</vt:lpstr>
      <vt:lpstr>Calibri Light</vt:lpstr>
      <vt:lpstr>Segoe UI</vt:lpstr>
      <vt:lpstr>Wingdings</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 </vt:lpstr>
      <vt:lpstr>Adolygu'r sesiwn                         Review of last session ddiwethaf</vt:lpstr>
      <vt:lpstr>Heddiw                               Today</vt:lpstr>
      <vt:lpstr>Damcaniaethau rydyn ni'n eu trafod heddiw</vt:lpstr>
      <vt:lpstr>Theories we’re discussing today</vt:lpstr>
      <vt:lpstr>Hierarchaeth anghenion Maslow(1943)</vt:lpstr>
      <vt:lpstr>Maslow’s Hierarchy of Needs (1943)</vt:lpstr>
      <vt:lpstr>Theori Systemau Ecolegol Bronfenbrenner (1977) </vt:lpstr>
      <vt:lpstr>Bronfenbrenner’s Ecological Systems Theory (1977) </vt:lpstr>
      <vt:lpstr>PowerPoint Presentation</vt:lpstr>
      <vt:lpstr> Microsystem                     Microsystem</vt:lpstr>
      <vt:lpstr> Mesosystem                     Mesosystem</vt:lpstr>
      <vt:lpstr>  Exosystem                                                     Exosystem                                                                     </vt:lpstr>
      <vt:lpstr> Macrosystem                            Macrosystem</vt:lpstr>
      <vt:lpstr>  Cymorth ar gyfer iechyd meddwl         Support for positive mental health and a lles cadarnhaol                                      wellbeing                                                                                                                         </vt:lpstr>
      <vt:lpstr>Theori Modelu Cymdeithasol Bandura(1961)</vt:lpstr>
      <vt:lpstr>Bandura’s Social Modelling Theory (1961)</vt:lpstr>
      <vt:lpstr>Theory of Youth Mental Health Recovery (Kelly &amp; Coughlan, 2019) ACAMH (2022)</vt:lpstr>
      <vt:lpstr>Video link</vt:lpstr>
      <vt:lpstr>  Polisïau/ Fframweithiau                                  Policies / Frameworks</vt:lpstr>
      <vt:lpstr>Strategaeth Iechyd Meddwl gan Lywodraeth Cymru – Law yn Llaw at Iechyd Meddwl’ 2019-2022 </vt:lpstr>
      <vt:lpstr>PowerPoint Presentation</vt:lpstr>
      <vt:lpstr>Mental Health Strategy by the Welsh Government - ‘Together for Mental Health’ 2019-2022 </vt:lpstr>
      <vt:lpstr>Polisi Llywodraeth Cymru Deddf Llesiant Cenedlaethau'r Dyfodol (Cymru) 2015 Welsh Government Policy Wellbeing of Future Generations (Wales) Act 2015</vt:lpstr>
      <vt:lpstr>Polisi Llywodraeth Cymru Deddf Llesiant Cenedlaethau'r Dyfodol (Cymru)2015 Welsh Government Policy Wellbeing of Future Generations (Wales) Act 2015</vt:lpstr>
      <vt:lpstr>Cwricwlwm newydd i Gymru2022 4 Diben (Llywodraeth Cymru, 2018)</vt:lpstr>
      <vt:lpstr>New Curriculum for Wales 2022 4 Purposes   (Welsh Government, 2018)</vt:lpstr>
      <vt:lpstr>Unigolion iach, hyderus sy’n:             Healthy, confident individuals who:  </vt:lpstr>
      <vt:lpstr>Layard &amp; Hagell, (2015)</vt:lpstr>
      <vt:lpstr> Wythnos nesaf               Next week</vt:lpstr>
      <vt:lpstr>Cyfeiriadau/References</vt:lpstr>
      <vt:lpstr>Cyfeiriadau/References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 Session 2 – Theory and Policies</dc:title>
  <dc:creator>Cindy Hunt</dc:creator>
  <cp:lastModifiedBy>Cindy Hunt</cp:lastModifiedBy>
  <cp:revision>40</cp:revision>
  <dcterms:created xsi:type="dcterms:W3CDTF">2020-11-09T11:26:56Z</dcterms:created>
  <dcterms:modified xsi:type="dcterms:W3CDTF">2026-01-13T10:58:20Z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