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0" r:id="rId3"/>
    <p:sldId id="257" r:id="rId4"/>
    <p:sldId id="259" r:id="rId5"/>
    <p:sldId id="261" r:id="rId6"/>
    <p:sldId id="260" r:id="rId7"/>
    <p:sldId id="262" r:id="rId8"/>
    <p:sldId id="265" r:id="rId9"/>
    <p:sldId id="271" r:id="rId10"/>
    <p:sldId id="272" r:id="rId11"/>
    <p:sldId id="273" r:id="rId12"/>
    <p:sldId id="277" r:id="rId13"/>
    <p:sldId id="278" r:id="rId14"/>
    <p:sldId id="279" r:id="rId15"/>
    <p:sldId id="281"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1" d="100"/>
          <a:sy n="81" d="100"/>
        </p:scale>
        <p:origin x="-725" y="-13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4E8712-3AD9-4BB6-BC26-F39FC8F7CDCC}" type="datetimeFigureOut">
              <a:rPr lang="en-US" smtClean="0"/>
              <a:t>2/8/2023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D3AE8E-80D3-41FD-AA3B-F0155F4FED4A}" type="slidenum">
              <a:rPr lang="en-US" smtClean="0"/>
              <a:t>‹#›</a:t>
            </a:fld>
            <a:endParaRPr lang="en-US"/>
          </a:p>
        </p:txBody>
      </p:sp>
    </p:spTree>
    <p:extLst>
      <p:ext uri="{BB962C8B-B14F-4D97-AF65-F5344CB8AC3E}">
        <p14:creationId xmlns:p14="http://schemas.microsoft.com/office/powerpoint/2010/main" val="1478113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Indigenous Peoples and Lands are the Reservoir for LIFE on the Planet</a:t>
            </a:r>
          </a:p>
          <a:p>
            <a:endParaRPr lang="en-US" dirty="0"/>
          </a:p>
        </p:txBody>
      </p:sp>
      <p:sp>
        <p:nvSpPr>
          <p:cNvPr id="4" name="Slide Number Placeholder 3"/>
          <p:cNvSpPr>
            <a:spLocks noGrp="1"/>
          </p:cNvSpPr>
          <p:nvPr>
            <p:ph type="sldNum" sz="quarter" idx="10"/>
          </p:nvPr>
        </p:nvSpPr>
        <p:spPr/>
        <p:txBody>
          <a:bodyPr/>
          <a:lstStyle/>
          <a:p>
            <a:fld id="{9BD3AE8E-80D3-41FD-AA3B-F0155F4FED4A}" type="slidenum">
              <a:rPr lang="en-US" smtClean="0"/>
              <a:t>3</a:t>
            </a:fld>
            <a:endParaRPr lang="en-US"/>
          </a:p>
        </p:txBody>
      </p:sp>
    </p:spTree>
    <p:extLst>
      <p:ext uri="{BB962C8B-B14F-4D97-AF65-F5344CB8AC3E}">
        <p14:creationId xmlns:p14="http://schemas.microsoft.com/office/powerpoint/2010/main" val="336565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6CDC82-2A44-57DF-4502-0EDDEEA748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AB420EEC-974D-B99C-0414-5A0C8130DC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64C132FB-C673-36CB-D502-6CF2A547DE5E}"/>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68403645-846D-98A1-BB89-82FF188CD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E09539F-4B6B-4DDA-1B57-5F448340D9CA}"/>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2879329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D18CCB-031E-D6B7-44C7-D32BFEAFEA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0C891894-819A-BBFC-B283-3CF67015C5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BDB0EA0-E544-508C-1D51-FC7693530877}"/>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CBB93DE5-C352-84DC-66BF-404AA0CE94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337C7AD-8246-9C4A-DCA2-35F01A74F346}"/>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3701419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551471-260F-0F2B-6113-7D8CE9D75B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D70A8253-4B2D-4949-F129-5C48C45C29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CACF8AF-6060-04F1-68B5-B06228AC5C23}"/>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5528EA8D-B910-6FDE-2BB8-3305E0198B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A24BD63B-6EC2-4FC2-44E3-4B33AA5A306C}"/>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3429391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E2FE73-A8E3-8F5F-8DD4-94C2E47CCC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E32BCD10-6BE4-65E8-F529-DA17B48274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D14C60A6-67D0-3E87-30CB-EC753B7FD9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C9D00520-16AC-8C77-0CBE-6CE7060B2D9D}"/>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6" name="Footer Placeholder 5">
            <a:extLst>
              <a:ext uri="{FF2B5EF4-FFF2-40B4-BE49-F238E27FC236}">
                <a16:creationId xmlns="" xmlns:a16="http://schemas.microsoft.com/office/drawing/2014/main" id="{D8F35BB0-E22C-5464-2F6E-C40F6C4997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BFBF800D-5592-60BE-CB73-6B4BCDDCE2FD}"/>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2824195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570D3F-4FD4-AD17-29C3-BD936BB4B2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EE6B9142-1636-4E84-E357-F8F9926641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3D8319BF-661C-0AF4-0522-49BD61F3D1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D3AEF049-B7E9-93B6-1B0F-BB2C91B3DF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E494539F-C0C0-B166-0C09-BC3793DCD7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00CA52BF-6286-F970-86F5-D06D96C8ED98}"/>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8" name="Footer Placeholder 7">
            <a:extLst>
              <a:ext uri="{FF2B5EF4-FFF2-40B4-BE49-F238E27FC236}">
                <a16:creationId xmlns="" xmlns:a16="http://schemas.microsoft.com/office/drawing/2014/main" id="{6CAD4483-A99D-B5A5-FFAE-56293336FE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B14A89D5-C051-1B03-7EA0-059B45D6FA2E}"/>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1190457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083E668-62A5-6F62-E4DB-BCC81A1567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A0E524B2-80CC-35CF-8EA3-F10AA9745DCC}"/>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4" name="Footer Placeholder 3">
            <a:extLst>
              <a:ext uri="{FF2B5EF4-FFF2-40B4-BE49-F238E27FC236}">
                <a16:creationId xmlns="" xmlns:a16="http://schemas.microsoft.com/office/drawing/2014/main" id="{F5BD7B70-50EB-26B3-81C8-4AA5FBE2C1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F177B3EC-5A80-9EA4-9EFA-1B9668148295}"/>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1765280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41938B1A-EBD8-B3FA-885E-5B9895735D93}"/>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3" name="Footer Placeholder 2">
            <a:extLst>
              <a:ext uri="{FF2B5EF4-FFF2-40B4-BE49-F238E27FC236}">
                <a16:creationId xmlns="" xmlns:a16="http://schemas.microsoft.com/office/drawing/2014/main" id="{3C5C81E8-41D1-194C-40ED-167E7DF040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89811A1B-46EC-FE0F-5D35-A620BF2B1820}"/>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2368963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2C3C43-0425-BF26-2D7F-F836874F07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EB76F2EE-FB80-6912-6A61-5A93A99137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B7F8E7C0-1AD4-22B8-CF30-D6087FD4E3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15919436-62A4-4C7F-405C-41E252362CB2}"/>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6" name="Footer Placeholder 5">
            <a:extLst>
              <a:ext uri="{FF2B5EF4-FFF2-40B4-BE49-F238E27FC236}">
                <a16:creationId xmlns="" xmlns:a16="http://schemas.microsoft.com/office/drawing/2014/main" id="{5620E819-EDA2-732A-809F-7C27F7AB91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57752B34-92BD-9BA7-CC38-6F759D73A75D}"/>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2427958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AB910F4-1016-DB70-7FC2-F4C7272BFD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C35D3F58-6102-70C6-504D-D80C530E95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12DCD420-8606-0498-BC5F-D6551E4583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BEB2C146-E847-B133-C0A5-4DFD42E706CA}"/>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6" name="Footer Placeholder 5">
            <a:extLst>
              <a:ext uri="{FF2B5EF4-FFF2-40B4-BE49-F238E27FC236}">
                <a16:creationId xmlns="" xmlns:a16="http://schemas.microsoft.com/office/drawing/2014/main" id="{B659D91D-D817-B11C-1A50-F73732926D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20EAAE5D-FD28-F3F5-5B96-CADD229121E1}"/>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3107248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078C6C0-1321-08F3-21EA-83C2787CC9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CC891779-0F24-C2EF-9E46-938351BB47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DA370F6-67A3-4AE4-D4CF-44E0F09EA932}"/>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C03195D7-FD40-DA4F-7E7C-4E792808D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34EEBDE0-B3D6-F784-3D0F-F92FD7C4BD27}"/>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1704378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ECCE8C45-2C68-D133-670C-A8390803A7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C6E72A16-D918-553F-BBBD-DD0BBCE9C4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7EC3D38-1BCF-FF67-F2BA-2D09543A08A8}"/>
              </a:ext>
            </a:extLst>
          </p:cNvPr>
          <p:cNvSpPr>
            <a:spLocks noGrp="1"/>
          </p:cNvSpPr>
          <p:nvPr>
            <p:ph type="dt" sz="half" idx="10"/>
          </p:nvPr>
        </p:nvSpPr>
        <p:spPr/>
        <p:txBody>
          <a:body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017A78AE-AEC2-5BDF-F176-9CE59C61E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FCF031F1-36DA-4E1B-57C8-A4DB114B8EBA}"/>
              </a:ext>
            </a:extLst>
          </p:cNvPr>
          <p:cNvSpPr>
            <a:spLocks noGrp="1"/>
          </p:cNvSpPr>
          <p:nvPr>
            <p:ph type="sldNum" sz="quarter" idx="12"/>
          </p:nvPr>
        </p:nvSpPr>
        <p:spPr/>
        <p:txBody>
          <a:bodyPr/>
          <a:lstStyle/>
          <a:p>
            <a:fld id="{2ED07188-D669-4ACF-BF97-D12CFCFEFF87}" type="slidenum">
              <a:rPr lang="en-GB" smtClean="0"/>
              <a:t>‹#›</a:t>
            </a:fld>
            <a:endParaRPr lang="en-GB"/>
          </a:p>
        </p:txBody>
      </p:sp>
    </p:spTree>
    <p:extLst>
      <p:ext uri="{BB962C8B-B14F-4D97-AF65-F5344CB8AC3E}">
        <p14:creationId xmlns:p14="http://schemas.microsoft.com/office/powerpoint/2010/main" val="3596260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E18316BA-0CF4-16AB-C119-CA229EC91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0B5F0E14-B472-274B-9008-014BDB84F7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C7E282D4-B0FF-4BB6-D8FD-2A4FB4C00F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148EF9-D1B5-423F-83C2-82FD50E93E67}" type="datetimeFigureOut">
              <a:rPr lang="en-GB" smtClean="0"/>
              <a:t>08/02/2023</a:t>
            </a:fld>
            <a:endParaRPr lang="en-GB"/>
          </a:p>
        </p:txBody>
      </p:sp>
      <p:sp>
        <p:nvSpPr>
          <p:cNvPr id="5" name="Footer Placeholder 4">
            <a:extLst>
              <a:ext uri="{FF2B5EF4-FFF2-40B4-BE49-F238E27FC236}">
                <a16:creationId xmlns="" xmlns:a16="http://schemas.microsoft.com/office/drawing/2014/main" id="{969B3D7C-677B-5228-C4C3-6E1B70D6DE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4A287F54-4FC5-749D-BC3F-8C10449E8E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D07188-D669-4ACF-BF97-D12CFCFEFF87}" type="slidenum">
              <a:rPr lang="en-GB" smtClean="0"/>
              <a:t>‹#›</a:t>
            </a:fld>
            <a:endParaRPr lang="en-GB"/>
          </a:p>
        </p:txBody>
      </p:sp>
    </p:spTree>
    <p:extLst>
      <p:ext uri="{BB962C8B-B14F-4D97-AF65-F5344CB8AC3E}">
        <p14:creationId xmlns:p14="http://schemas.microsoft.com/office/powerpoint/2010/main" val="3321686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unfccc.int/process-and-meetings/conferences/sharm-el-sheikh-climate-change-conference-november-2022/five-key-takeaways-from-cop27?gclid=CjwKCAiArY2fBhB9EiwAWqHK6rjmrO3GEiEAMzJcVLEMm1mkGG7x8XaKbMBOcKlnt9-7JnCBOeoNzBoCbZEQAvD_Bw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outdoor&#10;&#10;Description automatically generated">
            <a:extLst>
              <a:ext uri="{FF2B5EF4-FFF2-40B4-BE49-F238E27FC236}">
                <a16:creationId xmlns="" xmlns:a16="http://schemas.microsoft.com/office/drawing/2014/main" id="{5CF1DF2E-C6B3-41A8-7C96-B9CB152B7534}"/>
              </a:ext>
            </a:extLst>
          </p:cNvPr>
          <p:cNvPicPr>
            <a:picLocks noChangeAspect="1"/>
          </p:cNvPicPr>
          <p:nvPr/>
        </p:nvPicPr>
        <p:blipFill rotWithShape="1">
          <a:blip r:embed="rId2">
            <a:extLst>
              <a:ext uri="{28A0092B-C50C-407E-A947-70E740481C1C}">
                <a14:useLocalDpi xmlns:a14="http://schemas.microsoft.com/office/drawing/2010/main" val="0"/>
              </a:ext>
            </a:extLst>
          </a:blip>
          <a:srcRect t="8042" b="8003"/>
          <a:stretch/>
        </p:blipFill>
        <p:spPr>
          <a:xfrm>
            <a:off x="20" y="10"/>
            <a:ext cx="12191980" cy="6857990"/>
          </a:xfrm>
          <a:prstGeom prst="rect">
            <a:avLst/>
          </a:prstGeom>
        </p:spPr>
      </p:pic>
      <p:sp>
        <p:nvSpPr>
          <p:cNvPr id="10" name="Freeform 5">
            <a:extLst>
              <a:ext uri="{FF2B5EF4-FFF2-40B4-BE49-F238E27FC236}">
                <a16:creationId xmlns="" xmlns:a16="http://schemas.microsoft.com/office/drawing/2014/main" id="{87CC2527-562A-4F69-B487-4371E5B243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 xmlns:a16="http://schemas.microsoft.com/office/drawing/2014/main" id="{0A4DE9DC-729E-18BB-4ADA-C57E0D4FFBA9}"/>
              </a:ext>
            </a:extLst>
          </p:cNvPr>
          <p:cNvSpPr>
            <a:spLocks noGrp="1"/>
          </p:cNvSpPr>
          <p:nvPr>
            <p:ph type="ctrTitle"/>
          </p:nvPr>
        </p:nvSpPr>
        <p:spPr>
          <a:xfrm>
            <a:off x="7914289" y="2564640"/>
            <a:ext cx="3852041" cy="2485289"/>
          </a:xfrm>
        </p:spPr>
        <p:txBody>
          <a:bodyPr>
            <a:noAutofit/>
          </a:bodyPr>
          <a:lstStyle/>
          <a:p>
            <a:r>
              <a:rPr lang="en-US" sz="3600" b="1" dirty="0">
                <a:latin typeface="MyriadPro"/>
              </a:rPr>
              <a:t>Local communities and indigenous people platform (LCIPP)</a:t>
            </a:r>
            <a:endParaRPr lang="en-GB" sz="3600" b="1" dirty="0"/>
          </a:p>
        </p:txBody>
      </p:sp>
      <p:cxnSp>
        <p:nvCxnSpPr>
          <p:cNvPr id="12" name="Straight Connector 11">
            <a:extLst>
              <a:ext uri="{FF2B5EF4-FFF2-40B4-BE49-F238E27FC236}">
                <a16:creationId xmlns="" xmlns:a16="http://schemas.microsoft.com/office/drawing/2014/main" id="{BCDAEC91-5BCE-4B55-9CC0-43EF94CB73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8576441" y="5514680"/>
            <a:ext cx="2914833" cy="919113"/>
          </a:xfrm>
          <a:prstGeom prst="rect">
            <a:avLst/>
          </a:prstGeom>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r>
              <a:rPr lang="en-US" dirty="0" smtClean="0">
                <a:solidFill>
                  <a:schemeClr val="tx1"/>
                </a:solidFill>
              </a:rPr>
              <a:t>GPWS Anuradha</a:t>
            </a:r>
          </a:p>
          <a:p>
            <a:pPr algn="ctr"/>
            <a:r>
              <a:rPr lang="en-US" dirty="0" smtClean="0">
                <a:solidFill>
                  <a:schemeClr val="tx1"/>
                </a:solidFill>
              </a:rPr>
              <a:t>2207733</a:t>
            </a:r>
            <a:endParaRPr lang="en-US" dirty="0">
              <a:solidFill>
                <a:schemeClr val="tx1"/>
              </a:solidFill>
            </a:endParaRPr>
          </a:p>
        </p:txBody>
      </p:sp>
    </p:spTree>
    <p:extLst>
      <p:ext uri="{BB962C8B-B14F-4D97-AF65-F5344CB8AC3E}">
        <p14:creationId xmlns:p14="http://schemas.microsoft.com/office/powerpoint/2010/main" val="275208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Local communities and indigenous people platform (LCIPP)</a:t>
            </a:r>
            <a:endParaRPr lang="en-US" dirty="0"/>
          </a:p>
        </p:txBody>
      </p:sp>
      <p:sp>
        <p:nvSpPr>
          <p:cNvPr id="3" name="Content Placeholder 2"/>
          <p:cNvSpPr>
            <a:spLocks noGrp="1"/>
          </p:cNvSpPr>
          <p:nvPr>
            <p:ph idx="1"/>
          </p:nvPr>
        </p:nvSpPr>
        <p:spPr>
          <a:xfrm>
            <a:off x="838200" y="2328421"/>
            <a:ext cx="10515600" cy="3848542"/>
          </a:xfrm>
        </p:spPr>
        <p:txBody>
          <a:bodyPr/>
          <a:lstStyle/>
          <a:p>
            <a:r>
              <a:rPr lang="en-US" dirty="0" smtClean="0"/>
              <a:t>Established by the COP 21 in 2015 for the exchange of experience and sharing of best practices on mitigation and adaptation in a holistic and integrated manner </a:t>
            </a:r>
          </a:p>
          <a:p>
            <a:pPr marL="3200400" lvl="7" indent="0">
              <a:buNone/>
            </a:pPr>
            <a:r>
              <a:rPr lang="en-US" dirty="0" smtClean="0"/>
              <a:t>(Decision 1/CP21</a:t>
            </a:r>
            <a:r>
              <a:rPr lang="en-US" dirty="0"/>
              <a:t>) </a:t>
            </a:r>
            <a:r>
              <a:rPr lang="en-US" i="1" dirty="0"/>
              <a:t>(Unfccc.int, 2021)</a:t>
            </a:r>
            <a:endParaRPr lang="en-US"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67818" y="3410458"/>
            <a:ext cx="3110713" cy="3061041"/>
          </a:xfrm>
          <a:prstGeom prst="rect">
            <a:avLst/>
          </a:prstGeom>
        </p:spPr>
      </p:pic>
    </p:spTree>
    <p:extLst>
      <p:ext uri="{BB962C8B-B14F-4D97-AF65-F5344CB8AC3E}">
        <p14:creationId xmlns:p14="http://schemas.microsoft.com/office/powerpoint/2010/main" val="20989779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A860CC-6B18-512F-6695-38C8D5127B5F}"/>
              </a:ext>
            </a:extLst>
          </p:cNvPr>
          <p:cNvSpPr>
            <a:spLocks noGrp="1"/>
          </p:cNvSpPr>
          <p:nvPr>
            <p:ph type="title"/>
          </p:nvPr>
        </p:nvSpPr>
        <p:spPr/>
        <p:txBody>
          <a:bodyPr>
            <a:noAutofit/>
          </a:bodyPr>
          <a:lstStyle/>
          <a:p>
            <a:r>
              <a:rPr lang="en-GB" sz="3600" dirty="0"/>
              <a:t>THERE’S NO SOLUTION TO CLIMATE CRISIS WITHOUT INDIGENOUS PEOPLES AND LANDS</a:t>
            </a:r>
            <a:br>
              <a:rPr lang="en-GB" sz="3600" dirty="0"/>
            </a:br>
            <a:r>
              <a:rPr lang="en-GB" sz="3600" dirty="0"/>
              <a:t>								</a:t>
            </a:r>
            <a:r>
              <a:rPr lang="en-GB" sz="1200" dirty="0"/>
              <a:t>Indigenous Peoples of Brazil – APIB</a:t>
            </a:r>
            <a:endParaRPr lang="en-GB" sz="3600" dirty="0"/>
          </a:p>
        </p:txBody>
      </p:sp>
      <p:sp>
        <p:nvSpPr>
          <p:cNvPr id="3" name="Content Placeholder 2">
            <a:extLst>
              <a:ext uri="{FF2B5EF4-FFF2-40B4-BE49-F238E27FC236}">
                <a16:creationId xmlns="" xmlns:a16="http://schemas.microsoft.com/office/drawing/2014/main" id="{F5C011AC-EB4A-6AE6-12F1-699ACD58927E}"/>
              </a:ext>
            </a:extLst>
          </p:cNvPr>
          <p:cNvSpPr>
            <a:spLocks noGrp="1"/>
          </p:cNvSpPr>
          <p:nvPr>
            <p:ph idx="1"/>
          </p:nvPr>
        </p:nvSpPr>
        <p:spPr/>
        <p:txBody>
          <a:bodyPr>
            <a:normAutofit/>
          </a:bodyPr>
          <a:lstStyle/>
          <a:p>
            <a:r>
              <a:rPr lang="en-GB" b="1" dirty="0" smtClean="0"/>
              <a:t>In the COP 27;</a:t>
            </a:r>
          </a:p>
          <a:p>
            <a:pPr lvl="1"/>
            <a:r>
              <a:rPr lang="en-GB" sz="1800" dirty="0" smtClean="0"/>
              <a:t>COP 26 promises such as forest protection and climate finance were further discussed </a:t>
            </a:r>
            <a:endParaRPr lang="en-GB" sz="1800" dirty="0" smtClean="0"/>
          </a:p>
          <a:p>
            <a:pPr lvl="1"/>
            <a:endParaRPr lang="en-GB" sz="1800" dirty="0"/>
          </a:p>
          <a:p>
            <a:pPr lvl="1"/>
            <a:r>
              <a:rPr lang="en-GB" sz="1800" b="1" dirty="0"/>
              <a:t>“Loss and damage” </a:t>
            </a:r>
            <a:r>
              <a:rPr lang="en-GB" sz="1800" dirty="0"/>
              <a:t>financing </a:t>
            </a:r>
            <a:r>
              <a:rPr lang="en-GB" sz="1800" dirty="0" smtClean="0"/>
              <a:t>- </a:t>
            </a:r>
            <a:r>
              <a:rPr lang="en-US" sz="1800" dirty="0"/>
              <a:t>US$275 million in finance </a:t>
            </a:r>
            <a:endParaRPr lang="en-US" sz="1800" dirty="0" smtClean="0"/>
          </a:p>
          <a:p>
            <a:pPr lvl="1"/>
            <a:endParaRPr lang="en-US" sz="1800" dirty="0" smtClean="0"/>
          </a:p>
          <a:p>
            <a:pPr lvl="1"/>
            <a:r>
              <a:rPr lang="en-GB" sz="1800" dirty="0" smtClean="0"/>
              <a:t>$</a:t>
            </a:r>
            <a:r>
              <a:rPr lang="en-GB" sz="1800" dirty="0"/>
              <a:t>100 billion </a:t>
            </a:r>
            <a:r>
              <a:rPr lang="en-GB" sz="1800" dirty="0" smtClean="0"/>
              <a:t>funding </a:t>
            </a:r>
            <a:r>
              <a:rPr lang="en-GB" sz="1800" dirty="0"/>
              <a:t>from developed nations to </a:t>
            </a:r>
            <a:r>
              <a:rPr lang="en-GB" sz="1800" dirty="0" smtClean="0"/>
              <a:t>the developing </a:t>
            </a:r>
            <a:r>
              <a:rPr lang="en-GB" sz="1800" dirty="0" smtClean="0"/>
              <a:t>nations</a:t>
            </a:r>
          </a:p>
          <a:p>
            <a:pPr lvl="1"/>
            <a:endParaRPr lang="en-GB" sz="1800" dirty="0"/>
          </a:p>
          <a:p>
            <a:pPr lvl="1"/>
            <a:r>
              <a:rPr lang="en-GB" sz="1800" dirty="0"/>
              <a:t>Demarcating indigenous people lands </a:t>
            </a:r>
            <a:r>
              <a:rPr lang="en-GB" sz="1800" dirty="0" smtClean="0"/>
              <a:t>and support </a:t>
            </a:r>
            <a:r>
              <a:rPr lang="en-GB" sz="1800" dirty="0"/>
              <a:t>their traditional practices are the strategy to cope up with climate change and protect eco system in sustainable manner</a:t>
            </a:r>
          </a:p>
          <a:p>
            <a:pPr marL="457200" lvl="1" indent="0">
              <a:buNone/>
            </a:pPr>
            <a:endParaRPr lang="en-GB" dirty="0"/>
          </a:p>
          <a:p>
            <a:pPr marL="457200" lvl="1" indent="0">
              <a:buNone/>
            </a:pPr>
            <a:r>
              <a:rPr lang="en-GB" sz="1800" i="1" dirty="0" smtClean="0"/>
              <a:t>					</a:t>
            </a:r>
            <a:r>
              <a:rPr lang="en-GB" sz="1400" i="1" dirty="0" smtClean="0"/>
              <a:t>(</a:t>
            </a:r>
            <a:r>
              <a:rPr lang="en-GB" sz="1400" i="1" dirty="0"/>
              <a:t>United Nations Climate Change, 2022)</a:t>
            </a:r>
            <a:endParaRPr lang="en-GB" sz="1400" i="1" dirty="0" smtClean="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70243" y="4563209"/>
            <a:ext cx="2535811" cy="2219376"/>
          </a:xfrm>
          <a:prstGeom prst="rect">
            <a:avLst/>
          </a:prstGeom>
        </p:spPr>
      </p:pic>
    </p:spTree>
    <p:extLst>
      <p:ext uri="{BB962C8B-B14F-4D97-AF65-F5344CB8AC3E}">
        <p14:creationId xmlns:p14="http://schemas.microsoft.com/office/powerpoint/2010/main" val="12208488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30B2A4-8B93-A781-759B-D220D9CF0876}"/>
              </a:ext>
            </a:extLst>
          </p:cNvPr>
          <p:cNvSpPr>
            <a:spLocks noGrp="1"/>
          </p:cNvSpPr>
          <p:nvPr>
            <p:ph type="title"/>
          </p:nvPr>
        </p:nvSpPr>
        <p:spPr/>
        <p:txBody>
          <a:bodyPr/>
          <a:lstStyle/>
          <a:p>
            <a:r>
              <a:rPr lang="en-GB" dirty="0" smtClean="0"/>
              <a:t>Mitigation</a:t>
            </a:r>
            <a:endParaRPr lang="en-GB" dirty="0"/>
          </a:p>
        </p:txBody>
      </p:sp>
      <p:sp>
        <p:nvSpPr>
          <p:cNvPr id="3" name="Content Placeholder 2">
            <a:extLst>
              <a:ext uri="{FF2B5EF4-FFF2-40B4-BE49-F238E27FC236}">
                <a16:creationId xmlns="" xmlns:a16="http://schemas.microsoft.com/office/drawing/2014/main" id="{B9E7AC1A-6DD0-75D7-F2BC-937AF34328C3}"/>
              </a:ext>
            </a:extLst>
          </p:cNvPr>
          <p:cNvSpPr>
            <a:spLocks noGrp="1"/>
          </p:cNvSpPr>
          <p:nvPr>
            <p:ph idx="1"/>
          </p:nvPr>
        </p:nvSpPr>
        <p:spPr/>
        <p:txBody>
          <a:bodyPr/>
          <a:lstStyle/>
          <a:p>
            <a:pPr lvl="1"/>
            <a:r>
              <a:rPr lang="en-GB" sz="1800" dirty="0"/>
              <a:t>Scientists around the world continue to recognise </a:t>
            </a:r>
            <a:r>
              <a:rPr lang="en-GB" sz="1800" dirty="0" smtClean="0"/>
              <a:t>;</a:t>
            </a:r>
            <a:endParaRPr lang="en-GB" sz="1800" dirty="0"/>
          </a:p>
          <a:p>
            <a:pPr marL="457200" lvl="1" indent="0">
              <a:buNone/>
            </a:pPr>
            <a:r>
              <a:rPr lang="en-GB" sz="1800" dirty="0"/>
              <a:t>		</a:t>
            </a:r>
            <a:r>
              <a:rPr lang="en-GB" sz="1800" dirty="0" smtClean="0"/>
              <a:t>lands </a:t>
            </a:r>
            <a:r>
              <a:rPr lang="en-GB" sz="1800" dirty="0"/>
              <a:t>traditionally occupied with indigenous people / areas with </a:t>
            </a:r>
            <a:r>
              <a:rPr lang="en-GB" sz="1800" dirty="0" smtClean="0"/>
              <a:t>greatest </a:t>
            </a:r>
            <a:r>
              <a:rPr lang="en-GB" sz="1800" dirty="0"/>
              <a:t>biodiversity and </a:t>
            </a:r>
            <a:r>
              <a:rPr lang="en-GB" sz="1800" dirty="0" smtClean="0"/>
              <a:t>		vegetation</a:t>
            </a:r>
            <a:endParaRPr lang="en-GB" sz="1800" dirty="0"/>
          </a:p>
          <a:p>
            <a:pPr marL="457200" lvl="1" indent="0">
              <a:buNone/>
            </a:pPr>
            <a:endParaRPr lang="en-GB" sz="1800" dirty="0"/>
          </a:p>
          <a:p>
            <a:pPr marL="457200" lvl="1" indent="0">
              <a:buNone/>
            </a:pPr>
            <a:r>
              <a:rPr lang="en-GB" sz="1800" dirty="0"/>
              <a:t>29% deforested – territory around the indigenous lands</a:t>
            </a:r>
          </a:p>
          <a:p>
            <a:pPr marL="457200" lvl="1" indent="0">
              <a:buNone/>
            </a:pPr>
            <a:r>
              <a:rPr lang="en-GB" sz="1800" dirty="0"/>
              <a:t>2% deforested – </a:t>
            </a:r>
            <a:r>
              <a:rPr lang="en-GB" sz="1800" dirty="0" smtClean="0"/>
              <a:t>Inside </a:t>
            </a:r>
            <a:r>
              <a:rPr lang="en-GB" sz="1800" dirty="0"/>
              <a:t>the indigenous lands </a:t>
            </a:r>
          </a:p>
          <a:p>
            <a:pPr marL="457200" lvl="1" indent="0">
              <a:buNone/>
            </a:pPr>
            <a:endParaRPr lang="en-GB" sz="1800" dirty="0"/>
          </a:p>
          <a:p>
            <a:pPr marL="457200" lvl="1" indent="0">
              <a:buNone/>
            </a:pPr>
            <a:r>
              <a:rPr lang="en-GB" sz="1800" b="1" dirty="0" smtClean="0"/>
              <a:t>29% -  </a:t>
            </a:r>
            <a:r>
              <a:rPr lang="en-GB" sz="1800" b="1" dirty="0"/>
              <a:t>Reasons as ; </a:t>
            </a:r>
          </a:p>
          <a:p>
            <a:pPr marL="457200" lvl="1" indent="0">
              <a:buNone/>
            </a:pPr>
            <a:r>
              <a:rPr lang="en-GB" sz="1800" dirty="0"/>
              <a:t>		1.Pastureland for raising </a:t>
            </a:r>
            <a:r>
              <a:rPr lang="en-GB" sz="1800" dirty="0" err="1" smtClean="0"/>
              <a:t>cattles</a:t>
            </a:r>
            <a:endParaRPr lang="en-GB" sz="1800" dirty="0"/>
          </a:p>
          <a:p>
            <a:pPr marL="457200" lvl="1" indent="0">
              <a:buNone/>
            </a:pPr>
            <a:r>
              <a:rPr lang="en-GB" sz="1800" dirty="0"/>
              <a:t>		2.Soyabean,sugarcane,rice,cotton </a:t>
            </a:r>
            <a:r>
              <a:rPr lang="en-GB" sz="1800" dirty="0" smtClean="0"/>
              <a:t>production</a:t>
            </a:r>
          </a:p>
          <a:p>
            <a:pPr marL="457200" lvl="1" indent="0">
              <a:buNone/>
            </a:pPr>
            <a:endParaRPr lang="en-GB" sz="1800" dirty="0"/>
          </a:p>
          <a:p>
            <a:pPr marL="457200" lvl="1" indent="0">
              <a:buNone/>
            </a:pPr>
            <a:r>
              <a:rPr lang="en-GB" sz="1400" i="1" dirty="0" smtClean="0"/>
              <a:t>						(</a:t>
            </a:r>
            <a:r>
              <a:rPr lang="en-GB" sz="1400" i="1" dirty="0"/>
              <a:t>www.aa.com.tr, 2022)</a:t>
            </a:r>
            <a:endParaRPr lang="en-GB" sz="1400" i="1" dirty="0"/>
          </a:p>
        </p:txBody>
      </p:sp>
      <p:sp>
        <p:nvSpPr>
          <p:cNvPr id="4" name="Right Brace 3">
            <a:extLst>
              <a:ext uri="{FF2B5EF4-FFF2-40B4-BE49-F238E27FC236}">
                <a16:creationId xmlns="" xmlns:a16="http://schemas.microsoft.com/office/drawing/2014/main" id="{D454A12B-EF06-A384-C216-60767CF9C51A}"/>
              </a:ext>
            </a:extLst>
          </p:cNvPr>
          <p:cNvSpPr/>
          <p:nvPr/>
        </p:nvSpPr>
        <p:spPr>
          <a:xfrm>
            <a:off x="6614779" y="2933750"/>
            <a:ext cx="523782" cy="994299"/>
          </a:xfrm>
          <a:prstGeom prst="rightBrace">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ectangle 4">
            <a:extLst>
              <a:ext uri="{FF2B5EF4-FFF2-40B4-BE49-F238E27FC236}">
                <a16:creationId xmlns="" xmlns:a16="http://schemas.microsoft.com/office/drawing/2014/main" id="{74481CAA-2C1D-B215-FB1F-89F213410271}"/>
              </a:ext>
            </a:extLst>
          </p:cNvPr>
          <p:cNvSpPr/>
          <p:nvPr/>
        </p:nvSpPr>
        <p:spPr>
          <a:xfrm>
            <a:off x="7579151" y="3009210"/>
            <a:ext cx="2245867" cy="84337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In Brazil Amazonas Environmental Research Institute (</a:t>
            </a:r>
            <a:r>
              <a:rPr lang="en-GB" sz="1400" dirty="0" err="1" smtClean="0"/>
              <a:t>Ipab</a:t>
            </a:r>
            <a:r>
              <a:rPr lang="en-GB" sz="1400" dirty="0" smtClean="0"/>
              <a:t>)</a:t>
            </a:r>
            <a:endParaRPr lang="en-GB" sz="14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9620" y="4437096"/>
            <a:ext cx="3279510" cy="2257720"/>
          </a:xfrm>
          <a:prstGeom prst="rect">
            <a:avLst/>
          </a:prstGeom>
        </p:spPr>
      </p:pic>
    </p:spTree>
    <p:extLst>
      <p:ext uri="{BB962C8B-B14F-4D97-AF65-F5344CB8AC3E}">
        <p14:creationId xmlns:p14="http://schemas.microsoft.com/office/powerpoint/2010/main" val="42098864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0537F6-84C9-29E7-6F00-6348EEABC305}"/>
              </a:ext>
            </a:extLst>
          </p:cNvPr>
          <p:cNvSpPr>
            <a:spLocks noGrp="1"/>
          </p:cNvSpPr>
          <p:nvPr>
            <p:ph type="title"/>
          </p:nvPr>
        </p:nvSpPr>
        <p:spPr/>
        <p:txBody>
          <a:bodyPr/>
          <a:lstStyle/>
          <a:p>
            <a:r>
              <a:rPr lang="en-GB" dirty="0"/>
              <a:t>Finance</a:t>
            </a:r>
          </a:p>
        </p:txBody>
      </p:sp>
      <p:sp>
        <p:nvSpPr>
          <p:cNvPr id="3" name="Content Placeholder 2">
            <a:extLst>
              <a:ext uri="{FF2B5EF4-FFF2-40B4-BE49-F238E27FC236}">
                <a16:creationId xmlns="" xmlns:a16="http://schemas.microsoft.com/office/drawing/2014/main" id="{D5DBCBAF-EB48-7E6C-2B7B-2C1DE909B911}"/>
              </a:ext>
            </a:extLst>
          </p:cNvPr>
          <p:cNvSpPr>
            <a:spLocks noGrp="1"/>
          </p:cNvSpPr>
          <p:nvPr>
            <p:ph idx="1"/>
          </p:nvPr>
        </p:nvSpPr>
        <p:spPr/>
        <p:txBody>
          <a:bodyPr>
            <a:normAutofit/>
          </a:bodyPr>
          <a:lstStyle/>
          <a:p>
            <a:r>
              <a:rPr lang="en-GB" sz="1800" dirty="0"/>
              <a:t>5% </a:t>
            </a:r>
            <a:r>
              <a:rPr lang="en-GB" sz="1800" dirty="0" smtClean="0"/>
              <a:t> </a:t>
            </a:r>
            <a:r>
              <a:rPr lang="en-GB" sz="1800" dirty="0"/>
              <a:t>world population </a:t>
            </a:r>
            <a:r>
              <a:rPr lang="en-GB" sz="1800" dirty="0" smtClean="0"/>
              <a:t>–indigenous </a:t>
            </a:r>
            <a:r>
              <a:rPr lang="en-GB" sz="1800" dirty="0"/>
              <a:t>people who directly protect the 80% of global </a:t>
            </a:r>
            <a:r>
              <a:rPr lang="en-GB" sz="1800" dirty="0" smtClean="0"/>
              <a:t>biodiversity</a:t>
            </a:r>
          </a:p>
          <a:p>
            <a:endParaRPr lang="en-GB" sz="1800" dirty="0"/>
          </a:p>
          <a:p>
            <a:r>
              <a:rPr lang="en-US" sz="1800" dirty="0" smtClean="0"/>
              <a:t>COP26 - guarantee </a:t>
            </a:r>
            <a:r>
              <a:rPr lang="en-US" sz="1800" dirty="0"/>
              <a:t>1.7 </a:t>
            </a:r>
            <a:r>
              <a:rPr lang="en-US" sz="1800" dirty="0" smtClean="0"/>
              <a:t>billion, but only </a:t>
            </a:r>
            <a:r>
              <a:rPr lang="en-US" sz="1800" dirty="0"/>
              <a:t>19% was applied</a:t>
            </a:r>
            <a:r>
              <a:rPr lang="en-US" sz="1800" dirty="0" smtClean="0"/>
              <a:t>. </a:t>
            </a:r>
            <a:r>
              <a:rPr lang="en-US" sz="1800" dirty="0"/>
              <a:t>only 7% was allocated directly to indigenous peoples’ </a:t>
            </a:r>
            <a:r>
              <a:rPr lang="en-US" sz="1800" dirty="0" smtClean="0"/>
              <a:t>organizations </a:t>
            </a:r>
          </a:p>
          <a:p>
            <a:endParaRPr lang="en-US" sz="1800" dirty="0" smtClean="0"/>
          </a:p>
          <a:p>
            <a:r>
              <a:rPr lang="en-GB" sz="1800" dirty="0" smtClean="0">
                <a:solidFill>
                  <a:srgbClr val="FF0000"/>
                </a:solidFill>
              </a:rPr>
              <a:t>The </a:t>
            </a:r>
            <a:r>
              <a:rPr lang="en-GB" sz="1800" dirty="0" smtClean="0">
                <a:solidFill>
                  <a:srgbClr val="FF0000"/>
                </a:solidFill>
              </a:rPr>
              <a:t>gaps of indirect funding </a:t>
            </a:r>
            <a:endParaRPr lang="en-GB" sz="1800" dirty="0" smtClean="0">
              <a:solidFill>
                <a:srgbClr val="FF0000"/>
              </a:solidFill>
            </a:endParaRPr>
          </a:p>
          <a:p>
            <a:endParaRPr lang="en-GB" sz="1800" dirty="0" smtClean="0">
              <a:solidFill>
                <a:srgbClr val="FF0000"/>
              </a:solidFill>
            </a:endParaRPr>
          </a:p>
          <a:p>
            <a:r>
              <a:rPr lang="en-GB" sz="1800" b="1" dirty="0" err="1" smtClean="0">
                <a:solidFill>
                  <a:srgbClr val="C00000"/>
                </a:solidFill>
              </a:rPr>
              <a:t>Shandia</a:t>
            </a:r>
            <a:r>
              <a:rPr lang="en-GB" sz="1800" b="1" dirty="0" smtClean="0">
                <a:solidFill>
                  <a:srgbClr val="C00000"/>
                </a:solidFill>
              </a:rPr>
              <a:t> -</a:t>
            </a:r>
            <a:r>
              <a:rPr lang="en-GB" sz="1800" dirty="0" smtClean="0"/>
              <a:t> a platform which is manage and decisions make by indigenous people </a:t>
            </a:r>
            <a:r>
              <a:rPr lang="en-GB" sz="1800" dirty="0" smtClean="0"/>
              <a:t>created </a:t>
            </a:r>
            <a:r>
              <a:rPr lang="en-GB" sz="1800" dirty="0" smtClean="0"/>
              <a:t>to </a:t>
            </a:r>
            <a:r>
              <a:rPr lang="en-GB" sz="1800" dirty="0" smtClean="0"/>
              <a:t>guarantee and facilitate </a:t>
            </a:r>
            <a:r>
              <a:rPr lang="en-GB" sz="1800" dirty="0" smtClean="0"/>
              <a:t>direct </a:t>
            </a:r>
            <a:r>
              <a:rPr lang="en-GB" sz="1800" dirty="0" smtClean="0"/>
              <a:t>financing </a:t>
            </a:r>
            <a:r>
              <a:rPr lang="en-GB" sz="1800" dirty="0" smtClean="0"/>
              <a:t>to stop </a:t>
            </a:r>
            <a:r>
              <a:rPr lang="en-GB" sz="1800" dirty="0" smtClean="0"/>
              <a:t>climate change </a:t>
            </a:r>
            <a:r>
              <a:rPr lang="en-GB" sz="1800" dirty="0" smtClean="0"/>
              <a:t>, </a:t>
            </a:r>
            <a:r>
              <a:rPr lang="en-GB" sz="1800" dirty="0" smtClean="0"/>
              <a:t>local degradation and </a:t>
            </a:r>
            <a:r>
              <a:rPr lang="en-GB" sz="1800" dirty="0" smtClean="0"/>
              <a:t>protect biodiversity </a:t>
            </a:r>
            <a:r>
              <a:rPr lang="en-GB" sz="1800" dirty="0" smtClean="0"/>
              <a:t>by local </a:t>
            </a:r>
            <a:r>
              <a:rPr lang="en-GB" sz="1800" dirty="0" smtClean="0"/>
              <a:t>(IPLCs)</a:t>
            </a:r>
            <a:r>
              <a:rPr lang="en-US" sz="1800" dirty="0" smtClean="0"/>
              <a:t> </a:t>
            </a:r>
            <a:r>
              <a:rPr lang="en-US" sz="1800" dirty="0"/>
              <a:t> Indigenous Peoples and Local Communities</a:t>
            </a:r>
            <a:r>
              <a:rPr lang="en-GB" sz="1800" dirty="0"/>
              <a:t> </a:t>
            </a:r>
            <a:r>
              <a:rPr lang="en-GB" sz="1800" dirty="0" smtClean="0"/>
              <a:t>organizations </a:t>
            </a:r>
            <a:r>
              <a:rPr lang="en-GB" sz="1800" i="1" dirty="0" smtClean="0"/>
              <a:t>(</a:t>
            </a:r>
            <a:r>
              <a:rPr lang="en-GB" sz="1800" i="1" dirty="0" err="1"/>
              <a:t>alianza</a:t>
            </a:r>
            <a:r>
              <a:rPr lang="en-GB" sz="1800" i="1" dirty="0"/>
              <a:t> </a:t>
            </a:r>
            <a:r>
              <a:rPr lang="en-GB" sz="1800" i="1" dirty="0" err="1"/>
              <a:t>mesoamericana</a:t>
            </a:r>
            <a:r>
              <a:rPr lang="en-GB" sz="1800" i="1" dirty="0"/>
              <a:t>, 2022</a:t>
            </a:r>
            <a:r>
              <a:rPr lang="en-GB" sz="1800" i="1" dirty="0" smtClean="0"/>
              <a:t>).</a:t>
            </a:r>
          </a:p>
          <a:p>
            <a:pPr marL="0" indent="0">
              <a:buNone/>
            </a:pPr>
            <a:r>
              <a:rPr lang="en-GB" sz="1800" i="1" dirty="0"/>
              <a:t>	</a:t>
            </a:r>
            <a:r>
              <a:rPr lang="en-US" sz="1800" i="1" dirty="0" smtClean="0"/>
              <a:t> </a:t>
            </a:r>
            <a:r>
              <a:rPr lang="en-US" sz="1800" dirty="0" smtClean="0"/>
              <a:t>funding </a:t>
            </a:r>
            <a:r>
              <a:rPr lang="en-US" sz="1800" dirty="0"/>
              <a:t>into Indigenous-led projects and aims to raise and distribute $300 million </a:t>
            </a:r>
            <a:r>
              <a:rPr lang="en-US" sz="1800" dirty="0" smtClean="0"/>
              <a:t>over </a:t>
            </a:r>
            <a:r>
              <a:rPr lang="en-US" sz="1800" dirty="0"/>
              <a:t>the next </a:t>
            </a:r>
            <a:r>
              <a:rPr lang="en-US" sz="1800" dirty="0" smtClean="0"/>
              <a:t>	decade					</a:t>
            </a:r>
          </a:p>
          <a:p>
            <a:pPr marL="0" indent="0">
              <a:buNone/>
            </a:pPr>
            <a:r>
              <a:rPr lang="en-US" sz="1800" i="1" dirty="0"/>
              <a:t>	</a:t>
            </a:r>
            <a:r>
              <a:rPr lang="en-US" sz="1800" i="1" dirty="0" smtClean="0"/>
              <a:t>						(Climate </a:t>
            </a:r>
            <a:r>
              <a:rPr lang="en-US" sz="1800" i="1" dirty="0"/>
              <a:t>and Land Use Alliance, 2022</a:t>
            </a:r>
            <a:r>
              <a:rPr lang="en-US" sz="1800" i="1" dirty="0" smtClean="0"/>
              <a:t>)</a:t>
            </a:r>
            <a:endParaRPr lang="en-GB" sz="1800" i="1" dirty="0"/>
          </a:p>
        </p:txBody>
      </p:sp>
    </p:spTree>
    <p:extLst>
      <p:ext uri="{BB962C8B-B14F-4D97-AF65-F5344CB8AC3E}">
        <p14:creationId xmlns:p14="http://schemas.microsoft.com/office/powerpoint/2010/main" val="38836436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3AD755-F94D-9C46-4041-33FE750F673C}"/>
              </a:ext>
            </a:extLst>
          </p:cNvPr>
          <p:cNvSpPr>
            <a:spLocks noGrp="1"/>
          </p:cNvSpPr>
          <p:nvPr>
            <p:ph type="title"/>
          </p:nvPr>
        </p:nvSpPr>
        <p:spPr/>
        <p:txBody>
          <a:bodyPr/>
          <a:lstStyle/>
          <a:p>
            <a:r>
              <a:rPr lang="en-GB" dirty="0"/>
              <a:t>Adaptation</a:t>
            </a:r>
          </a:p>
        </p:txBody>
      </p:sp>
      <p:sp>
        <p:nvSpPr>
          <p:cNvPr id="3" name="Content Placeholder 2">
            <a:extLst>
              <a:ext uri="{FF2B5EF4-FFF2-40B4-BE49-F238E27FC236}">
                <a16:creationId xmlns="" xmlns:a16="http://schemas.microsoft.com/office/drawing/2014/main" id="{46905306-F9D2-CB6A-3226-0B6BD8F41730}"/>
              </a:ext>
            </a:extLst>
          </p:cNvPr>
          <p:cNvSpPr>
            <a:spLocks noGrp="1"/>
          </p:cNvSpPr>
          <p:nvPr>
            <p:ph idx="1"/>
          </p:nvPr>
        </p:nvSpPr>
        <p:spPr/>
        <p:txBody>
          <a:bodyPr>
            <a:normAutofit/>
          </a:bodyPr>
          <a:lstStyle/>
          <a:p>
            <a:r>
              <a:rPr lang="en-GB" sz="1800" dirty="0"/>
              <a:t>Supporting </a:t>
            </a:r>
            <a:r>
              <a:rPr lang="en-GB" sz="1800" dirty="0" smtClean="0"/>
              <a:t>traditional </a:t>
            </a:r>
            <a:r>
              <a:rPr lang="en-GB" sz="1800" dirty="0"/>
              <a:t>practices is the strategy to protect and restore </a:t>
            </a:r>
            <a:r>
              <a:rPr lang="en-GB" sz="1800" dirty="0" smtClean="0"/>
              <a:t>ecosystems</a:t>
            </a:r>
            <a:endParaRPr lang="en-GB" sz="1800" dirty="0"/>
          </a:p>
          <a:p>
            <a:r>
              <a:rPr lang="en-GB" sz="1800" dirty="0"/>
              <a:t>Through ;</a:t>
            </a:r>
          </a:p>
          <a:p>
            <a:pPr lvl="2"/>
            <a:r>
              <a:rPr lang="en-GB" sz="1800" dirty="0"/>
              <a:t>Promoting communities food and energy sovereignty</a:t>
            </a:r>
          </a:p>
          <a:p>
            <a:pPr lvl="2"/>
            <a:r>
              <a:rPr lang="en-GB" sz="1800" dirty="0"/>
              <a:t>Securing their needs by building resilient and locally adapted structures and strengthening community management capacity</a:t>
            </a:r>
          </a:p>
          <a:p>
            <a:pPr lvl="2"/>
            <a:endParaRPr lang="en-GB" sz="1800" dirty="0"/>
          </a:p>
          <a:p>
            <a:r>
              <a:rPr lang="en-GB" sz="1800" dirty="0"/>
              <a:t>In Brazil; recognised a national policy for Territorial and Environmental management of indigenous land – 2012</a:t>
            </a:r>
          </a:p>
          <a:p>
            <a:pPr lvl="4"/>
            <a:r>
              <a:rPr lang="en-GB" dirty="0"/>
              <a:t>Management and recovery the degraded lands</a:t>
            </a:r>
          </a:p>
          <a:p>
            <a:pPr lvl="4"/>
            <a:r>
              <a:rPr lang="en-GB" dirty="0"/>
              <a:t>Community management of agroforestry products for maintaining the standing forest and strengthening the community that defend </a:t>
            </a:r>
            <a:r>
              <a:rPr lang="en-GB" dirty="0" smtClean="0"/>
              <a:t>it</a:t>
            </a:r>
          </a:p>
          <a:p>
            <a:pPr lvl="4"/>
            <a:endParaRPr lang="en-GB" dirty="0"/>
          </a:p>
          <a:p>
            <a:pPr marL="1828800" lvl="4" indent="0">
              <a:buNone/>
            </a:pPr>
            <a:r>
              <a:rPr lang="en-GB" i="1" dirty="0" smtClean="0"/>
              <a:t>					</a:t>
            </a:r>
            <a:r>
              <a:rPr lang="en-GB" sz="1400" i="1" dirty="0" smtClean="0"/>
              <a:t>(</a:t>
            </a:r>
            <a:r>
              <a:rPr lang="en-GB" sz="1400" i="1" dirty="0"/>
              <a:t>United Nations Climate Change, 2022)</a:t>
            </a:r>
          </a:p>
          <a:p>
            <a:pPr marL="1828800" lvl="4" indent="0">
              <a:buNone/>
            </a:pPr>
            <a:endParaRPr lang="en-GB" dirty="0"/>
          </a:p>
        </p:txBody>
      </p:sp>
    </p:spTree>
    <p:extLst>
      <p:ext uri="{BB962C8B-B14F-4D97-AF65-F5344CB8AC3E}">
        <p14:creationId xmlns:p14="http://schemas.microsoft.com/office/powerpoint/2010/main" val="2877009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60348A-D41B-53D6-AD33-EA14A6F74474}"/>
              </a:ext>
            </a:extLst>
          </p:cNvPr>
          <p:cNvSpPr>
            <a:spLocks noGrp="1"/>
          </p:cNvSpPr>
          <p:nvPr>
            <p:ph type="title"/>
          </p:nvPr>
        </p:nvSpPr>
        <p:spPr/>
        <p:txBody>
          <a:bodyPr/>
          <a:lstStyle/>
          <a:p>
            <a:r>
              <a:rPr lang="en-GB" dirty="0"/>
              <a:t>Collaboration</a:t>
            </a:r>
          </a:p>
        </p:txBody>
      </p:sp>
      <p:sp>
        <p:nvSpPr>
          <p:cNvPr id="3" name="Content Placeholder 2">
            <a:extLst>
              <a:ext uri="{FF2B5EF4-FFF2-40B4-BE49-F238E27FC236}">
                <a16:creationId xmlns="" xmlns:a16="http://schemas.microsoft.com/office/drawing/2014/main" id="{3AC1B936-673C-A3F0-9E74-B2A5DBD395EB}"/>
              </a:ext>
            </a:extLst>
          </p:cNvPr>
          <p:cNvSpPr>
            <a:spLocks noGrp="1"/>
          </p:cNvSpPr>
          <p:nvPr>
            <p:ph idx="1"/>
          </p:nvPr>
        </p:nvSpPr>
        <p:spPr/>
        <p:txBody>
          <a:bodyPr>
            <a:normAutofit/>
          </a:bodyPr>
          <a:lstStyle/>
          <a:p>
            <a:pPr marL="228600" lvl="1">
              <a:spcBef>
                <a:spcPts val="1000"/>
              </a:spcBef>
            </a:pPr>
            <a:r>
              <a:rPr lang="en-GB" sz="1800" dirty="0"/>
              <a:t>Indigenous people and local communities should directly involve / influence to the debates and policy making process </a:t>
            </a:r>
            <a:r>
              <a:rPr lang="en-GB" sz="1800" dirty="0" smtClean="0"/>
              <a:t>in regional, national and international </a:t>
            </a:r>
            <a:r>
              <a:rPr lang="en-GB" sz="1800" dirty="0" smtClean="0"/>
              <a:t>policies</a:t>
            </a:r>
            <a:r>
              <a:rPr lang="en-GB" sz="1400" i="1" dirty="0"/>
              <a:t>(United Nations Climate Change, 2022)</a:t>
            </a:r>
          </a:p>
          <a:p>
            <a:endParaRPr lang="en-GB" sz="1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05113" y="2846828"/>
            <a:ext cx="5128181" cy="3530405"/>
          </a:xfrm>
          <a:prstGeom prst="rect">
            <a:avLst/>
          </a:prstGeom>
        </p:spPr>
      </p:pic>
    </p:spTree>
    <p:extLst>
      <p:ext uri="{BB962C8B-B14F-4D97-AF65-F5344CB8AC3E}">
        <p14:creationId xmlns:p14="http://schemas.microsoft.com/office/powerpoint/2010/main" val="6724228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E40922-BF05-5563-1C43-530F1A32BEC7}"/>
              </a:ext>
            </a:extLst>
          </p:cNvPr>
          <p:cNvSpPr>
            <a:spLocks noGrp="1"/>
          </p:cNvSpPr>
          <p:nvPr>
            <p:ph type="title"/>
          </p:nvPr>
        </p:nvSpPr>
        <p:spPr/>
        <p:txBody>
          <a:bodyPr/>
          <a:lstStyle/>
          <a:p>
            <a:r>
              <a:rPr lang="en-GB" dirty="0" smtClean="0"/>
              <a:t>Highlights Cop 27</a:t>
            </a:r>
            <a:endParaRPr lang="en-GB" dirty="0"/>
          </a:p>
        </p:txBody>
      </p:sp>
      <p:sp>
        <p:nvSpPr>
          <p:cNvPr id="3" name="Content Placeholder 2">
            <a:extLst>
              <a:ext uri="{FF2B5EF4-FFF2-40B4-BE49-F238E27FC236}">
                <a16:creationId xmlns="" xmlns:a16="http://schemas.microsoft.com/office/drawing/2014/main" id="{582EB6CB-843C-CFDF-2F53-1B4561FDA61D}"/>
              </a:ext>
            </a:extLst>
          </p:cNvPr>
          <p:cNvSpPr>
            <a:spLocks noGrp="1"/>
          </p:cNvSpPr>
          <p:nvPr>
            <p:ph idx="1"/>
          </p:nvPr>
        </p:nvSpPr>
        <p:spPr>
          <a:xfrm>
            <a:off x="838200" y="1517715"/>
            <a:ext cx="10515600" cy="5015060"/>
          </a:xfrm>
        </p:spPr>
        <p:txBody>
          <a:bodyPr>
            <a:normAutofit/>
          </a:bodyPr>
          <a:lstStyle/>
          <a:p>
            <a:pPr marL="0" indent="0">
              <a:buNone/>
            </a:pPr>
            <a:endParaRPr lang="en-GB" sz="1800" dirty="0"/>
          </a:p>
          <a:p>
            <a:r>
              <a:rPr lang="en-GB" sz="1800" dirty="0"/>
              <a:t>"It should be a priority in education, from preschool to university, including language transmission, skills, and systems which can train future generations to become climate resilient. There should be more consultation with communities on their knowledge and ways of doing before projects are implemented, eventually leading to indigenous-led ways of doing in governance systems," </a:t>
            </a:r>
            <a:endParaRPr lang="en-GB" sz="1800" dirty="0" smtClean="0"/>
          </a:p>
          <a:p>
            <a:pPr marL="0" indent="0">
              <a:buNone/>
            </a:pPr>
            <a:r>
              <a:rPr lang="en-GB" sz="1800" dirty="0"/>
              <a:t>	</a:t>
            </a:r>
            <a:r>
              <a:rPr lang="en-GB" sz="1800" dirty="0" smtClean="0"/>
              <a:t>explains </a:t>
            </a:r>
            <a:r>
              <a:rPr lang="en-US" sz="1800" dirty="0"/>
              <a:t>says </a:t>
            </a:r>
            <a:r>
              <a:rPr lang="en-US" sz="1800" dirty="0" err="1"/>
              <a:t>Vehia</a:t>
            </a:r>
            <a:r>
              <a:rPr lang="en-US" sz="1800" dirty="0"/>
              <a:t> Wheeler, PhD Candidate, Pacific Island </a:t>
            </a:r>
            <a:r>
              <a:rPr lang="en-US" sz="1800" dirty="0" smtClean="0"/>
              <a:t>	</a:t>
            </a:r>
            <a:r>
              <a:rPr lang="en-US" sz="1800" dirty="0" smtClean="0"/>
              <a:t>Studies </a:t>
            </a:r>
            <a:r>
              <a:rPr lang="en-US" sz="1800" dirty="0"/>
              <a:t>from </a:t>
            </a:r>
            <a:r>
              <a:rPr lang="en-US" sz="1800" dirty="0" smtClean="0"/>
              <a:t>Australian </a:t>
            </a:r>
            <a:r>
              <a:rPr lang="en-US" sz="1800" dirty="0"/>
              <a:t>National </a:t>
            </a:r>
            <a:r>
              <a:rPr lang="en-US" sz="1800" dirty="0" smtClean="0"/>
              <a:t>		University</a:t>
            </a:r>
          </a:p>
          <a:p>
            <a:r>
              <a:rPr lang="en-GB" sz="1800" dirty="0"/>
              <a:t>Indigenous peoples are leaders in how to develop nature-based, resilient and effective solutions to climate change, through their knowledge and innovations, technologies, and spiritual </a:t>
            </a:r>
            <a:r>
              <a:rPr lang="en-GB" sz="1800" dirty="0" smtClean="0"/>
              <a:t>values</a:t>
            </a:r>
            <a:endParaRPr lang="en-GB" sz="1800" dirty="0"/>
          </a:p>
          <a:p>
            <a:endParaRPr lang="en-GB" sz="1800" dirty="0"/>
          </a:p>
          <a:p>
            <a:r>
              <a:rPr lang="en-GB" sz="1800" dirty="0"/>
              <a:t>COP26 recognised the role of Indigenous Peoples and Local Communities in the Glasgow Climate Pact – demonstrating how their knowledge of the land can reverse some of the terrible environmental impacts colonising nations have brought to the </a:t>
            </a:r>
            <a:r>
              <a:rPr lang="en-GB" sz="1800" dirty="0" smtClean="0"/>
              <a:t>country</a:t>
            </a:r>
          </a:p>
          <a:p>
            <a:pPr lvl="6"/>
            <a:endParaRPr lang="en-GB" sz="800" dirty="0"/>
          </a:p>
          <a:p>
            <a:pPr marL="2743200" lvl="6" indent="0">
              <a:buNone/>
            </a:pPr>
            <a:r>
              <a:rPr lang="en-GB" sz="800" i="1" dirty="0" smtClean="0"/>
              <a:t>						(</a:t>
            </a:r>
            <a:r>
              <a:rPr lang="en-GB" sz="800" i="1" dirty="0"/>
              <a:t>United Nations Climate Change, 2022)</a:t>
            </a:r>
          </a:p>
          <a:p>
            <a:pPr lvl="6"/>
            <a:endParaRPr lang="en-GB" sz="800" dirty="0"/>
          </a:p>
          <a:p>
            <a:endParaRPr lang="en-GB" sz="1800" dirty="0"/>
          </a:p>
        </p:txBody>
      </p:sp>
    </p:spTree>
    <p:extLst>
      <p:ext uri="{BB962C8B-B14F-4D97-AF65-F5344CB8AC3E}">
        <p14:creationId xmlns:p14="http://schemas.microsoft.com/office/powerpoint/2010/main" val="16044990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SAMI community – Norway </a:t>
            </a:r>
            <a:endParaRPr lang="en-US" dirty="0"/>
          </a:p>
        </p:txBody>
      </p:sp>
      <p:sp>
        <p:nvSpPr>
          <p:cNvPr id="3" name="Content Placeholder 2"/>
          <p:cNvSpPr>
            <a:spLocks noGrp="1"/>
          </p:cNvSpPr>
          <p:nvPr>
            <p:ph idx="1"/>
          </p:nvPr>
        </p:nvSpPr>
        <p:spPr/>
        <p:txBody>
          <a:bodyPr>
            <a:normAutofit/>
          </a:bodyPr>
          <a:lstStyle/>
          <a:p>
            <a:r>
              <a:rPr lang="en-US" sz="1800" dirty="0" smtClean="0"/>
              <a:t>9</a:t>
            </a:r>
            <a:r>
              <a:rPr lang="en-US" sz="1800" baseline="30000" dirty="0" smtClean="0"/>
              <a:t>th</a:t>
            </a:r>
            <a:r>
              <a:rPr lang="en-US" sz="1800" dirty="0" smtClean="0"/>
              <a:t> of November 2022 at the COP 27 </a:t>
            </a:r>
          </a:p>
          <a:p>
            <a:r>
              <a:rPr lang="en-US" sz="1800" dirty="0" smtClean="0"/>
              <a:t>Steeling their lands for wing turbines </a:t>
            </a:r>
          </a:p>
          <a:p>
            <a:r>
              <a:rPr lang="en-US" sz="1800" dirty="0" smtClean="0"/>
              <a:t>Affect for the reindeer herding </a:t>
            </a:r>
          </a:p>
          <a:p>
            <a:r>
              <a:rPr lang="en-US" sz="1800" dirty="0" smtClean="0"/>
              <a:t>Reindeers are part of the culture </a:t>
            </a:r>
          </a:p>
          <a:p>
            <a:pPr marL="228600" lvl="4">
              <a:spcBef>
                <a:spcPts val="1000"/>
              </a:spcBef>
            </a:pPr>
            <a:r>
              <a:rPr lang="en-US" sz="1800" dirty="0" smtClean="0"/>
              <a:t>Finally, they file a case in supreme court and won , but nothing happen yet </a:t>
            </a:r>
            <a:r>
              <a:rPr lang="en-GB" sz="1400" i="1" dirty="0"/>
              <a:t>(United Nations Climate Change, 2022)</a:t>
            </a:r>
          </a:p>
          <a:p>
            <a:endParaRPr lang="en-US" sz="1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48174" y="3678024"/>
            <a:ext cx="4656842" cy="3104561"/>
          </a:xfrm>
          <a:prstGeom prst="rect">
            <a:avLst/>
          </a:prstGeom>
        </p:spPr>
      </p:pic>
    </p:spTree>
    <p:extLst>
      <p:ext uri="{BB962C8B-B14F-4D97-AF65-F5344CB8AC3E}">
        <p14:creationId xmlns:p14="http://schemas.microsoft.com/office/powerpoint/2010/main" val="10137207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1550" y="4430597"/>
            <a:ext cx="4008485" cy="2254773"/>
          </a:xfrm>
          <a:prstGeom prst="rect">
            <a:avLst/>
          </a:prstGeom>
        </p:spPr>
      </p:pic>
      <p:sp>
        <p:nvSpPr>
          <p:cNvPr id="2" name="Title 1"/>
          <p:cNvSpPr>
            <a:spLocks noGrp="1"/>
          </p:cNvSpPr>
          <p:nvPr>
            <p:ph type="title"/>
          </p:nvPr>
        </p:nvSpPr>
        <p:spPr/>
        <p:txBody>
          <a:bodyPr/>
          <a:lstStyle/>
          <a:p>
            <a:r>
              <a:rPr lang="en-US" dirty="0" smtClean="0"/>
              <a:t>Nickel extraction from Russian artic </a:t>
            </a:r>
            <a:endParaRPr lang="en-US" dirty="0"/>
          </a:p>
        </p:txBody>
      </p:sp>
      <p:sp>
        <p:nvSpPr>
          <p:cNvPr id="3" name="Content Placeholder 2"/>
          <p:cNvSpPr>
            <a:spLocks noGrp="1"/>
          </p:cNvSpPr>
          <p:nvPr>
            <p:ph idx="1"/>
          </p:nvPr>
        </p:nvSpPr>
        <p:spPr/>
        <p:txBody>
          <a:bodyPr>
            <a:normAutofit/>
          </a:bodyPr>
          <a:lstStyle/>
          <a:p>
            <a:r>
              <a:rPr lang="en-US" sz="1800" dirty="0" err="1" smtClean="0"/>
              <a:t>Nickle</a:t>
            </a:r>
            <a:r>
              <a:rPr lang="en-US" sz="1800" dirty="0" smtClean="0"/>
              <a:t> extract from indigenous lands violate their land rights </a:t>
            </a:r>
          </a:p>
          <a:p>
            <a:r>
              <a:rPr lang="en-US" sz="1800" dirty="0" smtClean="0"/>
              <a:t>Tesla / </a:t>
            </a:r>
            <a:r>
              <a:rPr lang="en-US" sz="1800" dirty="0" err="1" smtClean="0"/>
              <a:t>Elon</a:t>
            </a:r>
            <a:r>
              <a:rPr lang="en-US" sz="1800" dirty="0" smtClean="0"/>
              <a:t> Mask biggest buyer for the </a:t>
            </a:r>
            <a:r>
              <a:rPr lang="en-US" sz="1800" dirty="0" err="1" smtClean="0"/>
              <a:t>Nickle</a:t>
            </a:r>
            <a:r>
              <a:rPr lang="en-US" sz="1800" dirty="0" smtClean="0"/>
              <a:t> – for electric cars</a:t>
            </a:r>
          </a:p>
          <a:p>
            <a:r>
              <a:rPr lang="en-US" sz="1800" dirty="0"/>
              <a:t> </a:t>
            </a:r>
            <a:r>
              <a:rPr lang="en-US" sz="1800" dirty="0" smtClean="0"/>
              <a:t>indigenous </a:t>
            </a:r>
            <a:r>
              <a:rPr lang="en-US" sz="1800" dirty="0"/>
              <a:t>Peoples are now trying to bring the international community’s attention to the problem with the hope of protecting their </a:t>
            </a:r>
            <a:r>
              <a:rPr lang="en-US" sz="1800" dirty="0" err="1"/>
              <a:t>ancestorial</a:t>
            </a:r>
            <a:r>
              <a:rPr lang="en-US" sz="1800" dirty="0"/>
              <a:t> </a:t>
            </a:r>
            <a:r>
              <a:rPr lang="en-US" sz="1800" dirty="0" smtClean="0"/>
              <a:t>lands</a:t>
            </a:r>
            <a:endParaRPr lang="en-US" sz="1800" dirty="0" smtClean="0"/>
          </a:p>
          <a:p>
            <a:r>
              <a:rPr lang="en-US" sz="1800" dirty="0"/>
              <a:t> The world’s largest producer of refined nickel is responsible for numerous environmental disasters </a:t>
            </a:r>
            <a:r>
              <a:rPr lang="en-US" sz="1800" dirty="0" smtClean="0"/>
              <a:t>as;</a:t>
            </a:r>
          </a:p>
          <a:p>
            <a:pPr lvl="2"/>
            <a:r>
              <a:rPr lang="en-US" sz="1800" dirty="0" smtClean="0"/>
              <a:t>human </a:t>
            </a:r>
            <a:r>
              <a:rPr lang="en-US" sz="1800" dirty="0"/>
              <a:t>rights violations, many of which the company manages to successfully hide. The most outrageous ones, though, such as polluting air with heavy metals, dumping chemical wastewater into </a:t>
            </a:r>
            <a:r>
              <a:rPr lang="en-US" sz="1800" dirty="0" smtClean="0"/>
              <a:t>rivers   </a:t>
            </a:r>
          </a:p>
          <a:p>
            <a:pPr marL="3657600" lvl="8" indent="0">
              <a:buNone/>
            </a:pPr>
            <a:r>
              <a:rPr lang="en-US" sz="1600" i="1" dirty="0"/>
              <a:t>	</a:t>
            </a:r>
            <a:r>
              <a:rPr lang="en-US" sz="1600" i="1" dirty="0" smtClean="0"/>
              <a:t>			</a:t>
            </a:r>
            <a:r>
              <a:rPr lang="en-GB" sz="1200" i="1" dirty="0" smtClean="0"/>
              <a:t>(</a:t>
            </a:r>
            <a:r>
              <a:rPr lang="en-GB" sz="1200" i="1" dirty="0"/>
              <a:t>United Nations Climate Change, 2022)</a:t>
            </a:r>
          </a:p>
          <a:p>
            <a:pPr lvl="2"/>
            <a:endParaRPr lang="en-US" sz="1800" dirty="0"/>
          </a:p>
        </p:txBody>
      </p:sp>
    </p:spTree>
    <p:extLst>
      <p:ext uri="{BB962C8B-B14F-4D97-AF65-F5344CB8AC3E}">
        <p14:creationId xmlns:p14="http://schemas.microsoft.com/office/powerpoint/2010/main" val="2121406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36434"/>
          </a:xfrm>
        </p:spPr>
        <p:txBody>
          <a:bodyPr>
            <a:normAutofit/>
          </a:bodyPr>
          <a:lstStyle/>
          <a:p>
            <a:pPr algn="ctr"/>
            <a:r>
              <a:rPr lang="en-US" sz="4800" b="1" dirty="0" smtClean="0"/>
              <a:t>Indigenous practices to mitigate climate change ???</a:t>
            </a:r>
            <a:endParaRPr lang="en-US" sz="4800" b="1" dirty="0"/>
          </a:p>
        </p:txBody>
      </p:sp>
    </p:spTree>
    <p:extLst>
      <p:ext uri="{BB962C8B-B14F-4D97-AF65-F5344CB8AC3E}">
        <p14:creationId xmlns:p14="http://schemas.microsoft.com/office/powerpoint/2010/main" val="29500886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715651" y="703836"/>
            <a:ext cx="10515600" cy="4351338"/>
          </a:xfrm>
        </p:spPr>
        <p:txBody>
          <a:bodyPr>
            <a:normAutofit/>
          </a:bodyPr>
          <a:lstStyle/>
          <a:p>
            <a:r>
              <a:rPr lang="en-US" sz="1900" dirty="0" smtClean="0"/>
              <a:t>Native </a:t>
            </a:r>
            <a:r>
              <a:rPr lang="en-US" sz="1900" dirty="0"/>
              <a:t>tree plantation in Nepal which helps store carbon and promotes cultural values associated with forest stewardship</a:t>
            </a:r>
          </a:p>
          <a:p>
            <a:r>
              <a:rPr lang="en-US" sz="1900" dirty="0"/>
              <a:t>Community-managed natural forests </a:t>
            </a:r>
            <a:r>
              <a:rPr lang="en-US" sz="1900" dirty="0" smtClean="0"/>
              <a:t>Bangladesh -  daily </a:t>
            </a:r>
            <a:r>
              <a:rPr lang="en-US" sz="1900" dirty="0"/>
              <a:t>needs of community members and help conserve local biodiversity</a:t>
            </a:r>
          </a:p>
          <a:p>
            <a:r>
              <a:rPr lang="en-US" sz="1900" dirty="0" smtClean="0"/>
              <a:t>traditional </a:t>
            </a:r>
            <a:r>
              <a:rPr lang="en-US" sz="1900" dirty="0"/>
              <a:t>technologies </a:t>
            </a:r>
            <a:r>
              <a:rPr lang="en-US" sz="1900" dirty="0" smtClean="0"/>
              <a:t>with agriculture</a:t>
            </a:r>
            <a:r>
              <a:rPr lang="en-US" sz="1900" dirty="0"/>
              <a:t>, aquaculture and natural resource management in the </a:t>
            </a:r>
            <a:r>
              <a:rPr lang="en-US" sz="1900" dirty="0" smtClean="0"/>
              <a:t>Pacific</a:t>
            </a:r>
          </a:p>
          <a:p>
            <a:r>
              <a:rPr lang="en-US" sz="1900" dirty="0" smtClean="0"/>
              <a:t>Restoration </a:t>
            </a:r>
            <a:r>
              <a:rPr lang="en-US" sz="1900" dirty="0"/>
              <a:t>of sustainable </a:t>
            </a:r>
            <a:r>
              <a:rPr lang="en-US" sz="1900" dirty="0" err="1"/>
              <a:t>loko</a:t>
            </a:r>
            <a:r>
              <a:rPr lang="en-US" sz="1900" dirty="0"/>
              <a:t> </a:t>
            </a:r>
            <a:r>
              <a:rPr lang="en-US" sz="1900" dirty="0" err="1"/>
              <a:t>iʻa</a:t>
            </a:r>
            <a:r>
              <a:rPr lang="en-US" sz="1900" dirty="0"/>
              <a:t> or fishpond system </a:t>
            </a:r>
            <a:r>
              <a:rPr lang="en-US" sz="1900" dirty="0" smtClean="0"/>
              <a:t>- Native </a:t>
            </a:r>
            <a:r>
              <a:rPr lang="en-US" sz="1900" dirty="0"/>
              <a:t>Hawaiian community, </a:t>
            </a:r>
            <a:endParaRPr lang="en-US" sz="1900" dirty="0" smtClean="0"/>
          </a:p>
          <a:p>
            <a:pPr marL="914400" lvl="2" indent="0">
              <a:buNone/>
            </a:pPr>
            <a:r>
              <a:rPr lang="en-US" sz="1800" dirty="0" smtClean="0"/>
              <a:t>produce </a:t>
            </a:r>
            <a:r>
              <a:rPr lang="en-US" sz="1800" dirty="0"/>
              <a:t>thousands of pounds of sustainable protein annually, </a:t>
            </a:r>
            <a:endParaRPr lang="en-US" sz="1800" dirty="0" smtClean="0"/>
          </a:p>
          <a:p>
            <a:pPr marL="914400" lvl="2" indent="0">
              <a:buNone/>
            </a:pPr>
            <a:r>
              <a:rPr lang="en-US" sz="1800" dirty="0" smtClean="0"/>
              <a:t>mitigating </a:t>
            </a:r>
            <a:r>
              <a:rPr lang="en-US" sz="1800" dirty="0"/>
              <a:t>coral </a:t>
            </a:r>
            <a:r>
              <a:rPr lang="en-US" sz="1800" dirty="0" smtClean="0"/>
              <a:t>bleaching</a:t>
            </a:r>
          </a:p>
          <a:p>
            <a:pPr marL="914400" lvl="2" indent="0">
              <a:buNone/>
            </a:pPr>
            <a:r>
              <a:rPr lang="en-US" sz="1800" dirty="0" smtClean="0"/>
              <a:t>beach erosion</a:t>
            </a:r>
          </a:p>
          <a:p>
            <a:pPr marL="914400" lvl="2" indent="0">
              <a:buNone/>
            </a:pPr>
            <a:endParaRPr lang="en-US" sz="1100" dirty="0" smtClean="0"/>
          </a:p>
          <a:p>
            <a:pPr marL="914400" lvl="2" indent="0">
              <a:buNone/>
            </a:pPr>
            <a:endParaRPr lang="en-US" sz="11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0801" y="2780907"/>
            <a:ext cx="2673294" cy="1778956"/>
          </a:xfrm>
          <a:prstGeom prst="rect">
            <a:avLst/>
          </a:prstGeom>
        </p:spPr>
      </p:pic>
      <p:sp>
        <p:nvSpPr>
          <p:cNvPr id="6" name="TextBox 5"/>
          <p:cNvSpPr txBox="1"/>
          <p:nvPr/>
        </p:nvSpPr>
        <p:spPr>
          <a:xfrm>
            <a:off x="1046375" y="4779390"/>
            <a:ext cx="10520314" cy="923330"/>
          </a:xfrm>
          <a:prstGeom prst="rect">
            <a:avLst/>
          </a:prstGeom>
          <a:noFill/>
        </p:spPr>
        <p:txBody>
          <a:bodyPr wrap="square" rtlCol="0">
            <a:spAutoFit/>
          </a:bodyPr>
          <a:lstStyle/>
          <a:p>
            <a:pPr marL="285750" indent="-285750">
              <a:buFont typeface="Arial" pitchFamily="34" charset="0"/>
              <a:buChar char="•"/>
            </a:pPr>
            <a:r>
              <a:rPr lang="en-US" dirty="0" smtClean="0"/>
              <a:t>Managing soil and water in </a:t>
            </a:r>
            <a:r>
              <a:rPr lang="en-US" dirty="0"/>
              <a:t>Mexico </a:t>
            </a:r>
            <a:r>
              <a:rPr lang="en-US" dirty="0" smtClean="0"/>
              <a:t>- including </a:t>
            </a:r>
            <a:r>
              <a:rPr lang="en-US" dirty="0"/>
              <a:t>small-scale dams, terraces, evaluating erosion and deposit processes, sedimentation management techniques </a:t>
            </a:r>
          </a:p>
          <a:p>
            <a:pPr marL="285750" indent="-285750">
              <a:buFont typeface="Arial" pitchFamily="34" charset="0"/>
              <a:buChar char="•"/>
            </a:pPr>
            <a:endParaRPr lang="en-US" dirty="0" smtClean="0"/>
          </a:p>
        </p:txBody>
      </p:sp>
    </p:spTree>
    <p:extLst>
      <p:ext uri="{BB962C8B-B14F-4D97-AF65-F5344CB8AC3E}">
        <p14:creationId xmlns:p14="http://schemas.microsoft.com/office/powerpoint/2010/main" val="12861039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1066" y="553007"/>
            <a:ext cx="10515600" cy="4351338"/>
          </a:xfrm>
        </p:spPr>
        <p:txBody>
          <a:bodyPr>
            <a:normAutofit/>
          </a:bodyPr>
          <a:lstStyle/>
          <a:p>
            <a:r>
              <a:rPr lang="en-US" sz="2000" dirty="0"/>
              <a:t>Mountainside terrace and irrigation </a:t>
            </a:r>
            <a:r>
              <a:rPr lang="en-US" sz="2000" dirty="0" smtClean="0"/>
              <a:t>systems Central and southern America </a:t>
            </a:r>
            <a:r>
              <a:rPr lang="en-US" sz="2000" dirty="0"/>
              <a:t>- Transforming </a:t>
            </a:r>
            <a:r>
              <a:rPr lang="en-US" sz="2000" dirty="0" smtClean="0"/>
              <a:t>into </a:t>
            </a:r>
            <a:r>
              <a:rPr lang="en-US" sz="2000" dirty="0"/>
              <a:t>terraces for agricultural </a:t>
            </a:r>
            <a:r>
              <a:rPr lang="en-US" sz="2000" dirty="0" smtClean="0"/>
              <a:t>production</a:t>
            </a:r>
          </a:p>
          <a:p>
            <a:endParaRPr lang="en-US" sz="2000" dirty="0"/>
          </a:p>
          <a:p>
            <a:endParaRPr lang="en-US" sz="2000" dirty="0" smtClean="0"/>
          </a:p>
          <a:p>
            <a:endParaRPr lang="en-US" sz="2000" dirty="0"/>
          </a:p>
          <a:p>
            <a:endParaRPr lang="en-US" sz="2000" dirty="0" smtClean="0"/>
          </a:p>
          <a:p>
            <a:endParaRPr lang="en-US" sz="2000" dirty="0" smtClean="0"/>
          </a:p>
          <a:p>
            <a:r>
              <a:rPr lang="en-US" sz="2000" dirty="0"/>
              <a:t>Frijol </a:t>
            </a:r>
            <a:r>
              <a:rPr lang="en-US" sz="2000" dirty="0" err="1"/>
              <a:t>tapado</a:t>
            </a:r>
            <a:r>
              <a:rPr lang="en-US" sz="2000" dirty="0"/>
              <a:t> (covered bean) </a:t>
            </a:r>
            <a:r>
              <a:rPr lang="en-US" sz="2000" dirty="0" smtClean="0"/>
              <a:t>production - beans covered </a:t>
            </a:r>
            <a:r>
              <a:rPr lang="en-US" sz="2000" dirty="0"/>
              <a:t>with a thick layer of organic material such as firewood, grasses and </a:t>
            </a:r>
            <a:r>
              <a:rPr lang="en-US" sz="2000" dirty="0" smtClean="0"/>
              <a:t>weeds then with the decomposition </a:t>
            </a:r>
            <a:r>
              <a:rPr lang="en-US" sz="2000" dirty="0"/>
              <a:t>processes </a:t>
            </a:r>
            <a:r>
              <a:rPr lang="en-US" sz="2000" dirty="0" smtClean="0"/>
              <a:t>it produce </a:t>
            </a:r>
            <a:r>
              <a:rPr lang="en-US" sz="2000" dirty="0"/>
              <a:t>a rich organic </a:t>
            </a:r>
            <a:r>
              <a:rPr lang="en-US" sz="2000" dirty="0" smtClean="0"/>
              <a:t>fertilizer providing </a:t>
            </a:r>
            <a:r>
              <a:rPr lang="en-US" sz="2000" dirty="0"/>
              <a:t>nutrients direct to the bean </a:t>
            </a:r>
            <a:r>
              <a:rPr lang="en-US" sz="2000" dirty="0" smtClean="0"/>
              <a:t>sprouts</a:t>
            </a:r>
          </a:p>
          <a:p>
            <a:r>
              <a:rPr lang="en-US" sz="2000" dirty="0"/>
              <a:t>Tank Cascade system in Sri Lanka </a:t>
            </a:r>
          </a:p>
          <a:p>
            <a:endParaRPr lang="en-US" sz="2000" dirty="0" smtClean="0"/>
          </a:p>
          <a:p>
            <a:endParaRPr lang="en-US" sz="20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2059" y="941502"/>
            <a:ext cx="3456494" cy="194427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0474" y="4190068"/>
            <a:ext cx="3299382" cy="2655600"/>
          </a:xfrm>
          <a:prstGeom prst="rect">
            <a:avLst/>
          </a:prstGeom>
        </p:spPr>
      </p:pic>
      <p:sp>
        <p:nvSpPr>
          <p:cNvPr id="7" name="TextBox 6"/>
          <p:cNvSpPr txBox="1"/>
          <p:nvPr/>
        </p:nvSpPr>
        <p:spPr>
          <a:xfrm>
            <a:off x="8908330" y="6070862"/>
            <a:ext cx="2039341" cy="369332"/>
          </a:xfrm>
          <a:prstGeom prst="rect">
            <a:avLst/>
          </a:prstGeom>
          <a:noFill/>
        </p:spPr>
        <p:txBody>
          <a:bodyPr wrap="none" rtlCol="0">
            <a:spAutoFit/>
          </a:bodyPr>
          <a:lstStyle/>
          <a:p>
            <a:r>
              <a:rPr lang="en-US" dirty="0" smtClean="0"/>
              <a:t>(Dharmasena,2010)</a:t>
            </a:r>
            <a:endParaRPr lang="en-US" dirty="0"/>
          </a:p>
        </p:txBody>
      </p:sp>
    </p:spTree>
    <p:extLst>
      <p:ext uri="{BB962C8B-B14F-4D97-AF65-F5344CB8AC3E}">
        <p14:creationId xmlns:p14="http://schemas.microsoft.com/office/powerpoint/2010/main" val="42699566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8773" y="1135449"/>
            <a:ext cx="10515600" cy="4351338"/>
          </a:xfrm>
        </p:spPr>
        <p:txBody>
          <a:bodyPr/>
          <a:lstStyle/>
          <a:p>
            <a:pPr marL="285750" lvl="0" indent="-285750">
              <a:lnSpc>
                <a:spcPct val="100000"/>
              </a:lnSpc>
              <a:spcBef>
                <a:spcPts val="0"/>
              </a:spcBef>
            </a:pPr>
            <a:r>
              <a:rPr lang="en-US" sz="1800" dirty="0" err="1">
                <a:solidFill>
                  <a:prstClr val="black"/>
                </a:solidFill>
              </a:rPr>
              <a:t>Waru-Waru</a:t>
            </a:r>
            <a:r>
              <a:rPr lang="en-US" sz="1800" dirty="0">
                <a:solidFill>
                  <a:prstClr val="black"/>
                </a:solidFill>
              </a:rPr>
              <a:t> in  Peru and Bolivia - manage flood-prone areas: Using elevated beds of soil linked via a network of earth </a:t>
            </a:r>
            <a:r>
              <a:rPr lang="en-US" sz="1800" dirty="0" smtClean="0">
                <a:solidFill>
                  <a:prstClr val="black"/>
                </a:solidFill>
              </a:rPr>
              <a:t>channels</a:t>
            </a:r>
            <a:endParaRPr lang="en-US" sz="1800" dirty="0">
              <a:solidFill>
                <a:prstClr val="black"/>
              </a:solidFill>
            </a:endParaRPr>
          </a:p>
          <a:p>
            <a:pPr marL="285750" lvl="0" indent="-285750">
              <a:lnSpc>
                <a:spcPct val="100000"/>
              </a:lnSpc>
              <a:spcBef>
                <a:spcPts val="0"/>
              </a:spcBef>
            </a:pPr>
            <a:endParaRPr lang="en-US" sz="1800" dirty="0">
              <a:solidFill>
                <a:prstClr val="black"/>
              </a:solidFill>
            </a:endParaRP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887" y="2045996"/>
            <a:ext cx="3306139" cy="1889222"/>
          </a:xfrm>
          <a:prstGeom prst="rect">
            <a:avLst/>
          </a:prstGeom>
        </p:spPr>
      </p:pic>
      <p:sp>
        <p:nvSpPr>
          <p:cNvPr id="6" name="Rectangle 5"/>
          <p:cNvSpPr/>
          <p:nvPr/>
        </p:nvSpPr>
        <p:spPr>
          <a:xfrm>
            <a:off x="6585957" y="4698964"/>
            <a:ext cx="5093853" cy="276999"/>
          </a:xfrm>
          <a:prstGeom prst="rect">
            <a:avLst/>
          </a:prstGeom>
        </p:spPr>
        <p:txBody>
          <a:bodyPr wrap="square">
            <a:spAutoFit/>
          </a:bodyPr>
          <a:lstStyle/>
          <a:p>
            <a:r>
              <a:rPr lang="en-US" sz="1200" i="1" dirty="0"/>
              <a:t>(Food and Agriculture Organization of the United Nations, 2017)</a:t>
            </a:r>
          </a:p>
        </p:txBody>
      </p:sp>
    </p:spTree>
    <p:extLst>
      <p:ext uri="{BB962C8B-B14F-4D97-AF65-F5344CB8AC3E}">
        <p14:creationId xmlns:p14="http://schemas.microsoft.com/office/powerpoint/2010/main" val="27754517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10467"/>
            <a:ext cx="10515600" cy="4351338"/>
          </a:xfrm>
        </p:spPr>
        <p:txBody>
          <a:bodyPr>
            <a:normAutofit/>
          </a:bodyPr>
          <a:lstStyle/>
          <a:p>
            <a:pPr marL="0" indent="0" algn="ctr">
              <a:buNone/>
            </a:pPr>
            <a:r>
              <a:rPr lang="en-US" sz="6600" dirty="0" smtClean="0"/>
              <a:t>THANK YOU</a:t>
            </a:r>
            <a:endParaRPr lang="en-US" sz="6600" dirty="0"/>
          </a:p>
        </p:txBody>
      </p:sp>
    </p:spTree>
    <p:extLst>
      <p:ext uri="{BB962C8B-B14F-4D97-AF65-F5344CB8AC3E}">
        <p14:creationId xmlns:p14="http://schemas.microsoft.com/office/powerpoint/2010/main" val="33203918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Autofit/>
          </a:bodyPr>
          <a:lstStyle/>
          <a:p>
            <a:r>
              <a:rPr lang="en-US" sz="1600" dirty="0" err="1">
                <a:latin typeface="+mj-lt"/>
              </a:rPr>
              <a:t>alianza</a:t>
            </a:r>
            <a:r>
              <a:rPr lang="en-US" sz="1600" dirty="0">
                <a:latin typeface="+mj-lt"/>
              </a:rPr>
              <a:t> </a:t>
            </a:r>
            <a:r>
              <a:rPr lang="en-US" sz="1600" dirty="0" err="1">
                <a:latin typeface="+mj-lt"/>
              </a:rPr>
              <a:t>mesoamericana</a:t>
            </a:r>
            <a:r>
              <a:rPr lang="en-US" sz="1600" dirty="0">
                <a:latin typeface="+mj-lt"/>
              </a:rPr>
              <a:t>. (2022). </a:t>
            </a:r>
            <a:r>
              <a:rPr lang="en-US" sz="1600" i="1" dirty="0">
                <a:latin typeface="+mj-lt"/>
              </a:rPr>
              <a:t>Mesoamerican Territorial Fund reports impact of pilot round | </a:t>
            </a:r>
            <a:r>
              <a:rPr lang="en-US" sz="1600" i="1" dirty="0" err="1">
                <a:latin typeface="+mj-lt"/>
              </a:rPr>
              <a:t>Alianza</a:t>
            </a:r>
            <a:r>
              <a:rPr lang="en-US" sz="1600" i="1" dirty="0">
                <a:latin typeface="+mj-lt"/>
              </a:rPr>
              <a:t> </a:t>
            </a:r>
            <a:r>
              <a:rPr lang="en-US" sz="1600" i="1" dirty="0" err="1">
                <a:latin typeface="+mj-lt"/>
              </a:rPr>
              <a:t>Mesoamericana</a:t>
            </a:r>
            <a:r>
              <a:rPr lang="en-US" sz="1600" i="1" dirty="0">
                <a:latin typeface="+mj-lt"/>
              </a:rPr>
              <a:t> de Pueblos y </a:t>
            </a:r>
            <a:r>
              <a:rPr lang="en-US" sz="1600" i="1" dirty="0" err="1">
                <a:latin typeface="+mj-lt"/>
              </a:rPr>
              <a:t>Bosques</a:t>
            </a:r>
            <a:r>
              <a:rPr lang="en-US" sz="1600" dirty="0">
                <a:latin typeface="+mj-lt"/>
              </a:rPr>
              <a:t>. [online] Available at: https://www.alianzamesoamericana.org/en/mesoamerican-territorial-fund-reports-228-benefited-communities-in-pilot-round/ [Accessed 8 Feb. 2023].</a:t>
            </a:r>
          </a:p>
          <a:p>
            <a:r>
              <a:rPr lang="en-US" sz="1600" dirty="0">
                <a:latin typeface="+mj-lt"/>
              </a:rPr>
              <a:t>Climate and Land Use Alliance. (2022). </a:t>
            </a:r>
            <a:r>
              <a:rPr lang="en-US" sz="1600" i="1" dirty="0">
                <a:latin typeface="+mj-lt"/>
              </a:rPr>
              <a:t>Press Statement: COP27</a:t>
            </a:r>
            <a:r>
              <a:rPr lang="en-US" sz="1600" dirty="0">
                <a:latin typeface="+mj-lt"/>
              </a:rPr>
              <a:t>. [online] Available at: https://www.climateandlandusealliance.org/press-statement-cop27/ [Accessed 8 Feb. 2023].</a:t>
            </a:r>
          </a:p>
          <a:p>
            <a:r>
              <a:rPr lang="en-US" sz="1600" dirty="0">
                <a:latin typeface="+mj-lt"/>
              </a:rPr>
              <a:t>Unfccc.int. (2021). Available at: https://unfccc.int/process-and-meetings/conferences/past-conferences/paris-climate-change-conference-november-2015/cop-21/cop-21-decisions.</a:t>
            </a:r>
          </a:p>
          <a:p>
            <a:r>
              <a:rPr lang="en-US" sz="1600" dirty="0">
                <a:latin typeface="+mj-lt"/>
              </a:rPr>
              <a:t>United Nations Climate Change (2022). </a:t>
            </a:r>
            <a:r>
              <a:rPr lang="en-US" sz="1600" i="1" dirty="0">
                <a:latin typeface="+mj-lt"/>
              </a:rPr>
              <a:t>COP27 Reaches Breakthrough Agreement on New ‘Loss and Damage’ Fund for Vulnerable Countries</a:t>
            </a:r>
            <a:r>
              <a:rPr lang="en-US" sz="1600" dirty="0">
                <a:latin typeface="+mj-lt"/>
              </a:rPr>
              <a:t>. [online] Unfccc.int. Available at: https://unfccc.int/news/cop27-reaches-breakthrough-agreement-on-new-loss-and-damage-fund-for-vulnerable-countries.</a:t>
            </a:r>
          </a:p>
          <a:p>
            <a:r>
              <a:rPr lang="en-US" sz="1600" dirty="0">
                <a:latin typeface="+mj-lt"/>
              </a:rPr>
              <a:t>www.aa.com.tr. (2022). </a:t>
            </a:r>
            <a:r>
              <a:rPr lang="en-US" sz="1600" i="1" dirty="0">
                <a:latin typeface="+mj-lt"/>
              </a:rPr>
              <a:t>Brazil’s Lula pledges to protect Amazon at COP27</a:t>
            </a:r>
            <a:r>
              <a:rPr lang="en-US" sz="1600" dirty="0">
                <a:latin typeface="+mj-lt"/>
              </a:rPr>
              <a:t>. [online] Available at: https://www.aa.com.tr/en/americas/brazil-s-lula-pledges-to-protect-amazon-at-cop27/2740493 [Accessed 8 Jan. 2023</a:t>
            </a:r>
            <a:r>
              <a:rPr lang="en-US" sz="1600" dirty="0" smtClean="0">
                <a:latin typeface="+mj-lt"/>
              </a:rPr>
              <a:t>].</a:t>
            </a:r>
          </a:p>
          <a:p>
            <a:pPr>
              <a:lnSpc>
                <a:spcPct val="150000"/>
              </a:lnSpc>
            </a:pPr>
            <a:r>
              <a:rPr lang="en-US" sz="1600" dirty="0">
                <a:latin typeface="+mj-lt"/>
              </a:rPr>
              <a:t>Food and Agriculture Organization of the United Nations. (2017). </a:t>
            </a:r>
            <a:r>
              <a:rPr lang="en-US" sz="1600" i="1" dirty="0">
                <a:latin typeface="+mj-lt"/>
              </a:rPr>
              <a:t>6 ways indigenous peoples are helping the world achieve #</a:t>
            </a:r>
            <a:r>
              <a:rPr lang="en-US" sz="1600" i="1" dirty="0" err="1">
                <a:latin typeface="+mj-lt"/>
              </a:rPr>
              <a:t>ZeroHunger</a:t>
            </a:r>
            <a:r>
              <a:rPr lang="en-US" sz="1600" dirty="0">
                <a:latin typeface="+mj-lt"/>
              </a:rPr>
              <a:t>. [online] Available at: https://www.fao.org/zhc/detail-events/en/c/1028010/.</a:t>
            </a:r>
          </a:p>
          <a:p>
            <a:pPr>
              <a:lnSpc>
                <a:spcPct val="150000"/>
              </a:lnSpc>
            </a:pPr>
            <a:r>
              <a:rPr lang="en-US" sz="1600" dirty="0" smtClean="0">
                <a:latin typeface="+mj-lt"/>
              </a:rPr>
              <a:t>[</a:t>
            </a:r>
            <a:r>
              <a:rPr lang="en-US" sz="1600" dirty="0">
                <a:latin typeface="+mj-lt"/>
              </a:rPr>
              <a:t>Accessed 8 Feb. 2023].</a:t>
            </a:r>
          </a:p>
          <a:p>
            <a:endParaRPr lang="en-US" sz="1400" dirty="0"/>
          </a:p>
          <a:p>
            <a:endParaRPr lang="en-US" sz="2400" dirty="0"/>
          </a:p>
        </p:txBody>
      </p:sp>
    </p:spTree>
    <p:extLst>
      <p:ext uri="{BB962C8B-B14F-4D97-AF65-F5344CB8AC3E}">
        <p14:creationId xmlns:p14="http://schemas.microsoft.com/office/powerpoint/2010/main" val="6072080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69303"/>
            <a:ext cx="10515600" cy="5507660"/>
          </a:xfrm>
        </p:spPr>
        <p:txBody>
          <a:bodyPr>
            <a:normAutofit fontScale="85000" lnSpcReduction="10000"/>
          </a:bodyPr>
          <a:lstStyle/>
          <a:p>
            <a:r>
              <a:rPr lang="en-US" sz="1600" dirty="0">
                <a:latin typeface="+mj-lt"/>
              </a:rPr>
              <a:t>UNESCO (2017). </a:t>
            </a:r>
            <a:r>
              <a:rPr lang="en-US" sz="1600" i="1" dirty="0">
                <a:latin typeface="+mj-lt"/>
              </a:rPr>
              <a:t>Indigenous Knowledge and Climate Change</a:t>
            </a:r>
            <a:r>
              <a:rPr lang="en-US" sz="1600" dirty="0">
                <a:latin typeface="+mj-lt"/>
              </a:rPr>
              <a:t>. [online] UNESCO. Available at: https://en.unesco.org/links/climatechange.</a:t>
            </a:r>
          </a:p>
          <a:p>
            <a:r>
              <a:rPr lang="en-US" sz="1600" dirty="0">
                <a:solidFill>
                  <a:prstClr val="black"/>
                </a:solidFill>
                <a:latin typeface="Calibri Light"/>
              </a:rPr>
              <a:t>Unfccc.int. (2023). Available at: </a:t>
            </a:r>
            <a:r>
              <a:rPr lang="en-US" sz="1600" dirty="0">
                <a:solidFill>
                  <a:prstClr val="black"/>
                </a:solidFill>
                <a:latin typeface="Calibri Light"/>
                <a:hlinkClick r:id="rId2"/>
              </a:rPr>
              <a:t>https://</a:t>
            </a:r>
            <a:r>
              <a:rPr lang="en-US" sz="1600" dirty="0" smtClean="0">
                <a:solidFill>
                  <a:prstClr val="black"/>
                </a:solidFill>
                <a:latin typeface="Calibri Light"/>
                <a:hlinkClick r:id="rId2"/>
              </a:rPr>
              <a:t>unfccc.int/process-and-meetings/conferences/sharm-el-sheikh-climate-change-conference-november-2022/five-key-takeaways-from-cop27?gclid=CjwKCAiArY2fBhB9EiwAWqHK6rjmrO3GEiEAMzJcVLEMm1mkGG7x8XaKbMBOcKlnt9-7JnCBOeoNzBoCbZEQAvD_BwE</a:t>
            </a:r>
            <a:endParaRPr lang="en-US" sz="1600" dirty="0" smtClean="0">
              <a:solidFill>
                <a:prstClr val="black"/>
              </a:solidFill>
              <a:latin typeface="Calibri Light"/>
            </a:endParaRPr>
          </a:p>
          <a:p>
            <a:pPr>
              <a:lnSpc>
                <a:spcPct val="150000"/>
              </a:lnSpc>
            </a:pPr>
            <a:r>
              <a:rPr lang="en-US" sz="1600" dirty="0">
                <a:latin typeface="Times New Roman"/>
              </a:rPr>
              <a:t>ELLA Area: Environmental Management ELLA Theme: Adaptation in Mountain Environments HOW TRADITIONAL KNOWLEDGE AND TECHNOLOGIES ARE CONTRIBUTING TO CLIMATE CHANGE ADAPTATION IN LATIN AMERICA’S MOUNTAINS A COMMON CHALLENGE: HARNESSING INDIGENOUS KNOWLEDGE FOR ADAPTATION. (</a:t>
            </a:r>
            <a:r>
              <a:rPr lang="en-US" sz="1600" dirty="0" err="1">
                <a:latin typeface="Times New Roman"/>
              </a:rPr>
              <a:t>n.d.</a:t>
            </a:r>
            <a:r>
              <a:rPr lang="en-US" sz="1600" dirty="0">
                <a:latin typeface="Times New Roman"/>
              </a:rPr>
              <a:t>). Available at: https://assets.publishing.service.gov.uk/media/57a08a5d40f0b64974000574/120625_ENV_AdaMouEnv_BRIEF2.pdf.</a:t>
            </a:r>
          </a:p>
          <a:p>
            <a:pPr>
              <a:lnSpc>
                <a:spcPct val="150000"/>
              </a:lnSpc>
            </a:pPr>
            <a:r>
              <a:rPr lang="en-US" sz="1600" dirty="0">
                <a:latin typeface="Times New Roman"/>
              </a:rPr>
              <a:t>Food and Agriculture Organization of the United Nations. (2017). </a:t>
            </a:r>
            <a:r>
              <a:rPr lang="en-US" sz="1600" i="1" dirty="0">
                <a:latin typeface="Times New Roman"/>
              </a:rPr>
              <a:t>6 ways indigenous peoples are helping the world achieve #</a:t>
            </a:r>
            <a:r>
              <a:rPr lang="en-US" sz="1600" i="1" dirty="0" err="1">
                <a:latin typeface="Times New Roman"/>
              </a:rPr>
              <a:t>ZeroHunger</a:t>
            </a:r>
            <a:r>
              <a:rPr lang="en-US" sz="1600" dirty="0">
                <a:latin typeface="Times New Roman"/>
              </a:rPr>
              <a:t>. [online] Available at: https://www.fao.org/zhc/detail-events/en/c/1028010/.</a:t>
            </a:r>
          </a:p>
          <a:p>
            <a:pPr>
              <a:lnSpc>
                <a:spcPct val="150000"/>
              </a:lnSpc>
            </a:pPr>
            <a:r>
              <a:rPr lang="en-US" sz="1600" dirty="0">
                <a:latin typeface="Times New Roman"/>
              </a:rPr>
              <a:t>UNESCO (2017). </a:t>
            </a:r>
            <a:r>
              <a:rPr lang="en-US" sz="1600" i="1" dirty="0">
                <a:latin typeface="Times New Roman"/>
              </a:rPr>
              <a:t>Indigenous Knowledge and Climate Change</a:t>
            </a:r>
            <a:r>
              <a:rPr lang="en-US" sz="1600" dirty="0">
                <a:latin typeface="Times New Roman"/>
              </a:rPr>
              <a:t>. [online] UNESCO. Available at: https://en.unesco.org/links/climatechange.</a:t>
            </a:r>
          </a:p>
          <a:p>
            <a:pPr>
              <a:lnSpc>
                <a:spcPct val="150000"/>
              </a:lnSpc>
            </a:pPr>
            <a:r>
              <a:rPr lang="en-US" sz="1600" dirty="0">
                <a:latin typeface="Times New Roman"/>
              </a:rPr>
              <a:t>Unfccc.int. (2023). Available at: https://unfccc.int/process-and-meetings/conferences/sharm-el-sheikh-climate-change-conference-november-2022/five-key-takeaways-from-cop27?gclid=CjwKCAiArY2fBhB9EiwAWqHK6rjmrO3GEiEAMzJcVLEMm1mkGG7x8XaKbMBOcKlnt9-7JnCBOeoNzBoCbZEQAvD_BwE [Accessed 8 Feb. 2023].</a:t>
            </a:r>
          </a:p>
          <a:p>
            <a:pPr>
              <a:lnSpc>
                <a:spcPct val="150000"/>
              </a:lnSpc>
            </a:pPr>
            <a:r>
              <a:rPr lang="en-US" sz="1600" dirty="0">
                <a:latin typeface="Times New Roman"/>
              </a:rPr>
              <a:t>United Nations (2019). </a:t>
            </a:r>
            <a:r>
              <a:rPr lang="en-US" sz="1600" i="1" dirty="0">
                <a:latin typeface="Times New Roman"/>
              </a:rPr>
              <a:t>Climate Change | United Nations for Indigenous Peoples</a:t>
            </a:r>
            <a:r>
              <a:rPr lang="en-US" sz="1600" dirty="0">
                <a:latin typeface="Times New Roman"/>
              </a:rPr>
              <a:t>. [online] United Nations. Available at: https://www.un.org/development/desa/indigenouspeoples/climate-change.html.</a:t>
            </a:r>
          </a:p>
          <a:p>
            <a:endParaRPr lang="en-US" sz="1600" dirty="0" smtClean="0">
              <a:solidFill>
                <a:prstClr val="black"/>
              </a:solidFill>
              <a:latin typeface="Calibri Light"/>
            </a:endParaRPr>
          </a:p>
          <a:p>
            <a:endParaRPr lang="en-US" dirty="0"/>
          </a:p>
        </p:txBody>
      </p:sp>
    </p:spTree>
    <p:extLst>
      <p:ext uri="{BB962C8B-B14F-4D97-AF65-F5344CB8AC3E}">
        <p14:creationId xmlns:p14="http://schemas.microsoft.com/office/powerpoint/2010/main" val="19559593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1965</TotalTime>
  <Words>1143</Words>
  <Application>Microsoft Office PowerPoint</Application>
  <PresentationFormat>Custom</PresentationFormat>
  <Paragraphs>113</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Local communities and indigenous people platform (LCIPP)</vt:lpstr>
      <vt:lpstr>Local communities and indigenous people platform (LCIPP)</vt:lpstr>
      <vt:lpstr>THERE’S NO SOLUTION TO CLIMATE CRISIS WITHOUT INDIGENOUS PEOPLES AND LANDS         Indigenous Peoples of Brazil – APIB</vt:lpstr>
      <vt:lpstr>Mitigation</vt:lpstr>
      <vt:lpstr>Finance</vt:lpstr>
      <vt:lpstr>Adaptation</vt:lpstr>
      <vt:lpstr>Collaboration</vt:lpstr>
      <vt:lpstr>Highlights Cop 27</vt:lpstr>
      <vt:lpstr>SAMI community – Norway </vt:lpstr>
      <vt:lpstr>Nickel extraction from Russian artic </vt:lpstr>
      <vt:lpstr>Indigenous practices to mitigate climate change ???</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 27: : Recognising the rights of local communities and indigenous knowledge</dc:title>
  <dc:creator>Anuradha Withanage</dc:creator>
  <cp:lastModifiedBy>anuradha</cp:lastModifiedBy>
  <cp:revision>80</cp:revision>
  <dcterms:created xsi:type="dcterms:W3CDTF">2022-11-21T16:12:48Z</dcterms:created>
  <dcterms:modified xsi:type="dcterms:W3CDTF">2023-02-08T06:42:11Z</dcterms:modified>
</cp:coreProperties>
</file>