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6"/>
  </p:notesMasterIdLst>
  <p:sldIdLst>
    <p:sldId id="256" r:id="rId2"/>
    <p:sldId id="257" r:id="rId3"/>
    <p:sldId id="261" r:id="rId4"/>
    <p:sldId id="262" r:id="rId5"/>
    <p:sldId id="263" r:id="rId6"/>
    <p:sldId id="264" r:id="rId7"/>
    <p:sldId id="258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80" r:id="rId17"/>
    <p:sldId id="274" r:id="rId18"/>
    <p:sldId id="279" r:id="rId19"/>
    <p:sldId id="272" r:id="rId20"/>
    <p:sldId id="275" r:id="rId21"/>
    <p:sldId id="277" r:id="rId22"/>
    <p:sldId id="276" r:id="rId23"/>
    <p:sldId id="278" r:id="rId24"/>
    <p:sldId id="281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3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FAF89B-7D91-4A40-8F18-CF40E0D7918A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166C47-CCB4-4AB4-A3ED-0D1E5B4B2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8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EF69B2D-F7A2-41AD-A338-85364D84CC6D}" type="datetimeFigureOut">
              <a:rPr lang="en-GB" smtClean="0"/>
              <a:t>13/05/2016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loudendure.com/blog/2016-cloud-migration-survey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chrepublic.com/blog/the-enterprise-cloud/mini-glossary-cloud-computing-terms-you-should-know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Computing Technologies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2 – History, Roles and Terminology</a:t>
            </a:r>
          </a:p>
          <a:p>
            <a:r>
              <a:rPr lang="en-GB" dirty="0" smtClean="0"/>
              <a:t> E. Court</a:t>
            </a:r>
            <a:endParaRPr lang="en-GB" dirty="0"/>
          </a:p>
        </p:txBody>
      </p:sp>
      <p:pic>
        <p:nvPicPr>
          <p:cNvPr id="1026" name="Picture 2" descr="Logo new (bulletin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35" y="5661248"/>
            <a:ext cx="2857500" cy="94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15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History of Cloud Computing</a:t>
            </a:r>
          </a:p>
          <a:p>
            <a:pPr lvl="1"/>
            <a:r>
              <a:rPr lang="en-GB" dirty="0" smtClean="0"/>
              <a:t>Clustering</a:t>
            </a:r>
          </a:p>
          <a:p>
            <a:pPr lvl="1"/>
            <a:r>
              <a:rPr lang="en-GB" dirty="0" smtClean="0"/>
              <a:t>Grid Computing</a:t>
            </a:r>
          </a:p>
          <a:p>
            <a:r>
              <a:rPr lang="en-GB" dirty="0" smtClean="0"/>
              <a:t>Components of the Cloud</a:t>
            </a:r>
          </a:p>
          <a:p>
            <a:pPr lvl="1"/>
            <a:r>
              <a:rPr lang="en-GB" dirty="0" smtClean="0"/>
              <a:t>Networks, virtualisation, data </a:t>
            </a:r>
            <a:r>
              <a:rPr lang="en-GB" dirty="0" err="1" smtClean="0"/>
              <a:t>centers</a:t>
            </a:r>
            <a:r>
              <a:rPr lang="en-GB" dirty="0"/>
              <a:t>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Roles in the Cloud</a:t>
            </a:r>
          </a:p>
          <a:p>
            <a:r>
              <a:rPr lang="en-GB" dirty="0" smtClean="0"/>
              <a:t>Terminology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99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electrical computer</a:t>
            </a:r>
          </a:p>
          <a:p>
            <a:r>
              <a:rPr lang="en-GB" dirty="0" smtClean="0"/>
              <a:t>Single computer systems</a:t>
            </a:r>
          </a:p>
          <a:p>
            <a:r>
              <a:rPr lang="en-GB" dirty="0" smtClean="0"/>
              <a:t>Occupied huge space</a:t>
            </a:r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7009952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i.kinja-img.com/gawker-media/image/upload/uqqjg2d2oint1dh2wpj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471" y="4132295"/>
            <a:ext cx="5371329" cy="244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682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1965 – Hyper text language created</a:t>
            </a:r>
          </a:p>
          <a:p>
            <a:r>
              <a:rPr lang="en-GB" dirty="0" smtClean="0"/>
              <a:t>1971 – First email sent</a:t>
            </a:r>
          </a:p>
          <a:p>
            <a:r>
              <a:rPr lang="en-GB" dirty="0" smtClean="0"/>
              <a:t>1973 – First GUI Computing/Personal computer</a:t>
            </a:r>
          </a:p>
          <a:p>
            <a:r>
              <a:rPr lang="en-GB" dirty="0" smtClean="0"/>
              <a:t>1974 – SQL invent by IBM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1007744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76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Clustering </a:t>
            </a:r>
          </a:p>
          <a:p>
            <a:pPr lvl="1"/>
            <a:r>
              <a:rPr lang="en-GB" dirty="0" smtClean="0"/>
              <a:t>A group of independent IT resources working together as a single system.</a:t>
            </a:r>
          </a:p>
          <a:p>
            <a:pPr lvl="1"/>
            <a:r>
              <a:rPr lang="en-GB" dirty="0" smtClean="0"/>
              <a:t>Similar components and operating systems between hardware.</a:t>
            </a:r>
          </a:p>
          <a:p>
            <a:pPr lvl="1"/>
            <a:r>
              <a:rPr lang="en-GB" dirty="0" smtClean="0"/>
              <a:t>Uses a load balancers and central management system to synchronise. </a:t>
            </a:r>
          </a:p>
          <a:p>
            <a:pPr lvl="1"/>
            <a:r>
              <a:rPr lang="en-GB" dirty="0" smtClean="0"/>
              <a:t>Close geographical proximity.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8980759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211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5517231"/>
            <a:ext cx="7408333" cy="608931"/>
          </a:xfrm>
        </p:spPr>
        <p:txBody>
          <a:bodyPr/>
          <a:lstStyle/>
          <a:p>
            <a:r>
              <a:rPr lang="en-GB" dirty="0" smtClean="0"/>
              <a:t>1970s – Virtualisation software launched.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Clustering</a:t>
            </a:r>
            <a:endParaRPr lang="en-GB" dirty="0"/>
          </a:p>
        </p:txBody>
      </p:sp>
      <p:pic>
        <p:nvPicPr>
          <p:cNvPr id="2050" name="Picture 2" descr="http://www.ha-cc.org/typo3temp/pics/0d8a11e7a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638" y="1593712"/>
            <a:ext cx="3934723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99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1983 – DNS created</a:t>
            </a:r>
          </a:p>
          <a:p>
            <a:pPr lvl="1"/>
            <a:r>
              <a:rPr lang="en-GB" dirty="0" smtClean="0"/>
              <a:t>The beginning of the internet</a:t>
            </a:r>
          </a:p>
          <a:p>
            <a:r>
              <a:rPr lang="en-GB" dirty="0" smtClean="0"/>
              <a:t>1990 – “The Internet” launched by Tim Berners-Lee and co. 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512712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494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1991 – World Wide Web opened to Public</a:t>
            </a:r>
          </a:p>
          <a:p>
            <a:r>
              <a:rPr lang="en-GB" dirty="0" smtClean="0"/>
              <a:t>1993 – An estimated 50 webservers in existence</a:t>
            </a:r>
          </a:p>
          <a:p>
            <a:endParaRPr lang="en-GB" dirty="0"/>
          </a:p>
          <a:p>
            <a:r>
              <a:rPr lang="en-GB" dirty="0" smtClean="0"/>
              <a:t>With the introduction of networking clustering could be extended – Grid Computing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064932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47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3699933" cy="3450696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Grid Computing </a:t>
            </a:r>
          </a:p>
          <a:p>
            <a:pPr lvl="1"/>
            <a:r>
              <a:rPr lang="en-GB" dirty="0" smtClean="0"/>
              <a:t>Same principles of clustering</a:t>
            </a:r>
          </a:p>
          <a:p>
            <a:pPr lvl="1"/>
            <a:r>
              <a:rPr lang="en-GB" dirty="0" smtClean="0"/>
              <a:t>Over a wider geographical </a:t>
            </a:r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Makes use of internet infrastructure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1998 – VMWare launches virtualisation.</a:t>
            </a:r>
          </a:p>
          <a:p>
            <a:r>
              <a:rPr lang="en-GB" dirty="0" smtClean="0"/>
              <a:t>1999 – Sales forces launches its CRM “Online” service.</a:t>
            </a:r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064932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 descr="http://www.balasubramanyamlanka.com/wp-content/uploads/2015/04/grid-computing-high-performance-computing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64035"/>
            <a:ext cx="4236816" cy="211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840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248" y="2474408"/>
            <a:ext cx="8064192" cy="3618888"/>
          </a:xfrm>
        </p:spPr>
        <p:txBody>
          <a:bodyPr>
            <a:normAutofit lnSpcReduction="10000"/>
          </a:bodyPr>
          <a:lstStyle/>
          <a:p>
            <a:pPr lvl="1"/>
            <a:r>
              <a:rPr lang="en-GB" dirty="0" smtClean="0"/>
              <a:t>Steep linear progression with computing power, size and capabilities. </a:t>
            </a:r>
          </a:p>
          <a:p>
            <a:pPr lvl="1"/>
            <a:r>
              <a:rPr lang="en-GB" dirty="0" smtClean="0"/>
              <a:t>Mobile computing and wireless usage increasing greatly. </a:t>
            </a:r>
          </a:p>
          <a:p>
            <a:pPr lvl="1"/>
            <a:r>
              <a:rPr lang="en-GB" dirty="0" smtClean="0"/>
              <a:t>Resources and hardware adopted by large organisations to cope with increasing demand. </a:t>
            </a:r>
          </a:p>
          <a:p>
            <a:pPr lvl="2"/>
            <a:r>
              <a:rPr lang="en-GB" dirty="0" smtClean="0"/>
              <a:t>Hosted infrastructures and increased virtualisation.</a:t>
            </a:r>
          </a:p>
          <a:p>
            <a:pPr lvl="2"/>
            <a:r>
              <a:rPr lang="en-GB" dirty="0" smtClean="0"/>
              <a:t>Utility computing idea launched. (Pay as you go modelling)</a:t>
            </a:r>
            <a:endParaRPr lang="en-GB" dirty="0"/>
          </a:p>
          <a:p>
            <a:pPr lvl="1"/>
            <a:r>
              <a:rPr lang="en-GB" dirty="0" smtClean="0"/>
              <a:t>2006 – Amazon Launches Elastic Compute cloud (EC2)</a:t>
            </a:r>
          </a:p>
          <a:p>
            <a:pPr lvl="2"/>
            <a:r>
              <a:rPr lang="en-GB" dirty="0" smtClean="0"/>
              <a:t>Provisioned extra resources due to demand on “black Friday”</a:t>
            </a:r>
          </a:p>
          <a:p>
            <a:pPr lvl="2"/>
            <a:r>
              <a:rPr lang="en-GB" dirty="0" smtClean="0"/>
              <a:t>CEO Jeff Bezos – “Why don’t we rent out our hardware”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325614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196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248" y="2474408"/>
            <a:ext cx="8064192" cy="3618888"/>
          </a:xfrm>
        </p:spPr>
        <p:txBody>
          <a:bodyPr/>
          <a:lstStyle/>
          <a:p>
            <a:pPr lvl="1"/>
            <a:r>
              <a:rPr lang="en-GB" dirty="0" smtClean="0"/>
              <a:t>2007 – Dropbox Launches</a:t>
            </a:r>
          </a:p>
          <a:p>
            <a:pPr lvl="2"/>
            <a:r>
              <a:rPr lang="en-GB" dirty="0" smtClean="0"/>
              <a:t>Beginning of consumer cloud storage.</a:t>
            </a:r>
          </a:p>
          <a:p>
            <a:pPr lvl="1"/>
            <a:r>
              <a:rPr lang="en-GB" dirty="0" smtClean="0"/>
              <a:t>2007 – </a:t>
            </a:r>
            <a:r>
              <a:rPr lang="en-GB" dirty="0" err="1" smtClean="0"/>
              <a:t>Kernal</a:t>
            </a:r>
            <a:r>
              <a:rPr lang="en-GB" dirty="0" smtClean="0"/>
              <a:t> Based Virtualisation (KVM)</a:t>
            </a:r>
          </a:p>
          <a:p>
            <a:pPr lvl="1"/>
            <a:r>
              <a:rPr lang="en-GB" dirty="0" smtClean="0"/>
              <a:t>2008 – Microsoft Azure Launched to compete with Amazon.</a:t>
            </a:r>
          </a:p>
          <a:p>
            <a:pPr lvl="1"/>
            <a:r>
              <a:rPr lang="en-GB" dirty="0" smtClean="0"/>
              <a:t>2008 – Google App engine + other platforms released.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Amazon brands its Cloud – Amazon Web Service (AWS)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325614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182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248" y="2474408"/>
            <a:ext cx="8064192" cy="3618888"/>
          </a:xfrm>
        </p:spPr>
        <p:txBody>
          <a:bodyPr/>
          <a:lstStyle/>
          <a:p>
            <a:r>
              <a:rPr lang="en-GB" dirty="0" smtClean="0"/>
              <a:t>2010 – Open Stack launched as an open source cloud-software initiative </a:t>
            </a:r>
          </a:p>
          <a:p>
            <a:pPr lvl="2"/>
            <a:r>
              <a:rPr lang="en-GB" dirty="0" smtClean="0"/>
              <a:t>Collaboration between </a:t>
            </a:r>
            <a:r>
              <a:rPr lang="en-GB" dirty="0" err="1" smtClean="0"/>
              <a:t>RackSpace</a:t>
            </a:r>
            <a:r>
              <a:rPr lang="en-GB" dirty="0" smtClean="0"/>
              <a:t> and NASA. </a:t>
            </a:r>
          </a:p>
          <a:p>
            <a:pPr lvl="2"/>
            <a:endParaRPr lang="en-GB" dirty="0"/>
          </a:p>
          <a:p>
            <a:r>
              <a:rPr lang="en-GB" dirty="0" smtClean="0"/>
              <a:t>2011 – IBM Joining the wagon, launches IBM Smart Cloud </a:t>
            </a:r>
          </a:p>
          <a:p>
            <a:r>
              <a:rPr lang="en-GB" dirty="0" smtClean="0"/>
              <a:t>2012 – Oracle also joins the race launches Oracle Cloud</a:t>
            </a:r>
          </a:p>
          <a:p>
            <a:endParaRPr lang="en-GB" dirty="0"/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7048926"/>
              </p:ext>
            </p:extLst>
          </p:nvPr>
        </p:nvGraphicFramePr>
        <p:xfrm>
          <a:off x="872064" y="1844824"/>
          <a:ext cx="7408336" cy="3758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6042"/>
                <a:gridCol w="926042"/>
                <a:gridCol w="926042"/>
                <a:gridCol w="926042"/>
                <a:gridCol w="931872"/>
                <a:gridCol w="920212"/>
                <a:gridCol w="926042"/>
                <a:gridCol w="926042"/>
              </a:tblGrid>
              <a:tr h="375816">
                <a:tc>
                  <a:txBody>
                    <a:bodyPr/>
                    <a:lstStyle/>
                    <a:p>
                      <a:r>
                        <a:rPr lang="en-GB" dirty="0" smtClean="0"/>
                        <a:t>1940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1950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1960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1970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1980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2000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2010+</a:t>
                      </a:r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8617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dirty="0"/>
              <a:t>2016 Cloud Migration Survey Reveals 52% of Large Enterprise Companies Plan to Migrate to Public Clouds over Next 2 Years</a:t>
            </a:r>
            <a:r>
              <a:rPr lang="en-GB" dirty="0" smtClean="0"/>
              <a:t>.”</a:t>
            </a:r>
          </a:p>
          <a:p>
            <a:r>
              <a:rPr lang="en-GB" dirty="0">
                <a:hlinkClick r:id="rId2"/>
              </a:rPr>
              <a:t>https://www.cloudendure.com/blog/2016-cloud-migration-survey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Key factor – Downtime during migration.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27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952" y="1700808"/>
            <a:ext cx="8315325" cy="481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52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41" y="1700808"/>
            <a:ext cx="8220075" cy="489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86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as an Industry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2060848"/>
            <a:ext cx="811530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3749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– What to focus 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916832"/>
            <a:ext cx="8353425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334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>
            <a:normAutofit/>
          </a:bodyPr>
          <a:lstStyle/>
          <a:p>
            <a:r>
              <a:rPr lang="en-GB" dirty="0" smtClean="0"/>
              <a:t>Cloud is moving into its second life stage</a:t>
            </a:r>
          </a:p>
          <a:p>
            <a:r>
              <a:rPr lang="en-GB" dirty="0" smtClean="0"/>
              <a:t>Providers are becoming brokers of their services and competing with other providers. </a:t>
            </a:r>
          </a:p>
          <a:p>
            <a:pPr lvl="1"/>
            <a:r>
              <a:rPr lang="en-GB" dirty="0" smtClean="0"/>
              <a:t>You will notice this when researching “public cloud” providers. </a:t>
            </a:r>
          </a:p>
          <a:p>
            <a:pPr lvl="1"/>
            <a:r>
              <a:rPr lang="en-GB" dirty="0" smtClean="0"/>
              <a:t>Free tiers, incentives to join </a:t>
            </a:r>
            <a:r>
              <a:rPr lang="en-GB" dirty="0" err="1" smtClean="0"/>
              <a:t>etc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Three major players</a:t>
            </a:r>
          </a:p>
          <a:p>
            <a:pPr lvl="2"/>
            <a:r>
              <a:rPr lang="en-GB" dirty="0" smtClean="0"/>
              <a:t>Amazon Web service, Microsoft Azure, Google Cloud Platform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815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Cloud Provider </a:t>
            </a:r>
          </a:p>
          <a:p>
            <a:pPr lvl="1"/>
            <a:r>
              <a:rPr lang="en-GB" dirty="0" smtClean="0"/>
              <a:t>Organisation that provides the cloud-based IT resources</a:t>
            </a:r>
          </a:p>
          <a:p>
            <a:pPr lvl="1"/>
            <a:r>
              <a:rPr lang="en-GB" dirty="0" smtClean="0"/>
              <a:t>Responsible for management and administration of IT resources</a:t>
            </a:r>
          </a:p>
          <a:p>
            <a:pPr lvl="1"/>
            <a:r>
              <a:rPr lang="en-GB" dirty="0" smtClean="0"/>
              <a:t>Normally own the resources and lease out to consumers.</a:t>
            </a:r>
          </a:p>
          <a:p>
            <a:r>
              <a:rPr lang="en-GB" dirty="0" smtClean="0"/>
              <a:t>Cloud Consumer</a:t>
            </a:r>
          </a:p>
          <a:p>
            <a:pPr lvl="1"/>
            <a:r>
              <a:rPr lang="en-GB" dirty="0" smtClean="0"/>
              <a:t>Organisation or human that has a contract/arrangement with a providers to use their IT resources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/ Terminology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4192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Cloud Service Owner </a:t>
            </a:r>
          </a:p>
          <a:p>
            <a:pPr lvl="1"/>
            <a:r>
              <a:rPr lang="en-GB" dirty="0" smtClean="0"/>
              <a:t>Person or organisation that legally owns the cloud service. </a:t>
            </a:r>
          </a:p>
          <a:p>
            <a:pPr lvl="1"/>
            <a:r>
              <a:rPr lang="en-GB" dirty="0" smtClean="0"/>
              <a:t>A consumer could host their service on a providers cloud</a:t>
            </a:r>
          </a:p>
          <a:p>
            <a:r>
              <a:rPr lang="en-GB" dirty="0" smtClean="0"/>
              <a:t>Cloud Resource Administrator</a:t>
            </a:r>
          </a:p>
          <a:p>
            <a:pPr lvl="1"/>
            <a:r>
              <a:rPr lang="en-GB" dirty="0" smtClean="0"/>
              <a:t>Can belong to both provider and consumer</a:t>
            </a:r>
          </a:p>
          <a:p>
            <a:pPr lvl="1"/>
            <a:r>
              <a:rPr lang="en-GB" dirty="0" smtClean="0"/>
              <a:t>Responsible for administration of cloud based IT resources in use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/ Terminology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893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70527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Cloud Auditor </a:t>
            </a:r>
          </a:p>
          <a:p>
            <a:pPr lvl="1"/>
            <a:r>
              <a:rPr lang="en-GB" dirty="0" smtClean="0"/>
              <a:t>Independent assessment of cloud environments.</a:t>
            </a:r>
          </a:p>
          <a:p>
            <a:pPr lvl="1"/>
            <a:r>
              <a:rPr lang="en-GB" dirty="0" smtClean="0"/>
              <a:t>Evaluates security, privacy and performance. </a:t>
            </a:r>
          </a:p>
          <a:p>
            <a:r>
              <a:rPr lang="en-GB" dirty="0" smtClean="0"/>
              <a:t>Cloud Broker</a:t>
            </a:r>
          </a:p>
          <a:p>
            <a:pPr lvl="1"/>
            <a:r>
              <a:rPr lang="en-GB" dirty="0" smtClean="0"/>
              <a:t>Managing and negotiating the contract between the provider or consumer</a:t>
            </a:r>
          </a:p>
          <a:p>
            <a:pPr lvl="1"/>
            <a:r>
              <a:rPr lang="en-GB" dirty="0" smtClean="0"/>
              <a:t>Can be third part</a:t>
            </a:r>
          </a:p>
          <a:p>
            <a:r>
              <a:rPr lang="en-GB" dirty="0" smtClean="0"/>
              <a:t>Cloud Carrier</a:t>
            </a:r>
          </a:p>
          <a:p>
            <a:pPr lvl="1"/>
            <a:r>
              <a:rPr lang="en-GB" dirty="0" smtClean="0"/>
              <a:t>The role of connecting provider and consumer</a:t>
            </a:r>
          </a:p>
          <a:p>
            <a:pPr lvl="1"/>
            <a:r>
              <a:rPr lang="en-GB" dirty="0" smtClean="0"/>
              <a:t>… Usually ISPs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/ Terminology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877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http://www.techrepublic.com/blog/the-enterprise-cloud/mini-glossary-cloud-computing-terms-you-should-know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Will go over advanced terms in details later in module.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5907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Will cover in much more details going forward</a:t>
            </a:r>
          </a:p>
          <a:p>
            <a:pPr lvl="1"/>
            <a:r>
              <a:rPr lang="en-GB" dirty="0" smtClean="0"/>
              <a:t>Networking – The internet</a:t>
            </a:r>
          </a:p>
          <a:p>
            <a:pPr lvl="1"/>
            <a:r>
              <a:rPr lang="en-GB" dirty="0" smtClean="0"/>
              <a:t>Hardware components</a:t>
            </a:r>
          </a:p>
          <a:p>
            <a:pPr lvl="1"/>
            <a:r>
              <a:rPr lang="en-GB" dirty="0" smtClean="0"/>
              <a:t>Software components</a:t>
            </a:r>
          </a:p>
          <a:p>
            <a:pPr lvl="1"/>
            <a:r>
              <a:rPr lang="en-GB" dirty="0" smtClean="0"/>
              <a:t>Virtualisation – Type 1 hyper visors</a:t>
            </a:r>
          </a:p>
          <a:p>
            <a:pPr lvl="1"/>
            <a:r>
              <a:rPr lang="en-GB" dirty="0" smtClean="0"/>
              <a:t>Web Services</a:t>
            </a:r>
          </a:p>
          <a:p>
            <a:pPr lvl="1"/>
            <a:r>
              <a:rPr lang="en-GB" dirty="0" smtClean="0"/>
              <a:t>Security </a:t>
            </a:r>
          </a:p>
          <a:p>
            <a:pPr marL="301943" lvl="1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Components of the Cloud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7975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250 words</a:t>
            </a:r>
          </a:p>
          <a:p>
            <a:r>
              <a:rPr lang="en-GB" dirty="0" smtClean="0"/>
              <a:t>Write an overview of the three main Cloud market players. </a:t>
            </a:r>
          </a:p>
          <a:p>
            <a:r>
              <a:rPr lang="en-GB" dirty="0" smtClean="0"/>
              <a:t>It should include</a:t>
            </a:r>
          </a:p>
          <a:p>
            <a:pPr lvl="1"/>
            <a:r>
              <a:rPr lang="en-GB" dirty="0" smtClean="0"/>
              <a:t>A </a:t>
            </a:r>
            <a:r>
              <a:rPr lang="en-GB" smtClean="0"/>
              <a:t>brief origin </a:t>
            </a:r>
          </a:p>
          <a:p>
            <a:pPr lvl="1"/>
            <a:r>
              <a:rPr lang="en-GB" dirty="0" smtClean="0"/>
              <a:t>What they offer</a:t>
            </a:r>
          </a:p>
          <a:p>
            <a:pPr lvl="1"/>
            <a:r>
              <a:rPr lang="en-GB" dirty="0" smtClean="0"/>
              <a:t>How they can benefit a business</a:t>
            </a:r>
          </a:p>
          <a:p>
            <a:pPr lvl="1"/>
            <a:endParaRPr lang="en-GB" dirty="0" smtClean="0"/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next week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589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604</TotalTime>
  <Words>777</Words>
  <Application>Microsoft Office PowerPoint</Application>
  <PresentationFormat>On-screen Show (4:3)</PresentationFormat>
  <Paragraphs>201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Waveform</vt:lpstr>
      <vt:lpstr>Cloud Computing Technologies</vt:lpstr>
      <vt:lpstr>Topics</vt:lpstr>
      <vt:lpstr>History</vt:lpstr>
      <vt:lpstr>History</vt:lpstr>
      <vt:lpstr>History</vt:lpstr>
      <vt:lpstr>Clustering</vt:lpstr>
      <vt:lpstr>History</vt:lpstr>
      <vt:lpstr>History</vt:lpstr>
      <vt:lpstr>History</vt:lpstr>
      <vt:lpstr>History</vt:lpstr>
      <vt:lpstr>History</vt:lpstr>
      <vt:lpstr>History</vt:lpstr>
      <vt:lpstr>The Future</vt:lpstr>
      <vt:lpstr>Future</vt:lpstr>
      <vt:lpstr>Future</vt:lpstr>
      <vt:lpstr>Future as an Industry</vt:lpstr>
      <vt:lpstr>Future – What to focus on</vt:lpstr>
      <vt:lpstr>Future</vt:lpstr>
      <vt:lpstr>Roles / Terminology</vt:lpstr>
      <vt:lpstr>Roles / Terminology</vt:lpstr>
      <vt:lpstr>Roles / Terminology</vt:lpstr>
      <vt:lpstr>Terminology</vt:lpstr>
      <vt:lpstr>Components of the Cloud</vt:lpstr>
      <vt:lpstr>By next week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Computing Technologies</dc:title>
  <dc:creator>Ethan</dc:creator>
  <cp:lastModifiedBy>Ethan</cp:lastModifiedBy>
  <cp:revision>96</cp:revision>
  <dcterms:created xsi:type="dcterms:W3CDTF">2016-05-02T13:57:48Z</dcterms:created>
  <dcterms:modified xsi:type="dcterms:W3CDTF">2016-05-13T20:12:06Z</dcterms:modified>
</cp:coreProperties>
</file>