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2" d="100"/>
          <a:sy n="42" d="100"/>
        </p:scale>
        <p:origin x="2227" y="9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A01F89-BE8E-499D-896C-D4C9A025DC92}" type="datetimeFigureOut">
              <a:rPr lang="en-US" smtClean="0"/>
              <a:t>5/22/2023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C96C0-3C98-40EA-AEE7-92D00776CBF9}" type="slidenum">
              <a:rPr lang="en-US" smtClean="0"/>
              <a:t>‹#›</a:t>
            </a:fld>
            <a:endParaRPr lang="en-US"/>
          </a:p>
        </p:txBody>
      </p:sp>
    </p:spTree>
    <p:extLst>
      <p:ext uri="{BB962C8B-B14F-4D97-AF65-F5344CB8AC3E}">
        <p14:creationId xmlns:p14="http://schemas.microsoft.com/office/powerpoint/2010/main" val="2942001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Introduction</a:t>
            </a:r>
          </a:p>
          <a:p>
            <a:r>
              <a:rPr lang="en-US" sz="1200" kern="1200" dirty="0" smtClean="0">
                <a:solidFill>
                  <a:schemeClr val="tx1"/>
                </a:solidFill>
                <a:effectLst/>
                <a:latin typeface="+mn-lt"/>
                <a:ea typeface="+mn-ea"/>
                <a:cs typeface="+mn-cs"/>
              </a:rPr>
              <a:t>The importance of good service, in the hospitality industry, especially customer satisfaction cannot be understated in the fast-paced, highly competitive hotel sector. The hotel industry's undisputed frontrunner, Hilton Worldwide, has always made these tenets central to its corporate identity (</a:t>
            </a:r>
            <a:r>
              <a:rPr lang="en-US" sz="1200" kern="1200" dirty="0" err="1" smtClean="0">
                <a:solidFill>
                  <a:schemeClr val="tx1"/>
                </a:solidFill>
                <a:effectLst/>
                <a:latin typeface="+mn-lt"/>
                <a:ea typeface="+mn-ea"/>
                <a:cs typeface="+mn-cs"/>
              </a:rPr>
              <a:t>Bagdan</a:t>
            </a:r>
            <a:r>
              <a:rPr lang="en-US" sz="1200" kern="1200" dirty="0" smtClean="0">
                <a:solidFill>
                  <a:schemeClr val="tx1"/>
                </a:solidFill>
                <a:effectLst/>
                <a:latin typeface="+mn-lt"/>
                <a:ea typeface="+mn-ea"/>
                <a:cs typeface="+mn-cs"/>
              </a:rPr>
              <a:t>, 2019). Hilton Worldwide has made a name for itself in the hospitality industry by consistently exceeding customer expectations via its namesake the company, Hilton Hotels &amp; Resorts. This presentation has examined Hilton </a:t>
            </a:r>
            <a:r>
              <a:rPr lang="en-US" sz="1200" kern="1200" dirty="0" err="1" smtClean="0">
                <a:solidFill>
                  <a:schemeClr val="tx1"/>
                </a:solidFill>
                <a:effectLst/>
                <a:latin typeface="+mn-lt"/>
                <a:ea typeface="+mn-ea"/>
                <a:cs typeface="+mn-cs"/>
              </a:rPr>
              <a:t>Worldwide's</a:t>
            </a:r>
            <a:r>
              <a:rPr lang="en-US" sz="1200" kern="1200" dirty="0" smtClean="0">
                <a:solidFill>
                  <a:schemeClr val="tx1"/>
                </a:solidFill>
                <a:effectLst/>
                <a:latin typeface="+mn-lt"/>
                <a:ea typeface="+mn-ea"/>
                <a:cs typeface="+mn-cs"/>
              </a:rPr>
              <a:t> perspective on the meaning of excellent service, the hospitality industry, and guest services. We have all witnessed how Hilton's dedication to providing memorable stays and going above and beyond for guests has rendered it a go-to brand for vacationers all over the globe. </a:t>
            </a:r>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2</a:t>
            </a:fld>
            <a:endParaRPr lang="en-US"/>
          </a:p>
        </p:txBody>
      </p:sp>
    </p:spTree>
    <p:extLst>
      <p:ext uri="{BB962C8B-B14F-4D97-AF65-F5344CB8AC3E}">
        <p14:creationId xmlns:p14="http://schemas.microsoft.com/office/powerpoint/2010/main" val="1839839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Company Overview</a:t>
            </a:r>
          </a:p>
          <a:p>
            <a:r>
              <a:rPr lang="en-US" sz="1200" kern="1200" dirty="0" smtClean="0">
                <a:solidFill>
                  <a:schemeClr val="tx1"/>
                </a:solidFill>
                <a:effectLst/>
                <a:latin typeface="+mn-lt"/>
                <a:ea typeface="+mn-ea"/>
                <a:cs typeface="+mn-cs"/>
              </a:rPr>
              <a:t>Hilton Worldwide is a world-famous hotel chain that also operates and franchises other establishments in the hospitality industry. The firm, which Conrad Hilton started in 1919, has a long history of making visitors' stays enjoyable and memorable. Hilton Worldwide, headquartered in McLean, Virginia, is a global hospitality company that operates in more than one hundred nations and territories under a broad variety of hotel brands. There are over 18 distinct hotel brands in the Hilton Worldwide portfolio, each with its own take on the travel experience and target audience. Hilton Resorts and Hotels is a well-known brand that they carry. Hilton Hotels and Resorts is Hilton </a:t>
            </a:r>
            <a:r>
              <a:rPr lang="en-US" sz="1200" kern="1200" dirty="0" err="1" smtClean="0">
                <a:solidFill>
                  <a:schemeClr val="tx1"/>
                </a:solidFill>
                <a:effectLst/>
                <a:latin typeface="+mn-lt"/>
                <a:ea typeface="+mn-ea"/>
                <a:cs typeface="+mn-cs"/>
              </a:rPr>
              <a:t>Worldwide's</a:t>
            </a:r>
            <a:r>
              <a:rPr lang="en-US" sz="1200" kern="1200" dirty="0" smtClean="0">
                <a:solidFill>
                  <a:schemeClr val="tx1"/>
                </a:solidFill>
                <a:effectLst/>
                <a:latin typeface="+mn-lt"/>
                <a:ea typeface="+mn-ea"/>
                <a:cs typeface="+mn-cs"/>
              </a:rPr>
              <a:t> most well-known brand, and it has built its reputation on providing superior service, warm hospitality, and memorable stays to its guests.</a:t>
            </a:r>
          </a:p>
          <a:p>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3</a:t>
            </a:fld>
            <a:endParaRPr lang="en-US"/>
          </a:p>
        </p:txBody>
      </p:sp>
    </p:spTree>
    <p:extLst>
      <p:ext uri="{BB962C8B-B14F-4D97-AF65-F5344CB8AC3E}">
        <p14:creationId xmlns:p14="http://schemas.microsoft.com/office/powerpoint/2010/main" val="1789032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The Role of Hilton Worldwide in Quality Services for the Hospitality Industry</a:t>
            </a:r>
          </a:p>
          <a:p>
            <a:r>
              <a:rPr lang="en-US" sz="1200" kern="1200" dirty="0" smtClean="0">
                <a:solidFill>
                  <a:schemeClr val="tx1"/>
                </a:solidFill>
                <a:effectLst/>
                <a:latin typeface="+mn-lt"/>
                <a:ea typeface="+mn-ea"/>
                <a:cs typeface="+mn-cs"/>
              </a:rPr>
              <a:t>Hilton Worldwide is instrumental in raising standards for service excellence across the hospitality sector. The firm is a worldwide leader in its field, and its dedication to providing outstanding service has far-reaching consequences for the business world. Some of Hilton </a:t>
            </a:r>
            <a:r>
              <a:rPr lang="en-US" sz="1200" kern="1200" dirty="0" err="1" smtClean="0">
                <a:solidFill>
                  <a:schemeClr val="tx1"/>
                </a:solidFill>
                <a:effectLst/>
                <a:latin typeface="+mn-lt"/>
                <a:ea typeface="+mn-ea"/>
                <a:cs typeface="+mn-cs"/>
              </a:rPr>
              <a:t>Worldwide's</a:t>
            </a:r>
            <a:r>
              <a:rPr lang="en-US" sz="1200" kern="1200" dirty="0" smtClean="0">
                <a:solidFill>
                  <a:schemeClr val="tx1"/>
                </a:solidFill>
                <a:effectLst/>
                <a:latin typeface="+mn-lt"/>
                <a:ea typeface="+mn-ea"/>
                <a:cs typeface="+mn-cs"/>
              </a:rPr>
              <a:t> most notable contributions to advancing the standard of service in the hotel business are as follows:</a:t>
            </a:r>
          </a:p>
          <a:p>
            <a:r>
              <a:rPr lang="en-US" sz="1200" b="1" kern="1200" dirty="0" smtClean="0">
                <a:solidFill>
                  <a:schemeClr val="tx1"/>
                </a:solidFill>
                <a:effectLst/>
                <a:latin typeface="+mn-lt"/>
                <a:ea typeface="+mn-ea"/>
                <a:cs typeface="+mn-cs"/>
              </a:rPr>
              <a:t>Setting Standards:</a:t>
            </a:r>
            <a:r>
              <a:rPr lang="en-US" sz="1200" kern="1200" dirty="0" smtClean="0">
                <a:solidFill>
                  <a:schemeClr val="tx1"/>
                </a:solidFill>
                <a:effectLst/>
                <a:latin typeface="+mn-lt"/>
                <a:ea typeface="+mn-ea"/>
                <a:cs typeface="+mn-cs"/>
              </a:rPr>
              <a:t> When it comes to the hospitality industry, Hilton Worldwide is the gold standard. Hilton's commitment to quality, depth of training, and consistency with brand standards provide a benchmark for the industry and encourage competitors to raise the bar (</a:t>
            </a:r>
            <a:r>
              <a:rPr lang="en-US" sz="1200" kern="1200" dirty="0" err="1" smtClean="0">
                <a:solidFill>
                  <a:schemeClr val="tx1"/>
                </a:solidFill>
                <a:effectLst/>
                <a:latin typeface="+mn-lt"/>
                <a:ea typeface="+mn-ea"/>
                <a:cs typeface="+mn-cs"/>
              </a:rPr>
              <a:t>Partlow</a:t>
            </a:r>
            <a:r>
              <a:rPr lang="en-US" sz="1200" kern="1200" dirty="0" smtClean="0">
                <a:solidFill>
                  <a:schemeClr val="tx1"/>
                </a:solidFill>
                <a:effectLst/>
                <a:latin typeface="+mn-lt"/>
                <a:ea typeface="+mn-ea"/>
                <a:cs typeface="+mn-cs"/>
              </a:rPr>
              <a:t>, 2022). </a:t>
            </a:r>
          </a:p>
          <a:p>
            <a:r>
              <a:rPr lang="en-US" sz="1200" b="1" kern="1200" dirty="0" smtClean="0">
                <a:solidFill>
                  <a:schemeClr val="tx1"/>
                </a:solidFill>
                <a:effectLst/>
                <a:latin typeface="+mn-lt"/>
                <a:ea typeface="+mn-ea"/>
                <a:cs typeface="+mn-cs"/>
              </a:rPr>
              <a:t>Increasing Demands from Visitors</a:t>
            </a:r>
            <a:r>
              <a:rPr lang="en-US" sz="1200" kern="1200" dirty="0" smtClean="0">
                <a:solidFill>
                  <a:schemeClr val="tx1"/>
                </a:solidFill>
                <a:effectLst/>
                <a:latin typeface="+mn-lt"/>
                <a:ea typeface="+mn-ea"/>
                <a:cs typeface="+mn-cs"/>
              </a:rPr>
              <a:t>:  The standard of hospitality has been raised by Hilton </a:t>
            </a:r>
            <a:r>
              <a:rPr lang="en-US" sz="1200" kern="1200" dirty="0" err="1" smtClean="0">
                <a:solidFill>
                  <a:schemeClr val="tx1"/>
                </a:solidFill>
                <a:effectLst/>
                <a:latin typeface="+mn-lt"/>
                <a:ea typeface="+mn-ea"/>
                <a:cs typeface="+mn-cs"/>
              </a:rPr>
              <a:t>Worldwide's</a:t>
            </a:r>
            <a:r>
              <a:rPr lang="en-US" sz="1200" kern="1200" dirty="0" smtClean="0">
                <a:solidFill>
                  <a:schemeClr val="tx1"/>
                </a:solidFill>
                <a:effectLst/>
                <a:latin typeface="+mn-lt"/>
                <a:ea typeface="+mn-ea"/>
                <a:cs typeface="+mn-cs"/>
              </a:rPr>
              <a:t> dedication to outstanding service. Guests' expectations for future visits to other places rise as they experience the great treatment given by Hilton Hotels (</a:t>
            </a:r>
            <a:r>
              <a:rPr lang="en-US" sz="1200" kern="1200" dirty="0" err="1" smtClean="0">
                <a:solidFill>
                  <a:schemeClr val="tx1"/>
                </a:solidFill>
                <a:effectLst/>
                <a:latin typeface="+mn-lt"/>
                <a:ea typeface="+mn-ea"/>
                <a:cs typeface="+mn-cs"/>
              </a:rPr>
              <a:t>Buswell</a:t>
            </a:r>
            <a:r>
              <a:rPr lang="en-US" sz="1200" kern="1200" dirty="0" smtClean="0">
                <a:solidFill>
                  <a:schemeClr val="tx1"/>
                </a:solidFill>
                <a:effectLst/>
                <a:latin typeface="+mn-lt"/>
                <a:ea typeface="+mn-ea"/>
                <a:cs typeface="+mn-cs"/>
              </a:rPr>
              <a:t>, 2020). </a:t>
            </a:r>
          </a:p>
          <a:p>
            <a:r>
              <a:rPr lang="en-US" sz="1200" b="1" kern="1200" dirty="0" smtClean="0">
                <a:solidFill>
                  <a:schemeClr val="tx1"/>
                </a:solidFill>
                <a:effectLst/>
                <a:latin typeface="+mn-lt"/>
                <a:ea typeface="+mn-ea"/>
                <a:cs typeface="+mn-cs"/>
              </a:rPr>
              <a:t>Developing Skill:</a:t>
            </a:r>
            <a:r>
              <a:rPr lang="en-US" sz="1200" kern="1200" dirty="0" smtClean="0">
                <a:solidFill>
                  <a:schemeClr val="tx1"/>
                </a:solidFill>
                <a:effectLst/>
                <a:latin typeface="+mn-lt"/>
                <a:ea typeface="+mn-ea"/>
                <a:cs typeface="+mn-cs"/>
              </a:rPr>
              <a:t> The hotel sector as a whole benefits from Hilton </a:t>
            </a:r>
            <a:r>
              <a:rPr lang="en-US" sz="1200" kern="1200" dirty="0" err="1" smtClean="0">
                <a:solidFill>
                  <a:schemeClr val="tx1"/>
                </a:solidFill>
                <a:effectLst/>
                <a:latin typeface="+mn-lt"/>
                <a:ea typeface="+mn-ea"/>
                <a:cs typeface="+mn-cs"/>
              </a:rPr>
              <a:t>Worldwide's</a:t>
            </a:r>
            <a:r>
              <a:rPr lang="en-US" sz="1200" kern="1200" dirty="0" smtClean="0">
                <a:solidFill>
                  <a:schemeClr val="tx1"/>
                </a:solidFill>
                <a:effectLst/>
                <a:latin typeface="+mn-lt"/>
                <a:ea typeface="+mn-ea"/>
                <a:cs typeface="+mn-cs"/>
              </a:rPr>
              <a:t> investment in training and development </a:t>
            </a:r>
            <a:r>
              <a:rPr lang="en-US" sz="1200" kern="1200" dirty="0" err="1" smtClean="0">
                <a:solidFill>
                  <a:schemeClr val="tx1"/>
                </a:solidFill>
                <a:effectLst/>
                <a:latin typeface="+mn-lt"/>
                <a:ea typeface="+mn-ea"/>
                <a:cs typeface="+mn-cs"/>
              </a:rPr>
              <a:t>programmes</a:t>
            </a:r>
            <a:r>
              <a:rPr lang="en-US" sz="1200" kern="1200" dirty="0" smtClean="0">
                <a:solidFill>
                  <a:schemeClr val="tx1"/>
                </a:solidFill>
                <a:effectLst/>
                <a:latin typeface="+mn-lt"/>
                <a:ea typeface="+mn-ea"/>
                <a:cs typeface="+mn-cs"/>
              </a:rPr>
              <a:t> for its staff. Hilton is able to consistently provide high-quality service because of its dedication to training and developing its employees (Alani, 2021)</a:t>
            </a:r>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4</a:t>
            </a:fld>
            <a:endParaRPr lang="en-US"/>
          </a:p>
        </p:txBody>
      </p:sp>
    </p:spTree>
    <p:extLst>
      <p:ext uri="{BB962C8B-B14F-4D97-AF65-F5344CB8AC3E}">
        <p14:creationId xmlns:p14="http://schemas.microsoft.com/office/powerpoint/2010/main" val="1165161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Working Together, Sharing Information:</a:t>
            </a:r>
            <a:r>
              <a:rPr lang="en-US" sz="1200" kern="1200" dirty="0" smtClean="0">
                <a:solidFill>
                  <a:schemeClr val="tx1"/>
                </a:solidFill>
                <a:effectLst/>
                <a:latin typeface="+mn-lt"/>
                <a:ea typeface="+mn-ea"/>
                <a:cs typeface="+mn-cs"/>
              </a:rPr>
              <a:t> Hilton Worldwide is heavily involved in trade shows, conventions, and other gatherings of industry experts with the purpose of promoting cooperation and the exchange of ideas. Hilton's participation allows the company to impart valuable knowledge and new ideas to its rivals. </a:t>
            </a:r>
          </a:p>
          <a:p>
            <a:r>
              <a:rPr lang="en-US" sz="1200" b="1" kern="1200" dirty="0" smtClean="0">
                <a:solidFill>
                  <a:schemeClr val="tx1"/>
                </a:solidFill>
                <a:effectLst/>
                <a:latin typeface="+mn-lt"/>
                <a:ea typeface="+mn-ea"/>
                <a:cs typeface="+mn-cs"/>
              </a:rPr>
              <a:t>Influence and Prestige:</a:t>
            </a:r>
            <a:r>
              <a:rPr lang="en-US" sz="1200" kern="1200" dirty="0" smtClean="0">
                <a:solidFill>
                  <a:schemeClr val="tx1"/>
                </a:solidFill>
                <a:effectLst/>
                <a:latin typeface="+mn-lt"/>
                <a:ea typeface="+mn-ea"/>
                <a:cs typeface="+mn-cs"/>
              </a:rPr>
              <a:t> The credibility Hilton Worldwide has earned as a service provider has given it considerable sway in the hospitality sector. Hilton's dedication to quality sets standards in the hospitality sector and raises consumer expectations. </a:t>
            </a:r>
          </a:p>
          <a:p>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5</a:t>
            </a:fld>
            <a:endParaRPr lang="en-US"/>
          </a:p>
        </p:txBody>
      </p:sp>
    </p:spTree>
    <p:extLst>
      <p:ext uri="{BB962C8B-B14F-4D97-AF65-F5344CB8AC3E}">
        <p14:creationId xmlns:p14="http://schemas.microsoft.com/office/powerpoint/2010/main" val="479960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hospitality sector relies heavily on companies like Hilton Worldwide, thus the company's dedication to service excellence is crucial. Some of the most compelling arguments for Hilton </a:t>
            </a:r>
            <a:r>
              <a:rPr lang="en-US" dirty="0" err="1" smtClean="0"/>
              <a:t>Worldwide's</a:t>
            </a:r>
            <a:r>
              <a:rPr lang="en-US" dirty="0" smtClean="0"/>
              <a:t> leadership in providing high-quality service are as follows:</a:t>
            </a:r>
          </a:p>
          <a:p>
            <a:r>
              <a:rPr lang="en-US" b="1" dirty="0" smtClean="0"/>
              <a:t>Industry Leadership:</a:t>
            </a:r>
            <a:r>
              <a:rPr lang="en-US" dirty="0" smtClean="0"/>
              <a:t> Hilton Worldwide is a worldwide leader in the hotel business, and the company's commitment to providing superior service has become an industry benchmark(</a:t>
            </a:r>
            <a:r>
              <a:rPr lang="en-US" dirty="0" err="1" smtClean="0"/>
              <a:t>Bagdan</a:t>
            </a:r>
            <a:r>
              <a:rPr lang="en-US" dirty="0" smtClean="0"/>
              <a:t>, 2019). </a:t>
            </a:r>
          </a:p>
          <a:p>
            <a:r>
              <a:rPr lang="en-US" b="1" dirty="0" smtClean="0"/>
              <a:t>Contentment and Loyalty of Visitors:</a:t>
            </a:r>
            <a:r>
              <a:rPr lang="en-US" dirty="0" smtClean="0"/>
              <a:t> Guest happiness and repeat business come down to the quality of the services provided. The dedication of Hilton Worldwide to providing excellent service has earned the company high marks from satisfied customers. </a:t>
            </a:r>
          </a:p>
          <a:p>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6</a:t>
            </a:fld>
            <a:endParaRPr lang="en-US"/>
          </a:p>
        </p:txBody>
      </p:sp>
    </p:spTree>
    <p:extLst>
      <p:ext uri="{BB962C8B-B14F-4D97-AF65-F5344CB8AC3E}">
        <p14:creationId xmlns:p14="http://schemas.microsoft.com/office/powerpoint/2010/main" val="689868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Guest Satisfaction</a:t>
            </a:r>
            <a:r>
              <a:rPr lang="en-US" sz="1200" kern="1200" dirty="0" smtClean="0">
                <a:solidFill>
                  <a:schemeClr val="tx1"/>
                </a:solidFill>
                <a:effectLst/>
                <a:latin typeface="+mn-lt"/>
                <a:ea typeface="+mn-ea"/>
                <a:cs typeface="+mn-cs"/>
              </a:rPr>
              <a:t>: Hilton Worldwide understands the importance of providing high-quality services to its guests. Every encounter and facet of service at a Hilton hotel, from the minute a visitor arrives until they check out, adds to the entire experience they have there (</a:t>
            </a:r>
            <a:r>
              <a:rPr lang="en-US" sz="1200" kern="1200" dirty="0" err="1" smtClean="0">
                <a:solidFill>
                  <a:schemeClr val="tx1"/>
                </a:solidFill>
                <a:effectLst/>
                <a:latin typeface="+mn-lt"/>
                <a:ea typeface="+mn-ea"/>
                <a:cs typeface="+mn-cs"/>
              </a:rPr>
              <a:t>Partlow</a:t>
            </a:r>
            <a:r>
              <a:rPr lang="en-US" sz="1200" kern="1200" dirty="0" smtClean="0">
                <a:solidFill>
                  <a:schemeClr val="tx1"/>
                </a:solidFill>
                <a:effectLst/>
                <a:latin typeface="+mn-lt"/>
                <a:ea typeface="+mn-ea"/>
                <a:cs typeface="+mn-cs"/>
              </a:rPr>
              <a:t>, 2022). </a:t>
            </a:r>
          </a:p>
          <a:p>
            <a:r>
              <a:rPr lang="en-US" sz="1200" b="1" kern="1200" dirty="0" smtClean="0">
                <a:solidFill>
                  <a:schemeClr val="tx1"/>
                </a:solidFill>
                <a:effectLst/>
                <a:latin typeface="+mn-lt"/>
                <a:ea typeface="+mn-ea"/>
                <a:cs typeface="+mn-cs"/>
              </a:rPr>
              <a:t>Reputation and Brand Trust:</a:t>
            </a:r>
            <a:r>
              <a:rPr lang="en-US" sz="1200" kern="1200" dirty="0" smtClean="0">
                <a:solidFill>
                  <a:schemeClr val="tx1"/>
                </a:solidFill>
                <a:effectLst/>
                <a:latin typeface="+mn-lt"/>
                <a:ea typeface="+mn-ea"/>
                <a:cs typeface="+mn-cs"/>
              </a:rPr>
              <a:t> The reliability and respect with which people see the Hilton Worldwide brand are directly related to the company's standing as a reliable service provider.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has built a solid name in the hospitality sector because of its regular delivery of excellent experiences.</a:t>
            </a:r>
          </a:p>
          <a:p>
            <a:r>
              <a:rPr lang="en-US" sz="1200" b="1" kern="1200" dirty="0" smtClean="0">
                <a:solidFill>
                  <a:schemeClr val="tx1"/>
                </a:solidFill>
                <a:effectLst/>
                <a:latin typeface="+mn-lt"/>
                <a:ea typeface="+mn-ea"/>
                <a:cs typeface="+mn-cs"/>
              </a:rPr>
              <a:t>Effect on the Economy:</a:t>
            </a:r>
            <a:r>
              <a:rPr lang="en-US" sz="1200" kern="1200" dirty="0" smtClean="0">
                <a:solidFill>
                  <a:schemeClr val="tx1"/>
                </a:solidFill>
                <a:effectLst/>
                <a:latin typeface="+mn-lt"/>
                <a:ea typeface="+mn-ea"/>
                <a:cs typeface="+mn-cs"/>
              </a:rPr>
              <a:t> Hilton </a:t>
            </a:r>
            <a:r>
              <a:rPr lang="en-US" sz="1200" kern="1200" dirty="0" err="1" smtClean="0">
                <a:solidFill>
                  <a:schemeClr val="tx1"/>
                </a:solidFill>
                <a:effectLst/>
                <a:latin typeface="+mn-lt"/>
                <a:ea typeface="+mn-ea"/>
                <a:cs typeface="+mn-cs"/>
              </a:rPr>
              <a:t>Worldwide's</a:t>
            </a:r>
            <a:r>
              <a:rPr lang="en-US" sz="1200" kern="1200" dirty="0" smtClean="0">
                <a:solidFill>
                  <a:schemeClr val="tx1"/>
                </a:solidFill>
                <a:effectLst/>
                <a:latin typeface="+mn-lt"/>
                <a:ea typeface="+mn-ea"/>
                <a:cs typeface="+mn-cs"/>
              </a:rPr>
              <a:t> high-</a:t>
            </a:r>
            <a:r>
              <a:rPr lang="en-US" sz="1200" kern="1200" dirty="0" err="1" smtClean="0">
                <a:solidFill>
                  <a:schemeClr val="tx1"/>
                </a:solidFill>
                <a:effectLst/>
                <a:latin typeface="+mn-lt"/>
                <a:ea typeface="+mn-ea"/>
                <a:cs typeface="+mn-cs"/>
              </a:rPr>
              <a:t>calibre</a:t>
            </a:r>
            <a:r>
              <a:rPr lang="en-US" sz="1200" kern="1200" dirty="0" smtClean="0">
                <a:solidFill>
                  <a:schemeClr val="tx1"/>
                </a:solidFill>
                <a:effectLst/>
                <a:latin typeface="+mn-lt"/>
                <a:ea typeface="+mn-ea"/>
                <a:cs typeface="+mn-cs"/>
              </a:rPr>
              <a:t> services are crucial to the success of the hospitality sector as a whole. Hilton's worldwide dominance and continued prosperity are important to the health of the hospitality sector as a whole. Increased domestic and international tourists and income are direct results of Hilton's stellar reputation (</a:t>
            </a:r>
            <a:r>
              <a:rPr lang="en-US" sz="1200" kern="1200" dirty="0" err="1" smtClean="0">
                <a:solidFill>
                  <a:schemeClr val="tx1"/>
                </a:solidFill>
                <a:effectLst/>
                <a:latin typeface="+mn-lt"/>
                <a:ea typeface="+mn-ea"/>
                <a:cs typeface="+mn-cs"/>
              </a:rPr>
              <a:t>Buswell</a:t>
            </a:r>
            <a:r>
              <a:rPr lang="en-US" sz="1200" kern="1200" dirty="0" smtClean="0">
                <a:solidFill>
                  <a:schemeClr val="tx1"/>
                </a:solidFill>
                <a:effectLst/>
                <a:latin typeface="+mn-lt"/>
                <a:ea typeface="+mn-ea"/>
                <a:cs typeface="+mn-cs"/>
              </a:rPr>
              <a:t>, 2020). </a:t>
            </a:r>
          </a:p>
          <a:p>
            <a:r>
              <a:rPr lang="en-US" sz="1200" b="1" kern="1200" dirty="0" smtClean="0">
                <a:solidFill>
                  <a:schemeClr val="tx1"/>
                </a:solidFill>
                <a:effectLst/>
                <a:latin typeface="+mn-lt"/>
                <a:ea typeface="+mn-ea"/>
                <a:cs typeface="+mn-cs"/>
              </a:rPr>
              <a:t>Technological advancements and industry standards:</a:t>
            </a:r>
            <a:r>
              <a:rPr lang="en-US" sz="1200" kern="1200" dirty="0" smtClean="0">
                <a:solidFill>
                  <a:schemeClr val="tx1"/>
                </a:solidFill>
                <a:effectLst/>
                <a:latin typeface="+mn-lt"/>
                <a:ea typeface="+mn-ea"/>
                <a:cs typeface="+mn-cs"/>
              </a:rPr>
              <a:t> Hilton Worldwide is leading the hotel industry in service quality and innovation. Incorporating cutting-edge technology and industry best practices,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is always looking for ways to improve its services for guests.</a:t>
            </a:r>
          </a:p>
          <a:p>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7</a:t>
            </a:fld>
            <a:endParaRPr lang="en-US"/>
          </a:p>
        </p:txBody>
      </p:sp>
    </p:spTree>
    <p:extLst>
      <p:ext uri="{BB962C8B-B14F-4D97-AF65-F5344CB8AC3E}">
        <p14:creationId xmlns:p14="http://schemas.microsoft.com/office/powerpoint/2010/main" val="1502719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When it comes to running a business in the hospitality sector, Hilton Worldwide puts a premium on friendliness and guest services.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understands the significance of exceeding visitors' expectations when it comes to service and works tirelessly to do so. According to Hilton Worldwide, hospitality including guest services is best described as follows:</a:t>
            </a:r>
          </a:p>
          <a:p>
            <a:r>
              <a:rPr lang="en-US" sz="1200" b="1" kern="1200" dirty="0" smtClean="0">
                <a:solidFill>
                  <a:schemeClr val="tx1"/>
                </a:solidFill>
                <a:effectLst/>
                <a:latin typeface="+mn-lt"/>
                <a:ea typeface="+mn-ea"/>
                <a:cs typeface="+mn-cs"/>
              </a:rPr>
              <a:t>Hospitality:</a:t>
            </a:r>
            <a:r>
              <a:rPr lang="en-US" sz="1200" kern="1200" dirty="0" smtClean="0">
                <a:solidFill>
                  <a:schemeClr val="tx1"/>
                </a:solidFill>
                <a:effectLst/>
                <a:latin typeface="+mn-lt"/>
                <a:ea typeface="+mn-ea"/>
                <a:cs typeface="+mn-cs"/>
              </a:rPr>
              <a:t> According to Hilton's global website, "hospitality" is "the art of warmly greeting and caring for visitors, creating friendly and inclusive surroundings, and preparing for and meeting their needs." It entails taking care of visitors in a way that makes them feel appreciated, at home, and pampered during their stay (Alani, 2021). </a:t>
            </a:r>
          </a:p>
          <a:p>
            <a:r>
              <a:rPr lang="en-US" sz="1200" b="1" kern="1200" dirty="0" smtClean="0">
                <a:solidFill>
                  <a:schemeClr val="tx1"/>
                </a:solidFill>
                <a:effectLst/>
                <a:latin typeface="+mn-lt"/>
                <a:ea typeface="+mn-ea"/>
                <a:cs typeface="+mn-cs"/>
              </a:rPr>
              <a:t>Services for Guests:</a:t>
            </a:r>
            <a:r>
              <a:rPr lang="en-US" sz="1200" kern="1200" dirty="0" smtClean="0">
                <a:solidFill>
                  <a:schemeClr val="tx1"/>
                </a:solidFill>
                <a:effectLst/>
                <a:latin typeface="+mn-lt"/>
                <a:ea typeface="+mn-ea"/>
                <a:cs typeface="+mn-cs"/>
              </a:rPr>
              <a:t> What Hilton Worldwide calls "guest services" are the many aids provided to visitors in order to make their stay as pleasant as possible. When it comes to catering to its guests, Hilton Hotels always go above and beyond. Effective and </a:t>
            </a:r>
            <a:r>
              <a:rPr lang="en-US" sz="1200" kern="1200" dirty="0" err="1" smtClean="0">
                <a:solidFill>
                  <a:schemeClr val="tx1"/>
                </a:solidFill>
                <a:effectLst/>
                <a:latin typeface="+mn-lt"/>
                <a:ea typeface="+mn-ea"/>
                <a:cs typeface="+mn-cs"/>
              </a:rPr>
              <a:t>individualised</a:t>
            </a:r>
            <a:r>
              <a:rPr lang="en-US" sz="1200" kern="1200" dirty="0" smtClean="0">
                <a:solidFill>
                  <a:schemeClr val="tx1"/>
                </a:solidFill>
                <a:effectLst/>
                <a:latin typeface="+mn-lt"/>
                <a:ea typeface="+mn-ea"/>
                <a:cs typeface="+mn-cs"/>
              </a:rPr>
              <a:t> guest services are provided from the time of arrival till the time of departure (</a:t>
            </a:r>
            <a:r>
              <a:rPr lang="en-US" sz="1200" kern="1200" dirty="0" err="1" smtClean="0">
                <a:solidFill>
                  <a:schemeClr val="tx1"/>
                </a:solidFill>
                <a:effectLst/>
                <a:latin typeface="+mn-lt"/>
                <a:ea typeface="+mn-ea"/>
                <a:cs typeface="+mn-cs"/>
              </a:rPr>
              <a:t>Mok</a:t>
            </a:r>
            <a:r>
              <a:rPr lang="en-US" sz="1200" kern="1200" dirty="0" smtClean="0">
                <a:solidFill>
                  <a:schemeClr val="tx1"/>
                </a:solidFill>
                <a:effectLst/>
                <a:latin typeface="+mn-lt"/>
                <a:ea typeface="+mn-ea"/>
                <a:cs typeface="+mn-cs"/>
              </a:rPr>
              <a:t>, 2020). </a:t>
            </a:r>
          </a:p>
          <a:p>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8</a:t>
            </a:fld>
            <a:endParaRPr lang="en-US"/>
          </a:p>
        </p:txBody>
      </p:sp>
    </p:spTree>
    <p:extLst>
      <p:ext uri="{BB962C8B-B14F-4D97-AF65-F5344CB8AC3E}">
        <p14:creationId xmlns:p14="http://schemas.microsoft.com/office/powerpoint/2010/main" val="3867539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Customization and Care for the Little Things:</a:t>
            </a:r>
            <a:r>
              <a:rPr lang="en-US" sz="1200" kern="1200" dirty="0" smtClean="0">
                <a:solidFill>
                  <a:schemeClr val="tx1"/>
                </a:solidFill>
                <a:effectLst/>
                <a:latin typeface="+mn-lt"/>
                <a:ea typeface="+mn-ea"/>
                <a:cs typeface="+mn-cs"/>
              </a:rPr>
              <a:t> Hilton Worldwide </a:t>
            </a:r>
            <a:r>
              <a:rPr lang="en-US" sz="1200" kern="1200" dirty="0" err="1" smtClean="0">
                <a:solidFill>
                  <a:schemeClr val="tx1"/>
                </a:solidFill>
                <a:effectLst/>
                <a:latin typeface="+mn-lt"/>
                <a:ea typeface="+mn-ea"/>
                <a:cs typeface="+mn-cs"/>
              </a:rPr>
              <a:t>recognises</a:t>
            </a:r>
            <a:r>
              <a:rPr lang="en-US" sz="1200" kern="1200" dirty="0" smtClean="0">
                <a:solidFill>
                  <a:schemeClr val="tx1"/>
                </a:solidFill>
                <a:effectLst/>
                <a:latin typeface="+mn-lt"/>
                <a:ea typeface="+mn-ea"/>
                <a:cs typeface="+mn-cs"/>
              </a:rPr>
              <a:t> that each visitor is an individual with specific requirements. Hilton's goal in providing hospitality as well as guest services is to tailor each interaction to the individual requirements as well as tastes of each visitor. </a:t>
            </a:r>
          </a:p>
          <a:p>
            <a:r>
              <a:rPr lang="en-US" sz="1200" b="1" kern="1200" dirty="0" smtClean="0">
                <a:solidFill>
                  <a:schemeClr val="tx1"/>
                </a:solidFill>
                <a:effectLst/>
                <a:latin typeface="+mn-lt"/>
                <a:ea typeface="+mn-ea"/>
                <a:cs typeface="+mn-cs"/>
              </a:rPr>
              <a:t>Guest-Needs Anticipation:</a:t>
            </a:r>
            <a:r>
              <a:rPr lang="en-US" sz="1200" kern="1200" dirty="0" smtClean="0">
                <a:solidFill>
                  <a:schemeClr val="tx1"/>
                </a:solidFill>
                <a:effectLst/>
                <a:latin typeface="+mn-lt"/>
                <a:ea typeface="+mn-ea"/>
                <a:cs typeface="+mn-cs"/>
              </a:rPr>
              <a:t> The philosophy of Hilton Worldwide is to provide for guests before they even know they have a need. Hilton's goal is to provide a simple, stress-free stay for its customers by anticipating and meeting their needs (</a:t>
            </a:r>
            <a:r>
              <a:rPr lang="en-US" sz="1200" kern="1200" dirty="0" err="1" smtClean="0">
                <a:solidFill>
                  <a:schemeClr val="tx1"/>
                </a:solidFill>
                <a:effectLst/>
                <a:latin typeface="+mn-lt"/>
                <a:ea typeface="+mn-ea"/>
                <a:cs typeface="+mn-cs"/>
              </a:rPr>
              <a:t>Mutuku</a:t>
            </a:r>
            <a:r>
              <a:rPr lang="en-US" sz="1200" kern="1200" dirty="0" smtClean="0">
                <a:solidFill>
                  <a:schemeClr val="tx1"/>
                </a:solidFill>
                <a:effectLst/>
                <a:latin typeface="+mn-lt"/>
                <a:ea typeface="+mn-ea"/>
                <a:cs typeface="+mn-cs"/>
              </a:rPr>
              <a:t>, 2020).</a:t>
            </a:r>
          </a:p>
          <a:p>
            <a:r>
              <a:rPr lang="en-US" sz="1200" b="1" kern="1200" dirty="0" smtClean="0">
                <a:solidFill>
                  <a:schemeClr val="tx1"/>
                </a:solidFill>
                <a:effectLst/>
                <a:latin typeface="+mn-lt"/>
                <a:ea typeface="+mn-ea"/>
                <a:cs typeface="+mn-cs"/>
              </a:rPr>
              <a:t>Stability and dependability</a:t>
            </a:r>
            <a:r>
              <a:rPr lang="en-US" sz="1200" kern="1200" dirty="0" smtClean="0">
                <a:solidFill>
                  <a:schemeClr val="tx1"/>
                </a:solidFill>
                <a:effectLst/>
                <a:latin typeface="+mn-lt"/>
                <a:ea typeface="+mn-ea"/>
                <a:cs typeface="+mn-cs"/>
              </a:rPr>
              <a:t>:  Hilton Worldwide is committed to providing consistent and dependable guest services at all of its properties across the world. The quality of service provided to guests will always be high.</a:t>
            </a:r>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9</a:t>
            </a:fld>
            <a:endParaRPr lang="en-US"/>
          </a:p>
        </p:txBody>
      </p:sp>
    </p:spTree>
    <p:extLst>
      <p:ext uri="{BB962C8B-B14F-4D97-AF65-F5344CB8AC3E}">
        <p14:creationId xmlns:p14="http://schemas.microsoft.com/office/powerpoint/2010/main" val="851855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Conclusion </a:t>
            </a:r>
          </a:p>
          <a:p>
            <a:r>
              <a:rPr lang="en-US" sz="1200" kern="1200" dirty="0" smtClean="0">
                <a:solidFill>
                  <a:schemeClr val="tx1"/>
                </a:solidFill>
                <a:effectLst/>
                <a:latin typeface="+mn-lt"/>
                <a:ea typeface="+mn-ea"/>
                <a:cs typeface="+mn-cs"/>
              </a:rPr>
              <a:t>Hilton Worldwide is at the forefront of the hospitality business because of its dedication to superior service, the hospitality industry, as well as guest services. Hilton has </a:t>
            </a:r>
            <a:r>
              <a:rPr lang="en-US" sz="1200" kern="1200" dirty="0" err="1" smtClean="0">
                <a:solidFill>
                  <a:schemeClr val="tx1"/>
                </a:solidFill>
                <a:effectLst/>
                <a:latin typeface="+mn-lt"/>
                <a:ea typeface="+mn-ea"/>
                <a:cs typeface="+mn-cs"/>
              </a:rPr>
              <a:t>revolutionised</a:t>
            </a:r>
            <a:r>
              <a:rPr lang="en-US" sz="1200" kern="1200" dirty="0" smtClean="0">
                <a:solidFill>
                  <a:schemeClr val="tx1"/>
                </a:solidFill>
                <a:effectLst/>
                <a:latin typeface="+mn-lt"/>
                <a:ea typeface="+mn-ea"/>
                <a:cs typeface="+mn-cs"/>
              </a:rPr>
              <a:t> the hospitality business by placing a premium on providing guests with unique and memorable experiences, paying close attention to every detail, as well as anticipating their requirements. The firm's commitment to quality has paid off with satisfied customers, brand loyalty, and high regard. Despite the constant change in the hotel sector, quality service and customer focus are more important than ever.</a:t>
            </a:r>
          </a:p>
          <a:p>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10</a:t>
            </a:fld>
            <a:endParaRPr lang="en-US"/>
          </a:p>
        </p:txBody>
      </p:sp>
    </p:spTree>
    <p:extLst>
      <p:ext uri="{BB962C8B-B14F-4D97-AF65-F5344CB8AC3E}">
        <p14:creationId xmlns:p14="http://schemas.microsoft.com/office/powerpoint/2010/main" val="1089747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References</a:t>
            </a:r>
          </a:p>
          <a:p>
            <a:r>
              <a:rPr lang="en-US" sz="1200" kern="1200" dirty="0" smtClean="0">
                <a:solidFill>
                  <a:schemeClr val="tx1"/>
                </a:solidFill>
                <a:effectLst/>
                <a:latin typeface="+mn-lt"/>
                <a:ea typeface="+mn-ea"/>
                <a:cs typeface="+mn-cs"/>
              </a:rPr>
              <a:t>Alani, P. (2021). </a:t>
            </a:r>
            <a:r>
              <a:rPr lang="en-US" sz="1200" i="1" kern="1200" dirty="0" smtClean="0">
                <a:solidFill>
                  <a:schemeClr val="tx1"/>
                </a:solidFill>
                <a:effectLst/>
                <a:latin typeface="+mn-lt"/>
                <a:ea typeface="+mn-ea"/>
                <a:cs typeface="+mn-cs"/>
              </a:rPr>
              <a:t>Quality Services and Experiences in Hospitality and Tourism</a:t>
            </a:r>
            <a:r>
              <a:rPr lang="en-US" sz="1200" kern="1200" dirty="0" smtClean="0">
                <a:solidFill>
                  <a:schemeClr val="tx1"/>
                </a:solidFill>
                <a:effectLst/>
                <a:latin typeface="+mn-lt"/>
                <a:ea typeface="+mn-ea"/>
                <a:cs typeface="+mn-cs"/>
              </a:rPr>
              <a:t>. 76th ed. Bingley: Emerald Publishing Limited.</a:t>
            </a:r>
          </a:p>
          <a:p>
            <a:r>
              <a:rPr lang="en-US" sz="1200" kern="1200" dirty="0" smtClean="0">
                <a:solidFill>
                  <a:schemeClr val="tx1"/>
                </a:solidFill>
                <a:effectLst/>
                <a:latin typeface="+mn-lt"/>
                <a:ea typeface="+mn-ea"/>
                <a:cs typeface="+mn-cs"/>
              </a:rPr>
              <a:t>Bogdan, P. (2019). </a:t>
            </a:r>
            <a:r>
              <a:rPr lang="en-US" sz="1200" i="1" kern="1200" dirty="0" smtClean="0">
                <a:solidFill>
                  <a:schemeClr val="tx1"/>
                </a:solidFill>
                <a:effectLst/>
                <a:latin typeface="+mn-lt"/>
                <a:ea typeface="+mn-ea"/>
                <a:cs typeface="+mn-cs"/>
              </a:rPr>
              <a:t>Guest Service in the Hospitality Industry</a:t>
            </a:r>
            <a:r>
              <a:rPr lang="en-US" sz="1200" kern="1200" dirty="0" smtClean="0">
                <a:solidFill>
                  <a:schemeClr val="tx1"/>
                </a:solidFill>
                <a:effectLst/>
                <a:latin typeface="+mn-lt"/>
                <a:ea typeface="+mn-ea"/>
                <a:cs typeface="+mn-cs"/>
              </a:rPr>
              <a:t>. 43rd ed. Hoboken, N.J: Wiley, Cop.</a:t>
            </a:r>
          </a:p>
          <a:p>
            <a:r>
              <a:rPr lang="en-US" sz="1200" kern="1200" dirty="0" err="1" smtClean="0">
                <a:solidFill>
                  <a:schemeClr val="tx1"/>
                </a:solidFill>
                <a:effectLst/>
                <a:latin typeface="+mn-lt"/>
                <a:ea typeface="+mn-ea"/>
                <a:cs typeface="+mn-cs"/>
              </a:rPr>
              <a:t>Buswell</a:t>
            </a:r>
            <a:r>
              <a:rPr lang="en-US" sz="1200" kern="1200" dirty="0" smtClean="0">
                <a:solidFill>
                  <a:schemeClr val="tx1"/>
                </a:solidFill>
                <a:effectLst/>
                <a:latin typeface="+mn-lt"/>
                <a:ea typeface="+mn-ea"/>
                <a:cs typeface="+mn-cs"/>
              </a:rPr>
              <a:t>, J. (2020). </a:t>
            </a:r>
            <a:r>
              <a:rPr lang="en-US" sz="1200" i="1" kern="1200" dirty="0" smtClean="0">
                <a:solidFill>
                  <a:schemeClr val="tx1"/>
                </a:solidFill>
                <a:effectLst/>
                <a:latin typeface="+mn-lt"/>
                <a:ea typeface="+mn-ea"/>
                <a:cs typeface="+mn-cs"/>
              </a:rPr>
              <a:t>Service quality in leisure, events, tourism and sport</a:t>
            </a:r>
            <a:r>
              <a:rPr lang="en-US" sz="1200" kern="1200" dirty="0" smtClean="0">
                <a:solidFill>
                  <a:schemeClr val="tx1"/>
                </a:solidFill>
                <a:effectLst/>
                <a:latin typeface="+mn-lt"/>
                <a:ea typeface="+mn-ea"/>
                <a:cs typeface="+mn-cs"/>
              </a:rPr>
              <a:t>. 87th ed. Boston, Ma: Cab International.</a:t>
            </a:r>
          </a:p>
          <a:p>
            <a:r>
              <a:rPr lang="en-US" sz="1200" kern="1200" dirty="0" err="1" smtClean="0">
                <a:solidFill>
                  <a:schemeClr val="tx1"/>
                </a:solidFill>
                <a:effectLst/>
                <a:latin typeface="+mn-lt"/>
                <a:ea typeface="+mn-ea"/>
                <a:cs typeface="+mn-cs"/>
              </a:rPr>
              <a:t>Mok</a:t>
            </a:r>
            <a:r>
              <a:rPr lang="en-US" sz="1200" kern="1200" dirty="0" smtClean="0">
                <a:solidFill>
                  <a:schemeClr val="tx1"/>
                </a:solidFill>
                <a:effectLst/>
                <a:latin typeface="+mn-lt"/>
                <a:ea typeface="+mn-ea"/>
                <a:cs typeface="+mn-cs"/>
              </a:rPr>
              <a:t>, C. (2020). </a:t>
            </a:r>
            <a:r>
              <a:rPr lang="en-US" sz="1200" i="1" kern="1200" dirty="0" smtClean="0">
                <a:solidFill>
                  <a:schemeClr val="tx1"/>
                </a:solidFill>
                <a:effectLst/>
                <a:latin typeface="+mn-lt"/>
                <a:ea typeface="+mn-ea"/>
                <a:cs typeface="+mn-cs"/>
              </a:rPr>
              <a:t>Service Quality Management in Hospitality, Tourism, and Leisure</a:t>
            </a:r>
            <a:r>
              <a:rPr lang="en-US" sz="1200" kern="1200" dirty="0" smtClean="0">
                <a:solidFill>
                  <a:schemeClr val="tx1"/>
                </a:solidFill>
                <a:effectLst/>
                <a:latin typeface="+mn-lt"/>
                <a:ea typeface="+mn-ea"/>
                <a:cs typeface="+mn-cs"/>
              </a:rPr>
              <a:t>. 87th ed. Routledge.</a:t>
            </a:r>
          </a:p>
          <a:p>
            <a:r>
              <a:rPr lang="en-US" sz="1200" kern="1200" dirty="0" err="1" smtClean="0">
                <a:solidFill>
                  <a:schemeClr val="tx1"/>
                </a:solidFill>
                <a:effectLst/>
                <a:latin typeface="+mn-lt"/>
                <a:ea typeface="+mn-ea"/>
                <a:cs typeface="+mn-cs"/>
              </a:rPr>
              <a:t>Mutuku</a:t>
            </a:r>
            <a:r>
              <a:rPr lang="en-US" sz="1200" kern="1200" dirty="0" smtClean="0">
                <a:solidFill>
                  <a:schemeClr val="tx1"/>
                </a:solidFill>
                <a:effectLst/>
                <a:latin typeface="+mn-lt"/>
                <a:ea typeface="+mn-ea"/>
                <a:cs typeface="+mn-cs"/>
              </a:rPr>
              <a:t>, C. (2020). </a:t>
            </a:r>
            <a:r>
              <a:rPr lang="en-US" sz="1200" i="1" kern="1200" dirty="0" smtClean="0">
                <a:solidFill>
                  <a:schemeClr val="tx1"/>
                </a:solidFill>
                <a:effectLst/>
                <a:latin typeface="+mn-lt"/>
                <a:ea typeface="+mn-ea"/>
                <a:cs typeface="+mn-cs"/>
              </a:rPr>
              <a:t>The Application of Balanced Scorecard in the Hospitality Industry</a:t>
            </a:r>
            <a:r>
              <a:rPr lang="en-US" sz="1200" kern="1200" dirty="0" smtClean="0">
                <a:solidFill>
                  <a:schemeClr val="tx1"/>
                </a:solidFill>
                <a:effectLst/>
                <a:latin typeface="+mn-lt"/>
                <a:ea typeface="+mn-ea"/>
                <a:cs typeface="+mn-cs"/>
              </a:rPr>
              <a:t>. 87th ed. GRIN </a:t>
            </a:r>
            <a:r>
              <a:rPr lang="en-US" sz="1200" kern="1200" dirty="0" err="1" smtClean="0">
                <a:solidFill>
                  <a:schemeClr val="tx1"/>
                </a:solidFill>
                <a:effectLst/>
                <a:latin typeface="+mn-lt"/>
                <a:ea typeface="+mn-ea"/>
                <a:cs typeface="+mn-cs"/>
              </a:rPr>
              <a:t>Verlag</a:t>
            </a:r>
            <a:r>
              <a:rPr lang="en-US" sz="1200" kern="1200" dirty="0" smtClean="0">
                <a:solidFill>
                  <a:schemeClr val="tx1"/>
                </a:solidFill>
                <a:effectLst/>
                <a:latin typeface="+mn-lt"/>
                <a:ea typeface="+mn-ea"/>
                <a:cs typeface="+mn-cs"/>
              </a:rPr>
              <a:t>.</a:t>
            </a:r>
          </a:p>
          <a:p>
            <a:r>
              <a:rPr lang="en-US" sz="1200" kern="1200" dirty="0" err="1" smtClean="0">
                <a:solidFill>
                  <a:schemeClr val="tx1"/>
                </a:solidFill>
                <a:effectLst/>
                <a:latin typeface="+mn-lt"/>
                <a:ea typeface="+mn-ea"/>
                <a:cs typeface="+mn-cs"/>
              </a:rPr>
              <a:t>Partlow</a:t>
            </a:r>
            <a:r>
              <a:rPr lang="en-US" sz="1200" kern="1200" dirty="0" smtClean="0">
                <a:solidFill>
                  <a:schemeClr val="tx1"/>
                </a:solidFill>
                <a:effectLst/>
                <a:latin typeface="+mn-lt"/>
                <a:ea typeface="+mn-ea"/>
                <a:cs typeface="+mn-cs"/>
              </a:rPr>
              <a:t>, C.G. (2022). </a:t>
            </a:r>
            <a:r>
              <a:rPr lang="en-US" sz="1200" i="1" kern="1200" dirty="0" smtClean="0">
                <a:solidFill>
                  <a:schemeClr val="tx1"/>
                </a:solidFill>
                <a:effectLst/>
                <a:latin typeface="+mn-lt"/>
                <a:ea typeface="+mn-ea"/>
                <a:cs typeface="+mn-cs"/>
              </a:rPr>
              <a:t>A profile of the hospitality industry</a:t>
            </a:r>
            <a:r>
              <a:rPr lang="en-US" sz="1200" kern="1200" dirty="0" smtClean="0">
                <a:solidFill>
                  <a:schemeClr val="tx1"/>
                </a:solidFill>
                <a:effectLst/>
                <a:latin typeface="+mn-lt"/>
                <a:ea typeface="+mn-ea"/>
                <a:cs typeface="+mn-cs"/>
              </a:rPr>
              <a:t>. 76th ed. New York </a:t>
            </a:r>
            <a:r>
              <a:rPr lang="en-US" sz="1200" kern="1200" dirty="0" err="1" smtClean="0">
                <a:solidFill>
                  <a:schemeClr val="tx1"/>
                </a:solidFill>
                <a:effectLst/>
                <a:latin typeface="+mn-lt"/>
                <a:ea typeface="+mn-ea"/>
                <a:cs typeface="+mn-cs"/>
              </a:rPr>
              <a:t>Bep</a:t>
            </a:r>
            <a:r>
              <a:rPr lang="en-US" sz="1200" kern="1200" dirty="0" smtClean="0">
                <a:solidFill>
                  <a:schemeClr val="tx1"/>
                </a:solidFill>
                <a:effectLst/>
                <a:latin typeface="+mn-lt"/>
                <a:ea typeface="+mn-ea"/>
                <a:cs typeface="+mn-cs"/>
              </a:rPr>
              <a:t> Business Expert Press.</a:t>
            </a:r>
          </a:p>
          <a:p>
            <a:r>
              <a:rPr lang="en-US" sz="1200" kern="1200" dirty="0" smtClean="0">
                <a:solidFill>
                  <a:schemeClr val="tx1"/>
                </a:solidFill>
                <a:effectLst/>
                <a:latin typeface="+mn-lt"/>
                <a:ea typeface="+mn-ea"/>
                <a:cs typeface="+mn-cs"/>
              </a:rPr>
              <a:t>Wilson, A. (2021). </a:t>
            </a:r>
            <a:r>
              <a:rPr lang="en-US" sz="1200" i="1" kern="1200" dirty="0" smtClean="0">
                <a:solidFill>
                  <a:schemeClr val="tx1"/>
                </a:solidFill>
                <a:effectLst/>
                <a:latin typeface="+mn-lt"/>
                <a:ea typeface="+mn-ea"/>
                <a:cs typeface="+mn-cs"/>
              </a:rPr>
              <a:t>Services marketing: integrating customer focus across the firm</a:t>
            </a:r>
            <a:r>
              <a:rPr lang="en-US" sz="1200" kern="1200" dirty="0" smtClean="0">
                <a:solidFill>
                  <a:schemeClr val="tx1"/>
                </a:solidFill>
                <a:effectLst/>
                <a:latin typeface="+mn-lt"/>
                <a:ea typeface="+mn-ea"/>
                <a:cs typeface="+mn-cs"/>
              </a:rPr>
              <a:t>. 87th ed. London, England: </a:t>
            </a:r>
            <a:r>
              <a:rPr lang="en-US" sz="1200" kern="1200" dirty="0" err="1" smtClean="0">
                <a:solidFill>
                  <a:schemeClr val="tx1"/>
                </a:solidFill>
                <a:effectLst/>
                <a:latin typeface="+mn-lt"/>
                <a:ea typeface="+mn-ea"/>
                <a:cs typeface="+mn-cs"/>
              </a:rPr>
              <a:t>Mcgraw-Hill</a:t>
            </a:r>
            <a:r>
              <a:rPr lang="en-US" sz="1200" kern="1200" dirty="0" smtClean="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27DC96C0-3C98-40EA-AEE7-92D00776CBF9}" type="slidenum">
              <a:rPr lang="en-US" smtClean="0"/>
              <a:t>11</a:t>
            </a:fld>
            <a:endParaRPr lang="en-US"/>
          </a:p>
        </p:txBody>
      </p:sp>
    </p:spTree>
    <p:extLst>
      <p:ext uri="{BB962C8B-B14F-4D97-AF65-F5344CB8AC3E}">
        <p14:creationId xmlns:p14="http://schemas.microsoft.com/office/powerpoint/2010/main" val="3431974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974091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312337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1314368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FDB3422-A8D2-4D19-856F-C54EB7231D81}" type="datetimeFigureOut">
              <a:rPr lang="en-US" smtClean="0"/>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318844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B3422-A8D2-4D19-856F-C54EB7231D81}" type="datetimeFigureOut">
              <a:rPr lang="en-US" smtClean="0"/>
              <a:t>5/22/2023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2688675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132015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4291904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3140962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FDB3422-A8D2-4D19-856F-C54EB7231D81}" type="datetimeFigureOut">
              <a:rPr lang="en-US" smtClean="0"/>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66876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FDB3422-A8D2-4D19-856F-C54EB7231D81}" type="datetimeFigureOut">
              <a:rPr lang="en-US" smtClean="0"/>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408229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1898535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1240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493409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122122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3159557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14004598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FDB3422-A8D2-4D19-856F-C54EB7231D81}" type="datetimeFigureOut">
              <a:rPr lang="en-US" smtClean="0"/>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F81304-5B10-4069-8D6D-6DA899CEF4A1}" type="slidenum">
              <a:rPr lang="en-US" smtClean="0"/>
              <a:t>‹#›</a:t>
            </a:fld>
            <a:endParaRPr lang="en-US"/>
          </a:p>
        </p:txBody>
      </p:sp>
    </p:spTree>
    <p:extLst>
      <p:ext uri="{BB962C8B-B14F-4D97-AF65-F5344CB8AC3E}">
        <p14:creationId xmlns:p14="http://schemas.microsoft.com/office/powerpoint/2010/main" val="3141076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FDB3422-A8D2-4D19-856F-C54EB7231D81}" type="datetimeFigureOut">
              <a:rPr lang="en-US" smtClean="0"/>
              <a:t>5/22/2023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9F81304-5B10-4069-8D6D-6DA899CEF4A1}" type="slidenum">
              <a:rPr lang="en-US" smtClean="0"/>
              <a:t>‹#›</a:t>
            </a:fld>
            <a:endParaRPr lang="en-US"/>
          </a:p>
        </p:txBody>
      </p:sp>
    </p:spTree>
    <p:extLst>
      <p:ext uri="{BB962C8B-B14F-4D97-AF65-F5344CB8AC3E}">
        <p14:creationId xmlns:p14="http://schemas.microsoft.com/office/powerpoint/2010/main" val="202042311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464" y="403816"/>
            <a:ext cx="8825658" cy="3075708"/>
          </a:xfrm>
        </p:spPr>
        <p:txBody>
          <a:bodyPr/>
          <a:lstStyle/>
          <a:p>
            <a:pPr algn="ctr"/>
            <a:r>
              <a:rPr lang="en-US" sz="5400" dirty="0">
                <a:latin typeface="Times New Roman" panose="02020603050405020304" pitchFamily="18" charset="0"/>
                <a:cs typeface="Times New Roman" panose="02020603050405020304" pitchFamily="18" charset="0"/>
              </a:rPr>
              <a:t>Presentation </a:t>
            </a:r>
            <a:r>
              <a:rPr lang="en-US" sz="5400" dirty="0" smtClean="0">
                <a:latin typeface="Times New Roman" panose="02020603050405020304" pitchFamily="18" charset="0"/>
                <a:cs typeface="Times New Roman" panose="02020603050405020304" pitchFamily="18" charset="0"/>
              </a:rPr>
              <a:t/>
            </a:r>
            <a:br>
              <a:rPr lang="en-US" sz="5400" dirty="0" smtClean="0">
                <a:latin typeface="Times New Roman" panose="02020603050405020304" pitchFamily="18" charset="0"/>
                <a:cs typeface="Times New Roman" panose="02020603050405020304" pitchFamily="18" charset="0"/>
              </a:rPr>
            </a:br>
            <a:r>
              <a:rPr lang="en-US" sz="5400" dirty="0" smtClean="0">
                <a:latin typeface="Times New Roman" panose="02020603050405020304" pitchFamily="18" charset="0"/>
                <a:cs typeface="Times New Roman" panose="02020603050405020304" pitchFamily="18" charset="0"/>
              </a:rPr>
              <a:t>on</a:t>
            </a:r>
            <a:r>
              <a:rPr lang="en-US" sz="5400" dirty="0">
                <a:latin typeface="Times New Roman" panose="02020603050405020304" pitchFamily="18" charset="0"/>
                <a:cs typeface="Times New Roman" panose="02020603050405020304" pitchFamily="18" charset="0"/>
              </a:rPr>
              <a:t/>
            </a:r>
            <a:br>
              <a:rPr lang="en-US" sz="5400" dirty="0">
                <a:latin typeface="Times New Roman" panose="02020603050405020304" pitchFamily="18" charset="0"/>
                <a:cs typeface="Times New Roman" panose="02020603050405020304" pitchFamily="18" charset="0"/>
              </a:rPr>
            </a:br>
            <a:r>
              <a:rPr lang="en-US" sz="3600" dirty="0" smtClean="0">
                <a:latin typeface="Times New Roman" panose="02020603050405020304" pitchFamily="18" charset="0"/>
                <a:cs typeface="Times New Roman" panose="02020603050405020304" pitchFamily="18" charset="0"/>
              </a:rPr>
              <a:t>The </a:t>
            </a:r>
            <a:r>
              <a:rPr lang="en-US" sz="3600" dirty="0">
                <a:latin typeface="Times New Roman" panose="02020603050405020304" pitchFamily="18" charset="0"/>
                <a:cs typeface="Times New Roman" panose="02020603050405020304" pitchFamily="18" charset="0"/>
              </a:rPr>
              <a:t>Role and Importance of quality service, Hospitality </a:t>
            </a:r>
            <a:r>
              <a:rPr lang="en-US" sz="3600" dirty="0" smtClean="0">
                <a:latin typeface="Times New Roman" panose="02020603050405020304" pitchFamily="18" charset="0"/>
                <a:cs typeface="Times New Roman" panose="02020603050405020304" pitchFamily="18" charset="0"/>
              </a:rPr>
              <a:t>and </a:t>
            </a:r>
            <a:r>
              <a:rPr lang="en-US" sz="3600" dirty="0">
                <a:latin typeface="Times New Roman" panose="02020603050405020304" pitchFamily="18" charset="0"/>
                <a:cs typeface="Times New Roman" panose="02020603050405020304" pitchFamily="18" charset="0"/>
              </a:rPr>
              <a:t>guests service in Hilton hotel chain</a:t>
            </a:r>
            <a:endParaRPr lang="en-US" sz="3600" dirty="0">
              <a:latin typeface="Times New Roman" panose="02020603050405020304" pitchFamily="18" charset="0"/>
              <a:cs typeface="Times New Roman" panose="02020603050405020304" pitchFamily="18" charset="0"/>
            </a:endParaRPr>
          </a:p>
        </p:txBody>
      </p:sp>
      <p:pic>
        <p:nvPicPr>
          <p:cNvPr id="1026" name="Picture 2" descr="Hilton Announces New Budget Hotel Chai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68111" y="3112102"/>
            <a:ext cx="6419089" cy="355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5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2" y="2052918"/>
            <a:ext cx="9403742" cy="4195481"/>
          </a:xfrm>
        </p:spPr>
        <p:txBody>
          <a:bodyPr>
            <a:normAutofit/>
          </a:bodyPr>
          <a:lstStyle/>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hotel industry's undisputed frontrunner, Hilton Worldwide, has always made these tenets central to its corporate identity (</a:t>
            </a:r>
            <a:r>
              <a:rPr lang="en-US" dirty="0" err="1">
                <a:latin typeface="Times New Roman" panose="02020603050405020304" pitchFamily="18" charset="0"/>
                <a:cs typeface="Times New Roman" panose="02020603050405020304" pitchFamily="18" charset="0"/>
              </a:rPr>
              <a:t>Bagdan</a:t>
            </a:r>
            <a:r>
              <a:rPr lang="en-US" dirty="0">
                <a:latin typeface="Times New Roman" panose="02020603050405020304" pitchFamily="18" charset="0"/>
                <a:cs typeface="Times New Roman" panose="02020603050405020304" pitchFamily="18" charset="0"/>
              </a:rPr>
              <a:t>, 2019).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Hilton </a:t>
            </a:r>
            <a:r>
              <a:rPr lang="en-US" dirty="0">
                <a:latin typeface="Times New Roman" panose="02020603050405020304" pitchFamily="18" charset="0"/>
                <a:cs typeface="Times New Roman" panose="02020603050405020304" pitchFamily="18" charset="0"/>
              </a:rPr>
              <a:t>Worldwide has made a name for itself in the hospitality industry by consistently exceeding customer expectations via its namesake </a:t>
            </a:r>
            <a:r>
              <a:rPr lang="en-US" dirty="0" smtClean="0">
                <a:latin typeface="Times New Roman" panose="02020603050405020304" pitchFamily="18" charset="0"/>
                <a:cs typeface="Times New Roman" panose="02020603050405020304" pitchFamily="18" charset="0"/>
              </a:rPr>
              <a:t>company</a:t>
            </a:r>
            <a:r>
              <a:rPr lang="en-US" dirty="0">
                <a:latin typeface="Times New Roman" panose="02020603050405020304" pitchFamily="18" charset="0"/>
                <a:cs typeface="Times New Roman" panose="02020603050405020304" pitchFamily="18" charset="0"/>
              </a:rPr>
              <a:t>, Hilton Hotels &amp; Resorts</a:t>
            </a:r>
            <a:r>
              <a:rPr lang="en-US" dirty="0" smtClean="0">
                <a:latin typeface="Times New Roman" panose="02020603050405020304" pitchFamily="18" charset="0"/>
                <a:cs typeface="Times New Roman" panose="02020603050405020304" pitchFamily="18" charset="0"/>
              </a:rPr>
              <a:t>.</a:t>
            </a:r>
          </a:p>
          <a:p>
            <a:pPr algn="just"/>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This presentation has examined Hilton </a:t>
            </a:r>
            <a:r>
              <a:rPr lang="en-US" dirty="0" err="1">
                <a:latin typeface="Times New Roman" panose="02020603050405020304" pitchFamily="18" charset="0"/>
                <a:cs typeface="Times New Roman" panose="02020603050405020304" pitchFamily="18" charset="0"/>
              </a:rPr>
              <a:t>Worldwide's</a:t>
            </a:r>
            <a:r>
              <a:rPr lang="en-US" dirty="0">
                <a:latin typeface="Times New Roman" panose="02020603050405020304" pitchFamily="18" charset="0"/>
                <a:cs typeface="Times New Roman" panose="02020603050405020304" pitchFamily="18" charset="0"/>
              </a:rPr>
              <a:t> perspective on the meaning of excellent service, the hospitality industry, and guest services. </a:t>
            </a:r>
          </a:p>
        </p:txBody>
      </p:sp>
    </p:spTree>
    <p:extLst>
      <p:ext uri="{BB962C8B-B14F-4D97-AF65-F5344CB8AC3E}">
        <p14:creationId xmlns:p14="http://schemas.microsoft.com/office/powerpoint/2010/main" val="2546396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Company Overview</a:t>
            </a:r>
            <a:r>
              <a:rPr lang="en-US" b="1" dirty="0"/>
              <a:t/>
            </a:r>
            <a:br>
              <a:rPr lang="en-US" b="1" dirty="0"/>
            </a:br>
            <a:endParaRPr lang="en-US" dirty="0"/>
          </a:p>
        </p:txBody>
      </p:sp>
      <p:sp>
        <p:nvSpPr>
          <p:cNvPr id="3" name="Content Placeholder 2"/>
          <p:cNvSpPr>
            <a:spLocks noGrp="1"/>
          </p:cNvSpPr>
          <p:nvPr>
            <p:ph idx="1"/>
          </p:nvPr>
        </p:nvSpPr>
        <p:spPr/>
        <p:txBody>
          <a:bodyPr>
            <a:normAutofit/>
          </a:bodyPr>
          <a:lstStyle/>
          <a:p>
            <a:pPr algn="just"/>
            <a:r>
              <a:rPr lang="en-US" dirty="0" smtClean="0">
                <a:latin typeface="Times New Roman" panose="02020603050405020304" pitchFamily="18" charset="0"/>
                <a:cs typeface="Times New Roman" panose="02020603050405020304" pitchFamily="18" charset="0"/>
              </a:rPr>
              <a:t>Hilton </a:t>
            </a:r>
            <a:r>
              <a:rPr lang="en-US" dirty="0">
                <a:latin typeface="Times New Roman" panose="02020603050405020304" pitchFamily="18" charset="0"/>
                <a:cs typeface="Times New Roman" panose="02020603050405020304" pitchFamily="18" charset="0"/>
              </a:rPr>
              <a:t>Worldwide is a world-famous hotel chain that also operates and franchises other establishments in the hospitality industry</a:t>
            </a:r>
            <a:r>
              <a:rPr lang="en-US" dirty="0" smtClean="0">
                <a:latin typeface="Times New Roman" panose="02020603050405020304" pitchFamily="18" charset="0"/>
                <a:cs typeface="Times New Roman" panose="02020603050405020304" pitchFamily="18" charset="0"/>
              </a:rPr>
              <a:t>.</a:t>
            </a:r>
          </a:p>
          <a:p>
            <a:pPr algn="just"/>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The firm, which Conrad Hilton started in 1919, has a long history of making visitors' stays enjoyable and memorable.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Hilton </a:t>
            </a:r>
            <a:r>
              <a:rPr lang="en-US" dirty="0">
                <a:latin typeface="Times New Roman" panose="02020603050405020304" pitchFamily="18" charset="0"/>
                <a:cs typeface="Times New Roman" panose="02020603050405020304" pitchFamily="18" charset="0"/>
              </a:rPr>
              <a:t>Worldwide, headquartered in McLean, Virginia, is a global hospitality company that operates in more than one hundred nations and territories under a broad variety of hotel brands.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There </a:t>
            </a:r>
            <a:r>
              <a:rPr lang="en-US" dirty="0">
                <a:latin typeface="Times New Roman" panose="02020603050405020304" pitchFamily="18" charset="0"/>
                <a:cs typeface="Times New Roman" panose="02020603050405020304" pitchFamily="18" charset="0"/>
              </a:rPr>
              <a:t>are over 18 distinct hotel brands in the Hilton Worldwide portfolio, each with its own take on the travel experience and target audience. </a:t>
            </a:r>
          </a:p>
        </p:txBody>
      </p:sp>
    </p:spTree>
    <p:extLst>
      <p:ext uri="{BB962C8B-B14F-4D97-AF65-F5344CB8AC3E}">
        <p14:creationId xmlns:p14="http://schemas.microsoft.com/office/powerpoint/2010/main" val="3869927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382107" cy="1400530"/>
          </a:xfrm>
        </p:spPr>
        <p:txBody>
          <a:bodyPr/>
          <a:lstStyle/>
          <a:p>
            <a:r>
              <a:rPr lang="en-US" b="1" dirty="0">
                <a:latin typeface="Times New Roman" panose="02020603050405020304" pitchFamily="18" charset="0"/>
                <a:cs typeface="Times New Roman" panose="02020603050405020304" pitchFamily="18" charset="0"/>
              </a:rPr>
              <a:t>The Role of Hilton Worldwide in Quality </a:t>
            </a:r>
            <a:r>
              <a:rPr lang="en-US" b="1" dirty="0" smtClean="0">
                <a:latin typeface="Times New Roman" panose="02020603050405020304" pitchFamily="18" charset="0"/>
                <a:cs typeface="Times New Roman" panose="02020603050405020304" pitchFamily="18" charset="0"/>
              </a:rPr>
              <a:t>Services</a:t>
            </a:r>
            <a:r>
              <a:rPr lang="en-US" b="1" dirty="0"/>
              <a:t/>
            </a:r>
            <a:br>
              <a:rPr lang="en-US" b="1" dirty="0"/>
            </a:br>
            <a:endParaRPr lang="en-US" dirty="0"/>
          </a:p>
        </p:txBody>
      </p:sp>
      <p:sp>
        <p:nvSpPr>
          <p:cNvPr id="3" name="Content Placeholder 2"/>
          <p:cNvSpPr>
            <a:spLocks noGrp="1"/>
          </p:cNvSpPr>
          <p:nvPr>
            <p:ph idx="1"/>
          </p:nvPr>
        </p:nvSpPr>
        <p:spPr/>
        <p:txBody>
          <a:bodyPr>
            <a:normAutofit/>
          </a:bodyPr>
          <a:lstStyle/>
          <a:p>
            <a:pPr algn="just"/>
            <a:r>
              <a:rPr lang="en-US" dirty="0" smtClean="0">
                <a:latin typeface="Times New Roman" panose="02020603050405020304" pitchFamily="18" charset="0"/>
                <a:cs typeface="Times New Roman" panose="02020603050405020304" pitchFamily="18" charset="0"/>
              </a:rPr>
              <a:t>Hilton </a:t>
            </a:r>
            <a:r>
              <a:rPr lang="en-US" dirty="0">
                <a:latin typeface="Times New Roman" panose="02020603050405020304" pitchFamily="18" charset="0"/>
                <a:cs typeface="Times New Roman" panose="02020603050405020304" pitchFamily="18" charset="0"/>
              </a:rPr>
              <a:t>Worldwide is instrumental in raising standards for service excellence across the hospitality </a:t>
            </a:r>
            <a:r>
              <a:rPr lang="en-US" dirty="0" smtClean="0">
                <a:latin typeface="Times New Roman" panose="02020603050405020304" pitchFamily="18" charset="0"/>
                <a:cs typeface="Times New Roman" panose="02020603050405020304" pitchFamily="18" charset="0"/>
              </a:rPr>
              <a:t>sector. </a:t>
            </a:r>
            <a:r>
              <a:rPr lang="en-US" dirty="0">
                <a:latin typeface="Times New Roman" panose="02020603050405020304" pitchFamily="18" charset="0"/>
                <a:cs typeface="Times New Roman" panose="02020603050405020304" pitchFamily="18" charset="0"/>
              </a:rPr>
              <a:t>Some of Hilton </a:t>
            </a:r>
            <a:r>
              <a:rPr lang="en-US" dirty="0" err="1">
                <a:latin typeface="Times New Roman" panose="02020603050405020304" pitchFamily="18" charset="0"/>
                <a:cs typeface="Times New Roman" panose="02020603050405020304" pitchFamily="18" charset="0"/>
              </a:rPr>
              <a:t>Worldwide's</a:t>
            </a:r>
            <a:r>
              <a:rPr lang="en-US" dirty="0">
                <a:latin typeface="Times New Roman" panose="02020603050405020304" pitchFamily="18" charset="0"/>
                <a:cs typeface="Times New Roman" panose="02020603050405020304" pitchFamily="18" charset="0"/>
              </a:rPr>
              <a:t> most notable contributions to advancing the standard of service in the hotel business are as follows:</a:t>
            </a:r>
          </a:p>
          <a:p>
            <a:pPr algn="just"/>
            <a:r>
              <a:rPr lang="en-US" b="1" dirty="0">
                <a:latin typeface="Times New Roman" panose="02020603050405020304" pitchFamily="18" charset="0"/>
                <a:cs typeface="Times New Roman" panose="02020603050405020304" pitchFamily="18" charset="0"/>
              </a:rPr>
              <a:t>Setting Standards:</a:t>
            </a:r>
            <a:r>
              <a:rPr lang="en-US" dirty="0">
                <a:latin typeface="Times New Roman" panose="02020603050405020304" pitchFamily="18" charset="0"/>
                <a:cs typeface="Times New Roman" panose="02020603050405020304" pitchFamily="18" charset="0"/>
              </a:rPr>
              <a:t> When it comes to the hospitality industry, Hilton Worldwide is the gold </a:t>
            </a:r>
            <a:r>
              <a:rPr lang="en-US" dirty="0" smtClean="0">
                <a:latin typeface="Times New Roman" panose="02020603050405020304" pitchFamily="18" charset="0"/>
                <a:cs typeface="Times New Roman" panose="02020603050405020304" pitchFamily="18" charset="0"/>
              </a:rPr>
              <a:t>standard(</a:t>
            </a:r>
            <a:r>
              <a:rPr lang="en-US" dirty="0" err="1" smtClean="0">
                <a:latin typeface="Times New Roman" panose="02020603050405020304" pitchFamily="18" charset="0"/>
                <a:cs typeface="Times New Roman" panose="02020603050405020304" pitchFamily="18" charset="0"/>
              </a:rPr>
              <a:t>Partlow</a:t>
            </a:r>
            <a:r>
              <a:rPr lang="en-US" dirty="0">
                <a:latin typeface="Times New Roman" panose="02020603050405020304" pitchFamily="18" charset="0"/>
                <a:cs typeface="Times New Roman" panose="02020603050405020304" pitchFamily="18" charset="0"/>
              </a:rPr>
              <a:t>, 2022). </a:t>
            </a:r>
          </a:p>
          <a:p>
            <a:pPr algn="just"/>
            <a:r>
              <a:rPr lang="en-US" b="1" dirty="0">
                <a:latin typeface="Times New Roman" panose="02020603050405020304" pitchFamily="18" charset="0"/>
                <a:cs typeface="Times New Roman" panose="02020603050405020304" pitchFamily="18" charset="0"/>
              </a:rPr>
              <a:t>Increasing Demands from Visitors</a:t>
            </a:r>
            <a:r>
              <a:rPr lang="en-US" dirty="0">
                <a:latin typeface="Times New Roman" panose="02020603050405020304" pitchFamily="18" charset="0"/>
                <a:cs typeface="Times New Roman" panose="02020603050405020304" pitchFamily="18" charset="0"/>
              </a:rPr>
              <a:t>:  The standard of hospitality has been raised by Hilton </a:t>
            </a:r>
            <a:r>
              <a:rPr lang="en-US" dirty="0" err="1">
                <a:latin typeface="Times New Roman" panose="02020603050405020304" pitchFamily="18" charset="0"/>
                <a:cs typeface="Times New Roman" panose="02020603050405020304" pitchFamily="18" charset="0"/>
              </a:rPr>
              <a:t>Worldwide's</a:t>
            </a:r>
            <a:r>
              <a:rPr lang="en-US" dirty="0">
                <a:latin typeface="Times New Roman" panose="02020603050405020304" pitchFamily="18" charset="0"/>
                <a:cs typeface="Times New Roman" panose="02020603050405020304" pitchFamily="18" charset="0"/>
              </a:rPr>
              <a:t> dedication to outstanding </a:t>
            </a:r>
            <a:r>
              <a:rPr lang="en-US" dirty="0" smtClean="0">
                <a:latin typeface="Times New Roman" panose="02020603050405020304" pitchFamily="18" charset="0"/>
                <a:cs typeface="Times New Roman" panose="02020603050405020304" pitchFamily="18" charset="0"/>
              </a:rPr>
              <a:t>service(</a:t>
            </a:r>
            <a:r>
              <a:rPr lang="en-US" dirty="0" err="1" smtClean="0">
                <a:latin typeface="Times New Roman" panose="02020603050405020304" pitchFamily="18" charset="0"/>
                <a:cs typeface="Times New Roman" panose="02020603050405020304" pitchFamily="18" charset="0"/>
              </a:rPr>
              <a:t>Buswell</a:t>
            </a:r>
            <a:r>
              <a:rPr lang="en-US" dirty="0">
                <a:latin typeface="Times New Roman" panose="02020603050405020304" pitchFamily="18" charset="0"/>
                <a:cs typeface="Times New Roman" panose="02020603050405020304" pitchFamily="18" charset="0"/>
              </a:rPr>
              <a:t>, 2020). </a:t>
            </a:r>
          </a:p>
          <a:p>
            <a:pPr algn="just"/>
            <a:r>
              <a:rPr lang="en-US" b="1" dirty="0">
                <a:latin typeface="Times New Roman" panose="02020603050405020304" pitchFamily="18" charset="0"/>
                <a:cs typeface="Times New Roman" panose="02020603050405020304" pitchFamily="18" charset="0"/>
              </a:rPr>
              <a:t>Developing Skill:</a:t>
            </a:r>
            <a:r>
              <a:rPr lang="en-US" dirty="0">
                <a:latin typeface="Times New Roman" panose="02020603050405020304" pitchFamily="18" charset="0"/>
                <a:cs typeface="Times New Roman" panose="02020603050405020304" pitchFamily="18" charset="0"/>
              </a:rPr>
              <a:t> The hotel sector as a whole benefits from Hilton </a:t>
            </a:r>
            <a:r>
              <a:rPr lang="en-US" dirty="0" err="1">
                <a:latin typeface="Times New Roman" panose="02020603050405020304" pitchFamily="18" charset="0"/>
                <a:cs typeface="Times New Roman" panose="02020603050405020304" pitchFamily="18" charset="0"/>
              </a:rPr>
              <a:t>Worldwide's</a:t>
            </a:r>
            <a:r>
              <a:rPr lang="en-US" dirty="0">
                <a:latin typeface="Times New Roman" panose="02020603050405020304" pitchFamily="18" charset="0"/>
                <a:cs typeface="Times New Roman" panose="02020603050405020304" pitchFamily="18" charset="0"/>
              </a:rPr>
              <a:t> investment in training and development </a:t>
            </a:r>
            <a:r>
              <a:rPr lang="en-US" dirty="0" err="1">
                <a:latin typeface="Times New Roman" panose="02020603050405020304" pitchFamily="18" charset="0"/>
                <a:cs typeface="Times New Roman" panose="02020603050405020304" pitchFamily="18" charset="0"/>
              </a:rPr>
              <a:t>programmes</a:t>
            </a:r>
            <a:r>
              <a:rPr lang="en-US" dirty="0">
                <a:latin typeface="Times New Roman" panose="02020603050405020304" pitchFamily="18" charset="0"/>
                <a:cs typeface="Times New Roman" panose="02020603050405020304" pitchFamily="18" charset="0"/>
              </a:rPr>
              <a:t> for its </a:t>
            </a:r>
            <a:r>
              <a:rPr lang="en-US" dirty="0" smtClean="0">
                <a:latin typeface="Times New Roman" panose="02020603050405020304" pitchFamily="18" charset="0"/>
                <a:cs typeface="Times New Roman" panose="02020603050405020304" pitchFamily="18" charset="0"/>
              </a:rPr>
              <a:t>staff</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(Alani</a:t>
            </a:r>
            <a:r>
              <a:rPr lang="en-US" dirty="0">
                <a:latin typeface="Times New Roman" panose="02020603050405020304" pitchFamily="18" charset="0"/>
                <a:cs typeface="Times New Roman" panose="02020603050405020304" pitchFamily="18" charset="0"/>
              </a:rPr>
              <a:t>, 2021</a:t>
            </a:r>
            <a:r>
              <a:rPr lang="en-US" dirty="0"/>
              <a:t>)</a:t>
            </a:r>
          </a:p>
        </p:txBody>
      </p:sp>
    </p:spTree>
    <p:extLst>
      <p:ext uri="{BB962C8B-B14F-4D97-AF65-F5344CB8AC3E}">
        <p14:creationId xmlns:p14="http://schemas.microsoft.com/office/powerpoint/2010/main" val="117878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Cont</a:t>
            </a:r>
            <a:r>
              <a:rPr lang="en-US" b="1"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a:xfrm>
            <a:off x="831274" y="2052918"/>
            <a:ext cx="9218580" cy="4195481"/>
          </a:xfrm>
        </p:spPr>
        <p:txBody>
          <a:bodyPr/>
          <a:lstStyle/>
          <a:p>
            <a:pPr algn="just"/>
            <a:r>
              <a:rPr lang="en-US" b="1" dirty="0">
                <a:latin typeface="Times New Roman" panose="02020603050405020304" pitchFamily="18" charset="0"/>
                <a:cs typeface="Times New Roman" panose="02020603050405020304" pitchFamily="18" charset="0"/>
              </a:rPr>
              <a:t>Working Together, Sharing Information:</a:t>
            </a:r>
            <a:r>
              <a:rPr lang="en-US" dirty="0">
                <a:latin typeface="Times New Roman" panose="02020603050405020304" pitchFamily="18" charset="0"/>
                <a:cs typeface="Times New Roman" panose="02020603050405020304" pitchFamily="18" charset="0"/>
              </a:rPr>
              <a:t> Hilton Worldwide is heavily involved in trade shows, conventions, and other gatherings of industry experts with the purpose of promoting cooperation and the exchange of ideas. </a:t>
            </a:r>
          </a:p>
          <a:p>
            <a:pPr algn="just"/>
            <a:r>
              <a:rPr lang="en-US" b="1" dirty="0" smtClean="0">
                <a:latin typeface="Times New Roman" panose="02020603050405020304" pitchFamily="18" charset="0"/>
                <a:cs typeface="Times New Roman" panose="02020603050405020304" pitchFamily="18" charset="0"/>
              </a:rPr>
              <a:t>Influence </a:t>
            </a:r>
            <a:r>
              <a:rPr lang="en-US" b="1" dirty="0">
                <a:latin typeface="Times New Roman" panose="02020603050405020304" pitchFamily="18" charset="0"/>
                <a:cs typeface="Times New Roman" panose="02020603050405020304" pitchFamily="18" charset="0"/>
              </a:rPr>
              <a:t>and Prestige:</a:t>
            </a:r>
            <a:r>
              <a:rPr lang="en-US" dirty="0">
                <a:latin typeface="Times New Roman" panose="02020603050405020304" pitchFamily="18" charset="0"/>
                <a:cs typeface="Times New Roman" panose="02020603050405020304" pitchFamily="18" charset="0"/>
              </a:rPr>
              <a:t> The credibility Hilton Worldwide has earned as a service provider has given it considerable sway in the hospitality sector. </a:t>
            </a:r>
          </a:p>
        </p:txBody>
      </p:sp>
    </p:spTree>
    <p:extLst>
      <p:ext uri="{BB962C8B-B14F-4D97-AF65-F5344CB8AC3E}">
        <p14:creationId xmlns:p14="http://schemas.microsoft.com/office/powerpoint/2010/main" val="2886051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589925" cy="1400530"/>
          </a:xfrm>
        </p:spPr>
        <p:txBody>
          <a:bodyPr/>
          <a:lstStyle/>
          <a:p>
            <a:r>
              <a:rPr lang="en-US" b="1" dirty="0">
                <a:latin typeface="Times New Roman" panose="02020603050405020304" pitchFamily="18" charset="0"/>
                <a:cs typeface="Times New Roman" panose="02020603050405020304" pitchFamily="18" charset="0"/>
              </a:rPr>
              <a:t>The Importance of Hilton Worldwide in Quality </a:t>
            </a:r>
            <a:r>
              <a:rPr lang="en-US" b="1" dirty="0" smtClean="0">
                <a:latin typeface="Times New Roman" panose="02020603050405020304" pitchFamily="18" charset="0"/>
                <a:cs typeface="Times New Roman" panose="02020603050405020304" pitchFamily="18" charset="0"/>
              </a:rPr>
              <a:t>Services</a:t>
            </a:r>
            <a:r>
              <a:rPr lang="en-US" b="1" dirty="0"/>
              <a:t/>
            </a:r>
            <a:br>
              <a:rPr lang="en-US" b="1" dirty="0"/>
            </a:br>
            <a:endParaRPr lang="en-US" dirty="0"/>
          </a:p>
        </p:txBody>
      </p:sp>
      <p:sp>
        <p:nvSpPr>
          <p:cNvPr id="3" name="Content Placeholder 2"/>
          <p:cNvSpPr>
            <a:spLocks noGrp="1"/>
          </p:cNvSpPr>
          <p:nvPr>
            <p:ph idx="1"/>
          </p:nvPr>
        </p:nvSpPr>
        <p:spPr>
          <a:xfrm>
            <a:off x="646112" y="2052918"/>
            <a:ext cx="10243562" cy="4195481"/>
          </a:xfrm>
        </p:spPr>
        <p:txBody>
          <a:bodyPr>
            <a:normAutofit/>
          </a:bodyPr>
          <a:lstStyle/>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hospitality sector relies heavily on companies like Hilton Worldwide, thus the company's dedication to service excellence is crucial. Some of the most compelling arguments for Hilton </a:t>
            </a:r>
            <a:r>
              <a:rPr lang="en-US" dirty="0" err="1">
                <a:latin typeface="Times New Roman" panose="02020603050405020304" pitchFamily="18" charset="0"/>
                <a:cs typeface="Times New Roman" panose="02020603050405020304" pitchFamily="18" charset="0"/>
              </a:rPr>
              <a:t>Worldwide's</a:t>
            </a:r>
            <a:r>
              <a:rPr lang="en-US" dirty="0">
                <a:latin typeface="Times New Roman" panose="02020603050405020304" pitchFamily="18" charset="0"/>
                <a:cs typeface="Times New Roman" panose="02020603050405020304" pitchFamily="18" charset="0"/>
              </a:rPr>
              <a:t> leadership in providing high-quality service are as follows:</a:t>
            </a:r>
          </a:p>
          <a:p>
            <a:pPr algn="just"/>
            <a:r>
              <a:rPr lang="en-US" b="1" dirty="0">
                <a:latin typeface="Times New Roman" panose="02020603050405020304" pitchFamily="18" charset="0"/>
                <a:cs typeface="Times New Roman" panose="02020603050405020304" pitchFamily="18" charset="0"/>
              </a:rPr>
              <a:t>Industry Leadership:</a:t>
            </a:r>
            <a:r>
              <a:rPr lang="en-US" dirty="0">
                <a:latin typeface="Times New Roman" panose="02020603050405020304" pitchFamily="18" charset="0"/>
                <a:cs typeface="Times New Roman" panose="02020603050405020304" pitchFamily="18" charset="0"/>
              </a:rPr>
              <a:t> Hilton Worldwide is a worldwide leader in the hotel business, and the company's commitment to providing superior service has become an industry </a:t>
            </a:r>
            <a:r>
              <a:rPr lang="en-US" dirty="0" smtClean="0">
                <a:latin typeface="Times New Roman" panose="02020603050405020304" pitchFamily="18" charset="0"/>
                <a:cs typeface="Times New Roman" panose="02020603050405020304" pitchFamily="18" charset="0"/>
              </a:rPr>
              <a:t>benchmark(</a:t>
            </a:r>
            <a:r>
              <a:rPr lang="en-US" dirty="0" err="1" smtClean="0">
                <a:latin typeface="Times New Roman" panose="02020603050405020304" pitchFamily="18" charset="0"/>
                <a:cs typeface="Times New Roman" panose="02020603050405020304" pitchFamily="18" charset="0"/>
              </a:rPr>
              <a:t>Bagdan</a:t>
            </a:r>
            <a:r>
              <a:rPr lang="en-US" dirty="0">
                <a:latin typeface="Times New Roman" panose="02020603050405020304" pitchFamily="18" charset="0"/>
                <a:cs typeface="Times New Roman" panose="02020603050405020304" pitchFamily="18" charset="0"/>
              </a:rPr>
              <a:t>, 2019). </a:t>
            </a:r>
          </a:p>
          <a:p>
            <a:pPr algn="just"/>
            <a:r>
              <a:rPr lang="en-US" b="1" dirty="0">
                <a:latin typeface="Times New Roman" panose="02020603050405020304" pitchFamily="18" charset="0"/>
                <a:cs typeface="Times New Roman" panose="02020603050405020304" pitchFamily="18" charset="0"/>
              </a:rPr>
              <a:t>Contentment and Loyalty of Visitors:</a:t>
            </a:r>
            <a:r>
              <a:rPr lang="en-US" dirty="0">
                <a:latin typeface="Times New Roman" panose="02020603050405020304" pitchFamily="18" charset="0"/>
                <a:cs typeface="Times New Roman" panose="02020603050405020304" pitchFamily="18" charset="0"/>
              </a:rPr>
              <a:t> Guest happiness and repeat business come down to the quality of the services provided. The dedication of Hilton Worldwide to providing excellent service has earned the company high marks from satisfied customers. </a:t>
            </a:r>
          </a:p>
          <a:p>
            <a:r>
              <a:rPr lang="en-US" dirty="0"/>
              <a:t/>
            </a:r>
            <a:br>
              <a:rPr lang="en-US" dirty="0"/>
            </a:br>
            <a:r>
              <a:rPr lang="en-US" dirty="0"/>
              <a:t> </a:t>
            </a:r>
          </a:p>
          <a:p>
            <a:endParaRPr lang="en-US" dirty="0"/>
          </a:p>
        </p:txBody>
      </p:sp>
    </p:spTree>
    <p:extLst>
      <p:ext uri="{BB962C8B-B14F-4D97-AF65-F5344CB8AC3E}">
        <p14:creationId xmlns:p14="http://schemas.microsoft.com/office/powerpoint/2010/main" val="1583200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Cont.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b="1" dirty="0">
                <a:latin typeface="Times New Roman" panose="02020603050405020304" pitchFamily="18" charset="0"/>
                <a:cs typeface="Times New Roman" panose="02020603050405020304" pitchFamily="18" charset="0"/>
              </a:rPr>
              <a:t>Guest Satisfaction</a:t>
            </a:r>
            <a:r>
              <a:rPr lang="en-US" dirty="0">
                <a:latin typeface="Times New Roman" panose="02020603050405020304" pitchFamily="18" charset="0"/>
                <a:cs typeface="Times New Roman" panose="02020603050405020304" pitchFamily="18" charset="0"/>
              </a:rPr>
              <a:t>: Hilton Worldwide understands the importance of providing high-quality services to its guests. </a:t>
            </a:r>
            <a:endParaRPr lang="en-US" dirty="0" smtClean="0">
              <a:latin typeface="Times New Roman" panose="02020603050405020304" pitchFamily="18" charset="0"/>
              <a:cs typeface="Times New Roman" panose="02020603050405020304" pitchFamily="18" charset="0"/>
            </a:endParaRPr>
          </a:p>
          <a:p>
            <a:pPr algn="just"/>
            <a:r>
              <a:rPr lang="en-US" b="1" dirty="0" smtClean="0">
                <a:latin typeface="Times New Roman" panose="02020603050405020304" pitchFamily="18" charset="0"/>
                <a:cs typeface="Times New Roman" panose="02020603050405020304" pitchFamily="18" charset="0"/>
              </a:rPr>
              <a:t>Reputation </a:t>
            </a:r>
            <a:r>
              <a:rPr lang="en-US" b="1" dirty="0">
                <a:latin typeface="Times New Roman" panose="02020603050405020304" pitchFamily="18" charset="0"/>
                <a:cs typeface="Times New Roman" panose="02020603050405020304" pitchFamily="18" charset="0"/>
              </a:rPr>
              <a:t>and Brand Trust:</a:t>
            </a:r>
            <a:r>
              <a:rPr lang="en-US" dirty="0">
                <a:latin typeface="Times New Roman" panose="02020603050405020304" pitchFamily="18" charset="0"/>
                <a:cs typeface="Times New Roman" panose="02020603050405020304" pitchFamily="18" charset="0"/>
              </a:rPr>
              <a:t> The reliability and respect with which people see the Hilton Worldwide brand are directly related to the company's standing as a reliable service </a:t>
            </a:r>
            <a:r>
              <a:rPr lang="en-US" dirty="0" smtClean="0">
                <a:latin typeface="Times New Roman" panose="02020603050405020304" pitchFamily="18" charset="0"/>
                <a:cs typeface="Times New Roman" panose="02020603050405020304" pitchFamily="18" charset="0"/>
              </a:rPr>
              <a:t>provider.</a:t>
            </a:r>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Effect on the Economy:</a:t>
            </a:r>
            <a:r>
              <a:rPr lang="en-US" dirty="0">
                <a:latin typeface="Times New Roman" panose="02020603050405020304" pitchFamily="18" charset="0"/>
                <a:cs typeface="Times New Roman" panose="02020603050405020304" pitchFamily="18" charset="0"/>
              </a:rPr>
              <a:t> Hilton </a:t>
            </a:r>
            <a:r>
              <a:rPr lang="en-US" dirty="0" err="1">
                <a:latin typeface="Times New Roman" panose="02020603050405020304" pitchFamily="18" charset="0"/>
                <a:cs typeface="Times New Roman" panose="02020603050405020304" pitchFamily="18" charset="0"/>
              </a:rPr>
              <a:t>Worldwide's</a:t>
            </a:r>
            <a:r>
              <a:rPr lang="en-US" dirty="0">
                <a:latin typeface="Times New Roman" panose="02020603050405020304" pitchFamily="18" charset="0"/>
                <a:cs typeface="Times New Roman" panose="02020603050405020304" pitchFamily="18" charset="0"/>
              </a:rPr>
              <a:t> high-</a:t>
            </a:r>
            <a:r>
              <a:rPr lang="en-US" dirty="0" err="1">
                <a:latin typeface="Times New Roman" panose="02020603050405020304" pitchFamily="18" charset="0"/>
                <a:cs typeface="Times New Roman" panose="02020603050405020304" pitchFamily="18" charset="0"/>
              </a:rPr>
              <a:t>calibre</a:t>
            </a:r>
            <a:r>
              <a:rPr lang="en-US" dirty="0">
                <a:latin typeface="Times New Roman" panose="02020603050405020304" pitchFamily="18" charset="0"/>
                <a:cs typeface="Times New Roman" panose="02020603050405020304" pitchFamily="18" charset="0"/>
              </a:rPr>
              <a:t> services are crucial to the success of the hospitality sector as a whole. </a:t>
            </a:r>
          </a:p>
          <a:p>
            <a:pPr algn="just"/>
            <a:r>
              <a:rPr lang="en-US" b="1" dirty="0" smtClean="0">
                <a:latin typeface="Times New Roman" panose="02020603050405020304" pitchFamily="18" charset="0"/>
                <a:cs typeface="Times New Roman" panose="02020603050405020304" pitchFamily="18" charset="0"/>
              </a:rPr>
              <a:t>Technological </a:t>
            </a:r>
            <a:r>
              <a:rPr lang="en-US" b="1" dirty="0">
                <a:latin typeface="Times New Roman" panose="02020603050405020304" pitchFamily="18" charset="0"/>
                <a:cs typeface="Times New Roman" panose="02020603050405020304" pitchFamily="18" charset="0"/>
              </a:rPr>
              <a:t>advancements and industry standards:</a:t>
            </a:r>
            <a:r>
              <a:rPr lang="en-US" dirty="0">
                <a:latin typeface="Times New Roman" panose="02020603050405020304" pitchFamily="18" charset="0"/>
                <a:cs typeface="Times New Roman" panose="02020603050405020304" pitchFamily="18" charset="0"/>
              </a:rPr>
              <a:t> Hilton Worldwide is leading the hotel industry in service quality and innovation. </a:t>
            </a:r>
          </a:p>
        </p:txBody>
      </p:sp>
    </p:spTree>
    <p:extLst>
      <p:ext uri="{BB962C8B-B14F-4D97-AF65-F5344CB8AC3E}">
        <p14:creationId xmlns:p14="http://schemas.microsoft.com/office/powerpoint/2010/main" val="2292033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Hospitality and Guest Services in the Hospitality Industry </a:t>
            </a:r>
            <a:r>
              <a:rPr lang="en-US" b="1" dirty="0"/>
              <a:t/>
            </a:r>
            <a:br>
              <a:rPr lang="en-US" b="1" dirty="0"/>
            </a:br>
            <a:endParaRPr lang="en-US" dirty="0"/>
          </a:p>
        </p:txBody>
      </p:sp>
      <p:sp>
        <p:nvSpPr>
          <p:cNvPr id="3" name="Content Placeholder 2"/>
          <p:cNvSpPr>
            <a:spLocks noGrp="1"/>
          </p:cNvSpPr>
          <p:nvPr>
            <p:ph idx="1"/>
          </p:nvPr>
        </p:nvSpPr>
        <p:spPr>
          <a:xfrm>
            <a:off x="646112" y="2052918"/>
            <a:ext cx="9403742" cy="4195481"/>
          </a:xfrm>
        </p:spPr>
        <p:txBody>
          <a:bodyPr>
            <a:normAutofit/>
          </a:bodyPr>
          <a:lstStyle/>
          <a:p>
            <a:pPr algn="just"/>
            <a:r>
              <a:rPr lang="en-US" dirty="0" smtClean="0">
                <a:latin typeface="Times New Roman" panose="02020603050405020304" pitchFamily="18" charset="0"/>
                <a:cs typeface="Times New Roman" panose="02020603050405020304" pitchFamily="18" charset="0"/>
              </a:rPr>
              <a:t>When </a:t>
            </a:r>
            <a:r>
              <a:rPr lang="en-US" dirty="0">
                <a:latin typeface="Times New Roman" panose="02020603050405020304" pitchFamily="18" charset="0"/>
                <a:cs typeface="Times New Roman" panose="02020603050405020304" pitchFamily="18" charset="0"/>
              </a:rPr>
              <a:t>it comes to running a business in the hospitality sector, Hilton Worldwide puts a premium on friendliness and guest </a:t>
            </a:r>
            <a:r>
              <a:rPr lang="en-US" dirty="0" smtClean="0">
                <a:latin typeface="Times New Roman" panose="02020603050405020304" pitchFamily="18" charset="0"/>
                <a:cs typeface="Times New Roman" panose="02020603050405020304" pitchFamily="18" charset="0"/>
              </a:rPr>
              <a:t>services. </a:t>
            </a:r>
            <a:r>
              <a:rPr lang="en-US" dirty="0">
                <a:latin typeface="Times New Roman" panose="02020603050405020304" pitchFamily="18" charset="0"/>
                <a:cs typeface="Times New Roman" panose="02020603050405020304" pitchFamily="18" charset="0"/>
              </a:rPr>
              <a:t>According to Hilton Worldwide, hospitality including guest services is best described as follows:</a:t>
            </a:r>
          </a:p>
          <a:p>
            <a:pPr algn="just"/>
            <a:r>
              <a:rPr lang="en-US" b="1" dirty="0">
                <a:latin typeface="Times New Roman" panose="02020603050405020304" pitchFamily="18" charset="0"/>
                <a:cs typeface="Times New Roman" panose="02020603050405020304" pitchFamily="18" charset="0"/>
              </a:rPr>
              <a:t>Hospitality:</a:t>
            </a:r>
            <a:r>
              <a:rPr lang="en-US" dirty="0">
                <a:latin typeface="Times New Roman" panose="02020603050405020304" pitchFamily="18" charset="0"/>
                <a:cs typeface="Times New Roman" panose="02020603050405020304" pitchFamily="18" charset="0"/>
              </a:rPr>
              <a:t> According to Hilton's global website, "hospitality" is "the art of warmly greeting and caring for visitors, creating friendly and inclusive </a:t>
            </a:r>
            <a:r>
              <a:rPr lang="en-US" dirty="0" smtClean="0">
                <a:latin typeface="Times New Roman" panose="02020603050405020304" pitchFamily="18" charset="0"/>
                <a:cs typeface="Times New Roman" panose="02020603050405020304" pitchFamily="18" charset="0"/>
              </a:rPr>
              <a:t>surroundings (</a:t>
            </a:r>
            <a:r>
              <a:rPr lang="en-US" dirty="0">
                <a:latin typeface="Times New Roman" panose="02020603050405020304" pitchFamily="18" charset="0"/>
                <a:cs typeface="Times New Roman" panose="02020603050405020304" pitchFamily="18" charset="0"/>
              </a:rPr>
              <a:t>Alani, 2021). </a:t>
            </a:r>
          </a:p>
          <a:p>
            <a:pPr algn="just"/>
            <a:r>
              <a:rPr lang="en-US" b="1" dirty="0">
                <a:latin typeface="Times New Roman" panose="02020603050405020304" pitchFamily="18" charset="0"/>
                <a:cs typeface="Times New Roman" panose="02020603050405020304" pitchFamily="18" charset="0"/>
              </a:rPr>
              <a:t>Services for Guests:</a:t>
            </a:r>
            <a:r>
              <a:rPr lang="en-US" dirty="0">
                <a:latin typeface="Times New Roman" panose="02020603050405020304" pitchFamily="18" charset="0"/>
                <a:cs typeface="Times New Roman" panose="02020603050405020304" pitchFamily="18" charset="0"/>
              </a:rPr>
              <a:t> What Hilton Worldwide calls "guest services" are the many aids provided to visitors in order to make their stay as pleasant as </a:t>
            </a:r>
            <a:r>
              <a:rPr lang="en-US" dirty="0" smtClean="0">
                <a:latin typeface="Times New Roman" panose="02020603050405020304" pitchFamily="18" charset="0"/>
                <a:cs typeface="Times New Roman" panose="02020603050405020304" pitchFamily="18" charset="0"/>
              </a:rPr>
              <a:t>possible (</a:t>
            </a:r>
            <a:r>
              <a:rPr lang="en-US" dirty="0" err="1">
                <a:latin typeface="Times New Roman" panose="02020603050405020304" pitchFamily="18" charset="0"/>
                <a:cs typeface="Times New Roman" panose="02020603050405020304" pitchFamily="18" charset="0"/>
              </a:rPr>
              <a:t>Mok</a:t>
            </a:r>
            <a:r>
              <a:rPr lang="en-US" dirty="0">
                <a:latin typeface="Times New Roman" panose="02020603050405020304" pitchFamily="18" charset="0"/>
                <a:cs typeface="Times New Roman" panose="02020603050405020304" pitchFamily="18" charset="0"/>
              </a:rPr>
              <a:t>, 2020). </a:t>
            </a:r>
          </a:p>
        </p:txBody>
      </p:sp>
    </p:spTree>
    <p:extLst>
      <p:ext uri="{BB962C8B-B14F-4D97-AF65-F5344CB8AC3E}">
        <p14:creationId xmlns:p14="http://schemas.microsoft.com/office/powerpoint/2010/main" val="836360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Cont.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b="1" dirty="0">
                <a:latin typeface="Times New Roman" panose="02020603050405020304" pitchFamily="18" charset="0"/>
                <a:cs typeface="Times New Roman" panose="02020603050405020304" pitchFamily="18" charset="0"/>
              </a:rPr>
              <a:t>Customization and Care for the Little Things:</a:t>
            </a:r>
            <a:r>
              <a:rPr lang="en-US" dirty="0">
                <a:latin typeface="Times New Roman" panose="02020603050405020304" pitchFamily="18" charset="0"/>
                <a:cs typeface="Times New Roman" panose="02020603050405020304" pitchFamily="18" charset="0"/>
              </a:rPr>
              <a:t> Hilton Worldwide </a:t>
            </a:r>
            <a:r>
              <a:rPr lang="en-US" dirty="0" err="1">
                <a:latin typeface="Times New Roman" panose="02020603050405020304" pitchFamily="18" charset="0"/>
                <a:cs typeface="Times New Roman" panose="02020603050405020304" pitchFamily="18" charset="0"/>
              </a:rPr>
              <a:t>recognises</a:t>
            </a:r>
            <a:r>
              <a:rPr lang="en-US" dirty="0">
                <a:latin typeface="Times New Roman" panose="02020603050405020304" pitchFamily="18" charset="0"/>
                <a:cs typeface="Times New Roman" panose="02020603050405020304" pitchFamily="18" charset="0"/>
              </a:rPr>
              <a:t> that each visitor is an individual with specific </a:t>
            </a:r>
            <a:r>
              <a:rPr lang="en-US" dirty="0" smtClean="0">
                <a:latin typeface="Times New Roman" panose="02020603050405020304" pitchFamily="18" charset="0"/>
                <a:cs typeface="Times New Roman" panose="02020603050405020304" pitchFamily="18" charset="0"/>
              </a:rPr>
              <a:t>requirements. </a:t>
            </a:r>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Guest-Needs Anticipation:</a:t>
            </a:r>
            <a:r>
              <a:rPr lang="en-US" dirty="0">
                <a:latin typeface="Times New Roman" panose="02020603050405020304" pitchFamily="18" charset="0"/>
                <a:cs typeface="Times New Roman" panose="02020603050405020304" pitchFamily="18" charset="0"/>
              </a:rPr>
              <a:t> The philosophy of Hilton Worldwide is to provide for guests before they even know they have a </a:t>
            </a:r>
            <a:r>
              <a:rPr lang="en-US" dirty="0" smtClean="0">
                <a:latin typeface="Times New Roman" panose="02020603050405020304" pitchFamily="18" charset="0"/>
                <a:cs typeface="Times New Roman" panose="02020603050405020304" pitchFamily="18" charset="0"/>
              </a:rPr>
              <a:t>need</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a:t>
            </a:r>
            <a:r>
              <a:rPr lang="en-US" dirty="0" err="1" smtClean="0">
                <a:latin typeface="Times New Roman" panose="02020603050405020304" pitchFamily="18" charset="0"/>
                <a:cs typeface="Times New Roman" panose="02020603050405020304" pitchFamily="18" charset="0"/>
              </a:rPr>
              <a:t>Mutuku</a:t>
            </a:r>
            <a:r>
              <a:rPr lang="en-US" dirty="0">
                <a:latin typeface="Times New Roman" panose="02020603050405020304" pitchFamily="18" charset="0"/>
                <a:cs typeface="Times New Roman" panose="02020603050405020304" pitchFamily="18" charset="0"/>
              </a:rPr>
              <a:t>, 2020).</a:t>
            </a:r>
          </a:p>
          <a:p>
            <a:pPr algn="just"/>
            <a:r>
              <a:rPr lang="en-US" b="1" dirty="0">
                <a:latin typeface="Times New Roman" panose="02020603050405020304" pitchFamily="18" charset="0"/>
                <a:cs typeface="Times New Roman" panose="02020603050405020304" pitchFamily="18" charset="0"/>
              </a:rPr>
              <a:t>Stability and dependability</a:t>
            </a:r>
            <a:r>
              <a:rPr lang="en-US" dirty="0">
                <a:latin typeface="Times New Roman" panose="02020603050405020304" pitchFamily="18" charset="0"/>
                <a:cs typeface="Times New Roman" panose="02020603050405020304" pitchFamily="18" charset="0"/>
              </a:rPr>
              <a:t>:  Hilton Worldwide is committed to providing consistent and dependable guest services at all of its properties across the world. </a:t>
            </a:r>
          </a:p>
        </p:txBody>
      </p:sp>
    </p:spTree>
    <p:extLst>
      <p:ext uri="{BB962C8B-B14F-4D97-AF65-F5344CB8AC3E}">
        <p14:creationId xmlns:p14="http://schemas.microsoft.com/office/powerpoint/2010/main" val="3939501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r>
              <a:rPr lang="en-US" b="1" dirty="0"/>
              <a:t> </a:t>
            </a:r>
            <a:br>
              <a:rPr lang="en-US" b="1" dirty="0"/>
            </a:br>
            <a:endParaRPr lang="en-US" dirty="0"/>
          </a:p>
        </p:txBody>
      </p:sp>
      <p:sp>
        <p:nvSpPr>
          <p:cNvPr id="3" name="Content Placeholder 2"/>
          <p:cNvSpPr>
            <a:spLocks noGrp="1"/>
          </p:cNvSpPr>
          <p:nvPr>
            <p:ph idx="1"/>
          </p:nvPr>
        </p:nvSpPr>
        <p:spPr>
          <a:xfrm>
            <a:off x="646110" y="2052918"/>
            <a:ext cx="9403743" cy="4195481"/>
          </a:xfrm>
        </p:spPr>
        <p:txBody>
          <a:bodyPr/>
          <a:lstStyle/>
          <a:p>
            <a:pPr algn="just"/>
            <a:r>
              <a:rPr lang="en-US" dirty="0" smtClean="0">
                <a:latin typeface="Times New Roman" panose="02020603050405020304" pitchFamily="18" charset="0"/>
                <a:cs typeface="Times New Roman" panose="02020603050405020304" pitchFamily="18" charset="0"/>
              </a:rPr>
              <a:t>Hilton </a:t>
            </a:r>
            <a:r>
              <a:rPr lang="en-US" dirty="0">
                <a:latin typeface="Times New Roman" panose="02020603050405020304" pitchFamily="18" charset="0"/>
                <a:cs typeface="Times New Roman" panose="02020603050405020304" pitchFamily="18" charset="0"/>
              </a:rPr>
              <a:t>Worldwide is at the forefront of the hospitality business because of its dedication to superior service, the hospitality industry, as well as guest services.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Hilton </a:t>
            </a:r>
            <a:r>
              <a:rPr lang="en-US" dirty="0">
                <a:latin typeface="Times New Roman" panose="02020603050405020304" pitchFamily="18" charset="0"/>
                <a:cs typeface="Times New Roman" panose="02020603050405020304" pitchFamily="18" charset="0"/>
              </a:rPr>
              <a:t>has </a:t>
            </a:r>
            <a:r>
              <a:rPr lang="en-US" dirty="0" err="1">
                <a:latin typeface="Times New Roman" panose="02020603050405020304" pitchFamily="18" charset="0"/>
                <a:cs typeface="Times New Roman" panose="02020603050405020304" pitchFamily="18" charset="0"/>
              </a:rPr>
              <a:t>revolutionised</a:t>
            </a:r>
            <a:r>
              <a:rPr lang="en-US" dirty="0">
                <a:latin typeface="Times New Roman" panose="02020603050405020304" pitchFamily="18" charset="0"/>
                <a:cs typeface="Times New Roman" panose="02020603050405020304" pitchFamily="18" charset="0"/>
              </a:rPr>
              <a:t> the hospitality business by placing a premium on providing guests with unique and memorable experiences, paying close attention to every detail, as well as anticipating their requirements</a:t>
            </a:r>
            <a:r>
              <a:rPr lang="en-US" dirty="0" smtClean="0">
                <a:latin typeface="Times New Roman" panose="02020603050405020304" pitchFamily="18" charset="0"/>
                <a:cs typeface="Times New Roman" panose="02020603050405020304" pitchFamily="18" charset="0"/>
              </a:rPr>
              <a:t>.</a:t>
            </a:r>
          </a:p>
          <a:p>
            <a:endParaRPr lang="en-US" dirty="0" smtClean="0"/>
          </a:p>
          <a:p>
            <a:pPr marL="0" indent="0">
              <a:buNone/>
            </a:pPr>
            <a:endParaRPr lang="en-US" dirty="0"/>
          </a:p>
        </p:txBody>
      </p:sp>
    </p:spTree>
    <p:extLst>
      <p:ext uri="{BB962C8B-B14F-4D97-AF65-F5344CB8AC3E}">
        <p14:creationId xmlns:p14="http://schemas.microsoft.com/office/powerpoint/2010/main" val="3058951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r>
              <a:rPr lang="en-US" b="1" dirty="0"/>
              <a:t/>
            </a:r>
            <a:br>
              <a:rPr lang="en-US" b="1" dirty="0"/>
            </a:br>
            <a:endParaRPr lang="en-US" dirty="0"/>
          </a:p>
        </p:txBody>
      </p:sp>
      <p:sp>
        <p:nvSpPr>
          <p:cNvPr id="3" name="Content Placeholder 2"/>
          <p:cNvSpPr>
            <a:spLocks noGrp="1"/>
          </p:cNvSpPr>
          <p:nvPr>
            <p:ph idx="1"/>
          </p:nvPr>
        </p:nvSpPr>
        <p:spPr>
          <a:xfrm>
            <a:off x="360218" y="2052918"/>
            <a:ext cx="9689635" cy="4195481"/>
          </a:xfrm>
        </p:spPr>
        <p:txBody>
          <a:bodyPr>
            <a:normAutofit fontScale="92500" lnSpcReduction="20000"/>
          </a:bodyPr>
          <a:lstStyle/>
          <a:p>
            <a:pPr algn="just"/>
            <a:r>
              <a:rPr lang="en-US" dirty="0" smtClean="0">
                <a:latin typeface="Times New Roman" panose="02020603050405020304" pitchFamily="18" charset="0"/>
                <a:cs typeface="Times New Roman" panose="02020603050405020304" pitchFamily="18" charset="0"/>
              </a:rPr>
              <a:t>Alani</a:t>
            </a:r>
            <a:r>
              <a:rPr lang="en-US" dirty="0">
                <a:latin typeface="Times New Roman" panose="02020603050405020304" pitchFamily="18" charset="0"/>
                <a:cs typeface="Times New Roman" panose="02020603050405020304" pitchFamily="18" charset="0"/>
              </a:rPr>
              <a:t>, P. (2021). </a:t>
            </a:r>
            <a:r>
              <a:rPr lang="en-US" i="1" dirty="0">
                <a:latin typeface="Times New Roman" panose="02020603050405020304" pitchFamily="18" charset="0"/>
                <a:cs typeface="Times New Roman" panose="02020603050405020304" pitchFamily="18" charset="0"/>
              </a:rPr>
              <a:t>Quality Services and Experiences in Hospitality and Tourism</a:t>
            </a:r>
            <a:r>
              <a:rPr lang="en-US" dirty="0">
                <a:latin typeface="Times New Roman" panose="02020603050405020304" pitchFamily="18" charset="0"/>
                <a:cs typeface="Times New Roman" panose="02020603050405020304" pitchFamily="18" charset="0"/>
              </a:rPr>
              <a:t>. 76th ed. Bingley: Emerald Publishing Limited.</a:t>
            </a:r>
          </a:p>
          <a:p>
            <a:pPr algn="just"/>
            <a:r>
              <a:rPr lang="en-US" dirty="0">
                <a:latin typeface="Times New Roman" panose="02020603050405020304" pitchFamily="18" charset="0"/>
                <a:cs typeface="Times New Roman" panose="02020603050405020304" pitchFamily="18" charset="0"/>
              </a:rPr>
              <a:t>Bogdan, P. (2019). </a:t>
            </a:r>
            <a:r>
              <a:rPr lang="en-US" i="1" dirty="0">
                <a:latin typeface="Times New Roman" panose="02020603050405020304" pitchFamily="18" charset="0"/>
                <a:cs typeface="Times New Roman" panose="02020603050405020304" pitchFamily="18" charset="0"/>
              </a:rPr>
              <a:t>Guest Service in the Hospitality Industry</a:t>
            </a:r>
            <a:r>
              <a:rPr lang="en-US" dirty="0">
                <a:latin typeface="Times New Roman" panose="02020603050405020304" pitchFamily="18" charset="0"/>
                <a:cs typeface="Times New Roman" panose="02020603050405020304" pitchFamily="18" charset="0"/>
              </a:rPr>
              <a:t>. 43rd ed. Hoboken, N.J: Wiley, Cop.</a:t>
            </a:r>
          </a:p>
          <a:p>
            <a:pPr algn="just"/>
            <a:r>
              <a:rPr lang="en-US" dirty="0" err="1">
                <a:latin typeface="Times New Roman" panose="02020603050405020304" pitchFamily="18" charset="0"/>
                <a:cs typeface="Times New Roman" panose="02020603050405020304" pitchFamily="18" charset="0"/>
              </a:rPr>
              <a:t>Buswell</a:t>
            </a:r>
            <a:r>
              <a:rPr lang="en-US" dirty="0">
                <a:latin typeface="Times New Roman" panose="02020603050405020304" pitchFamily="18" charset="0"/>
                <a:cs typeface="Times New Roman" panose="02020603050405020304" pitchFamily="18" charset="0"/>
              </a:rPr>
              <a:t>, J. (2020). </a:t>
            </a:r>
            <a:r>
              <a:rPr lang="en-US" i="1" dirty="0">
                <a:latin typeface="Times New Roman" panose="02020603050405020304" pitchFamily="18" charset="0"/>
                <a:cs typeface="Times New Roman" panose="02020603050405020304" pitchFamily="18" charset="0"/>
              </a:rPr>
              <a:t>Service quality in leisure, events, tourism and sport</a:t>
            </a:r>
            <a:r>
              <a:rPr lang="en-US" dirty="0">
                <a:latin typeface="Times New Roman" panose="02020603050405020304" pitchFamily="18" charset="0"/>
                <a:cs typeface="Times New Roman" panose="02020603050405020304" pitchFamily="18" charset="0"/>
              </a:rPr>
              <a:t>. 87th ed. Boston, Ma: Cab International.</a:t>
            </a:r>
          </a:p>
          <a:p>
            <a:pPr algn="just"/>
            <a:r>
              <a:rPr lang="en-US" dirty="0" err="1">
                <a:latin typeface="Times New Roman" panose="02020603050405020304" pitchFamily="18" charset="0"/>
                <a:cs typeface="Times New Roman" panose="02020603050405020304" pitchFamily="18" charset="0"/>
              </a:rPr>
              <a:t>Mok</a:t>
            </a:r>
            <a:r>
              <a:rPr lang="en-US" dirty="0">
                <a:latin typeface="Times New Roman" panose="02020603050405020304" pitchFamily="18" charset="0"/>
                <a:cs typeface="Times New Roman" panose="02020603050405020304" pitchFamily="18" charset="0"/>
              </a:rPr>
              <a:t>, C. (2020). </a:t>
            </a:r>
            <a:r>
              <a:rPr lang="en-US" i="1" dirty="0">
                <a:latin typeface="Times New Roman" panose="02020603050405020304" pitchFamily="18" charset="0"/>
                <a:cs typeface="Times New Roman" panose="02020603050405020304" pitchFamily="18" charset="0"/>
              </a:rPr>
              <a:t>Service Quality Management in Hospitality, Tourism, and Leisure</a:t>
            </a:r>
            <a:r>
              <a:rPr lang="en-US" dirty="0">
                <a:latin typeface="Times New Roman" panose="02020603050405020304" pitchFamily="18" charset="0"/>
                <a:cs typeface="Times New Roman" panose="02020603050405020304" pitchFamily="18" charset="0"/>
              </a:rPr>
              <a:t>. 87th ed. Routledge.</a:t>
            </a:r>
          </a:p>
          <a:p>
            <a:pPr algn="just"/>
            <a:r>
              <a:rPr lang="en-US" dirty="0" err="1">
                <a:latin typeface="Times New Roman" panose="02020603050405020304" pitchFamily="18" charset="0"/>
                <a:cs typeface="Times New Roman" panose="02020603050405020304" pitchFamily="18" charset="0"/>
              </a:rPr>
              <a:t>Mutuku</a:t>
            </a:r>
            <a:r>
              <a:rPr lang="en-US" dirty="0">
                <a:latin typeface="Times New Roman" panose="02020603050405020304" pitchFamily="18" charset="0"/>
                <a:cs typeface="Times New Roman" panose="02020603050405020304" pitchFamily="18" charset="0"/>
              </a:rPr>
              <a:t>, C. (2020). </a:t>
            </a:r>
            <a:r>
              <a:rPr lang="en-US" i="1" dirty="0">
                <a:latin typeface="Times New Roman" panose="02020603050405020304" pitchFamily="18" charset="0"/>
                <a:cs typeface="Times New Roman" panose="02020603050405020304" pitchFamily="18" charset="0"/>
              </a:rPr>
              <a:t>The Application of Balanced Scorecard in the Hospitality Industry</a:t>
            </a:r>
            <a:r>
              <a:rPr lang="en-US" dirty="0">
                <a:latin typeface="Times New Roman" panose="02020603050405020304" pitchFamily="18" charset="0"/>
                <a:cs typeface="Times New Roman" panose="02020603050405020304" pitchFamily="18" charset="0"/>
              </a:rPr>
              <a:t>. 87th ed. GRIN </a:t>
            </a:r>
            <a:r>
              <a:rPr lang="en-US" dirty="0" err="1">
                <a:latin typeface="Times New Roman" panose="02020603050405020304" pitchFamily="18" charset="0"/>
                <a:cs typeface="Times New Roman" panose="02020603050405020304" pitchFamily="18" charset="0"/>
              </a:rPr>
              <a:t>Verlag</a:t>
            </a:r>
            <a:r>
              <a:rPr lang="en-US" dirty="0">
                <a:latin typeface="Times New Roman" panose="02020603050405020304" pitchFamily="18" charset="0"/>
                <a:cs typeface="Times New Roman" panose="02020603050405020304" pitchFamily="18" charset="0"/>
              </a:rPr>
              <a:t>.</a:t>
            </a:r>
          </a:p>
          <a:p>
            <a:pPr algn="just"/>
            <a:r>
              <a:rPr lang="en-US" dirty="0" err="1">
                <a:latin typeface="Times New Roman" panose="02020603050405020304" pitchFamily="18" charset="0"/>
                <a:cs typeface="Times New Roman" panose="02020603050405020304" pitchFamily="18" charset="0"/>
              </a:rPr>
              <a:t>Partlow</a:t>
            </a:r>
            <a:r>
              <a:rPr lang="en-US" dirty="0">
                <a:latin typeface="Times New Roman" panose="02020603050405020304" pitchFamily="18" charset="0"/>
                <a:cs typeface="Times New Roman" panose="02020603050405020304" pitchFamily="18" charset="0"/>
              </a:rPr>
              <a:t>, C.G. (2022). </a:t>
            </a:r>
            <a:r>
              <a:rPr lang="en-US" i="1" dirty="0">
                <a:latin typeface="Times New Roman" panose="02020603050405020304" pitchFamily="18" charset="0"/>
                <a:cs typeface="Times New Roman" panose="02020603050405020304" pitchFamily="18" charset="0"/>
              </a:rPr>
              <a:t>A profile of the hospitality industry</a:t>
            </a:r>
            <a:r>
              <a:rPr lang="en-US" dirty="0">
                <a:latin typeface="Times New Roman" panose="02020603050405020304" pitchFamily="18" charset="0"/>
                <a:cs typeface="Times New Roman" panose="02020603050405020304" pitchFamily="18" charset="0"/>
              </a:rPr>
              <a:t>. 76th ed. New York </a:t>
            </a:r>
            <a:r>
              <a:rPr lang="en-US" dirty="0" err="1">
                <a:latin typeface="Times New Roman" panose="02020603050405020304" pitchFamily="18" charset="0"/>
                <a:cs typeface="Times New Roman" panose="02020603050405020304" pitchFamily="18" charset="0"/>
              </a:rPr>
              <a:t>Bep</a:t>
            </a:r>
            <a:r>
              <a:rPr lang="en-US" dirty="0">
                <a:latin typeface="Times New Roman" panose="02020603050405020304" pitchFamily="18" charset="0"/>
                <a:cs typeface="Times New Roman" panose="02020603050405020304" pitchFamily="18" charset="0"/>
              </a:rPr>
              <a:t> Business Expert Press.</a:t>
            </a:r>
          </a:p>
          <a:p>
            <a:pPr algn="just"/>
            <a:r>
              <a:rPr lang="en-US" dirty="0">
                <a:latin typeface="Times New Roman" panose="02020603050405020304" pitchFamily="18" charset="0"/>
                <a:cs typeface="Times New Roman" panose="02020603050405020304" pitchFamily="18" charset="0"/>
              </a:rPr>
              <a:t>Wilson, A. (2021). </a:t>
            </a:r>
            <a:r>
              <a:rPr lang="en-US" i="1" dirty="0">
                <a:latin typeface="Times New Roman" panose="02020603050405020304" pitchFamily="18" charset="0"/>
                <a:cs typeface="Times New Roman" panose="02020603050405020304" pitchFamily="18" charset="0"/>
              </a:rPr>
              <a:t>Services marketing: integrating customer focus across the firm</a:t>
            </a:r>
            <a:r>
              <a:rPr lang="en-US" dirty="0">
                <a:latin typeface="Times New Roman" panose="02020603050405020304" pitchFamily="18" charset="0"/>
                <a:cs typeface="Times New Roman" panose="02020603050405020304" pitchFamily="18" charset="0"/>
              </a:rPr>
              <a:t>. 87th ed. London, England: </a:t>
            </a:r>
            <a:r>
              <a:rPr lang="en-US" dirty="0" err="1">
                <a:latin typeface="Times New Roman" panose="02020603050405020304" pitchFamily="18" charset="0"/>
                <a:cs typeface="Times New Roman" panose="02020603050405020304" pitchFamily="18" charset="0"/>
              </a:rPr>
              <a:t>Mcgraw-Hill</a:t>
            </a:r>
            <a:r>
              <a:rPr lang="en-US" dirty="0">
                <a:latin typeface="Times New Roman" panose="02020603050405020304" pitchFamily="18"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5133683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52</TotalTime>
  <Words>2222</Words>
  <Application>Microsoft Office PowerPoint</Application>
  <PresentationFormat>Widescreen</PresentationFormat>
  <Paragraphs>91</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vt:lpstr>
      <vt:lpstr>Presentation  on The Role and Importance of quality service, Hospitality and guests service in Hilton hotel chain</vt:lpstr>
      <vt:lpstr>Introduction</vt:lpstr>
      <vt:lpstr>Company Overview </vt:lpstr>
      <vt:lpstr>The Role of Hilton Worldwide in Quality Services </vt:lpstr>
      <vt:lpstr>Cont.</vt:lpstr>
      <vt:lpstr>The Importance of Hilton Worldwide in Quality Services </vt:lpstr>
      <vt:lpstr>Cont.</vt:lpstr>
      <vt:lpstr>Hospitality and Guest Services in the Hospitality Industry  </vt:lpstr>
      <vt:lpstr>Cont.</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Mahtab Uddin</dc:creator>
  <cp:lastModifiedBy>mdparvejahmedrajon@gmail.com</cp:lastModifiedBy>
  <cp:revision>6</cp:revision>
  <dcterms:created xsi:type="dcterms:W3CDTF">2023-05-22T16:34:21Z</dcterms:created>
  <dcterms:modified xsi:type="dcterms:W3CDTF">2023-05-22T17:45:25Z</dcterms:modified>
</cp:coreProperties>
</file>