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77" r:id="rId3"/>
    <p:sldId id="278" r:id="rId4"/>
    <p:sldId id="279" r:id="rId5"/>
    <p:sldId id="280" r:id="rId6"/>
    <p:sldId id="281" r:id="rId7"/>
    <p:sldId id="282" r:id="rId8"/>
    <p:sldId id="283" r:id="rId9"/>
    <p:sldId id="284" r:id="rId10"/>
    <p:sldId id="285" r:id="rId11"/>
    <p:sldId id="286" r:id="rId12"/>
    <p:sldId id="28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704" autoAdjust="0"/>
  </p:normalViewPr>
  <p:slideViewPr>
    <p:cSldViewPr>
      <p:cViewPr varScale="1">
        <p:scale>
          <a:sx n="62" d="100"/>
          <a:sy n="62" d="100"/>
        </p:scale>
        <p:origin x="27" y="85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10/03/2019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10/03/2019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10/03/2019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10/03/2019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10/03/2019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10/03/2019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10/03/2019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10/03/2019</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a:t/>
            </a:r>
            <a:br>
              <a:rPr lang="en-GB" sz="4000" dirty="0"/>
            </a:br>
            <a:r>
              <a:rPr lang="en-GB" sz="4000" dirty="0" smtClean="0"/>
              <a:t>Reflective Commentary- </a:t>
            </a:r>
            <a:r>
              <a:rPr lang="en-GB" sz="4000" b="1" dirty="0" smtClean="0"/>
              <a:t>Guidance</a:t>
            </a:r>
            <a:r>
              <a:rPr lang="en-GB" sz="4000" dirty="0" smtClean="0"/>
              <a:t> </a:t>
            </a:r>
            <a:endParaRPr lang="en-GB" sz="4000" dirty="0"/>
          </a:p>
          <a:p>
            <a:r>
              <a:rPr lang="en-GB" sz="2400" dirty="0" smtClean="0"/>
              <a:t>(Slides adapted from those kindl</a:t>
            </a:r>
            <a:r>
              <a:rPr lang="en-GB" sz="2400" dirty="0" smtClean="0"/>
              <a:t>y provided by Ruth Groff)</a:t>
            </a:r>
            <a:endParaRPr lang="en-GB" sz="2400" dirty="0"/>
          </a:p>
        </p:txBody>
      </p:sp>
      <p:sp>
        <p:nvSpPr>
          <p:cNvPr id="2" name="Title 1"/>
          <p:cNvSpPr>
            <a:spLocks noGrp="1"/>
          </p:cNvSpPr>
          <p:nvPr>
            <p:ph type="title"/>
          </p:nvPr>
        </p:nvSpPr>
        <p:spPr>
          <a:xfrm>
            <a:off x="1055440" y="1412776"/>
            <a:ext cx="7772400" cy="1728192"/>
          </a:xfrm>
        </p:spPr>
        <p:txBody>
          <a:bodyPr>
            <a:normAutofit/>
          </a:bodyPr>
          <a:lstStyle/>
          <a:p>
            <a:pPr algn="l"/>
            <a:r>
              <a:rPr lang="en-GB" sz="2800" dirty="0" err="1" smtClean="0"/>
              <a:t>MsC</a:t>
            </a:r>
            <a:r>
              <a:rPr lang="en-GB" sz="2800" dirty="0" smtClean="0"/>
              <a:t> PROFESSIONAL RESEARCH SKILLS MODULE </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Title page</a:t>
            </a:r>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Please write this in a reflective essay format using the 1</a:t>
            </a:r>
            <a:r>
              <a:rPr lang="en-GB" baseline="30000" dirty="0" smtClean="0"/>
              <a:t>st</a:t>
            </a:r>
            <a:r>
              <a:rPr lang="en-GB" dirty="0" smtClean="0"/>
              <a:t> person and also anonymise if you use any persons name;  along with a statement to that effect  within the introduction of your essay. </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a:p>
          <a:p>
            <a:r>
              <a:rPr lang="en-GB" dirty="0"/>
              <a:t> In this section, you need to explain what you are reflecting on to your </a:t>
            </a:r>
            <a:r>
              <a:rPr lang="en-GB" dirty="0" smtClean="0"/>
              <a:t>reader</a:t>
            </a:r>
            <a:r>
              <a:rPr lang="en-GB" dirty="0"/>
              <a:t> </a:t>
            </a:r>
            <a:r>
              <a:rPr lang="en-GB" dirty="0" smtClean="0"/>
              <a:t>i.e., </a:t>
            </a:r>
            <a:r>
              <a:rPr lang="en-GB" dirty="0" smtClean="0"/>
              <a:t>your experiences through the Professional Research Skills module</a:t>
            </a:r>
          </a:p>
          <a:p>
            <a:endParaRPr lang="en-GB" dirty="0"/>
          </a:p>
          <a:p>
            <a:r>
              <a:rPr lang="en-GB" dirty="0" smtClean="0"/>
              <a:t>include brief background </a:t>
            </a:r>
            <a:r>
              <a:rPr lang="en-GB" dirty="0"/>
              <a:t>information, such as what it is you’re reflecting </a:t>
            </a:r>
            <a:r>
              <a:rPr lang="en-GB" dirty="0" smtClean="0"/>
              <a:t>on, what career pathway you are relating your skills and development needs to, </a:t>
            </a:r>
            <a:r>
              <a:rPr lang="en-GB" dirty="0"/>
              <a:t>and tell the reader who was involved. </a:t>
            </a:r>
            <a:endParaRPr lang="en-GB" dirty="0" smtClean="0"/>
          </a:p>
          <a:p>
            <a:endParaRPr lang="en-GB" dirty="0" smtClean="0"/>
          </a:p>
          <a:p>
            <a:r>
              <a:rPr lang="en-GB" dirty="0" smtClean="0"/>
              <a:t>It’s </a:t>
            </a:r>
            <a:r>
              <a:rPr lang="en-GB" dirty="0"/>
              <a:t>important to remember to keep the information provided relevant and to-the-point</a:t>
            </a:r>
            <a:r>
              <a:rPr lang="en-GB" dirty="0" smtClean="0"/>
              <a:t>.</a:t>
            </a:r>
          </a:p>
          <a:p>
            <a:endParaRPr lang="en-GB" dirty="0" smtClean="0"/>
          </a:p>
          <a:p>
            <a:r>
              <a:rPr lang="en-GB" dirty="0" smtClean="0"/>
              <a:t> </a:t>
            </a:r>
            <a:r>
              <a:rPr lang="en-GB" dirty="0"/>
              <a:t>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Discuss your feelings and thoughts </a:t>
            </a:r>
            <a:r>
              <a:rPr lang="en-GB" dirty="0" smtClean="0"/>
              <a:t>about your experiences of </a:t>
            </a:r>
            <a:r>
              <a:rPr lang="en-GB" dirty="0" smtClean="0"/>
              <a:t>engaging in various aspects of this module </a:t>
            </a:r>
          </a:p>
          <a:p>
            <a:endParaRPr lang="en-GB" dirty="0" smtClean="0"/>
          </a:p>
          <a:p>
            <a:r>
              <a:rPr lang="en-GB" dirty="0" smtClean="0"/>
              <a:t>Consider </a:t>
            </a:r>
            <a:r>
              <a:rPr lang="en-GB" dirty="0"/>
              <a:t>questions such as: How did you feel at the time? What did you think at the time? What did you think </a:t>
            </a:r>
            <a:r>
              <a:rPr lang="en-GB" dirty="0" smtClean="0"/>
              <a:t>about how well the session went </a:t>
            </a:r>
            <a:r>
              <a:rPr lang="en-GB" dirty="0"/>
              <a:t>afterwards? </a:t>
            </a:r>
            <a:endParaRPr lang="en-GB" dirty="0" smtClean="0"/>
          </a:p>
          <a:p>
            <a:endParaRPr lang="en-GB" dirty="0" smtClean="0"/>
          </a:p>
          <a:p>
            <a:r>
              <a:rPr lang="en-GB" dirty="0" smtClean="0"/>
              <a:t>You </a:t>
            </a:r>
            <a:r>
              <a:rPr lang="en-GB" dirty="0"/>
              <a:t>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 your evaluation, discuss how well you think things went. </a:t>
            </a:r>
            <a:r>
              <a:rPr lang="en-GB" dirty="0" smtClean="0"/>
              <a:t>Perhaps </a:t>
            </a:r>
            <a:r>
              <a:rPr lang="en-GB" dirty="0"/>
              <a:t>think </a:t>
            </a:r>
            <a:r>
              <a:rPr lang="en-GB" dirty="0" smtClean="0"/>
              <a:t>about:</a:t>
            </a:r>
          </a:p>
          <a:p>
            <a:endParaRPr lang="en-GB" dirty="0"/>
          </a:p>
          <a:p>
            <a:r>
              <a:rPr lang="en-GB" dirty="0" smtClean="0"/>
              <a:t>How </a:t>
            </a:r>
            <a:r>
              <a:rPr lang="en-GB" dirty="0"/>
              <a:t>did you react to the situation, and how did other people react? </a:t>
            </a:r>
            <a:endParaRPr lang="en-GB" dirty="0" smtClean="0"/>
          </a:p>
          <a:p>
            <a:endParaRPr lang="en-GB" dirty="0" smtClean="0"/>
          </a:p>
          <a:p>
            <a:r>
              <a:rPr lang="en-GB" dirty="0" smtClean="0"/>
              <a:t>What </a:t>
            </a:r>
            <a:r>
              <a:rPr lang="en-GB" dirty="0"/>
              <a:t>was good and what was bad about the experience? </a:t>
            </a:r>
            <a:endParaRPr lang="en-GB" dirty="0" smtClean="0"/>
          </a:p>
          <a:p>
            <a:endParaRPr lang="en-GB" dirty="0" smtClean="0"/>
          </a:p>
          <a:p>
            <a:r>
              <a:rPr lang="en-GB" dirty="0" smtClean="0"/>
              <a:t>If </a:t>
            </a:r>
            <a:r>
              <a:rPr lang="en-GB" dirty="0"/>
              <a:t>you are writing about a difficult </a:t>
            </a:r>
            <a:r>
              <a:rPr lang="en-GB" dirty="0" smtClean="0"/>
              <a:t>experience, </a:t>
            </a:r>
            <a:r>
              <a:rPr lang="en-GB" dirty="0"/>
              <a:t>did you feel that the situation was resolved afterwards? Why/why not? </a:t>
            </a:r>
            <a:endParaRPr lang="en-GB" dirty="0" smtClean="0"/>
          </a:p>
          <a:p>
            <a:endParaRPr lang="en-GB" dirty="0" smtClean="0"/>
          </a:p>
          <a:p>
            <a:r>
              <a:rPr lang="en-GB" dirty="0" smtClean="0"/>
              <a:t>This </a:t>
            </a:r>
            <a:r>
              <a:rPr lang="en-GB" dirty="0"/>
              <a:t>section is a good place to include the theory and the work of other authors – remember it is important to include references in reflective writing.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analysis, consider what might have helped or hindered the </a:t>
            </a:r>
            <a:r>
              <a:rPr lang="en-GB" dirty="0" smtClean="0"/>
              <a:t>experience. </a:t>
            </a:r>
          </a:p>
          <a:p>
            <a:endParaRPr lang="en-GB" dirty="0" smtClean="0"/>
          </a:p>
          <a:p>
            <a:r>
              <a:rPr lang="en-GB" dirty="0" smtClean="0"/>
              <a:t>You </a:t>
            </a:r>
            <a:r>
              <a:rPr lang="en-GB" dirty="0"/>
              <a:t>also have the opportunity here to compare your experience with the literature you have read. </a:t>
            </a:r>
            <a:endParaRPr lang="en-GB" dirty="0" smtClean="0"/>
          </a:p>
          <a:p>
            <a:endParaRPr lang="en-GB" dirty="0" smtClean="0"/>
          </a:p>
          <a:p>
            <a:r>
              <a:rPr lang="en-GB" dirty="0" smtClean="0"/>
              <a:t>This </a:t>
            </a:r>
            <a:r>
              <a:rPr lang="en-GB" dirty="0"/>
              <a:t>section is very important, particularly for higher level writing. </a:t>
            </a:r>
            <a:endParaRPr lang="en-GB" dirty="0" smtClean="0"/>
          </a:p>
          <a:p>
            <a:endParaRPr lang="en-GB" dirty="0" smtClean="0"/>
          </a:p>
          <a:p>
            <a:r>
              <a:rPr lang="en-GB" dirty="0" smtClean="0"/>
              <a:t>Many </a:t>
            </a:r>
            <a:r>
              <a:rPr lang="en-GB" dirty="0"/>
              <a:t>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conclusion, it is important to acknowledge: </a:t>
            </a:r>
            <a:endParaRPr lang="en-GB" dirty="0" smtClean="0"/>
          </a:p>
          <a:p>
            <a:r>
              <a:rPr lang="en-GB" dirty="0" smtClean="0"/>
              <a:t>whether </a:t>
            </a:r>
            <a:r>
              <a:rPr lang="en-GB" dirty="0"/>
              <a:t>you could have done anything else; </a:t>
            </a:r>
            <a:endParaRPr lang="en-GB" dirty="0" smtClean="0"/>
          </a:p>
          <a:p>
            <a:r>
              <a:rPr lang="en-GB" dirty="0" smtClean="0"/>
              <a:t>what </a:t>
            </a:r>
            <a:r>
              <a:rPr lang="en-GB" dirty="0"/>
              <a:t>you have learned from the experience; consider whether you could you have responded in a different way. </a:t>
            </a:r>
            <a:endParaRPr lang="en-GB" dirty="0" smtClean="0"/>
          </a:p>
          <a:p>
            <a:r>
              <a:rPr lang="en-GB" dirty="0" smtClean="0"/>
              <a:t>If </a:t>
            </a:r>
            <a:r>
              <a:rPr lang="en-GB" dirty="0"/>
              <a:t>you are talking about a positive experience…discuss whether you would do the same again to ensure a positive outcome</a:t>
            </a:r>
            <a:r>
              <a:rPr lang="en-GB" dirty="0" smtClean="0"/>
              <a:t>. </a:t>
            </a:r>
            <a:r>
              <a:rPr lang="en-GB" dirty="0"/>
              <a:t>Also consider if there is anything you could change to improve things even further. </a:t>
            </a:r>
            <a:endParaRPr lang="en-GB" dirty="0" smtClean="0"/>
          </a:p>
          <a:p>
            <a:r>
              <a:rPr lang="en-GB" dirty="0" smtClean="0"/>
              <a:t>If </a:t>
            </a:r>
            <a:r>
              <a:rPr lang="en-GB" dirty="0"/>
              <a:t>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Action plans sum up anything you need to know and do to </a:t>
            </a:r>
            <a:r>
              <a:rPr lang="en-GB" dirty="0" smtClean="0"/>
              <a:t>improve your </a:t>
            </a:r>
            <a:r>
              <a:rPr lang="en-GB" dirty="0" smtClean="0"/>
              <a:t>research skills </a:t>
            </a:r>
            <a:r>
              <a:rPr lang="en-GB" dirty="0" smtClean="0"/>
              <a:t>and </a:t>
            </a:r>
            <a:r>
              <a:rPr lang="en-GB" dirty="0" smtClean="0"/>
              <a:t>wider professional </a:t>
            </a:r>
            <a:r>
              <a:rPr lang="en-GB" dirty="0" smtClean="0"/>
              <a:t>competencies</a:t>
            </a:r>
          </a:p>
          <a:p>
            <a:endParaRPr lang="en-GB" dirty="0" smtClean="0"/>
          </a:p>
          <a:p>
            <a:r>
              <a:rPr lang="en-GB" dirty="0" smtClean="0"/>
              <a:t>Perhaps </a:t>
            </a:r>
            <a:r>
              <a:rPr lang="en-GB" dirty="0"/>
              <a:t>you feel that you need to learn about something or attend some training. Could you ask your </a:t>
            </a:r>
            <a:r>
              <a:rPr lang="en-GB" dirty="0" smtClean="0"/>
              <a:t>tutor for </a:t>
            </a:r>
            <a:r>
              <a:rPr lang="en-GB" dirty="0"/>
              <a:t>some advice? </a:t>
            </a:r>
            <a:endParaRPr lang="en-GB" dirty="0" smtClean="0"/>
          </a:p>
          <a:p>
            <a:endParaRPr lang="en-GB" dirty="0"/>
          </a:p>
          <a:p>
            <a:r>
              <a:rPr lang="en-GB" dirty="0" smtClean="0"/>
              <a:t>What </a:t>
            </a:r>
            <a:r>
              <a:rPr lang="en-GB" dirty="0"/>
              <a:t>can you do which means you will be better equipped to cope with a similar </a:t>
            </a:r>
            <a:r>
              <a:rPr lang="en-GB" dirty="0" smtClean="0"/>
              <a:t>experience?</a:t>
            </a:r>
          </a:p>
          <a:p>
            <a:endParaRPr lang="en-GB" dirty="0"/>
          </a:p>
          <a:p>
            <a:r>
              <a:rPr lang="en-GB" dirty="0" smtClean="0"/>
              <a:t>What training needs have you identified?</a:t>
            </a:r>
          </a:p>
          <a:p>
            <a:endParaRPr lang="en-GB" dirty="0"/>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70113"/>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723674"/>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1239</TotalTime>
  <Words>849</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Franklin Gothic Medium</vt:lpstr>
      <vt:lpstr>Times New Roman</vt:lpstr>
      <vt:lpstr>Wingdings</vt:lpstr>
      <vt:lpstr>Wingdings 2</vt:lpstr>
      <vt:lpstr>Grid</vt:lpstr>
      <vt:lpstr>MsC PROFESSIONAL RESEARCH SKILLS MODULE </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Ceri Phelps</cp:lastModifiedBy>
  <cp:revision>75</cp:revision>
  <dcterms:created xsi:type="dcterms:W3CDTF">2016-02-08T13:14:51Z</dcterms:created>
  <dcterms:modified xsi:type="dcterms:W3CDTF">2019-03-10T08:47:24Z</dcterms:modified>
</cp:coreProperties>
</file>