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1" autoAdjust="0"/>
  </p:normalViewPr>
  <p:slideViewPr>
    <p:cSldViewPr>
      <p:cViewPr>
        <p:scale>
          <a:sx n="112" d="100"/>
          <a:sy n="112"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&lt;#&gt;</a:t>
            </a:fld>
            <a:endParaRPr lang="zh-CN" altLang="en-US" sz="1200">
              <a:latin typeface="Calibri" pitchFamily="0" charset="0"/>
              <a:ea typeface="宋体" pitchFamily="0" charset="0"/>
              <a:cs typeface="Calibri" pitchFamily="0" charset="0"/>
            </a:endParaRPr>
          </a:p>
        </p:txBody>
      </p:sp>
      <p:sp>
        <p:nvSpPr>
          <p:cNvPr id="7" name="Text box"/>
          <p:cNvSpPr>
            <a:spLocks noGrp="1"/>
          </p:cNvSpPr>
          <p:nvPr>
            <p:ph type="hdr"/>
          </p:nvPr>
        </p:nvSpPr>
        <p:spPr>
          <a:xfrm rot="0">
            <a:off x="0"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宋体" pitchFamily="0" charset="0"/>
              <a:cs typeface="Calibri" pitchFamily="0" charset="0"/>
            </a:endParaRPr>
          </a:p>
        </p:txBody>
      </p:sp>
      <p:sp>
        <p:nvSpPr>
          <p:cNvPr id="8" name="Text box"/>
          <p:cNvSpPr>
            <a:spLocks noGrp="1"/>
          </p:cNvSpPr>
          <p:nvPr>
            <p:ph type="dt" idx="1"/>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宋体" pitchFamily="0" charset="0"/>
                <a:cs typeface="Calibri" pitchFamily="0" charset="0"/>
              </a:rPr>
              <a:t>7/9/2025</a:t>
            </a:fld>
            <a:endParaRPr lang="zh-CN" altLang="en-US" sz="1200">
              <a:latin typeface="Calibri" pitchFamily="0" charset="0"/>
              <a:ea typeface="宋体" pitchFamily="0" charset="0"/>
              <a:cs typeface="Calibri" pitchFamily="0" charset="0"/>
            </a:endParaRPr>
          </a:p>
        </p:txBody>
      </p:sp>
      <p:sp>
        <p:nvSpPr>
          <p:cNvPr id="9" name="Object"/>
          <p:cNvSpPr>
            <a:spLocks noGrp="1" noChangeAspect="1"/>
          </p:cNvSpPr>
          <p:nvPr>
            <p:ph type="sldImg" idx="2"/>
          </p:nvPr>
        </p:nvSpPr>
        <p:spPr>
          <a:xfrm rot="0">
            <a:off x="2857500" y="512763"/>
            <a:ext cx="3428999" cy="2566987"/>
          </a:xfrm>
          <a:prstGeom prst="rect"/>
          <a:noFill/>
          <a:ln w="12700" cmpd="sng" cap="flat">
            <a:solidFill>
              <a:srgbClr val="000000"/>
            </a:solidFill>
            <a:prstDash val="solid"/>
            <a:round/>
          </a:ln>
        </p:spPr>
      </p:sp>
      <p:sp>
        <p:nvSpPr>
          <p:cNvPr id="10"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Text box"/>
          <p:cNvSpPr>
            <a:spLocks noGrp="1"/>
          </p:cNvSpPr>
          <p:nvPr>
            <p:ph type="ftr" idx="4"/>
          </p:nvPr>
        </p:nvSpPr>
        <p:spPr>
          <a:xfrm rot="0">
            <a:off x="0"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071861095"/>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576661952"/>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370398210"/>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3</a:t>
            </a:fld>
            <a:endParaRPr lang="zh-CN" altLang="en-US" sz="1200">
              <a:latin typeface="Calibri" pitchFamily="0" charset="0"/>
              <a:ea typeface="宋体" pitchFamily="0" charset="0"/>
              <a:cs typeface="Calibri" pitchFamily="0" charset="0"/>
            </a:endParaRPr>
          </a:p>
        </p:txBody>
      </p:sp>
      <p:sp>
        <p:nvSpPr>
          <p:cNvPr id="76" name="Rectangles"/>
          <p:cNvSpPr>
            <a:spLocks/>
          </p:cNvSpPr>
          <p:nvPr/>
        </p:nvSpPr>
        <p:spPr>
          <a:xfrm rot="0">
            <a:off x="0" y="0"/>
            <a:ext cx="3962400" cy="342900"/>
          </a:xfrm>
          <a:prstGeom prst="rect"/>
          <a:noFill/>
          <a:ln w="12700" cmpd="sng" cap="flat">
            <a:noFill/>
            <a:prstDash val="solid"/>
            <a:miter/>
          </a:ln>
        </p:spPr>
      </p:sp>
      <p:sp>
        <p:nvSpPr>
          <p:cNvPr id="77"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78"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79"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80" name="Rectangles"/>
          <p:cNvSpPr>
            <a:spLocks/>
          </p:cNvSpPr>
          <p:nvPr/>
        </p:nvSpPr>
        <p:spPr>
          <a:xfrm rot="0">
            <a:off x="0" y="6502400"/>
            <a:ext cx="3962400" cy="341312"/>
          </a:xfrm>
          <a:prstGeom prst="rect"/>
          <a:noFill/>
          <a:ln w="12700" cmpd="sng" cap="flat">
            <a:noFill/>
            <a:prstDash val="solid"/>
            <a:miter/>
          </a:ln>
        </p:spPr>
      </p:sp>
      <p:sp>
        <p:nvSpPr>
          <p:cNvPr id="81"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039193792"/>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4</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898680066"/>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5</a:t>
            </a:fld>
            <a:endParaRPr lang="zh-CN" altLang="en-US" sz="1200">
              <a:latin typeface="Calibri" pitchFamily="0" charset="0"/>
              <a:ea typeface="宋体" pitchFamily="0" charset="0"/>
              <a:cs typeface="Calibri" pitchFamily="0" charset="0"/>
            </a:endParaRPr>
          </a:p>
        </p:txBody>
      </p:sp>
      <p:sp>
        <p:nvSpPr>
          <p:cNvPr id="110" name="Rectangles"/>
          <p:cNvSpPr>
            <a:spLocks/>
          </p:cNvSpPr>
          <p:nvPr/>
        </p:nvSpPr>
        <p:spPr>
          <a:xfrm rot="0">
            <a:off x="0" y="0"/>
            <a:ext cx="3962400" cy="342900"/>
          </a:xfrm>
          <a:prstGeom prst="rect"/>
          <a:noFill/>
          <a:ln w="12700" cmpd="sng" cap="flat">
            <a:noFill/>
            <a:prstDash val="solid"/>
            <a:miter/>
          </a:ln>
        </p:spPr>
      </p:sp>
      <p:sp>
        <p:nvSpPr>
          <p:cNvPr id="11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11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1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14" name="Rectangles"/>
          <p:cNvSpPr>
            <a:spLocks/>
          </p:cNvSpPr>
          <p:nvPr/>
        </p:nvSpPr>
        <p:spPr>
          <a:xfrm rot="0">
            <a:off x="0" y="6502400"/>
            <a:ext cx="3962400" cy="341312"/>
          </a:xfrm>
          <a:prstGeom prst="rect"/>
          <a:noFill/>
          <a:ln w="12700" cmpd="sng" cap="flat">
            <a:noFill/>
            <a:prstDash val="solid"/>
            <a:miter/>
          </a:ln>
        </p:spPr>
      </p:sp>
      <p:sp>
        <p:nvSpPr>
          <p:cNvPr id="11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595375881"/>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6</a:t>
            </a:fld>
            <a:endParaRPr lang="zh-CN" altLang="en-US" sz="1200">
              <a:latin typeface="Calibri" pitchFamily="0" charset="0"/>
              <a:ea typeface="宋体" pitchFamily="0" charset="0"/>
              <a:cs typeface="Calibri" pitchFamily="0" charset="0"/>
            </a:endParaRPr>
          </a:p>
        </p:txBody>
      </p:sp>
      <p:sp>
        <p:nvSpPr>
          <p:cNvPr id="134" name="Rectangles"/>
          <p:cNvSpPr>
            <a:spLocks/>
          </p:cNvSpPr>
          <p:nvPr/>
        </p:nvSpPr>
        <p:spPr>
          <a:xfrm rot="0">
            <a:off x="0" y="0"/>
            <a:ext cx="3962400" cy="342900"/>
          </a:xfrm>
          <a:prstGeom prst="rect"/>
          <a:noFill/>
          <a:ln w="12700" cmpd="sng" cap="flat">
            <a:noFill/>
            <a:prstDash val="solid"/>
            <a:miter/>
          </a:ln>
        </p:spPr>
      </p:sp>
      <p:sp>
        <p:nvSpPr>
          <p:cNvPr id="135"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136"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37"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38" name="Rectangles"/>
          <p:cNvSpPr>
            <a:spLocks/>
          </p:cNvSpPr>
          <p:nvPr/>
        </p:nvSpPr>
        <p:spPr>
          <a:xfrm rot="0">
            <a:off x="0" y="6502400"/>
            <a:ext cx="3962400" cy="341312"/>
          </a:xfrm>
          <a:prstGeom prst="rect"/>
          <a:noFill/>
          <a:ln w="12700" cmpd="sng" cap="flat">
            <a:noFill/>
            <a:prstDash val="solid"/>
            <a:miter/>
          </a:ln>
        </p:spPr>
      </p:sp>
      <p:sp>
        <p:nvSpPr>
          <p:cNvPr id="139"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296561308"/>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7</a:t>
            </a:fld>
            <a:endParaRPr lang="zh-CN" altLang="en-US" sz="1200">
              <a:latin typeface="Calibri" pitchFamily="0" charset="0"/>
              <a:ea typeface="宋体" pitchFamily="0" charset="0"/>
              <a:cs typeface="Calibri" pitchFamily="0" charset="0"/>
            </a:endParaRPr>
          </a:p>
        </p:txBody>
      </p:sp>
      <p:sp>
        <p:nvSpPr>
          <p:cNvPr id="160" name="Rectangles"/>
          <p:cNvSpPr>
            <a:spLocks/>
          </p:cNvSpPr>
          <p:nvPr/>
        </p:nvSpPr>
        <p:spPr>
          <a:xfrm rot="0">
            <a:off x="0" y="0"/>
            <a:ext cx="3962400" cy="342900"/>
          </a:xfrm>
          <a:prstGeom prst="rect"/>
          <a:noFill/>
          <a:ln w="12700" cmpd="sng" cap="flat">
            <a:noFill/>
            <a:prstDash val="solid"/>
            <a:miter/>
          </a:ln>
        </p:spPr>
      </p:sp>
      <p:sp>
        <p:nvSpPr>
          <p:cNvPr id="16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16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6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64" name="Rectangles"/>
          <p:cNvSpPr>
            <a:spLocks/>
          </p:cNvSpPr>
          <p:nvPr/>
        </p:nvSpPr>
        <p:spPr>
          <a:xfrm rot="0">
            <a:off x="0" y="6502400"/>
            <a:ext cx="3962400" cy="341312"/>
          </a:xfrm>
          <a:prstGeom prst="rect"/>
          <a:noFill/>
          <a:ln w="12700" cmpd="sng" cap="flat">
            <a:noFill/>
            <a:prstDash val="solid"/>
            <a:miter/>
          </a:ln>
        </p:spPr>
      </p:sp>
      <p:sp>
        <p:nvSpPr>
          <p:cNvPr id="16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191127886"/>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8</a:t>
            </a:fld>
            <a:endParaRPr lang="zh-CN" altLang="en-US" sz="1200">
              <a:latin typeface="Calibri" pitchFamily="0" charset="0"/>
              <a:ea typeface="宋体" pitchFamily="0" charset="0"/>
              <a:cs typeface="Calibri" pitchFamily="0" charset="0"/>
            </a:endParaRPr>
          </a:p>
        </p:txBody>
      </p:sp>
      <p:sp>
        <p:nvSpPr>
          <p:cNvPr id="193" name="Rectangles"/>
          <p:cNvSpPr>
            <a:spLocks/>
          </p:cNvSpPr>
          <p:nvPr/>
        </p:nvSpPr>
        <p:spPr>
          <a:xfrm rot="0">
            <a:off x="0" y="0"/>
            <a:ext cx="3962400" cy="342900"/>
          </a:xfrm>
          <a:prstGeom prst="rect"/>
          <a:noFill/>
          <a:ln w="12700" cmpd="sng" cap="flat">
            <a:noFill/>
            <a:prstDash val="solid"/>
            <a:miter/>
          </a:ln>
        </p:spPr>
      </p:sp>
      <p:sp>
        <p:nvSpPr>
          <p:cNvPr id="194"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195"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96"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97" name="Rectangles"/>
          <p:cNvSpPr>
            <a:spLocks/>
          </p:cNvSpPr>
          <p:nvPr/>
        </p:nvSpPr>
        <p:spPr>
          <a:xfrm rot="0">
            <a:off x="0" y="6502400"/>
            <a:ext cx="3962400" cy="341312"/>
          </a:xfrm>
          <a:prstGeom prst="rect"/>
          <a:noFill/>
          <a:ln w="12700" cmpd="sng" cap="flat">
            <a:noFill/>
            <a:prstDash val="solid"/>
            <a:miter/>
          </a:ln>
        </p:spPr>
      </p:sp>
      <p:sp>
        <p:nvSpPr>
          <p:cNvPr id="198"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986483755"/>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9</a:t>
            </a:fld>
            <a:endParaRPr lang="zh-CN" altLang="en-US" sz="1200">
              <a:latin typeface="Calibri" pitchFamily="0" charset="0"/>
              <a:ea typeface="宋体" pitchFamily="0" charset="0"/>
              <a:cs typeface="Calibri" pitchFamily="0" charset="0"/>
            </a:endParaRPr>
          </a:p>
        </p:txBody>
      </p:sp>
      <p:sp>
        <p:nvSpPr>
          <p:cNvPr id="204" name="Rectangles"/>
          <p:cNvSpPr>
            <a:spLocks/>
          </p:cNvSpPr>
          <p:nvPr/>
        </p:nvSpPr>
        <p:spPr>
          <a:xfrm rot="0">
            <a:off x="0" y="0"/>
            <a:ext cx="3962400" cy="342900"/>
          </a:xfrm>
          <a:prstGeom prst="rect"/>
          <a:noFill/>
          <a:ln w="12700" cmpd="sng" cap="flat">
            <a:noFill/>
            <a:prstDash val="solid"/>
            <a:miter/>
          </a:ln>
        </p:spPr>
      </p:sp>
      <p:sp>
        <p:nvSpPr>
          <p:cNvPr id="205"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206"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07"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08" name="Rectangles"/>
          <p:cNvSpPr>
            <a:spLocks/>
          </p:cNvSpPr>
          <p:nvPr/>
        </p:nvSpPr>
        <p:spPr>
          <a:xfrm rot="0">
            <a:off x="0" y="6502400"/>
            <a:ext cx="3962400" cy="341312"/>
          </a:xfrm>
          <a:prstGeom prst="rect"/>
          <a:noFill/>
          <a:ln w="12700" cmpd="sng" cap="flat">
            <a:noFill/>
            <a:prstDash val="solid"/>
            <a:miter/>
          </a:ln>
        </p:spPr>
      </p:sp>
      <p:sp>
        <p:nvSpPr>
          <p:cNvPr id="209"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66460524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10</a:t>
            </a:fld>
            <a:endParaRPr lang="zh-CN" altLang="en-US" sz="1200">
              <a:latin typeface="Calibri" pitchFamily="0" charset="0"/>
              <a:ea typeface="宋体" pitchFamily="0" charset="0"/>
              <a:cs typeface="Calibri" pitchFamily="0" charset="0"/>
            </a:endParaRPr>
          </a:p>
        </p:txBody>
      </p:sp>
      <p:sp>
        <p:nvSpPr>
          <p:cNvPr id="213" name="Rectangles"/>
          <p:cNvSpPr>
            <a:spLocks/>
          </p:cNvSpPr>
          <p:nvPr/>
        </p:nvSpPr>
        <p:spPr>
          <a:xfrm rot="0">
            <a:off x="0" y="0"/>
            <a:ext cx="3962400" cy="342900"/>
          </a:xfrm>
          <a:prstGeom prst="rect"/>
          <a:noFill/>
          <a:ln w="12700" cmpd="sng" cap="flat">
            <a:noFill/>
            <a:prstDash val="solid"/>
            <a:miter/>
          </a:ln>
        </p:spPr>
      </p:sp>
      <p:sp>
        <p:nvSpPr>
          <p:cNvPr id="214"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宋体" pitchFamily="0" charset="0"/>
              <a:cs typeface="Calibri" pitchFamily="0" charset="0"/>
            </a:endParaRPr>
          </a:p>
        </p:txBody>
      </p:sp>
      <p:sp>
        <p:nvSpPr>
          <p:cNvPr id="215"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6"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17" name="Rectangles"/>
          <p:cNvSpPr>
            <a:spLocks/>
          </p:cNvSpPr>
          <p:nvPr/>
        </p:nvSpPr>
        <p:spPr>
          <a:xfrm rot="0">
            <a:off x="0" y="6502400"/>
            <a:ext cx="3962400" cy="341312"/>
          </a:xfrm>
          <a:prstGeom prst="rect"/>
          <a:noFill/>
          <a:ln w="12700" cmpd="sng" cap="flat">
            <a:noFill/>
            <a:prstDash val="solid"/>
            <a:miter/>
          </a:ln>
        </p:spPr>
      </p:sp>
      <p:sp>
        <p:nvSpPr>
          <p:cNvPr id="218"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669383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Text box"/>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Text box"/>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83501846"/>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309694902"/>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765777097"/>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73442652"/>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602965006"/>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53327358"/>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84592650"/>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5098063"/>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04459725"/>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869716813"/>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59732122"/>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13" name="Text box"/>
          <p:cNvSpPr>
            <a:spLocks noGrp="1"/>
          </p:cNvSpPr>
          <p:nvPr>
            <p:ph type="dt" idx="10"/>
          </p:nvPr>
        </p:nvSpPr>
        <p:spPr>
          <a:xfrm rot="0">
            <a:off x="457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898989"/>
                </a:solidFill>
                <a:latin typeface="Calibri" pitchFamily="0" charset="0"/>
                <a:ea typeface="宋体" pitchFamily="0" charset="0"/>
                <a:cs typeface="Calibri" pitchFamily="0" charset="0"/>
              </a:rPr>
              <a:t>Date/Time</a:t>
            </a:r>
            <a:endParaRPr lang="zh-CN" altLang="en-US" sz="1200">
              <a:solidFill>
                <a:srgbClr val="898989"/>
              </a:solidFill>
              <a:latin typeface="Calibri" pitchFamily="0" charset="0"/>
              <a:ea typeface="宋体" pitchFamily="0" charset="0"/>
              <a:cs typeface="Calibri" pitchFamily="0" charset="0"/>
            </a:endParaRPr>
          </a:p>
        </p:txBody>
      </p:sp>
      <p:sp>
        <p:nvSpPr>
          <p:cNvPr id="14" name="Text box"/>
          <p:cNvSpPr>
            <a:spLocks noGrp="1"/>
          </p:cNvSpPr>
          <p:nvPr>
            <p:ph type="ftr"/>
          </p:nvPr>
        </p:nvSpPr>
        <p:spPr>
          <a:xfrm rot="0">
            <a:off x="3124200" y="6356349"/>
            <a:ext cx="28956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15" name="Text box"/>
          <p:cNvSpPr>
            <a:spLocks noGrp="1"/>
          </p:cNvSpPr>
          <p:nvPr>
            <p:ph type="sldNum"/>
          </p:nvPr>
        </p:nvSpPr>
        <p:spPr>
          <a:xfrm rot="0">
            <a:off x="6553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544766088"/>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7/9/2025</a:t>
            </a:fld>
            <a:endParaRPr lang="zh-CN" altLang="en-US" sz="1200">
              <a:solidFill>
                <a:srgbClr val="898989"/>
              </a:solidFill>
              <a:latin typeface="Calibri" pitchFamily="0" charset="0"/>
              <a:ea typeface="宋体" pitchFamily="0" charset="0"/>
              <a:cs typeface="Calibri" pitchFamily="0" charset="0"/>
            </a:endParaRPr>
          </a:p>
        </p:txBody>
      </p:sp>
      <p:sp>
        <p:nvSpPr>
          <p:cNvPr id="5" name="Text box"/>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Text box"/>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643057809"/>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pimg1.png"/><Relationship Id="rId3" Type="http://schemas.openxmlformats.org/officeDocument/2006/relationships/slideLayout" Target="../slideLayouts/slideLayout1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2.jpeg"/><Relationship Id="rId2" Type="http://schemas.openxmlformats.org/officeDocument/2006/relationships/image" Target="../media/pimg3.png"/><Relationship Id="rId3" Type="http://schemas.openxmlformats.org/officeDocument/2006/relationships/image" Target="../media/pimg4.png"/><Relationship Id="rId4" Type="http://schemas.openxmlformats.org/officeDocument/2006/relationships/image" Target="../media/pimg5.png"/><Relationship Id="rId5" Type="http://schemas.openxmlformats.org/officeDocument/2006/relationships/slideLayout" Target="../slideLayouts/slideLayout12.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image" Target="../media/pimg7.png"/><Relationship Id="rId3" Type="http://schemas.openxmlformats.org/officeDocument/2006/relationships/image" Target="../media/pimg7.png"/><Relationship Id="rId4" Type="http://schemas.openxmlformats.org/officeDocument/2006/relationships/image" Target="../media/pimg7.png"/><Relationship Id="rId5" Type="http://schemas.openxmlformats.org/officeDocument/2006/relationships/image" Target="../media/pimg8.png"/><Relationship Id="rId6" Type="http://schemas.openxmlformats.org/officeDocument/2006/relationships/image" Target="../media/pimg7.png"/><Relationship Id="rId7" Type="http://schemas.openxmlformats.org/officeDocument/2006/relationships/image" Target="../media/pimg7.png"/><Relationship Id="rId8" Type="http://schemas.openxmlformats.org/officeDocument/2006/relationships/slideLayout" Target="../slideLayouts/slideLayout12.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2.jpeg"/><Relationship Id="rId2" Type="http://schemas.openxmlformats.org/officeDocument/2006/relationships/image" Target="../media/pimg9.pn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11.png"/><Relationship Id="rId3" Type="http://schemas.openxmlformats.org/officeDocument/2006/relationships/image" Target="../media/pimg12.png"/><Relationship Id="rId4" Type="http://schemas.openxmlformats.org/officeDocument/2006/relationships/slideLayout" Target="../slideLayouts/slideLayout12.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2.jpeg"/><Relationship Id="rId2" Type="http://schemas.openxmlformats.org/officeDocument/2006/relationships/image" Target="../media/pimg13.png"/><Relationship Id="rId3" Type="http://schemas.openxmlformats.org/officeDocument/2006/relationships/image" Target="../media/pimg14.png"/><Relationship Id="rId4" Type="http://schemas.openxmlformats.org/officeDocument/2006/relationships/slideLayout" Target="../slideLayouts/slideLayout12.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15.png"/><Relationship Id="rId2" Type="http://schemas.openxmlformats.org/officeDocument/2006/relationships/image" Target="../media/pimg16.png"/><Relationship Id="rId3" Type="http://schemas.openxmlformats.org/officeDocument/2006/relationships/slideLayout" Target="../slideLayouts/slideLayout1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15.png"/><Relationship Id="rId2" Type="http://schemas.openxmlformats.org/officeDocument/2006/relationships/image" Target="../media/pimg17.png"/><Relationship Id="rId3" Type="http://schemas.openxmlformats.org/officeDocument/2006/relationships/image" Target="../media/pimg17.png"/><Relationship Id="rId4" Type="http://schemas.openxmlformats.org/officeDocument/2006/relationships/image" Target="../media/pimg17.png"/><Relationship Id="rId5" Type="http://schemas.openxmlformats.org/officeDocument/2006/relationships/image" Target="../media/pimg17.png"/><Relationship Id="rId6" Type="http://schemas.openxmlformats.org/officeDocument/2006/relationships/image" Target="../media/pimg18.png"/><Relationship Id="rId7" Type="http://schemas.openxmlformats.org/officeDocument/2006/relationships/image" Target="../media/pimg19.png"/><Relationship Id="rId8" Type="http://schemas.openxmlformats.org/officeDocument/2006/relationships/slideLayout" Target="../slideLayouts/slideLayout12.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2.jpe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pimg2.jpe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F6F2F1"/>
        </a:solidFill>
      </p:bgPr>
    </p:bg>
    <p:spTree>
      <p:nvGrpSpPr>
        <p:cNvPr id="1" name=""/>
        <p:cNvGrpSpPr/>
        <p:nvPr/>
      </p:nvGrpSpPr>
      <p:grpSpPr>
        <a:xfrm>
          <a:off x="0" y="0"/>
          <a:ext cx="0" cy="0"/>
          <a:chOff x="0" y="0"/>
          <a:chExt cx="0" cy="0"/>
        </a:xfrm>
      </p:grpSpPr>
      <p:sp>
        <p:nvSpPr>
          <p:cNvPr id="16" name="Rectangles"/>
          <p:cNvSpPr>
            <a:spLocks/>
          </p:cNvSpPr>
          <p:nvPr/>
        </p:nvSpPr>
        <p:spPr>
          <a:xfrm rot="0">
            <a:off x="-142876" y="2261164"/>
            <a:ext cx="13937434" cy="8025836"/>
          </a:xfrm>
          <a:prstGeom prst="rect"/>
          <a:solidFill>
            <a:srgbClr val="709CC6"/>
          </a:solidFill>
          <a:ln w="12700" cmpd="sng" cap="flat">
            <a:noFill/>
            <a:prstDash val="solid"/>
            <a:miter/>
          </a:ln>
        </p:spPr>
      </p:sp>
      <p:grpSp>
        <p:nvGrpSpPr>
          <p:cNvPr id="18" name="Combination"/>
          <p:cNvGrpSpPr>
            <a:grpSpLocks/>
          </p:cNvGrpSpPr>
          <p:nvPr/>
        </p:nvGrpSpPr>
        <p:grpSpPr>
          <a:xfrm>
            <a:off x="7263990" y="1028700"/>
            <a:ext cx="10433458" cy="8826747"/>
            <a:chOff x="7263990" y="1028700"/>
            <a:chExt cx="10433458" cy="8826747"/>
          </a:xfrm>
        </p:grpSpPr>
        <p:pic>
          <p:nvPicPr>
            <p:cNvPr id="17" name="Images"/>
            <p:cNvPicPr>
              <a:picLocks noChangeAspect="1"/>
            </p:cNvPicPr>
            <p:nvPr/>
          </p:nvPicPr>
          <p:blipFill>
            <a:blip r:embed="rId1" cstate="print"/>
            <a:srcRect l="10623" r="10623"/>
            <a:stretch>
              <a:fillRect/>
            </a:stretch>
          </p:blipFill>
          <p:spPr>
            <a:xfrm rot="0">
              <a:off x="7263990" y="1028700"/>
              <a:ext cx="10433458" cy="8826747"/>
            </a:xfrm>
            <a:prstGeom prst="rect"/>
            <a:noFill/>
            <a:ln w="12700" cmpd="sng" cap="flat">
              <a:noFill/>
              <a:prstDash val="solid"/>
              <a:miter/>
            </a:ln>
          </p:spPr>
        </p:pic>
      </p:grpSp>
      <p:sp>
        <p:nvSpPr>
          <p:cNvPr id="19" name="曲线"/>
          <p:cNvSpPr>
            <a:spLocks/>
          </p:cNvSpPr>
          <p:nvPr/>
        </p:nvSpPr>
        <p:spPr>
          <a:xfrm rot="0">
            <a:off x="415850" y="101882"/>
            <a:ext cx="1846685" cy="185363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20" name="Rectangles"/>
          <p:cNvSpPr>
            <a:spLocks/>
          </p:cNvSpPr>
          <p:nvPr/>
        </p:nvSpPr>
        <p:spPr>
          <a:xfrm rot="0">
            <a:off x="-228601" y="2678988"/>
            <a:ext cx="7770418" cy="209219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8237"/>
              </a:lnSpc>
              <a:spcBef>
                <a:spcPts val="0"/>
              </a:spcBef>
              <a:spcAft>
                <a:spcPts val="0"/>
              </a:spcAft>
              <a:buNone/>
            </a:pPr>
            <a:r>
              <a:rPr lang="en-US" altLang="zh-CN" sz="7698" b="0" i="0" u="none" strike="noStrike" kern="1200" cap="none" spc="0" baseline="0">
                <a:solidFill>
                  <a:srgbClr val="F6F2F1"/>
                </a:solidFill>
                <a:latin typeface="League Spartan" pitchFamily="0" charset="0"/>
                <a:ea typeface="League Spartan" pitchFamily="0" charset="0"/>
                <a:cs typeface="League Spartan" pitchFamily="0" charset="0"/>
                <a:sym typeface="League Spartan" pitchFamily="0" charset="0"/>
              </a:rPr>
              <a:t>Team Development &amp; Roles in Practice</a:t>
            </a:r>
            <a:endParaRPr lang="zh-CN" altLang="en-US" sz="7698" b="0" i="0" u="none" strike="noStrike" kern="1200" cap="none" spc="0" baseline="0">
              <a:solidFill>
                <a:srgbClr val="F6F2F1"/>
              </a:solidFill>
              <a:latin typeface="League Spartan" pitchFamily="0" charset="0"/>
              <a:ea typeface="League Spartan" pitchFamily="0" charset="0"/>
              <a:cs typeface="League Spartan" pitchFamily="0" charset="0"/>
              <a:sym typeface="League Spartan" pitchFamily="0" charset="0"/>
            </a:endParaRPr>
          </a:p>
        </p:txBody>
      </p:sp>
      <p:sp>
        <p:nvSpPr>
          <p:cNvPr id="21" name="Rectangles"/>
          <p:cNvSpPr>
            <a:spLocks/>
          </p:cNvSpPr>
          <p:nvPr/>
        </p:nvSpPr>
        <p:spPr>
          <a:xfrm rot="0">
            <a:off x="667172" y="7246292"/>
            <a:ext cx="9930132" cy="213969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212"/>
              </a:lnSpc>
              <a:spcBef>
                <a:spcPts val="0"/>
              </a:spcBef>
              <a:spcAft>
                <a:spcPts val="0"/>
              </a:spcAft>
              <a:buNone/>
            </a:pP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rPr>
              <a:t>S</a:t>
            </a: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rPr>
              <a:t>tudent Name</a:t>
            </a: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rPr>
              <a:t>:</a:t>
            </a: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rPr>
              <a:t> Ema Shahed</a:t>
            </a:r>
            <a:endPar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endParaRPr>
          </a:p>
          <a:p>
            <a:pPr marL="0" indent="0" algn="l">
              <a:lnSpc>
                <a:spcPts val="4212"/>
              </a:lnSpc>
              <a:spcBef>
                <a:spcPts val="0"/>
              </a:spcBef>
              <a:spcAft>
                <a:spcPts val="0"/>
              </a:spcAft>
              <a:buNone/>
            </a:pP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rPr>
              <a:t>S</a:t>
            </a: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rPr>
              <a:t>tudent ID</a:t>
            </a: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rPr>
              <a:t> Number: 2421314</a:t>
            </a:r>
            <a:endPar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endParaRPr>
          </a:p>
          <a:p>
            <a:pPr marL="0" indent="0" algn="l">
              <a:lnSpc>
                <a:spcPts val="4212"/>
              </a:lnSpc>
              <a:spcBef>
                <a:spcPts val="0"/>
              </a:spcBef>
              <a:spcAft>
                <a:spcPts val="0"/>
              </a:spcAft>
              <a:buNone/>
            </a:pP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rPr>
              <a:t>Module: Effective Team - Working and </a:t>
            </a:r>
            <a:endPar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endParaRPr>
          </a:p>
          <a:p>
            <a:pPr marL="0" indent="0" algn="l">
              <a:lnSpc>
                <a:spcPts val="4212"/>
              </a:lnSpc>
              <a:spcBef>
                <a:spcPts val="0"/>
              </a:spcBef>
              <a:spcAft>
                <a:spcPts val="0"/>
              </a:spcAft>
              <a:buNone/>
            </a:pPr>
            <a:r>
              <a:rPr lang="en-US" altLang="zh-CN" sz="3008" b="0" i="0" u="none" strike="noStrike" kern="1200" cap="none" spc="0" baseline="0">
                <a:solidFill>
                  <a:srgbClr val="F6F2F1"/>
                </a:solidFill>
                <a:latin typeface="Times New Roman" pitchFamily="18" charset="0"/>
                <a:ea typeface="Open Sans" pitchFamily="0" charset="0"/>
                <a:cs typeface="Times New Roman" pitchFamily="18" charset="0"/>
              </a:rPr>
              <a:t>Communication </a:t>
            </a:r>
            <a:endParaRPr lang="zh-CN" altLang="en-US" sz="3008" b="0" i="0" u="none" strike="noStrike" kern="1200" cap="none" spc="0" baseline="0">
              <a:solidFill>
                <a:srgbClr val="F6F2F1"/>
              </a:solidFill>
              <a:latin typeface="Times New Roman" pitchFamily="18" charset="0"/>
              <a:ea typeface="Open Sans" pitchFamily="0" charset="0"/>
              <a:cs typeface="Times New Roman" pitchFamily="18" charset="0"/>
              <a:sym typeface="Open Sans" pitchFamily="0" charset="0"/>
            </a:endParaRPr>
          </a:p>
        </p:txBody>
      </p:sp>
      <p:sp>
        <p:nvSpPr>
          <p:cNvPr id="22" name="Rectangles"/>
          <p:cNvSpPr>
            <a:spLocks/>
          </p:cNvSpPr>
          <p:nvPr/>
        </p:nvSpPr>
        <p:spPr>
          <a:xfrm rot="0">
            <a:off x="2443231" y="1028700"/>
            <a:ext cx="4201914" cy="37147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2999"/>
              </a:lnSpc>
              <a:spcBef>
                <a:spcPts val="0"/>
              </a:spcBef>
              <a:spcAft>
                <a:spcPts val="0"/>
              </a:spcAft>
              <a:buNone/>
            </a:pPr>
            <a:r>
              <a:rPr lang="en-US" altLang="zh-CN" sz="2499" b="1" i="1" u="none" strike="noStrike" kern="1200" cap="none" spc="0" baseline="0">
                <a:solidFill>
                  <a:srgbClr val="000000"/>
                </a:solidFill>
                <a:latin typeface="Open Sans Bold Italics" pitchFamily="0" charset="0"/>
                <a:ea typeface="Open Sans Bold Italics" pitchFamily="0" charset="0"/>
                <a:cs typeface="Open Sans Bold Italics" pitchFamily="0" charset="0"/>
                <a:sym typeface="Open Sans Bold Italics" pitchFamily="0" charset="0"/>
              </a:rPr>
              <a:t>Leadership in Organizations</a:t>
            </a:r>
            <a:endParaRPr lang="zh-CN" altLang="en-US" sz="2499" b="1" i="1" u="none" strike="noStrike" kern="1200" cap="none" spc="0" baseline="0">
              <a:solidFill>
                <a:srgbClr val="000000"/>
              </a:solidFill>
              <a:latin typeface="Open Sans Bold Italics" pitchFamily="0" charset="0"/>
              <a:ea typeface="Open Sans Bold Italics" pitchFamily="0" charset="0"/>
              <a:cs typeface="Open Sans Bold Italics" pitchFamily="0" charset="0"/>
              <a:sym typeface="Open Sans Bold Italics" pitchFamily="0" charset="0"/>
            </a:endParaRPr>
          </a:p>
        </p:txBody>
      </p:sp>
    </p:spTree>
    <p:extLst>
      <p:ext uri="{BB962C8B-B14F-4D97-AF65-F5344CB8AC3E}">
        <p14:creationId xmlns:p14="http://schemas.microsoft.com/office/powerpoint/2010/main" val="941597205"/>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sp>
        <p:nvSpPr>
          <p:cNvPr id="24" name="Rectangles"/>
          <p:cNvSpPr>
            <a:spLocks/>
          </p:cNvSpPr>
          <p:nvPr/>
        </p:nvSpPr>
        <p:spPr>
          <a:xfrm rot="0">
            <a:off x="1537317" y="9041540"/>
            <a:ext cx="2948906" cy="1046663"/>
          </a:xfrm>
          <a:prstGeom prst="rect"/>
          <a:solidFill>
            <a:srgbClr val="C4C4C4"/>
          </a:solidFill>
          <a:ln w="12700" cmpd="sng" cap="flat">
            <a:noFill/>
            <a:prstDash val="solid"/>
            <a:miter/>
          </a:ln>
        </p:spPr>
      </p:sp>
      <p:sp>
        <p:nvSpPr>
          <p:cNvPr id="25" name="Rectangles"/>
          <p:cNvSpPr>
            <a:spLocks/>
          </p:cNvSpPr>
          <p:nvPr/>
        </p:nvSpPr>
        <p:spPr>
          <a:xfrm rot="0">
            <a:off x="4567366" y="9041540"/>
            <a:ext cx="13227880" cy="1046663"/>
          </a:xfrm>
          <a:prstGeom prst="rect"/>
          <a:solidFill>
            <a:srgbClr val="709CC6"/>
          </a:solidFill>
          <a:ln w="12700" cmpd="sng" cap="flat">
            <a:noFill/>
            <a:prstDash val="solid"/>
            <a:miter/>
          </a:ln>
        </p:spPr>
      </p:sp>
      <p:sp>
        <p:nvSpPr>
          <p:cNvPr id="26" name="曲线"/>
          <p:cNvSpPr>
            <a:spLocks/>
          </p:cNvSpPr>
          <p:nvPr/>
        </p:nvSpPr>
        <p:spPr>
          <a:xfrm rot="0">
            <a:off x="1019175" y="5520491"/>
            <a:ext cx="5929760" cy="32984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27" name="曲线"/>
          <p:cNvSpPr>
            <a:spLocks/>
          </p:cNvSpPr>
          <p:nvPr/>
        </p:nvSpPr>
        <p:spPr>
          <a:xfrm rot="0">
            <a:off x="10183850" y="5376044"/>
            <a:ext cx="6086802" cy="342382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28" name="曲线"/>
          <p:cNvSpPr>
            <a:spLocks/>
          </p:cNvSpPr>
          <p:nvPr/>
        </p:nvSpPr>
        <p:spPr>
          <a:xfrm rot="0">
            <a:off x="12891333" y="465681"/>
            <a:ext cx="4903914" cy="326280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9" name="Rectangles"/>
          <p:cNvSpPr>
            <a:spLocks/>
          </p:cNvSpPr>
          <p:nvPr/>
        </p:nvSpPr>
        <p:spPr>
          <a:xfrm rot="0">
            <a:off x="468968" y="316796"/>
            <a:ext cx="15801683" cy="90538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129"/>
              </a:lnSpc>
              <a:spcBef>
                <a:spcPts val="0"/>
              </a:spcBef>
              <a:spcAft>
                <a:spcPts val="0"/>
              </a:spcAft>
              <a:buNone/>
            </a:pPr>
            <a:r>
              <a:rPr lang="en-US" altLang="zh-CN" sz="5091"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Overview of Team Development</a:t>
            </a:r>
            <a:endParaRPr lang="zh-CN" altLang="en-US" sz="5091"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30" name="Rectangles"/>
          <p:cNvSpPr>
            <a:spLocks/>
          </p:cNvSpPr>
          <p:nvPr/>
        </p:nvSpPr>
        <p:spPr>
          <a:xfrm rot="0">
            <a:off x="546679" y="2043510"/>
            <a:ext cx="16020827" cy="743775"/>
          </a:xfrm>
          <a:prstGeom prst="rect"/>
          <a:noFill/>
          <a:ln w="12700" cmpd="sng" cap="flat">
            <a:noFill/>
            <a:prstDash val="solid"/>
            <a:miter/>
          </a:ln>
        </p:spPr>
        <p:txBody>
          <a:bodyPr vert="horz" wrap="square" lIns="0" tIns="0" rIns="0" bIns="0" anchor="t" anchorCtr="0">
            <a:prstTxWarp prst="textNoShape"/>
            <a:spAutoFit/>
          </a:bodyPr>
          <a:lstStyle/>
          <a:p>
            <a:pPr lvl="1" marL="517906" indent="-258953" algn="l">
              <a:lnSpc>
                <a:spcPts val="3359"/>
              </a:lnSpc>
              <a:spcBef>
                <a:spcPts val="0"/>
              </a:spcBef>
              <a:spcAft>
                <a:spcPts val="0"/>
              </a:spcAft>
              <a:buFont typeface="Arial" pitchFamily="34" charset="0"/>
              <a:buChar char="•"/>
            </a:pP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Essential for effective group dynamics and achieving goals (</a:t>
            </a: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Manges</a:t>
            </a: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et al., 2016).</a:t>
            </a:r>
            <a:endPar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17906" indent="-258953" algn="l">
              <a:lnSpc>
                <a:spcPts val="3359"/>
              </a:lnSpc>
              <a:spcBef>
                <a:spcPts val="0"/>
              </a:spcBef>
              <a:spcAft>
                <a:spcPts val="0"/>
              </a:spcAft>
              <a:buFont typeface="Arial" pitchFamily="34" charset="0"/>
              <a:buChar char="•"/>
            </a:pP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It promotes  </a:t>
            </a: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task completion and strong interpersonal relationships.</a:t>
            </a:r>
            <a:endParaRPr lang="zh-CN" altLang="en-US"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31" name="Rectangles"/>
          <p:cNvSpPr>
            <a:spLocks/>
          </p:cNvSpPr>
          <p:nvPr/>
        </p:nvSpPr>
        <p:spPr>
          <a:xfrm rot="0">
            <a:off x="612990" y="1582860"/>
            <a:ext cx="4893004" cy="47993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779"/>
              </a:lnSpc>
              <a:spcBef>
                <a:spcPts val="0"/>
              </a:spcBef>
              <a:spcAft>
                <a:spcPts val="0"/>
              </a:spcAft>
              <a:buNone/>
            </a:pPr>
            <a:r>
              <a:rPr lang="en-US" altLang="zh-CN"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Team Development</a:t>
            </a:r>
            <a:endParaRPr lang="zh-CN" altLang="en-US"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32" name="Rectangles"/>
          <p:cNvSpPr>
            <a:spLocks/>
          </p:cNvSpPr>
          <p:nvPr/>
        </p:nvSpPr>
        <p:spPr>
          <a:xfrm rot="0">
            <a:off x="4750995" y="9220200"/>
            <a:ext cx="13044251" cy="798480"/>
          </a:xfrm>
          <a:prstGeom prst="rect"/>
          <a:noFill/>
          <a:ln w="12700" cmpd="sng" cap="flat">
            <a:noFill/>
            <a:prstDash val="solid"/>
            <a:miter/>
          </a:ln>
        </p:spPr>
        <p:txBody>
          <a:bodyPr vert="horz" wrap="square" lIns="0" tIns="0" rIns="0" bIns="0" anchor="t" anchorCtr="0">
            <a:prstTxWarp prst="textNoShape"/>
            <a:spAutoFit/>
          </a:bodyPr>
          <a:lstStyle/>
          <a:p>
            <a:pPr lvl="1" marL="517906" indent="-258953" algn="l">
              <a:lnSpc>
                <a:spcPts val="3359"/>
              </a:lnSpc>
              <a:spcBef>
                <a:spcPts val="0"/>
              </a:spcBef>
              <a:spcAft>
                <a:spcPts val="0"/>
              </a:spcAft>
              <a:buFont typeface="Arial" pitchFamily="34" charset="0"/>
              <a:buChar char="•"/>
            </a:pPr>
            <a:r>
              <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rPr>
              <a:t>Explore the impact of Tuckman’s stages and Belbin’s roles on team dynamics and success.</a:t>
            </a:r>
            <a:endPar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endParaRPr>
          </a:p>
          <a:p>
            <a:pPr marL="0" indent="0" algn="l">
              <a:lnSpc>
                <a:spcPts val="3359"/>
              </a:lnSpc>
              <a:spcBef>
                <a:spcPts val="0"/>
              </a:spcBef>
              <a:spcAft>
                <a:spcPts val="0"/>
              </a:spcAft>
              <a:buNone/>
            </a:pPr>
            <a:endParaRPr lang="zh-CN" altLang="en-US"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endParaRPr>
          </a:p>
        </p:txBody>
      </p:sp>
      <p:sp>
        <p:nvSpPr>
          <p:cNvPr id="33" name="Rectangles"/>
          <p:cNvSpPr>
            <a:spLocks/>
          </p:cNvSpPr>
          <p:nvPr/>
        </p:nvSpPr>
        <p:spPr>
          <a:xfrm rot="0">
            <a:off x="1786902" y="9110847"/>
            <a:ext cx="2545179" cy="44437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499"/>
              </a:lnSpc>
              <a:spcBef>
                <a:spcPts val="0"/>
              </a:spcBef>
              <a:spcAft>
                <a:spcPts val="0"/>
              </a:spcAft>
              <a:buNone/>
            </a:pPr>
            <a:r>
              <a:rPr lang="en-US" altLang="zh-CN"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Goal of Presentation</a:t>
            </a:r>
            <a:endParaRPr lang="zh-CN" altLang="en-US"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34" name="Rectangles"/>
          <p:cNvSpPr>
            <a:spLocks/>
          </p:cNvSpPr>
          <p:nvPr/>
        </p:nvSpPr>
        <p:spPr>
          <a:xfrm rot="0">
            <a:off x="612990" y="3511313"/>
            <a:ext cx="7746465" cy="47993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779"/>
              </a:lnSpc>
              <a:spcBef>
                <a:spcPts val="0"/>
              </a:spcBef>
              <a:spcAft>
                <a:spcPts val="0"/>
              </a:spcAft>
              <a:buNone/>
            </a:pPr>
            <a:r>
              <a:rPr lang="en-US" altLang="zh-CN"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Key Theories</a:t>
            </a:r>
            <a:endParaRPr lang="zh-CN" altLang="en-US"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35" name="Rectangles"/>
          <p:cNvSpPr>
            <a:spLocks/>
          </p:cNvSpPr>
          <p:nvPr/>
        </p:nvSpPr>
        <p:spPr>
          <a:xfrm rot="0">
            <a:off x="655982" y="4105076"/>
            <a:ext cx="7822769" cy="79848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3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Tuckman’s Stages of Development (1965):</a:t>
            </a:r>
            <a:endParaRPr lang="en-US" altLang="zh-CN" sz="23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517906" indent="-258953" algn="l">
              <a:lnSpc>
                <a:spcPts val="3359"/>
              </a:lnSpc>
              <a:spcBef>
                <a:spcPts val="0"/>
              </a:spcBef>
              <a:spcAft>
                <a:spcPts val="0"/>
              </a:spcAft>
              <a:buFont typeface="Arial" pitchFamily="34" charset="0"/>
              <a:buChar char="•"/>
            </a:pP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Forming, Storming, Norming, Performing, Adjourning</a:t>
            </a:r>
            <a:endParaRPr lang="zh-CN" altLang="en-US"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36" name="Rectangles"/>
          <p:cNvSpPr>
            <a:spLocks/>
          </p:cNvSpPr>
          <p:nvPr/>
        </p:nvSpPr>
        <p:spPr>
          <a:xfrm rot="0">
            <a:off x="8895308" y="3928508"/>
            <a:ext cx="9735593" cy="117036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3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Belbin’s Team Roles (2010):</a:t>
            </a:r>
            <a:endParaRPr lang="en-US" altLang="zh-CN" sz="23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517906" indent="-258953" algn="l">
              <a:lnSpc>
                <a:spcPts val="3359"/>
              </a:lnSpc>
              <a:spcBef>
                <a:spcPts val="0"/>
              </a:spcBef>
              <a:spcAft>
                <a:spcPts val="0"/>
              </a:spcAft>
              <a:buFont typeface="Arial" pitchFamily="34" charset="0"/>
              <a:buChar char="•"/>
            </a:pP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Importance of balancing team roles for optimal performance.</a:t>
            </a:r>
            <a:endPar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17906" indent="-258953" algn="l">
              <a:lnSpc>
                <a:spcPts val="3359"/>
              </a:lnSpc>
              <a:spcBef>
                <a:spcPts val="0"/>
              </a:spcBef>
              <a:spcAft>
                <a:spcPts val="0"/>
              </a:spcAft>
              <a:buFont typeface="Arial" pitchFamily="34" charset="0"/>
              <a:buChar char="•"/>
            </a:pPr>
            <a:r>
              <a:rPr lang="en-US" altLang="zh-CN"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Implementer role key in task execution.</a:t>
            </a:r>
            <a:endParaRPr lang="zh-CN" altLang="en-US" sz="23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1237901060"/>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7"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grpSp>
        <p:nvGrpSpPr>
          <p:cNvPr id="40" name="Combination"/>
          <p:cNvGrpSpPr>
            <a:grpSpLocks/>
          </p:cNvGrpSpPr>
          <p:nvPr/>
        </p:nvGrpSpPr>
        <p:grpSpPr>
          <a:xfrm>
            <a:off x="-7807234" y="-2588767"/>
            <a:ext cx="15178801" cy="15178803"/>
            <a:chOff x="-7807234" y="-2588767"/>
            <a:chExt cx="15178801" cy="15178803"/>
          </a:xfrm>
        </p:grpSpPr>
        <p:sp>
          <p:nvSpPr>
            <p:cNvPr id="38" name="曲线"/>
            <p:cNvSpPr>
              <a:spLocks/>
            </p:cNvSpPr>
            <p:nvPr/>
          </p:nvSpPr>
          <p:spPr>
            <a:xfrm rot="0">
              <a:off x="-7807234" y="-2588767"/>
              <a:ext cx="15178801" cy="15178803"/>
            </a:xfrm>
            <a:custGeom>
              <a:gdLst>
                <a:gd name="T1" fmla="*/ 0 w 21600"/>
                <a:gd name="T2" fmla="*/ 0 h 21600"/>
                <a:gd name="T3" fmla="*/ 21600 w 21600"/>
                <a:gd name="T4" fmla="*/ 21600 h 21600"/>
              </a:gdLst>
              <a:rect l="T1" t="T2" r="T3" b="T4"/>
              <a:pathLst>
                <a:path w="21600" h="21600">
                  <a:moveTo>
                    <a:pt x="10800" y="0"/>
                  </a:moveTo>
                  <a:cubicBezTo>
                    <a:pt x="4835" y="0"/>
                    <a:pt x="0" y="4835"/>
                    <a:pt x="0" y="10799"/>
                  </a:cubicBezTo>
                  <a:cubicBezTo>
                    <a:pt x="0" y="16764"/>
                    <a:pt x="4835" y="21600"/>
                    <a:pt x="10800" y="21600"/>
                  </a:cubicBezTo>
                  <a:cubicBezTo>
                    <a:pt x="16764" y="21600"/>
                    <a:pt x="21600" y="16764"/>
                    <a:pt x="21600" y="10799"/>
                  </a:cubicBezTo>
                  <a:cubicBezTo>
                    <a:pt x="21600" y="4835"/>
                    <a:pt x="16764" y="0"/>
                    <a:pt x="10800" y="0"/>
                  </a:cubicBezTo>
                  <a:close/>
                </a:path>
              </a:pathLst>
            </a:custGeom>
            <a:solidFill>
              <a:srgbClr val="000000">
                <a:alpha val="0"/>
              </a:srgbClr>
            </a:solidFill>
            <a:ln w="38100" cmpd="sng" cap="sq">
              <a:solidFill>
                <a:srgbClr val="000000"/>
              </a:solidFill>
              <a:prstDash val="solid"/>
              <a:miter/>
            </a:ln>
          </p:spPr>
        </p:sp>
        <p:sp>
          <p:nvSpPr>
            <p:cNvPr id="39" name="Rectangles"/>
            <p:cNvSpPr>
              <a:spLocks/>
            </p:cNvSpPr>
            <p:nvPr/>
          </p:nvSpPr>
          <p:spPr>
            <a:xfrm rot="0">
              <a:off x="-6384221" y="-1699384"/>
              <a:ext cx="12332775" cy="12866407"/>
            </a:xfrm>
            <a:prstGeom prst="rect"/>
            <a:noFill/>
            <a:ln w="12700" cmpd="sng" cap="flat">
              <a:noFill/>
              <a:prstDash val="solid"/>
              <a:miter/>
            </a:ln>
          </p:spPr>
        </p:sp>
      </p:grpSp>
      <p:grpSp>
        <p:nvGrpSpPr>
          <p:cNvPr id="43" name="Combination"/>
          <p:cNvGrpSpPr>
            <a:grpSpLocks/>
          </p:cNvGrpSpPr>
          <p:nvPr/>
        </p:nvGrpSpPr>
        <p:grpSpPr>
          <a:xfrm>
            <a:off x="-2962580" y="0"/>
            <a:ext cx="9758698" cy="8629093"/>
            <a:chOff x="-2962580" y="0"/>
            <a:chExt cx="9758698" cy="8629093"/>
          </a:xfrm>
        </p:grpSpPr>
        <p:sp>
          <p:nvSpPr>
            <p:cNvPr id="41" name="曲线"/>
            <p:cNvSpPr>
              <a:spLocks/>
            </p:cNvSpPr>
            <p:nvPr/>
          </p:nvSpPr>
          <p:spPr>
            <a:xfrm rot="0">
              <a:off x="-2962580" y="0"/>
              <a:ext cx="9758698" cy="8629093"/>
            </a:xfrm>
            <a:custGeom>
              <a:gdLst>
                <a:gd name="T1" fmla="*/ 0 w 21600"/>
                <a:gd name="T2" fmla="*/ 0 h 21600"/>
                <a:gd name="T3" fmla="*/ 21600 w 21600"/>
                <a:gd name="T4" fmla="*/ 21600 h 21600"/>
              </a:gdLst>
              <a:rect l="T1" t="T2" r="T3" b="T4"/>
              <a:pathLst>
                <a:path w="21600" h="21600">
                  <a:moveTo>
                    <a:pt x="10800" y="0"/>
                  </a:moveTo>
                  <a:cubicBezTo>
                    <a:pt x="4835" y="0"/>
                    <a:pt x="0" y="4835"/>
                    <a:pt x="0" y="10799"/>
                  </a:cubicBezTo>
                  <a:cubicBezTo>
                    <a:pt x="0" y="16764"/>
                    <a:pt x="4835" y="21600"/>
                    <a:pt x="10800" y="21600"/>
                  </a:cubicBezTo>
                  <a:cubicBezTo>
                    <a:pt x="16764" y="21600"/>
                    <a:pt x="21600" y="16764"/>
                    <a:pt x="21600" y="10799"/>
                  </a:cubicBezTo>
                  <a:cubicBezTo>
                    <a:pt x="21600" y="4835"/>
                    <a:pt x="16764" y="0"/>
                    <a:pt x="10800" y="0"/>
                  </a:cubicBezTo>
                  <a:close/>
                </a:path>
              </a:pathLst>
            </a:custGeom>
            <a:solidFill>
              <a:srgbClr val="709CC6"/>
            </a:solidFill>
            <a:ln cmpd="sng" cap="flat">
              <a:noFill/>
              <a:prstDash val="solid"/>
              <a:miter/>
            </a:ln>
          </p:spPr>
        </p:sp>
        <p:sp>
          <p:nvSpPr>
            <p:cNvPr id="42" name="Rectangles"/>
            <p:cNvSpPr>
              <a:spLocks/>
            </p:cNvSpPr>
            <p:nvPr/>
          </p:nvSpPr>
          <p:spPr>
            <a:xfrm rot="0">
              <a:off x="-2047702" y="437282"/>
              <a:ext cx="7928941" cy="7382829"/>
            </a:xfrm>
            <a:prstGeom prst="rect"/>
            <a:noFill/>
            <a:ln w="12700" cmpd="sng" cap="flat">
              <a:noFill/>
              <a:prstDash val="solid"/>
              <a:miter/>
            </a:ln>
          </p:spPr>
        </p:sp>
      </p:grpSp>
      <p:sp>
        <p:nvSpPr>
          <p:cNvPr id="44" name="曲线"/>
          <p:cNvSpPr>
            <a:spLocks/>
          </p:cNvSpPr>
          <p:nvPr/>
        </p:nvSpPr>
        <p:spPr>
          <a:xfrm rot="0">
            <a:off x="5947312" y="495831"/>
            <a:ext cx="1065279" cy="10652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sq">
            <a:noFill/>
            <a:prstDash val="solid"/>
            <a:miter/>
          </a:ln>
        </p:spPr>
      </p:sp>
      <p:sp>
        <p:nvSpPr>
          <p:cNvPr id="45" name="曲线"/>
          <p:cNvSpPr>
            <a:spLocks/>
          </p:cNvSpPr>
          <p:nvPr/>
        </p:nvSpPr>
        <p:spPr>
          <a:xfrm rot="0">
            <a:off x="6724759" y="3675439"/>
            <a:ext cx="1091858" cy="109185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sq">
            <a:noFill/>
            <a:prstDash val="solid"/>
            <a:miter/>
          </a:ln>
        </p:spPr>
      </p:sp>
      <p:sp>
        <p:nvSpPr>
          <p:cNvPr id="46" name="曲线"/>
          <p:cNvSpPr>
            <a:spLocks/>
          </p:cNvSpPr>
          <p:nvPr/>
        </p:nvSpPr>
        <p:spPr>
          <a:xfrm rot="0">
            <a:off x="6545581" y="6430246"/>
            <a:ext cx="1050649" cy="105064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sq">
            <a:noFill/>
            <a:prstDash val="solid"/>
            <a:miter/>
          </a:ln>
        </p:spPr>
      </p:sp>
      <p:grpSp>
        <p:nvGrpSpPr>
          <p:cNvPr id="49" name="Combination"/>
          <p:cNvGrpSpPr>
            <a:grpSpLocks/>
          </p:cNvGrpSpPr>
          <p:nvPr/>
        </p:nvGrpSpPr>
        <p:grpSpPr>
          <a:xfrm>
            <a:off x="5947312" y="1040022"/>
            <a:ext cx="373606" cy="373607"/>
            <a:chOff x="5947312" y="1040022"/>
            <a:chExt cx="373606" cy="373607"/>
          </a:xfrm>
        </p:grpSpPr>
        <p:sp>
          <p:nvSpPr>
            <p:cNvPr id="47" name="曲线"/>
            <p:cNvSpPr>
              <a:spLocks/>
            </p:cNvSpPr>
            <p:nvPr/>
          </p:nvSpPr>
          <p:spPr>
            <a:xfrm rot="0">
              <a:off x="5947312" y="1040022"/>
              <a:ext cx="373606" cy="373607"/>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600" y="16764"/>
                    <a:pt x="21600" y="10800"/>
                  </a:cubicBezTo>
                  <a:cubicBezTo>
                    <a:pt x="21600" y="4835"/>
                    <a:pt x="16764" y="0"/>
                    <a:pt x="10799" y="0"/>
                  </a:cubicBezTo>
                  <a:close/>
                </a:path>
              </a:pathLst>
            </a:custGeom>
            <a:solidFill>
              <a:srgbClr val="FDFDFD"/>
            </a:solidFill>
            <a:ln w="38100" cmpd="sng" cap="sq">
              <a:solidFill>
                <a:srgbClr val="000000"/>
              </a:solidFill>
              <a:prstDash val="solid"/>
              <a:miter/>
            </a:ln>
          </p:spPr>
        </p:sp>
        <p:sp>
          <p:nvSpPr>
            <p:cNvPr id="48" name="Rectangles"/>
            <p:cNvSpPr>
              <a:spLocks/>
            </p:cNvSpPr>
            <p:nvPr/>
          </p:nvSpPr>
          <p:spPr>
            <a:xfrm rot="0">
              <a:off x="5982338" y="1053157"/>
              <a:ext cx="303555" cy="325446"/>
            </a:xfrm>
            <a:prstGeom prst="rect"/>
            <a:noFill/>
            <a:ln w="12700" cmpd="sng" cap="flat">
              <a:noFill/>
              <a:prstDash val="solid"/>
              <a:miter/>
            </a:ln>
          </p:spPr>
        </p:sp>
      </p:grpSp>
      <p:grpSp>
        <p:nvGrpSpPr>
          <p:cNvPr id="52" name="Combination"/>
          <p:cNvGrpSpPr>
            <a:grpSpLocks/>
          </p:cNvGrpSpPr>
          <p:nvPr/>
        </p:nvGrpSpPr>
        <p:grpSpPr>
          <a:xfrm>
            <a:off x="6515892" y="6904373"/>
            <a:ext cx="373606" cy="373606"/>
            <a:chOff x="6515892" y="6904373"/>
            <a:chExt cx="373606" cy="373606"/>
          </a:xfrm>
        </p:grpSpPr>
        <p:sp>
          <p:nvSpPr>
            <p:cNvPr id="50" name="曲线"/>
            <p:cNvSpPr>
              <a:spLocks/>
            </p:cNvSpPr>
            <p:nvPr/>
          </p:nvSpPr>
          <p:spPr>
            <a:xfrm rot="0">
              <a:off x="6515892" y="6904373"/>
              <a:ext cx="373606" cy="373606"/>
            </a:xfrm>
            <a:custGeom>
              <a:gdLst>
                <a:gd name="T1" fmla="*/ 0 w 21600"/>
                <a:gd name="T2" fmla="*/ 0 h 21600"/>
                <a:gd name="T3" fmla="*/ 21600 w 21600"/>
                <a:gd name="T4" fmla="*/ 21600 h 21600"/>
              </a:gdLst>
              <a:rect l="T1" t="T2" r="T3" b="T4"/>
              <a:pathLst>
                <a:path w="21600" h="21600">
                  <a:moveTo>
                    <a:pt x="10799" y="0"/>
                  </a:moveTo>
                  <a:cubicBezTo>
                    <a:pt x="4835" y="0"/>
                    <a:pt x="0" y="4835"/>
                    <a:pt x="0" y="10799"/>
                  </a:cubicBezTo>
                  <a:cubicBezTo>
                    <a:pt x="0" y="16764"/>
                    <a:pt x="4835" y="21600"/>
                    <a:pt x="10799" y="21600"/>
                  </a:cubicBezTo>
                  <a:cubicBezTo>
                    <a:pt x="16764" y="21600"/>
                    <a:pt x="21600" y="16764"/>
                    <a:pt x="21600" y="10799"/>
                  </a:cubicBezTo>
                  <a:cubicBezTo>
                    <a:pt x="21600" y="4835"/>
                    <a:pt x="16764" y="0"/>
                    <a:pt x="10799" y="0"/>
                  </a:cubicBezTo>
                  <a:close/>
                </a:path>
              </a:pathLst>
            </a:custGeom>
            <a:solidFill>
              <a:srgbClr val="FDFDFD"/>
            </a:solidFill>
            <a:ln w="38100" cmpd="sng" cap="sq">
              <a:solidFill>
                <a:srgbClr val="000000"/>
              </a:solidFill>
              <a:prstDash val="solid"/>
              <a:miter/>
            </a:ln>
          </p:spPr>
        </p:sp>
        <p:sp>
          <p:nvSpPr>
            <p:cNvPr id="51" name="Rectangles"/>
            <p:cNvSpPr>
              <a:spLocks/>
            </p:cNvSpPr>
            <p:nvPr/>
          </p:nvSpPr>
          <p:spPr>
            <a:xfrm rot="0">
              <a:off x="6550917" y="6917507"/>
              <a:ext cx="303555" cy="325446"/>
            </a:xfrm>
            <a:prstGeom prst="rect"/>
            <a:noFill/>
            <a:ln w="12700" cmpd="sng" cap="flat">
              <a:noFill/>
              <a:prstDash val="solid"/>
              <a:miter/>
            </a:ln>
          </p:spPr>
        </p:sp>
      </p:grpSp>
      <p:grpSp>
        <p:nvGrpSpPr>
          <p:cNvPr id="55" name="Combination"/>
          <p:cNvGrpSpPr>
            <a:grpSpLocks/>
          </p:cNvGrpSpPr>
          <p:nvPr/>
        </p:nvGrpSpPr>
        <p:grpSpPr>
          <a:xfrm>
            <a:off x="6748491" y="4168733"/>
            <a:ext cx="373606" cy="373606"/>
            <a:chOff x="6748491" y="4168733"/>
            <a:chExt cx="373606" cy="373606"/>
          </a:xfrm>
        </p:grpSpPr>
        <p:sp>
          <p:nvSpPr>
            <p:cNvPr id="53" name="曲线"/>
            <p:cNvSpPr>
              <a:spLocks/>
            </p:cNvSpPr>
            <p:nvPr/>
          </p:nvSpPr>
          <p:spPr>
            <a:xfrm rot="0">
              <a:off x="6748491" y="4168733"/>
              <a:ext cx="373606" cy="373606"/>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600" y="16764"/>
                    <a:pt x="21600" y="10800"/>
                  </a:cubicBezTo>
                  <a:cubicBezTo>
                    <a:pt x="21600" y="4835"/>
                    <a:pt x="16764" y="0"/>
                    <a:pt x="10799" y="0"/>
                  </a:cubicBezTo>
                  <a:close/>
                </a:path>
              </a:pathLst>
            </a:custGeom>
            <a:solidFill>
              <a:srgbClr val="FDFDFD"/>
            </a:solidFill>
            <a:ln w="38100" cmpd="sng" cap="sq">
              <a:solidFill>
                <a:srgbClr val="000000"/>
              </a:solidFill>
              <a:prstDash val="solid"/>
              <a:miter/>
            </a:ln>
          </p:spPr>
        </p:sp>
        <p:sp>
          <p:nvSpPr>
            <p:cNvPr id="54" name="Rectangles"/>
            <p:cNvSpPr>
              <a:spLocks/>
            </p:cNvSpPr>
            <p:nvPr/>
          </p:nvSpPr>
          <p:spPr>
            <a:xfrm rot="0">
              <a:off x="6783517" y="4181868"/>
              <a:ext cx="303555" cy="325446"/>
            </a:xfrm>
            <a:prstGeom prst="rect"/>
            <a:noFill/>
            <a:ln w="12700" cmpd="sng" cap="flat">
              <a:noFill/>
              <a:prstDash val="solid"/>
              <a:miter/>
            </a:ln>
          </p:spPr>
        </p:sp>
      </p:grpSp>
      <p:grpSp>
        <p:nvGrpSpPr>
          <p:cNvPr id="57" name="Combination"/>
          <p:cNvGrpSpPr>
            <a:grpSpLocks/>
          </p:cNvGrpSpPr>
          <p:nvPr/>
        </p:nvGrpSpPr>
        <p:grpSpPr>
          <a:xfrm>
            <a:off x="673042" y="3960395"/>
            <a:ext cx="4305934" cy="4305934"/>
            <a:chOff x="673042" y="3960395"/>
            <a:chExt cx="4305934" cy="4305934"/>
          </a:xfrm>
        </p:grpSpPr>
        <p:sp>
          <p:nvSpPr>
            <p:cNvPr id="56" name="曲线"/>
            <p:cNvSpPr>
              <a:spLocks/>
            </p:cNvSpPr>
            <p:nvPr/>
          </p:nvSpPr>
          <p:spPr>
            <a:xfrm rot="0">
              <a:off x="673042" y="3960395"/>
              <a:ext cx="4305934" cy="4305934"/>
            </a:xfrm>
            <a:custGeom>
              <a:gdLst>
                <a:gd name="T1" fmla="*/ 0 w 21600"/>
                <a:gd name="T2" fmla="*/ 0 h 21600"/>
                <a:gd name="T3" fmla="*/ 21600 w 21600"/>
                <a:gd name="T4" fmla="*/ 21600 h 21600"/>
              </a:gdLst>
              <a:rect l="T1" t="T2" r="T3" b="T4"/>
              <a:pathLst>
                <a:path w="21600" h="21600">
                  <a:moveTo>
                    <a:pt x="10799" y="0"/>
                  </a:moveTo>
                  <a:cubicBezTo>
                    <a:pt x="4835" y="0"/>
                    <a:pt x="0" y="4835"/>
                    <a:pt x="0" y="10799"/>
                  </a:cubicBezTo>
                  <a:cubicBezTo>
                    <a:pt x="0" y="16764"/>
                    <a:pt x="4835" y="21600"/>
                    <a:pt x="10799" y="21600"/>
                  </a:cubicBezTo>
                  <a:cubicBezTo>
                    <a:pt x="16764" y="21600"/>
                    <a:pt x="21600" y="16764"/>
                    <a:pt x="21600" y="10799"/>
                  </a:cubicBezTo>
                  <a:cubicBezTo>
                    <a:pt x="21600" y="4835"/>
                    <a:pt x="16764" y="0"/>
                    <a:pt x="10799" y="0"/>
                  </a:cubicBezTo>
                  <a:close/>
                </a:path>
              </a:pathLst>
            </a:custGeom>
            <a:blipFill rotWithShape="1">
              <a:blip r:embed="rId5"/>
              <a:stretch/>
            </a:blipFill>
            <a:ln cmpd="sng" cap="flat">
              <a:noFill/>
              <a:prstDash val="solid"/>
              <a:miter/>
            </a:ln>
          </p:spPr>
        </p:sp>
      </p:grpSp>
      <p:sp>
        <p:nvSpPr>
          <p:cNvPr id="58" name="曲线"/>
          <p:cNvSpPr>
            <a:spLocks/>
          </p:cNvSpPr>
          <p:nvPr/>
        </p:nvSpPr>
        <p:spPr>
          <a:xfrm rot="0">
            <a:off x="6487317" y="2018310"/>
            <a:ext cx="1108911" cy="110891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6"/>
            <a:stretch/>
          </a:blipFill>
          <a:ln cmpd="sng" cap="sq">
            <a:noFill/>
            <a:prstDash val="solid"/>
            <a:miter/>
          </a:ln>
        </p:spPr>
      </p:sp>
      <p:grpSp>
        <p:nvGrpSpPr>
          <p:cNvPr id="61" name="Combination"/>
          <p:cNvGrpSpPr>
            <a:grpSpLocks/>
          </p:cNvGrpSpPr>
          <p:nvPr/>
        </p:nvGrpSpPr>
        <p:grpSpPr>
          <a:xfrm>
            <a:off x="6537955" y="2635188"/>
            <a:ext cx="373606" cy="373606"/>
            <a:chOff x="6537955" y="2635188"/>
            <a:chExt cx="373606" cy="373606"/>
          </a:xfrm>
        </p:grpSpPr>
        <p:sp>
          <p:nvSpPr>
            <p:cNvPr id="59" name="曲线"/>
            <p:cNvSpPr>
              <a:spLocks/>
            </p:cNvSpPr>
            <p:nvPr/>
          </p:nvSpPr>
          <p:spPr>
            <a:xfrm rot="0">
              <a:off x="6537955" y="2635188"/>
              <a:ext cx="373606" cy="373606"/>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600" y="16764"/>
                    <a:pt x="21600" y="10800"/>
                  </a:cubicBezTo>
                  <a:cubicBezTo>
                    <a:pt x="21600" y="4835"/>
                    <a:pt x="16764" y="0"/>
                    <a:pt x="10799" y="0"/>
                  </a:cubicBezTo>
                  <a:close/>
                </a:path>
              </a:pathLst>
            </a:custGeom>
            <a:solidFill>
              <a:srgbClr val="FDFDFD"/>
            </a:solidFill>
            <a:ln w="38100" cmpd="sng" cap="sq">
              <a:solidFill>
                <a:srgbClr val="000000"/>
              </a:solidFill>
              <a:prstDash val="solid"/>
              <a:miter/>
            </a:ln>
          </p:spPr>
        </p:sp>
        <p:sp>
          <p:nvSpPr>
            <p:cNvPr id="60" name="Rectangles"/>
            <p:cNvSpPr>
              <a:spLocks/>
            </p:cNvSpPr>
            <p:nvPr/>
          </p:nvSpPr>
          <p:spPr>
            <a:xfrm rot="0">
              <a:off x="6572981" y="2648323"/>
              <a:ext cx="303555" cy="325446"/>
            </a:xfrm>
            <a:prstGeom prst="rect"/>
            <a:noFill/>
            <a:ln w="12700" cmpd="sng" cap="flat">
              <a:noFill/>
              <a:prstDash val="solid"/>
              <a:miter/>
            </a:ln>
          </p:spPr>
        </p:sp>
      </p:grpSp>
      <p:sp>
        <p:nvSpPr>
          <p:cNvPr id="62" name="曲线"/>
          <p:cNvSpPr>
            <a:spLocks/>
          </p:cNvSpPr>
          <p:nvPr/>
        </p:nvSpPr>
        <p:spPr>
          <a:xfrm rot="0">
            <a:off x="6748491" y="5000171"/>
            <a:ext cx="1068124" cy="106812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7"/>
            <a:stretch/>
          </a:blipFill>
          <a:ln cmpd="sng" cap="sq">
            <a:noFill/>
            <a:prstDash val="solid"/>
            <a:miter/>
          </a:ln>
        </p:spPr>
      </p:sp>
      <p:grpSp>
        <p:nvGrpSpPr>
          <p:cNvPr id="65" name="Combination"/>
          <p:cNvGrpSpPr>
            <a:grpSpLocks/>
          </p:cNvGrpSpPr>
          <p:nvPr/>
        </p:nvGrpSpPr>
        <p:grpSpPr>
          <a:xfrm>
            <a:off x="6659439" y="5487395"/>
            <a:ext cx="373606" cy="373606"/>
            <a:chOff x="6659439" y="5487395"/>
            <a:chExt cx="373606" cy="373606"/>
          </a:xfrm>
        </p:grpSpPr>
        <p:sp>
          <p:nvSpPr>
            <p:cNvPr id="63" name="曲线"/>
            <p:cNvSpPr>
              <a:spLocks/>
            </p:cNvSpPr>
            <p:nvPr/>
          </p:nvSpPr>
          <p:spPr>
            <a:xfrm rot="0">
              <a:off x="6659439" y="5487395"/>
              <a:ext cx="373606" cy="373606"/>
            </a:xfrm>
            <a:custGeom>
              <a:gdLst>
                <a:gd name="T1" fmla="*/ 0 w 21600"/>
                <a:gd name="T2" fmla="*/ 0 h 21600"/>
                <a:gd name="T3" fmla="*/ 21600 w 21600"/>
                <a:gd name="T4" fmla="*/ 21600 h 21600"/>
              </a:gdLst>
              <a:rect l="T1" t="T2" r="T3" b="T4"/>
              <a:pathLst>
                <a:path w="21600" h="21600">
                  <a:moveTo>
                    <a:pt x="10799" y="0"/>
                  </a:moveTo>
                  <a:cubicBezTo>
                    <a:pt x="4835" y="0"/>
                    <a:pt x="0" y="4835"/>
                    <a:pt x="0" y="10799"/>
                  </a:cubicBezTo>
                  <a:cubicBezTo>
                    <a:pt x="0" y="16764"/>
                    <a:pt x="4835" y="21600"/>
                    <a:pt x="10799" y="21600"/>
                  </a:cubicBezTo>
                  <a:cubicBezTo>
                    <a:pt x="16764" y="21600"/>
                    <a:pt x="21600" y="16764"/>
                    <a:pt x="21600" y="10799"/>
                  </a:cubicBezTo>
                  <a:cubicBezTo>
                    <a:pt x="21600" y="4835"/>
                    <a:pt x="16764" y="0"/>
                    <a:pt x="10799" y="0"/>
                  </a:cubicBezTo>
                  <a:close/>
                </a:path>
              </a:pathLst>
            </a:custGeom>
            <a:solidFill>
              <a:srgbClr val="FDFDFD"/>
            </a:solidFill>
            <a:ln w="38100" cmpd="sng" cap="sq">
              <a:solidFill>
                <a:srgbClr val="000000"/>
              </a:solidFill>
              <a:prstDash val="solid"/>
              <a:miter/>
            </a:ln>
          </p:spPr>
        </p:sp>
        <p:sp>
          <p:nvSpPr>
            <p:cNvPr id="64" name="Rectangles"/>
            <p:cNvSpPr>
              <a:spLocks/>
            </p:cNvSpPr>
            <p:nvPr/>
          </p:nvSpPr>
          <p:spPr>
            <a:xfrm rot="0">
              <a:off x="6694465" y="5500529"/>
              <a:ext cx="303555" cy="325446"/>
            </a:xfrm>
            <a:prstGeom prst="rect"/>
            <a:noFill/>
            <a:ln w="12700" cmpd="sng" cap="flat">
              <a:noFill/>
              <a:prstDash val="solid"/>
              <a:miter/>
            </a:ln>
          </p:spPr>
        </p:sp>
      </p:grpSp>
      <p:sp>
        <p:nvSpPr>
          <p:cNvPr id="66" name="Rectangles"/>
          <p:cNvSpPr>
            <a:spLocks/>
          </p:cNvSpPr>
          <p:nvPr/>
        </p:nvSpPr>
        <p:spPr>
          <a:xfrm rot="0">
            <a:off x="248783" y="1049069"/>
            <a:ext cx="5952784" cy="1913381"/>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533"/>
              </a:lnSpc>
              <a:spcBef>
                <a:spcPts val="0"/>
              </a:spcBef>
              <a:spcAft>
                <a:spcPts val="0"/>
              </a:spcAft>
              <a:buNone/>
            </a:pPr>
            <a:r>
              <a:rPr lang="en-US" altLang="zh-CN" sz="5380" b="0" i="0" u="none" strike="noStrike" kern="1200" cap="none" spc="0" baseline="0">
                <a:solidFill>
                  <a:srgbClr val="FDFDFD"/>
                </a:solidFill>
                <a:latin typeface="League Spartan" pitchFamily="0" charset="0"/>
                <a:ea typeface="League Spartan" pitchFamily="0" charset="0"/>
                <a:cs typeface="League Spartan" pitchFamily="0" charset="0"/>
                <a:sym typeface="League Spartan" pitchFamily="0" charset="0"/>
              </a:rPr>
              <a:t> Tuckman’s Stages of Group Development</a:t>
            </a:r>
            <a:endParaRPr lang="zh-CN" altLang="en-US" sz="5380" b="0" i="0" u="none" strike="noStrike" kern="1200" cap="none" spc="0" baseline="0">
              <a:solidFill>
                <a:srgbClr val="FDFDFD"/>
              </a:solidFill>
              <a:latin typeface="League Spartan" pitchFamily="0" charset="0"/>
              <a:ea typeface="League Spartan" pitchFamily="0" charset="0"/>
              <a:cs typeface="League Spartan" pitchFamily="0" charset="0"/>
              <a:sym typeface="League Spartan" pitchFamily="0" charset="0"/>
            </a:endParaRPr>
          </a:p>
        </p:txBody>
      </p:sp>
      <p:sp>
        <p:nvSpPr>
          <p:cNvPr id="67" name="Rectangles"/>
          <p:cNvSpPr>
            <a:spLocks/>
          </p:cNvSpPr>
          <p:nvPr/>
        </p:nvSpPr>
        <p:spPr>
          <a:xfrm rot="0">
            <a:off x="7371568" y="460268"/>
            <a:ext cx="10329926" cy="77479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rPr>
              <a:t>Forming:</a:t>
            </a:r>
            <a:endPar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Team members are polite, roles are unclear, and everyone is learning about each other.</a:t>
            </a:r>
            <a:endParaRPr lang="zh-CN" altLang="en-US"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68" name="Rectangles"/>
          <p:cNvSpPr>
            <a:spLocks/>
          </p:cNvSpPr>
          <p:nvPr/>
        </p:nvSpPr>
        <p:spPr>
          <a:xfrm rot="0">
            <a:off x="7974661" y="3744780"/>
            <a:ext cx="9570845" cy="77479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rPr>
              <a:t>Norming:</a:t>
            </a:r>
            <a:endPar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Team begins to collaborate, trust is built, and roles become clearer.</a:t>
            </a:r>
            <a:endParaRPr lang="zh-CN" altLang="en-US"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69" name="Rectangles"/>
          <p:cNvSpPr>
            <a:spLocks/>
          </p:cNvSpPr>
          <p:nvPr/>
        </p:nvSpPr>
        <p:spPr>
          <a:xfrm rot="0">
            <a:off x="7974661" y="6537570"/>
            <a:ext cx="9376876" cy="1242854"/>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499"/>
              </a:lnSpc>
              <a:spcBef>
                <a:spcPts val="0"/>
              </a:spcBef>
              <a:spcAft>
                <a:spcPts val="0"/>
              </a:spcAft>
              <a:buNone/>
            </a:pPr>
            <a:r>
              <a:rPr lang="en-US" altLang="zh-CN" sz="2499" b="1" i="0" u="none" strike="noStrike" kern="1200" cap="none" spc="-49" baseline="0">
                <a:solidFill>
                  <a:srgbClr val="000000"/>
                </a:solidFill>
                <a:latin typeface="Open Sans Bold" pitchFamily="0" charset="0"/>
                <a:ea typeface="Open Sans Bold" pitchFamily="0" charset="0"/>
                <a:cs typeface="Open Sans Bold" pitchFamily="0" charset="0"/>
                <a:sym typeface="Open Sans Bold" pitchFamily="0" charset="0"/>
              </a:rPr>
              <a:t>Adjourning:</a:t>
            </a:r>
            <a:endParaRPr lang="en-US" altLang="zh-CN" sz="2499" b="1" i="0" u="none" strike="noStrike" kern="1200" cap="none" spc="-49"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517906" indent="-258953" algn="l">
              <a:lnSpc>
                <a:spcPts val="3359"/>
              </a:lnSpc>
              <a:spcBef>
                <a:spcPts val="0"/>
              </a:spcBef>
              <a:spcAft>
                <a:spcPts val="0"/>
              </a:spcAft>
              <a:buFont typeface="Arial" pitchFamily="34" charset="0"/>
              <a:buChar char="•"/>
            </a:pPr>
            <a:r>
              <a:rPr lang="en-US" altLang="zh-CN" sz="2399" b="0" i="0" u="none" strike="noStrike" kern="1200" cap="none" spc="-47" baseline="0">
                <a:solidFill>
                  <a:srgbClr val="000000"/>
                </a:solidFill>
                <a:latin typeface="Open Sans" pitchFamily="0" charset="0"/>
                <a:ea typeface="Open Sans" pitchFamily="0" charset="0"/>
                <a:cs typeface="Open Sans" pitchFamily="0" charset="0"/>
                <a:sym typeface="Open Sans" pitchFamily="0" charset="0"/>
              </a:rPr>
              <a:t>The team disbands after achieving its goals, reflecting on success and lessons learned.</a:t>
            </a:r>
            <a:endParaRPr lang="zh-CN" altLang="en-US" sz="2399" b="0" i="0" u="none" strike="noStrike" kern="1200" cap="none" spc="-47"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70" name="Rectangles"/>
          <p:cNvSpPr>
            <a:spLocks/>
          </p:cNvSpPr>
          <p:nvPr/>
        </p:nvSpPr>
        <p:spPr>
          <a:xfrm rot="0">
            <a:off x="7882424" y="1929612"/>
            <a:ext cx="10243077" cy="112300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rPr>
              <a:t>Storming:</a:t>
            </a:r>
            <a:endPar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Conflicts arise as team members assert their opinions and challenge roles.</a:t>
            </a:r>
            <a:endPar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Crucial for role clarification and resolving differences.</a:t>
            </a:r>
            <a:endParaRPr lang="zh-CN" altLang="en-US"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71" name="Rectangles"/>
          <p:cNvSpPr>
            <a:spLocks/>
          </p:cNvSpPr>
          <p:nvPr/>
        </p:nvSpPr>
        <p:spPr>
          <a:xfrm rot="0">
            <a:off x="7974661" y="4962533"/>
            <a:ext cx="9726833" cy="77479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359"/>
              </a:lnSpc>
              <a:spcBef>
                <a:spcPts val="0"/>
              </a:spcBef>
              <a:spcAft>
                <a:spcPts val="0"/>
              </a:spcAft>
              <a:buNone/>
            </a:pPr>
            <a:r>
              <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rPr>
              <a:t>Performing:</a:t>
            </a:r>
            <a:endParaRPr lang="en-US" altLang="zh-CN" sz="2400" b="1" i="0" u="none" strike="noStrike" kern="1200" cap="none" spc="-48" baseline="0">
              <a:solidFill>
                <a:srgbClr val="000000"/>
              </a:solidFill>
              <a:latin typeface="Open Sans Bold" pitchFamily="0" charset="0"/>
              <a:ea typeface="Open Sans Bold" pitchFamily="0" charset="0"/>
              <a:cs typeface="Open Sans Bold" pitchFamily="0" charset="0"/>
              <a:sym typeface="Open Sans Bold" pitchFamily="0" charset="0"/>
            </a:endParaRPr>
          </a:p>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Team works efficiently towards goals with high cooperation and minimal friction.</a:t>
            </a:r>
            <a:endParaRPr lang="zh-CN" altLang="en-US"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72" name="Rectangles"/>
          <p:cNvSpPr>
            <a:spLocks/>
          </p:cNvSpPr>
          <p:nvPr/>
        </p:nvSpPr>
        <p:spPr>
          <a:xfrm rot="0">
            <a:off x="2030070" y="8619593"/>
            <a:ext cx="2948906" cy="1667407"/>
          </a:xfrm>
          <a:prstGeom prst="rect"/>
          <a:solidFill>
            <a:srgbClr val="C4C4C4"/>
          </a:solidFill>
          <a:ln w="12700" cmpd="sng" cap="flat">
            <a:noFill/>
            <a:prstDash val="solid"/>
            <a:miter/>
          </a:ln>
        </p:spPr>
      </p:sp>
      <p:sp>
        <p:nvSpPr>
          <p:cNvPr id="73" name="Rectangles"/>
          <p:cNvSpPr>
            <a:spLocks/>
          </p:cNvSpPr>
          <p:nvPr/>
        </p:nvSpPr>
        <p:spPr>
          <a:xfrm rot="0">
            <a:off x="5060120" y="8619593"/>
            <a:ext cx="13065382" cy="1667407"/>
          </a:xfrm>
          <a:prstGeom prst="rect"/>
          <a:solidFill>
            <a:srgbClr val="709CC6"/>
          </a:solidFill>
          <a:ln w="12700" cmpd="sng" cap="flat">
            <a:noFill/>
            <a:prstDash val="solid"/>
            <a:miter/>
          </a:ln>
        </p:spPr>
      </p:sp>
      <p:sp>
        <p:nvSpPr>
          <p:cNvPr id="74" name="Rectangles"/>
          <p:cNvSpPr>
            <a:spLocks/>
          </p:cNvSpPr>
          <p:nvPr/>
        </p:nvSpPr>
        <p:spPr>
          <a:xfrm rot="0">
            <a:off x="5243747" y="8798253"/>
            <a:ext cx="12545637" cy="1170368"/>
          </a:xfrm>
          <a:prstGeom prst="rect"/>
          <a:noFill/>
          <a:ln w="12700" cmpd="sng" cap="flat">
            <a:noFill/>
            <a:prstDash val="solid"/>
            <a:miter/>
          </a:ln>
        </p:spPr>
        <p:txBody>
          <a:bodyPr vert="horz" wrap="square" lIns="0" tIns="0" rIns="0" bIns="0" anchor="t" anchorCtr="0">
            <a:prstTxWarp prst="textNoShape"/>
            <a:spAutoFit/>
          </a:bodyPr>
          <a:lstStyle/>
          <a:p>
            <a:pPr lvl="1" marL="517906" indent="-258953" algn="l">
              <a:lnSpc>
                <a:spcPts val="3359"/>
              </a:lnSpc>
              <a:spcBef>
                <a:spcPts val="0"/>
              </a:spcBef>
              <a:spcAft>
                <a:spcPts val="0"/>
              </a:spcAft>
              <a:buFont typeface="Arial" pitchFamily="34" charset="0"/>
              <a:buChar char="•"/>
            </a:pPr>
            <a:r>
              <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rPr>
              <a:t>Our team experienced significant challenges in Storming and Norming phases.</a:t>
            </a:r>
            <a:endPar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endParaRPr>
          </a:p>
          <a:p>
            <a:pPr lvl="1" marL="517906" indent="-258953" algn="l">
              <a:lnSpc>
                <a:spcPts val="3359"/>
              </a:lnSpc>
              <a:spcBef>
                <a:spcPts val="0"/>
              </a:spcBef>
              <a:spcAft>
                <a:spcPts val="0"/>
              </a:spcAft>
              <a:buFont typeface="Arial" pitchFamily="34" charset="0"/>
              <a:buChar char="•"/>
            </a:pPr>
            <a:r>
              <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rPr>
              <a:t>As an Implementer, I helped structure tasks and resolve conflicts, aiding the transition to the Performing stage.</a:t>
            </a:r>
            <a:endParaRPr lang="zh-CN" altLang="en-US"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endParaRPr>
          </a:p>
        </p:txBody>
      </p:sp>
      <p:sp>
        <p:nvSpPr>
          <p:cNvPr id="75" name="Rectangles"/>
          <p:cNvSpPr>
            <a:spLocks/>
          </p:cNvSpPr>
          <p:nvPr/>
        </p:nvSpPr>
        <p:spPr>
          <a:xfrm rot="0">
            <a:off x="2231934" y="8999272"/>
            <a:ext cx="2545179" cy="888746"/>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499"/>
              </a:lnSpc>
              <a:spcBef>
                <a:spcPts val="0"/>
              </a:spcBef>
              <a:spcAft>
                <a:spcPts val="0"/>
              </a:spcAft>
              <a:buNone/>
            </a:pPr>
            <a:r>
              <a:rPr lang="en-US" altLang="zh-CN"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Relevance to Our Team</a:t>
            </a:r>
            <a:endParaRPr lang="zh-CN" altLang="en-US"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Tree>
    <p:extLst>
      <p:ext uri="{BB962C8B-B14F-4D97-AF65-F5344CB8AC3E}">
        <p14:creationId xmlns:p14="http://schemas.microsoft.com/office/powerpoint/2010/main" val="781668218"/>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2"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sp>
        <p:nvSpPr>
          <p:cNvPr id="83" name="曲线"/>
          <p:cNvSpPr>
            <a:spLocks/>
          </p:cNvSpPr>
          <p:nvPr/>
        </p:nvSpPr>
        <p:spPr>
          <a:xfrm rot="0">
            <a:off x="11962212" y="1703089"/>
            <a:ext cx="5753709" cy="442593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84" name="Rectangles"/>
          <p:cNvSpPr>
            <a:spLocks/>
          </p:cNvSpPr>
          <p:nvPr/>
        </p:nvSpPr>
        <p:spPr>
          <a:xfrm rot="0">
            <a:off x="1601444" y="267163"/>
            <a:ext cx="14164857" cy="108318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8529"/>
              </a:lnSpc>
              <a:spcBef>
                <a:spcPts val="0"/>
              </a:spcBef>
              <a:spcAft>
                <a:spcPts val="0"/>
              </a:spcAft>
              <a:buNone/>
            </a:pPr>
            <a:r>
              <a:rPr lang="en-US" altLang="zh-CN" sz="6092"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Belbin’s Team Roles in Action</a:t>
            </a:r>
            <a:endParaRPr lang="zh-CN" altLang="en-US" sz="6092"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85" name="Rectangles"/>
          <p:cNvSpPr>
            <a:spLocks/>
          </p:cNvSpPr>
          <p:nvPr/>
        </p:nvSpPr>
        <p:spPr>
          <a:xfrm rot="0">
            <a:off x="408469" y="2353945"/>
            <a:ext cx="10803457" cy="2679487"/>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218"/>
              </a:lnSpc>
              <a:spcBef>
                <a:spcPts val="0"/>
              </a:spcBef>
              <a:spcAft>
                <a:spcPts val="0"/>
              </a:spcAft>
              <a:buNone/>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Belbin (2010) identified nine team roles that contribute to an effective team. These are categorized into three groups:</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443" indent="-248158" algn="l">
              <a:lnSpc>
                <a:spcPts val="3218"/>
              </a:lnSpc>
              <a:spcBef>
                <a:spcPts val="0"/>
              </a:spcBef>
              <a:spcAft>
                <a:spcPts val="0"/>
              </a:spcAft>
              <a:buFont typeface="Arial" pitchFamily="34" charset="0"/>
              <a:buChar char="•"/>
            </a:pPr>
            <a:r>
              <a:rPr lang="en-US" altLang="zh-CN" sz="22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Action-Oriented Roles: </a:t>
            </a: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Shaper, Implementer, Completer-Finisher</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443" indent="-248158" algn="l">
              <a:lnSpc>
                <a:spcPts val="3218"/>
              </a:lnSpc>
              <a:spcBef>
                <a:spcPts val="0"/>
              </a:spcBef>
              <a:spcAft>
                <a:spcPts val="0"/>
              </a:spcAft>
              <a:buFont typeface="Arial" pitchFamily="34" charset="0"/>
              <a:buChar char="•"/>
            </a:pPr>
            <a:r>
              <a:rPr lang="en-US" altLang="zh-CN" sz="22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People-Oriented Roles:</a:t>
            </a: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Coordinator, Teamworker, Resource Investigator</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443" indent="-248158" algn="l">
              <a:lnSpc>
                <a:spcPts val="3218"/>
              </a:lnSpc>
              <a:spcBef>
                <a:spcPts val="0"/>
              </a:spcBef>
              <a:spcAft>
                <a:spcPts val="0"/>
              </a:spcAft>
              <a:buFont typeface="Arial" pitchFamily="34" charset="0"/>
              <a:buChar char="•"/>
            </a:pPr>
            <a:r>
              <a:rPr lang="en-US" altLang="zh-CN" sz="22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Thought-Oriented Roles:</a:t>
            </a: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Plant, Monitor-Evaluator, Specialist</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marL="0" indent="0" algn="l">
              <a:lnSpc>
                <a:spcPts val="3218"/>
              </a:lnSpc>
              <a:spcBef>
                <a:spcPts val="0"/>
              </a:spcBef>
              <a:spcAft>
                <a:spcPts val="0"/>
              </a:spcAft>
              <a:buNone/>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These roles ensure a balanced team dynamic where each member’s strengths are utilized effectively</a:t>
            </a:r>
            <a:endParaRPr lang="zh-CN" altLang="en-US"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86" name="Rectangles"/>
          <p:cNvSpPr>
            <a:spLocks/>
          </p:cNvSpPr>
          <p:nvPr/>
        </p:nvSpPr>
        <p:spPr>
          <a:xfrm rot="0">
            <a:off x="322076" y="6376670"/>
            <a:ext cx="18005440" cy="696156"/>
          </a:xfrm>
          <a:prstGeom prst="rect"/>
          <a:noFill/>
          <a:ln w="12700" cmpd="sng" cap="flat">
            <a:noFill/>
            <a:prstDash val="solid"/>
            <a:miter/>
          </a:ln>
        </p:spPr>
        <p:txBody>
          <a:bodyPr vert="horz" wrap="square" lIns="0" tIns="0" rIns="0" bIns="0" anchor="t" anchorCtr="0">
            <a:prstTxWarp prst="textNoShape"/>
            <a:spAutoFit/>
          </a:bodyPr>
          <a:lstStyle/>
          <a:p>
            <a:pPr lvl="1" marL="496443"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As an Implementer, I focused on transforming ideas into actionable tasks, organizing team activities, and ensuring progress.</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443"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Key Actions: I structured meetings, managed timelines, and ensured tasks were executed on time (Guttenberg, 2020).</a:t>
            </a:r>
            <a:endParaRPr lang="zh-CN" altLang="en-US"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87" name="Rectangles"/>
          <p:cNvSpPr>
            <a:spLocks/>
          </p:cNvSpPr>
          <p:nvPr/>
        </p:nvSpPr>
        <p:spPr>
          <a:xfrm rot="0">
            <a:off x="322076" y="1655464"/>
            <a:ext cx="5640237" cy="47993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779"/>
              </a:lnSpc>
              <a:spcBef>
                <a:spcPts val="0"/>
              </a:spcBef>
              <a:spcAft>
                <a:spcPts val="0"/>
              </a:spcAft>
              <a:buNone/>
            </a:pPr>
            <a:r>
              <a:rPr lang="en-US" altLang="zh-CN"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Belbin’s Team Roles Overview</a:t>
            </a:r>
            <a:endParaRPr lang="zh-CN" altLang="en-US" sz="26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88" name="Rectangles"/>
          <p:cNvSpPr>
            <a:spLocks/>
          </p:cNvSpPr>
          <p:nvPr/>
        </p:nvSpPr>
        <p:spPr>
          <a:xfrm rot="0">
            <a:off x="322076" y="5706745"/>
            <a:ext cx="7020618" cy="4443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499"/>
              </a:lnSpc>
              <a:spcBef>
                <a:spcPts val="0"/>
              </a:spcBef>
              <a:spcAft>
                <a:spcPts val="0"/>
              </a:spcAft>
              <a:buNone/>
            </a:pPr>
            <a:r>
              <a:rPr lang="en-US" altLang="zh-CN"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Implementer Role (My Role)</a:t>
            </a:r>
            <a:endParaRPr lang="zh-CN" altLang="en-US"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89" name="Rectangles"/>
          <p:cNvSpPr>
            <a:spLocks/>
          </p:cNvSpPr>
          <p:nvPr/>
        </p:nvSpPr>
        <p:spPr>
          <a:xfrm rot="0">
            <a:off x="322076" y="7826375"/>
            <a:ext cx="7020618" cy="4443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499"/>
              </a:lnSpc>
              <a:spcBef>
                <a:spcPts val="0"/>
              </a:spcBef>
              <a:spcAft>
                <a:spcPts val="0"/>
              </a:spcAft>
              <a:buNone/>
            </a:pPr>
            <a:r>
              <a:rPr lang="en-US" altLang="zh-CN"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Impact on Team Dynamics</a:t>
            </a:r>
            <a:endParaRPr lang="zh-CN" altLang="en-US" sz="2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90" name="Rectangles"/>
          <p:cNvSpPr>
            <a:spLocks/>
          </p:cNvSpPr>
          <p:nvPr/>
        </p:nvSpPr>
        <p:spPr>
          <a:xfrm rot="0">
            <a:off x="408469" y="8394700"/>
            <a:ext cx="17019516" cy="1104969"/>
          </a:xfrm>
          <a:prstGeom prst="rect"/>
          <a:noFill/>
          <a:ln w="12700" cmpd="sng" cap="flat">
            <a:noFill/>
            <a:prstDash val="solid"/>
            <a:miter/>
          </a:ln>
        </p:spPr>
        <p:txBody>
          <a:bodyPr vert="horz" wrap="square" lIns="0" tIns="0" rIns="0" bIns="0" anchor="t" anchorCtr="0">
            <a:prstTxWarp prst="textNoShape"/>
            <a:spAutoFit/>
          </a:bodyPr>
          <a:lstStyle/>
          <a:p>
            <a:pPr lvl="1" marL="496443"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My role helped streamline workflows, ensuring clear task definitions and timely completions, which facilitated smoother project execution.</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443"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By keeping the team focused on objectives and delegating tasks based on team members’ strengths, I played a key role in maintaining progress and resolving conflicts.</a:t>
            </a:r>
            <a:endParaRPr lang="zh-CN" altLang="en-US"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703575321"/>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709CC6"/>
        </a:solidFill>
      </p:bgPr>
    </p:bg>
    <p:spTree>
      <p:nvGrpSpPr>
        <p:cNvPr id="1" name=""/>
        <p:cNvGrpSpPr/>
        <p:nvPr/>
      </p:nvGrpSpPr>
      <p:grpSpPr>
        <a:xfrm>
          <a:off x="0" y="0"/>
          <a:ext cx="0" cy="0"/>
          <a:chOff x="0" y="0"/>
          <a:chExt cx="0" cy="0"/>
        </a:xfrm>
      </p:grpSpPr>
      <p:sp>
        <p:nvSpPr>
          <p:cNvPr id="91" name="曲线"/>
          <p:cNvSpPr>
            <a:spLocks/>
          </p:cNvSpPr>
          <p:nvPr/>
        </p:nvSpPr>
        <p:spPr>
          <a:xfrm rot="0">
            <a:off x="13451585" y="0"/>
            <a:ext cx="4907786" cy="1029576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19884" r="-19884"/>
            </a:stretch>
          </a:blipFill>
          <a:ln cmpd="sng" cap="flat">
            <a:noFill/>
            <a:prstDash val="solid"/>
            <a:miter/>
          </a:ln>
        </p:spPr>
      </p:sp>
      <p:grpSp>
        <p:nvGrpSpPr>
          <p:cNvPr id="94" name="Combination"/>
          <p:cNvGrpSpPr>
            <a:grpSpLocks/>
          </p:cNvGrpSpPr>
          <p:nvPr/>
        </p:nvGrpSpPr>
        <p:grpSpPr>
          <a:xfrm>
            <a:off x="84802" y="2732466"/>
            <a:ext cx="15820675" cy="4630268"/>
            <a:chOff x="84802" y="2732466"/>
            <a:chExt cx="15820675" cy="4630268"/>
          </a:xfrm>
        </p:grpSpPr>
        <p:sp>
          <p:nvSpPr>
            <p:cNvPr id="92" name="曲线"/>
            <p:cNvSpPr>
              <a:spLocks/>
            </p:cNvSpPr>
            <p:nvPr/>
          </p:nvSpPr>
          <p:spPr>
            <a:xfrm rot="0">
              <a:off x="84802" y="2846462"/>
              <a:ext cx="15820675" cy="4516272"/>
            </a:xfrm>
            <a:custGeom>
              <a:gdLst>
                <a:gd name="T1" fmla="*/ 0 w 21600"/>
                <a:gd name="T2" fmla="*/ 0 h 21600"/>
                <a:gd name="T3" fmla="*/ 21600 w 21600"/>
                <a:gd name="T4" fmla="*/ 21600 h 21600"/>
              </a:gdLst>
              <a:rect l="T1" t="T2" r="T3" b="T4"/>
              <a:pathLst>
                <a:path w="21600" h="21600">
                  <a:moveTo>
                    <a:pt x="45" y="0"/>
                  </a:moveTo>
                  <a:lnTo>
                    <a:pt x="21554" y="0"/>
                  </a:lnTo>
                  <a:cubicBezTo>
                    <a:pt x="21566" y="0"/>
                    <a:pt x="21578" y="16"/>
                    <a:pt x="21586" y="46"/>
                  </a:cubicBezTo>
                  <a:cubicBezTo>
                    <a:pt x="21595" y="76"/>
                    <a:pt x="21600" y="116"/>
                    <a:pt x="21600" y="158"/>
                  </a:cubicBezTo>
                  <a:lnTo>
                    <a:pt x="21600" y="21441"/>
                  </a:lnTo>
                  <a:cubicBezTo>
                    <a:pt x="21600" y="21528"/>
                    <a:pt x="21579" y="21600"/>
                    <a:pt x="21554" y="21600"/>
                  </a:cubicBezTo>
                  <a:lnTo>
                    <a:pt x="45" y="21600"/>
                  </a:lnTo>
                  <a:cubicBezTo>
                    <a:pt x="20" y="21600"/>
                    <a:pt x="0" y="21528"/>
                    <a:pt x="0" y="21441"/>
                  </a:cubicBezTo>
                  <a:lnTo>
                    <a:pt x="0" y="158"/>
                  </a:lnTo>
                  <a:cubicBezTo>
                    <a:pt x="0" y="71"/>
                    <a:pt x="20" y="0"/>
                    <a:pt x="45" y="0"/>
                  </a:cubicBezTo>
                  <a:close/>
                </a:path>
              </a:pathLst>
            </a:custGeom>
            <a:solidFill>
              <a:srgbClr val="F6F2F1"/>
            </a:solidFill>
            <a:ln cmpd="sng" cap="flat">
              <a:noFill/>
              <a:prstDash val="solid"/>
              <a:miter/>
            </a:ln>
          </p:spPr>
        </p:sp>
        <p:sp>
          <p:nvSpPr>
            <p:cNvPr id="93" name="Rectangles"/>
            <p:cNvSpPr>
              <a:spLocks/>
            </p:cNvSpPr>
            <p:nvPr/>
          </p:nvSpPr>
          <p:spPr>
            <a:xfrm rot="0">
              <a:off x="84802" y="2732466"/>
              <a:ext cx="15820675" cy="4630267"/>
            </a:xfrm>
            <a:prstGeom prst="rect"/>
            <a:noFill/>
            <a:ln w="12700" cmpd="sng" cap="flat">
              <a:noFill/>
              <a:prstDash val="solid"/>
              <a:miter/>
            </a:ln>
          </p:spPr>
        </p:sp>
      </p:grpSp>
      <p:grpSp>
        <p:nvGrpSpPr>
          <p:cNvPr id="97" name="Combination"/>
          <p:cNvGrpSpPr>
            <a:grpSpLocks/>
          </p:cNvGrpSpPr>
          <p:nvPr/>
        </p:nvGrpSpPr>
        <p:grpSpPr>
          <a:xfrm>
            <a:off x="15573718" y="7940478"/>
            <a:ext cx="4693045" cy="4693046"/>
            <a:chOff x="15573718" y="7940478"/>
            <a:chExt cx="4693045" cy="4693046"/>
          </a:xfrm>
        </p:grpSpPr>
        <p:sp>
          <p:nvSpPr>
            <p:cNvPr id="95" name="曲线"/>
            <p:cNvSpPr>
              <a:spLocks/>
            </p:cNvSpPr>
            <p:nvPr/>
          </p:nvSpPr>
          <p:spPr>
            <a:xfrm rot="0">
              <a:off x="15573718" y="7940478"/>
              <a:ext cx="4693045" cy="4693046"/>
            </a:xfrm>
            <a:custGeom>
              <a:gdLst>
                <a:gd name="T1" fmla="*/ 0 w 21600"/>
                <a:gd name="T2" fmla="*/ 0 h 21600"/>
                <a:gd name="T3" fmla="*/ 21600 w 21600"/>
                <a:gd name="T4" fmla="*/ 21600 h 21600"/>
              </a:gdLst>
              <a:rect l="T1" t="T2" r="T3" b="T4"/>
              <a:pathLst>
                <a:path w="21600" h="21600">
                  <a:moveTo>
                    <a:pt x="10800" y="0"/>
                  </a:moveTo>
                  <a:cubicBezTo>
                    <a:pt x="4835" y="0"/>
                    <a:pt x="0" y="4835"/>
                    <a:pt x="0" y="10799"/>
                  </a:cubicBezTo>
                  <a:cubicBezTo>
                    <a:pt x="0" y="16764"/>
                    <a:pt x="4835" y="21600"/>
                    <a:pt x="10800" y="21600"/>
                  </a:cubicBezTo>
                  <a:cubicBezTo>
                    <a:pt x="16764" y="21600"/>
                    <a:pt x="21600" y="16764"/>
                    <a:pt x="21600" y="10799"/>
                  </a:cubicBezTo>
                  <a:cubicBezTo>
                    <a:pt x="21600" y="4835"/>
                    <a:pt x="16764" y="0"/>
                    <a:pt x="10800" y="0"/>
                  </a:cubicBezTo>
                  <a:close/>
                </a:path>
              </a:pathLst>
            </a:custGeom>
            <a:solidFill>
              <a:srgbClr val="000000">
                <a:alpha val="0"/>
              </a:srgbClr>
            </a:solidFill>
            <a:ln w="952500" cmpd="sng" cap="sq">
              <a:solidFill>
                <a:srgbClr val="FFFFFF">
                  <a:alpha val="16000"/>
                </a:srgbClr>
              </a:solidFill>
              <a:prstDash val="solid"/>
              <a:miter/>
            </a:ln>
          </p:spPr>
        </p:sp>
        <p:sp>
          <p:nvSpPr>
            <p:cNvPr id="96" name="Rectangles"/>
            <p:cNvSpPr>
              <a:spLocks/>
            </p:cNvSpPr>
            <p:nvPr/>
          </p:nvSpPr>
          <p:spPr>
            <a:xfrm rot="0">
              <a:off x="16013692" y="8215460"/>
              <a:ext cx="3813098" cy="3978091"/>
            </a:xfrm>
            <a:prstGeom prst="rect"/>
            <a:noFill/>
            <a:ln w="12700" cmpd="sng" cap="flat">
              <a:noFill/>
              <a:prstDash val="solid"/>
              <a:miter/>
            </a:ln>
          </p:spPr>
        </p:sp>
      </p:grpSp>
      <p:grpSp>
        <p:nvGrpSpPr>
          <p:cNvPr id="100" name="Combination"/>
          <p:cNvGrpSpPr>
            <a:grpSpLocks/>
          </p:cNvGrpSpPr>
          <p:nvPr/>
        </p:nvGrpSpPr>
        <p:grpSpPr>
          <a:xfrm>
            <a:off x="561052" y="7467812"/>
            <a:ext cx="12645617" cy="2500736"/>
            <a:chOff x="561052" y="7467812"/>
            <a:chExt cx="12645617" cy="2500736"/>
          </a:xfrm>
        </p:grpSpPr>
        <p:sp>
          <p:nvSpPr>
            <p:cNvPr id="98" name="曲线"/>
            <p:cNvSpPr>
              <a:spLocks/>
            </p:cNvSpPr>
            <p:nvPr/>
          </p:nvSpPr>
          <p:spPr>
            <a:xfrm rot="0">
              <a:off x="561052" y="7581808"/>
              <a:ext cx="12645617" cy="2386741"/>
            </a:xfrm>
            <a:custGeom>
              <a:gdLst>
                <a:gd name="T1" fmla="*/ 0 w 21600"/>
                <a:gd name="T2" fmla="*/ 0 h 21600"/>
                <a:gd name="T3" fmla="*/ 21600 w 21600"/>
                <a:gd name="T4" fmla="*/ 21600 h 21600"/>
              </a:gdLst>
              <a:rect l="T1" t="T2" r="T3" b="T4"/>
              <a:pathLst>
                <a:path w="21600" h="21600">
                  <a:moveTo>
                    <a:pt x="70" y="0"/>
                  </a:moveTo>
                  <a:lnTo>
                    <a:pt x="21529" y="0"/>
                  </a:lnTo>
                  <a:cubicBezTo>
                    <a:pt x="21568" y="0"/>
                    <a:pt x="21600" y="168"/>
                    <a:pt x="21600" y="375"/>
                  </a:cubicBezTo>
                  <a:lnTo>
                    <a:pt x="21600" y="21224"/>
                  </a:lnTo>
                  <a:cubicBezTo>
                    <a:pt x="21600" y="21431"/>
                    <a:pt x="21568" y="21600"/>
                    <a:pt x="21529" y="21600"/>
                  </a:cubicBezTo>
                  <a:lnTo>
                    <a:pt x="70" y="21600"/>
                  </a:lnTo>
                  <a:cubicBezTo>
                    <a:pt x="52" y="21600"/>
                    <a:pt x="34" y="21560"/>
                    <a:pt x="20" y="21489"/>
                  </a:cubicBezTo>
                  <a:cubicBezTo>
                    <a:pt x="7" y="21419"/>
                    <a:pt x="0" y="21323"/>
                    <a:pt x="0" y="21224"/>
                  </a:cubicBezTo>
                  <a:lnTo>
                    <a:pt x="0" y="375"/>
                  </a:lnTo>
                  <a:cubicBezTo>
                    <a:pt x="0" y="168"/>
                    <a:pt x="31" y="0"/>
                    <a:pt x="70" y="0"/>
                  </a:cubicBezTo>
                  <a:close/>
                </a:path>
              </a:pathLst>
            </a:custGeom>
            <a:solidFill>
              <a:srgbClr val="F6F2F1"/>
            </a:solidFill>
            <a:ln cmpd="sng" cap="flat">
              <a:noFill/>
              <a:prstDash val="solid"/>
              <a:miter/>
            </a:ln>
          </p:spPr>
        </p:sp>
        <p:sp>
          <p:nvSpPr>
            <p:cNvPr id="99" name="Rectangles"/>
            <p:cNvSpPr>
              <a:spLocks/>
            </p:cNvSpPr>
            <p:nvPr/>
          </p:nvSpPr>
          <p:spPr>
            <a:xfrm rot="0">
              <a:off x="561052" y="7467812"/>
              <a:ext cx="12645617" cy="2500736"/>
            </a:xfrm>
            <a:prstGeom prst="rect"/>
            <a:noFill/>
            <a:ln w="12700" cmpd="sng" cap="flat">
              <a:noFill/>
              <a:prstDash val="solid"/>
              <a:miter/>
            </a:ln>
          </p:spPr>
        </p:sp>
      </p:grpSp>
      <p:sp>
        <p:nvSpPr>
          <p:cNvPr id="101" name="曲线"/>
          <p:cNvSpPr>
            <a:spLocks/>
          </p:cNvSpPr>
          <p:nvPr/>
        </p:nvSpPr>
        <p:spPr>
          <a:xfrm rot="0">
            <a:off x="926444" y="3033401"/>
            <a:ext cx="1505875" cy="127622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102" name="Straight line"/>
          <p:cNvSpPr>
            <a:spLocks/>
          </p:cNvSpPr>
          <p:nvPr/>
        </p:nvSpPr>
        <p:spPr>
          <a:xfrm rot="0">
            <a:off x="6864811" y="3853681"/>
            <a:ext cx="0" cy="3509053"/>
          </a:xfrm>
          <a:prstGeom prst="line"/>
          <a:noFill/>
          <a:ln w="38100" cmpd="sng" cap="flat">
            <a:solidFill>
              <a:srgbClr val="000000"/>
            </a:solidFill>
            <a:prstDash val="solid"/>
            <a:round/>
          </a:ln>
        </p:spPr>
      </p:sp>
      <p:sp>
        <p:nvSpPr>
          <p:cNvPr id="103" name="曲线"/>
          <p:cNvSpPr>
            <a:spLocks/>
          </p:cNvSpPr>
          <p:nvPr/>
        </p:nvSpPr>
        <p:spPr>
          <a:xfrm rot="0">
            <a:off x="8158253" y="2982884"/>
            <a:ext cx="985746" cy="1095274"/>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blipFill rotWithShape="1">
            <a:blip r:embed="rId3"/>
            <a:stretch/>
          </a:blipFill>
          <a:ln cmpd="sng" cap="flat">
            <a:noFill/>
            <a:prstDash val="solid"/>
            <a:miter/>
          </a:ln>
        </p:spPr>
      </p:sp>
      <p:sp>
        <p:nvSpPr>
          <p:cNvPr id="104" name="Rectangles"/>
          <p:cNvSpPr>
            <a:spLocks/>
          </p:cNvSpPr>
          <p:nvPr/>
        </p:nvSpPr>
        <p:spPr>
          <a:xfrm rot="0">
            <a:off x="711554" y="965387"/>
            <a:ext cx="12725178" cy="1100836"/>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8668"/>
              </a:lnSpc>
              <a:spcBef>
                <a:spcPts val="0"/>
              </a:spcBef>
              <a:spcAft>
                <a:spcPts val="0"/>
              </a:spcAft>
              <a:buNone/>
            </a:pPr>
            <a:r>
              <a:rPr lang="en-US" altLang="zh-CN" sz="6191" b="0" i="0" u="none" strike="noStrike" kern="1200" cap="none" spc="0" baseline="0">
                <a:solidFill>
                  <a:srgbClr val="FDFDFD"/>
                </a:solidFill>
                <a:latin typeface="League Spartan" pitchFamily="0" charset="0"/>
                <a:ea typeface="League Spartan" pitchFamily="0" charset="0"/>
                <a:cs typeface="League Spartan" pitchFamily="0" charset="0"/>
                <a:sym typeface="League Spartan" pitchFamily="0" charset="0"/>
              </a:rPr>
              <a:t>Role as an Implementer</a:t>
            </a:r>
            <a:endParaRPr lang="zh-CN" altLang="en-US" sz="6191" b="0" i="0" u="none" strike="noStrike" kern="1200" cap="none" spc="0" baseline="0">
              <a:solidFill>
                <a:srgbClr val="FDFDFD"/>
              </a:solidFill>
              <a:latin typeface="League Spartan" pitchFamily="0" charset="0"/>
              <a:ea typeface="League Spartan" pitchFamily="0" charset="0"/>
              <a:cs typeface="League Spartan" pitchFamily="0" charset="0"/>
              <a:sym typeface="League Spartan" pitchFamily="0" charset="0"/>
            </a:endParaRPr>
          </a:p>
        </p:txBody>
      </p:sp>
      <p:sp>
        <p:nvSpPr>
          <p:cNvPr id="105" name="Rectangles"/>
          <p:cNvSpPr>
            <a:spLocks/>
          </p:cNvSpPr>
          <p:nvPr/>
        </p:nvSpPr>
        <p:spPr>
          <a:xfrm rot="0">
            <a:off x="588451" y="4538918"/>
            <a:ext cx="6000135" cy="1166085"/>
          </a:xfrm>
          <a:prstGeom prst="rect"/>
          <a:noFill/>
          <a:ln w="12700" cmpd="sng" cap="flat">
            <a:noFill/>
            <a:prstDash val="solid"/>
            <a:miter/>
          </a:ln>
        </p:spPr>
        <p:txBody>
          <a:bodyPr vert="horz" wrap="square" lIns="0" tIns="0" rIns="0" bIns="0" anchor="t" anchorCtr="0">
            <a:prstTxWarp prst="textNoShape"/>
            <a:spAutoFit/>
          </a:bodyPr>
          <a:lstStyle/>
          <a:p>
            <a:pPr lvl="1" marL="496569" indent="-248284" algn="l">
              <a:lnSpc>
                <a:spcPts val="3220"/>
              </a:lnSpc>
              <a:spcBef>
                <a:spcPts val="0"/>
              </a:spcBef>
              <a:spcAft>
                <a:spcPts val="0"/>
              </a:spcAft>
              <a:buFont typeface="Arial" pitchFamily="34" charset="0"/>
              <a:buChar char="•"/>
            </a:pP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As an </a:t>
            </a:r>
            <a:r>
              <a:rPr lang="en-US" altLang="zh-CN"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rPr>
              <a:t>Implementer</a:t>
            </a: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 I focused on turning ideas into actionable tasks, ensuring the team stayed organized and on schedule</a:t>
            </a:r>
            <a:endParaRPr lang="zh-CN" altLang="en-US"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06" name="Rectangles"/>
          <p:cNvSpPr>
            <a:spLocks/>
          </p:cNvSpPr>
          <p:nvPr/>
        </p:nvSpPr>
        <p:spPr>
          <a:xfrm rot="0">
            <a:off x="2432320" y="3235739"/>
            <a:ext cx="3649863" cy="56007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410"/>
              </a:lnSpc>
              <a:spcBef>
                <a:spcPts val="0"/>
              </a:spcBef>
              <a:spcAft>
                <a:spcPts val="0"/>
              </a:spcAft>
              <a:buNone/>
            </a:pPr>
            <a:r>
              <a:rPr lang="en-US" altLang="zh-CN" sz="3150" b="0" i="0" u="none" strike="noStrike" kern="1200" cap="none" spc="0" baseline="0">
                <a:solidFill>
                  <a:srgbClr val="145DA0"/>
                </a:solidFill>
                <a:latin typeface="League Spartan" pitchFamily="0" charset="0"/>
                <a:ea typeface="League Spartan" pitchFamily="0" charset="0"/>
                <a:cs typeface="League Spartan" pitchFamily="0" charset="0"/>
                <a:sym typeface="League Spartan" pitchFamily="0" charset="0"/>
              </a:rPr>
              <a:t>Overview</a:t>
            </a:r>
            <a:endParaRPr lang="zh-CN" altLang="en-US" sz="3150" b="0" i="0" u="none" strike="noStrike" kern="1200" cap="none" spc="0" baseline="0">
              <a:solidFill>
                <a:srgbClr val="145DA0"/>
              </a:solidFill>
              <a:latin typeface="League Spartan" pitchFamily="0" charset="0"/>
              <a:ea typeface="League Spartan" pitchFamily="0" charset="0"/>
              <a:cs typeface="League Spartan" pitchFamily="0" charset="0"/>
              <a:sym typeface="League Spartan" pitchFamily="0" charset="0"/>
            </a:endParaRPr>
          </a:p>
        </p:txBody>
      </p:sp>
      <p:sp>
        <p:nvSpPr>
          <p:cNvPr id="107" name="Rectangles"/>
          <p:cNvSpPr>
            <a:spLocks/>
          </p:cNvSpPr>
          <p:nvPr/>
        </p:nvSpPr>
        <p:spPr>
          <a:xfrm rot="0">
            <a:off x="9144000" y="3235739"/>
            <a:ext cx="4998198" cy="56007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410"/>
              </a:lnSpc>
              <a:spcBef>
                <a:spcPts val="0"/>
              </a:spcBef>
              <a:spcAft>
                <a:spcPts val="0"/>
              </a:spcAft>
              <a:buNone/>
            </a:pPr>
            <a:r>
              <a:rPr lang="en-US" altLang="zh-CN" sz="3150" b="0" i="0" u="none" strike="noStrike" kern="1200" cap="none" spc="0" baseline="0">
                <a:solidFill>
                  <a:srgbClr val="145DA0"/>
                </a:solidFill>
                <a:latin typeface="League Spartan" pitchFamily="0" charset="0"/>
                <a:ea typeface="League Spartan" pitchFamily="0" charset="0"/>
                <a:cs typeface="League Spartan" pitchFamily="0" charset="0"/>
                <a:sym typeface="League Spartan" pitchFamily="0" charset="0"/>
              </a:rPr>
              <a:t>Key Responsibilities</a:t>
            </a:r>
            <a:endParaRPr lang="zh-CN" altLang="en-US" sz="3150" b="0" i="0" u="none" strike="noStrike" kern="1200" cap="none" spc="0" baseline="0">
              <a:solidFill>
                <a:srgbClr val="145DA0"/>
              </a:solidFill>
              <a:latin typeface="League Spartan" pitchFamily="0" charset="0"/>
              <a:ea typeface="League Spartan" pitchFamily="0" charset="0"/>
              <a:cs typeface="League Spartan" pitchFamily="0" charset="0"/>
              <a:sym typeface="League Spartan" pitchFamily="0" charset="0"/>
            </a:endParaRPr>
          </a:p>
        </p:txBody>
      </p:sp>
      <p:sp>
        <p:nvSpPr>
          <p:cNvPr id="108" name="Rectangles"/>
          <p:cNvSpPr>
            <a:spLocks/>
          </p:cNvSpPr>
          <p:nvPr/>
        </p:nvSpPr>
        <p:spPr>
          <a:xfrm rot="0">
            <a:off x="6950319" y="4433455"/>
            <a:ext cx="8831336" cy="2271435"/>
          </a:xfrm>
          <a:prstGeom prst="rect"/>
          <a:noFill/>
          <a:ln w="12700" cmpd="sng" cap="flat">
            <a:noFill/>
            <a:prstDash val="solid"/>
            <a:miter/>
          </a:ln>
        </p:spPr>
        <p:txBody>
          <a:bodyPr vert="horz" wrap="square" lIns="0" tIns="0" rIns="0" bIns="0" anchor="t" anchorCtr="0">
            <a:prstTxWarp prst="textNoShape"/>
            <a:spAutoFit/>
          </a:bodyPr>
          <a:lstStyle/>
          <a:p>
            <a:pPr lvl="1" marL="496569" indent="-248284" algn="l">
              <a:lnSpc>
                <a:spcPts val="3220"/>
              </a:lnSpc>
              <a:spcBef>
                <a:spcPts val="0"/>
              </a:spcBef>
              <a:spcAft>
                <a:spcPts val="0"/>
              </a:spcAft>
              <a:buFont typeface="Arial" pitchFamily="34" charset="0"/>
              <a:buChar char="•"/>
            </a:pPr>
            <a:r>
              <a:rPr lang="en-US" altLang="zh-CN"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rPr>
              <a:t>Organized Activities</a:t>
            </a: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  Planned meetings, assigned job-related tasks, and deadlines.</a:t>
            </a:r>
            <a:endPar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a:p>
            <a:pPr lvl="1" marL="496569" indent="-248284" algn="l">
              <a:lnSpc>
                <a:spcPts val="3220"/>
              </a:lnSpc>
              <a:spcBef>
                <a:spcPts val="0"/>
              </a:spcBef>
              <a:spcAft>
                <a:spcPts val="0"/>
              </a:spcAft>
              <a:buFont typeface="Arial" pitchFamily="34" charset="0"/>
              <a:buChar char="•"/>
            </a:pPr>
            <a:r>
              <a:rPr lang="en-US" altLang="zh-CN"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rPr>
              <a:t>Maintained Momentum:</a:t>
            </a: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 Supported completion of work and re-planned them accordingly.</a:t>
            </a:r>
            <a:endPar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endParaRPr>
          </a:p>
          <a:p>
            <a:pPr lvl="1" marL="496569" indent="-248284" algn="l">
              <a:lnSpc>
                <a:spcPts val="3220"/>
              </a:lnSpc>
              <a:spcBef>
                <a:spcPts val="0"/>
              </a:spcBef>
              <a:spcAft>
                <a:spcPts val="0"/>
              </a:spcAft>
              <a:buFont typeface="Arial" pitchFamily="34" charset="0"/>
              <a:buChar char="•"/>
            </a:pPr>
            <a:r>
              <a:rPr lang="en-US" altLang="zh-CN"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rPr>
              <a:t>Managed Challenges.: </a:t>
            </a:r>
            <a:r>
              <a:rPr lang="en-US" altLang="zh-CN" sz="2300" b="0" i="0" u="none" strike="noStrike" kern="1200" cap="none" spc="-46" baseline="0">
                <a:solidFill>
                  <a:srgbClr val="000000"/>
                </a:solidFill>
                <a:latin typeface="Open Sans" pitchFamily="0" charset="0"/>
                <a:ea typeface="Open Sans" pitchFamily="0" charset="0"/>
                <a:cs typeface="Open Sans" pitchFamily="0" charset="0"/>
                <a:sym typeface="Open Sans" pitchFamily="0" charset="0"/>
              </a:rPr>
              <a:t>Facilitated debate of the differences during Storming and ensured that the team did not lose its way (Guttenberg, 2020</a:t>
            </a:r>
            <a:r>
              <a:rPr lang="en-US" altLang="zh-CN"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rPr>
              <a:t>).</a:t>
            </a:r>
            <a:endParaRPr lang="zh-CN" altLang="en-US" sz="2300" b="1" i="0" u="none" strike="noStrike" kern="1200" cap="none" spc="-46"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09" name="Rectangles"/>
          <p:cNvSpPr>
            <a:spLocks/>
          </p:cNvSpPr>
          <p:nvPr/>
        </p:nvSpPr>
        <p:spPr>
          <a:xfrm rot="0">
            <a:off x="1028700" y="7810408"/>
            <a:ext cx="11786909" cy="1292577"/>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218"/>
              </a:lnSpc>
              <a:spcBef>
                <a:spcPts val="0"/>
              </a:spcBef>
              <a:spcAft>
                <a:spcPts val="0"/>
              </a:spcAft>
              <a:buNone/>
            </a:pPr>
            <a:r>
              <a:rPr lang="en-US" altLang="zh-CN" sz="3013" b="1" i="0" u="none" strike="noStrike" kern="1200" cap="none" spc="-60" baseline="0">
                <a:solidFill>
                  <a:srgbClr val="709CC6"/>
                </a:solidFill>
                <a:latin typeface="Open Sans Bold" pitchFamily="0" charset="0"/>
                <a:ea typeface="Open Sans Bold" pitchFamily="0" charset="0"/>
                <a:cs typeface="Open Sans Bold" pitchFamily="0" charset="0"/>
                <a:sym typeface="Open Sans Bold" pitchFamily="0" charset="0"/>
              </a:rPr>
              <a:t>Impact</a:t>
            </a:r>
            <a:endParaRPr lang="en-US" altLang="zh-CN" sz="3013" b="1" i="0" u="none" strike="noStrike" kern="1200" cap="none" spc="-60" baseline="0">
              <a:solidFill>
                <a:srgbClr val="709CC6"/>
              </a:solidFill>
              <a:latin typeface="Open Sans Bold" pitchFamily="0" charset="0"/>
              <a:ea typeface="Open Sans Bold" pitchFamily="0" charset="0"/>
              <a:cs typeface="Open Sans Bold" pitchFamily="0" charset="0"/>
              <a:sym typeface="Open Sans Bold" pitchFamily="0" charset="0"/>
            </a:endParaRPr>
          </a:p>
          <a:p>
            <a:pPr lvl="1" marL="496443" indent="-248158" algn="l">
              <a:lnSpc>
                <a:spcPts val="3218"/>
              </a:lnSpc>
              <a:spcBef>
                <a:spcPts val="0"/>
              </a:spcBef>
              <a:spcAft>
                <a:spcPts val="0"/>
              </a:spcAft>
              <a:buFont typeface="Arial" pitchFamily="34" charset="0"/>
              <a:buChar char="•"/>
            </a:pPr>
            <a:r>
              <a:rPr lang="en-US" altLang="zh-CN" sz="2299" b="0" i="0" u="none" strike="noStrike" kern="1200" cap="none" spc="-45" baseline="0">
                <a:solidFill>
                  <a:srgbClr val="000000"/>
                </a:solidFill>
                <a:latin typeface="Open Sans" pitchFamily="0" charset="0"/>
                <a:ea typeface="Open Sans" pitchFamily="0" charset="0"/>
                <a:cs typeface="Open Sans" pitchFamily="0" charset="0"/>
                <a:sym typeface="Open Sans" pitchFamily="0" charset="0"/>
              </a:rPr>
              <a:t>My role offered guidance, as the tasks were accomplished, and disagreements were settled, thus, leading the team to move easily through the stages of Storming to Norming.</a:t>
            </a:r>
            <a:endParaRPr lang="zh-CN" altLang="en-US" sz="2299" b="0" i="0" u="none" strike="noStrike" kern="1200" cap="none" spc="-45"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151645251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6"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grpSp>
        <p:nvGrpSpPr>
          <p:cNvPr id="119" name="Combination"/>
          <p:cNvGrpSpPr>
            <a:grpSpLocks/>
          </p:cNvGrpSpPr>
          <p:nvPr/>
        </p:nvGrpSpPr>
        <p:grpSpPr>
          <a:xfrm>
            <a:off x="327085" y="2406356"/>
            <a:ext cx="6610598" cy="933230"/>
            <a:chOff x="327085" y="2406356"/>
            <a:chExt cx="6610598" cy="933230"/>
          </a:xfrm>
        </p:grpSpPr>
        <p:sp>
          <p:nvSpPr>
            <p:cNvPr id="117" name="曲线"/>
            <p:cNvSpPr>
              <a:spLocks/>
            </p:cNvSpPr>
            <p:nvPr/>
          </p:nvSpPr>
          <p:spPr>
            <a:xfrm rot="0">
              <a:off x="327085" y="2551017"/>
              <a:ext cx="6610598" cy="788568"/>
            </a:xfrm>
            <a:custGeom>
              <a:gdLst>
                <a:gd name="T1" fmla="*/ 0 w 21600"/>
                <a:gd name="T2" fmla="*/ 0 h 21600"/>
                <a:gd name="T3" fmla="*/ 21600 w 21600"/>
                <a:gd name="T4" fmla="*/ 21600 h 21600"/>
              </a:gdLst>
              <a:rect l="T1" t="T2" r="T3" b="T4"/>
              <a:pathLst>
                <a:path w="21600" h="21600">
                  <a:moveTo>
                    <a:pt x="1288" y="0"/>
                  </a:moveTo>
                  <a:lnTo>
                    <a:pt x="20311" y="0"/>
                  </a:lnTo>
                  <a:cubicBezTo>
                    <a:pt x="20653" y="0"/>
                    <a:pt x="20981" y="1137"/>
                    <a:pt x="21222" y="3163"/>
                  </a:cubicBezTo>
                  <a:cubicBezTo>
                    <a:pt x="21464" y="5188"/>
                    <a:pt x="21600" y="7935"/>
                    <a:pt x="21600" y="10799"/>
                  </a:cubicBezTo>
                  <a:lnTo>
                    <a:pt x="21600" y="10799"/>
                  </a:lnTo>
                  <a:cubicBezTo>
                    <a:pt x="21600" y="16764"/>
                    <a:pt x="21023" y="21600"/>
                    <a:pt x="20311" y="21600"/>
                  </a:cubicBezTo>
                  <a:lnTo>
                    <a:pt x="1288" y="21600"/>
                  </a:lnTo>
                  <a:cubicBezTo>
                    <a:pt x="576" y="21600"/>
                    <a:pt x="0" y="16764"/>
                    <a:pt x="0" y="10799"/>
                  </a:cubicBezTo>
                  <a:lnTo>
                    <a:pt x="0" y="10799"/>
                  </a:lnTo>
                  <a:cubicBezTo>
                    <a:pt x="0" y="4835"/>
                    <a:pt x="576" y="0"/>
                    <a:pt x="1288" y="0"/>
                  </a:cubicBezTo>
                  <a:close/>
                </a:path>
              </a:pathLst>
            </a:custGeom>
            <a:solidFill>
              <a:srgbClr val="709CC6"/>
            </a:solidFill>
            <a:ln cmpd="sng" cap="flat">
              <a:noFill/>
              <a:prstDash val="solid"/>
              <a:miter/>
            </a:ln>
          </p:spPr>
        </p:sp>
        <p:sp>
          <p:nvSpPr>
            <p:cNvPr id="118" name="Rectangles"/>
            <p:cNvSpPr>
              <a:spLocks/>
            </p:cNvSpPr>
            <p:nvPr/>
          </p:nvSpPr>
          <p:spPr>
            <a:xfrm rot="0">
              <a:off x="327085" y="2406356"/>
              <a:ext cx="6610598" cy="933230"/>
            </a:xfrm>
            <a:prstGeom prst="rect"/>
            <a:noFill/>
            <a:ln w="12700" cmpd="sng" cap="flat">
              <a:noFill/>
              <a:prstDash val="solid"/>
              <a:miter/>
            </a:ln>
          </p:spPr>
        </p:sp>
      </p:grpSp>
      <p:sp>
        <p:nvSpPr>
          <p:cNvPr id="120" name="曲线"/>
          <p:cNvSpPr>
            <a:spLocks/>
          </p:cNvSpPr>
          <p:nvPr/>
        </p:nvSpPr>
        <p:spPr>
          <a:xfrm rot="0">
            <a:off x="12015621" y="7615202"/>
            <a:ext cx="802942" cy="74774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123" name="Combination"/>
          <p:cNvGrpSpPr>
            <a:grpSpLocks/>
          </p:cNvGrpSpPr>
          <p:nvPr/>
        </p:nvGrpSpPr>
        <p:grpSpPr>
          <a:xfrm>
            <a:off x="392930" y="5548293"/>
            <a:ext cx="6475359" cy="869443"/>
            <a:chOff x="392930" y="5548293"/>
            <a:chExt cx="6475359" cy="869443"/>
          </a:xfrm>
        </p:grpSpPr>
        <p:sp>
          <p:nvSpPr>
            <p:cNvPr id="121" name="曲线"/>
            <p:cNvSpPr>
              <a:spLocks/>
            </p:cNvSpPr>
            <p:nvPr/>
          </p:nvSpPr>
          <p:spPr>
            <a:xfrm rot="0">
              <a:off x="392930" y="5692954"/>
              <a:ext cx="6475359" cy="724781"/>
            </a:xfrm>
            <a:custGeom>
              <a:gdLst>
                <a:gd name="T1" fmla="*/ 0 w 21600"/>
                <a:gd name="T2" fmla="*/ 0 h 21600"/>
                <a:gd name="T3" fmla="*/ 21600 w 21600"/>
                <a:gd name="T4" fmla="*/ 21600 h 21600"/>
              </a:gdLst>
              <a:rect l="T1" t="T2" r="T3" b="T4"/>
              <a:pathLst>
                <a:path w="21600" h="21600">
                  <a:moveTo>
                    <a:pt x="1208" y="0"/>
                  </a:moveTo>
                  <a:lnTo>
                    <a:pt x="20391" y="0"/>
                  </a:lnTo>
                  <a:cubicBezTo>
                    <a:pt x="20711" y="0"/>
                    <a:pt x="21019" y="1137"/>
                    <a:pt x="21245" y="3163"/>
                  </a:cubicBezTo>
                  <a:cubicBezTo>
                    <a:pt x="21472" y="5188"/>
                    <a:pt x="21600" y="7935"/>
                    <a:pt x="21600" y="10800"/>
                  </a:cubicBezTo>
                  <a:lnTo>
                    <a:pt x="21600" y="10800"/>
                  </a:lnTo>
                  <a:cubicBezTo>
                    <a:pt x="21600" y="16764"/>
                    <a:pt x="21058" y="21600"/>
                    <a:pt x="20391" y="21600"/>
                  </a:cubicBezTo>
                  <a:lnTo>
                    <a:pt x="1208" y="21600"/>
                  </a:lnTo>
                  <a:cubicBezTo>
                    <a:pt x="888" y="21600"/>
                    <a:pt x="580" y="20462"/>
                    <a:pt x="354" y="18436"/>
                  </a:cubicBezTo>
                  <a:cubicBezTo>
                    <a:pt x="127" y="16411"/>
                    <a:pt x="0" y="13664"/>
                    <a:pt x="0" y="10800"/>
                  </a:cubicBezTo>
                  <a:lnTo>
                    <a:pt x="0" y="10800"/>
                  </a:lnTo>
                  <a:cubicBezTo>
                    <a:pt x="0" y="7935"/>
                    <a:pt x="127" y="5188"/>
                    <a:pt x="354" y="3163"/>
                  </a:cubicBezTo>
                  <a:cubicBezTo>
                    <a:pt x="580" y="1137"/>
                    <a:pt x="888" y="0"/>
                    <a:pt x="1208" y="0"/>
                  </a:cubicBezTo>
                  <a:close/>
                </a:path>
              </a:pathLst>
            </a:custGeom>
            <a:solidFill>
              <a:srgbClr val="709CC6"/>
            </a:solidFill>
            <a:ln cmpd="sng" cap="flat">
              <a:noFill/>
              <a:prstDash val="solid"/>
              <a:miter/>
            </a:ln>
          </p:spPr>
        </p:sp>
        <p:sp>
          <p:nvSpPr>
            <p:cNvPr id="122" name="Rectangles"/>
            <p:cNvSpPr>
              <a:spLocks/>
            </p:cNvSpPr>
            <p:nvPr/>
          </p:nvSpPr>
          <p:spPr>
            <a:xfrm rot="0">
              <a:off x="392930" y="5548293"/>
              <a:ext cx="6475359" cy="869443"/>
            </a:xfrm>
            <a:prstGeom prst="rect"/>
            <a:noFill/>
            <a:ln w="12700" cmpd="sng" cap="flat">
              <a:noFill/>
              <a:prstDash val="solid"/>
              <a:miter/>
            </a:ln>
          </p:spPr>
        </p:sp>
      </p:grpSp>
      <p:sp>
        <p:nvSpPr>
          <p:cNvPr id="124" name="Rectangles"/>
          <p:cNvSpPr>
            <a:spLocks/>
          </p:cNvSpPr>
          <p:nvPr/>
        </p:nvSpPr>
        <p:spPr>
          <a:xfrm rot="0">
            <a:off x="1537317" y="8610592"/>
            <a:ext cx="2948906" cy="1477611"/>
          </a:xfrm>
          <a:prstGeom prst="rect"/>
          <a:solidFill>
            <a:srgbClr val="C4C4C4"/>
          </a:solidFill>
          <a:ln w="12700" cmpd="sng" cap="flat">
            <a:noFill/>
            <a:prstDash val="solid"/>
            <a:miter/>
          </a:ln>
        </p:spPr>
      </p:sp>
      <p:sp>
        <p:nvSpPr>
          <p:cNvPr id="125" name="Rectangles"/>
          <p:cNvSpPr>
            <a:spLocks/>
          </p:cNvSpPr>
          <p:nvPr/>
        </p:nvSpPr>
        <p:spPr>
          <a:xfrm rot="0">
            <a:off x="4567366" y="8610592"/>
            <a:ext cx="13227880" cy="1477611"/>
          </a:xfrm>
          <a:prstGeom prst="rect"/>
          <a:solidFill>
            <a:srgbClr val="709CC6"/>
          </a:solidFill>
          <a:ln w="12700" cmpd="sng" cap="flat">
            <a:noFill/>
            <a:prstDash val="solid"/>
            <a:miter/>
          </a:ln>
        </p:spPr>
      </p:sp>
      <p:sp>
        <p:nvSpPr>
          <p:cNvPr id="126" name="曲线"/>
          <p:cNvSpPr>
            <a:spLocks/>
          </p:cNvSpPr>
          <p:nvPr/>
        </p:nvSpPr>
        <p:spPr>
          <a:xfrm rot="0">
            <a:off x="12088422" y="2563317"/>
            <a:ext cx="5706824" cy="570682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127" name="Rectangles"/>
          <p:cNvSpPr>
            <a:spLocks/>
          </p:cNvSpPr>
          <p:nvPr/>
        </p:nvSpPr>
        <p:spPr>
          <a:xfrm rot="0">
            <a:off x="532392" y="2662429"/>
            <a:ext cx="7144332" cy="43815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479"/>
              </a:lnSpc>
              <a:spcBef>
                <a:spcPts val="0"/>
              </a:spcBef>
              <a:spcAft>
                <a:spcPts val="0"/>
              </a:spcAft>
              <a:buNone/>
            </a:pPr>
            <a:r>
              <a:rPr lang="en-US" altLang="zh-CN" sz="28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Importance of Communication</a:t>
            </a:r>
            <a:endParaRPr lang="zh-CN" altLang="en-US" sz="28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28" name="Rectangles"/>
          <p:cNvSpPr>
            <a:spLocks/>
          </p:cNvSpPr>
          <p:nvPr/>
        </p:nvSpPr>
        <p:spPr>
          <a:xfrm rot="0">
            <a:off x="1028700" y="680299"/>
            <a:ext cx="15460829" cy="76822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049"/>
              </a:lnSpc>
              <a:spcBef>
                <a:spcPts val="0"/>
              </a:spcBef>
              <a:spcAft>
                <a:spcPts val="0"/>
              </a:spcAft>
              <a:buNone/>
            </a:pPr>
            <a:r>
              <a:rPr lang="en-US" altLang="zh-CN" sz="5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Communication and Relationship Building in the Team</a:t>
            </a:r>
            <a:endParaRPr lang="zh-CN" altLang="en-US" sz="54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129" name="Rectangles"/>
          <p:cNvSpPr>
            <a:spLocks/>
          </p:cNvSpPr>
          <p:nvPr/>
        </p:nvSpPr>
        <p:spPr>
          <a:xfrm rot="0">
            <a:off x="562609" y="5836270"/>
            <a:ext cx="6688090" cy="43814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479"/>
              </a:lnSpc>
              <a:spcBef>
                <a:spcPts val="0"/>
              </a:spcBef>
              <a:spcAft>
                <a:spcPts val="0"/>
              </a:spcAft>
              <a:buNone/>
            </a:pPr>
            <a:r>
              <a:rPr lang="en-US" altLang="zh-CN" sz="28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My Role in Communication</a:t>
            </a:r>
            <a:endParaRPr lang="zh-CN" altLang="en-US" sz="2899"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30" name="Rectangles"/>
          <p:cNvSpPr>
            <a:spLocks/>
          </p:cNvSpPr>
          <p:nvPr/>
        </p:nvSpPr>
        <p:spPr>
          <a:xfrm rot="0">
            <a:off x="327085" y="3457546"/>
            <a:ext cx="11465549" cy="1513782"/>
          </a:xfrm>
          <a:prstGeom prst="rect"/>
          <a:noFill/>
          <a:ln w="12700" cmpd="sng" cap="flat">
            <a:noFill/>
            <a:prstDash val="solid"/>
            <a:miter/>
          </a:ln>
        </p:spPr>
        <p:txBody>
          <a:bodyPr vert="horz" wrap="square" lIns="0" tIns="0" rIns="0" bIns="0" anchor="t" anchorCtr="0">
            <a:prstTxWarp prst="textNoShape"/>
            <a:spAutoFit/>
          </a:bodyPr>
          <a:lstStyle/>
          <a:p>
            <a:pPr lvl="1" marL="496316"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Transparent communication among team members was the key to gaining their trust (</a:t>
            </a: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Ferdous</a:t>
            </a: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&amp; Karim, 2019).</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316"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The Johari Window Model contributed to enhancing self-awareness and communication during activities and sessions since it allowed expressing thoughts and feedback freely (Jones, 2019).</a:t>
            </a:r>
            <a:endParaRPr lang="zh-CN" altLang="en-US"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31" name="Rectangles"/>
          <p:cNvSpPr>
            <a:spLocks/>
          </p:cNvSpPr>
          <p:nvPr/>
        </p:nvSpPr>
        <p:spPr>
          <a:xfrm rot="0">
            <a:off x="392930" y="6552066"/>
            <a:ext cx="11679839" cy="1513782"/>
          </a:xfrm>
          <a:prstGeom prst="rect"/>
          <a:noFill/>
          <a:ln w="12700" cmpd="sng" cap="flat">
            <a:noFill/>
            <a:prstDash val="solid"/>
            <a:miter/>
          </a:ln>
        </p:spPr>
        <p:txBody>
          <a:bodyPr vert="horz" wrap="square" lIns="0" tIns="0" rIns="0" bIns="0" anchor="t" anchorCtr="0">
            <a:prstTxWarp prst="textNoShape"/>
            <a:spAutoFit/>
          </a:bodyPr>
          <a:lstStyle/>
          <a:p>
            <a:pPr lvl="1" marL="496316"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In my role as an Implementer, I promoted frequent check-ins and kept everyone on track in regards to the goals and progress.</a:t>
            </a:r>
            <a:endPar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96316" indent="-248158" algn="l">
              <a:lnSpc>
                <a:spcPts val="3218"/>
              </a:lnSpc>
              <a:spcBef>
                <a:spcPts val="0"/>
              </a:spcBef>
              <a:spcAft>
                <a:spcPts val="0"/>
              </a:spcAft>
              <a:buFont typeface="Arial" pitchFamily="34" charset="0"/>
              <a:buChar char="•"/>
            </a:pPr>
            <a:r>
              <a:rPr lang="en-US" altLang="zh-CN"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Encouraged effective communication to address the misunderstandings and establish deeper relationships particularly at Storming stage.</a:t>
            </a:r>
            <a:endParaRPr lang="zh-CN" altLang="en-US" sz="22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32" name="Rectangles"/>
          <p:cNvSpPr>
            <a:spLocks/>
          </p:cNvSpPr>
          <p:nvPr/>
        </p:nvSpPr>
        <p:spPr>
          <a:xfrm rot="0">
            <a:off x="4750995" y="8733022"/>
            <a:ext cx="13044251" cy="798480"/>
          </a:xfrm>
          <a:prstGeom prst="rect"/>
          <a:noFill/>
          <a:ln w="12700" cmpd="sng" cap="flat">
            <a:noFill/>
            <a:prstDash val="solid"/>
            <a:miter/>
          </a:ln>
        </p:spPr>
        <p:txBody>
          <a:bodyPr vert="horz" wrap="square" lIns="0" tIns="0" rIns="0" bIns="0" anchor="t" anchorCtr="0">
            <a:prstTxWarp prst="textNoShape"/>
            <a:spAutoFit/>
          </a:bodyPr>
          <a:lstStyle/>
          <a:p>
            <a:pPr lvl="1" marL="517906" indent="-258953" algn="l">
              <a:lnSpc>
                <a:spcPts val="3359"/>
              </a:lnSpc>
              <a:spcBef>
                <a:spcPts val="0"/>
              </a:spcBef>
              <a:spcAft>
                <a:spcPts val="0"/>
              </a:spcAft>
              <a:buFont typeface="Arial" pitchFamily="34" charset="0"/>
              <a:buChar char="•"/>
            </a:pPr>
            <a:r>
              <a:rPr lang="en-US" altLang="zh-CN"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rPr>
              <a:t>Due to open communication, the team was able to move through the Storming phase of group development to Norming with fewer conflicts and better relationships among the members (Nanda et al., 2023).</a:t>
            </a:r>
            <a:endParaRPr lang="zh-CN" altLang="en-US" sz="2399" b="0" i="1" u="none" strike="noStrike" kern="1200" cap="none" spc="0" baseline="0">
              <a:solidFill>
                <a:srgbClr val="FFFFFF"/>
              </a:solidFill>
              <a:latin typeface="Open Sans Italics" pitchFamily="0" charset="0"/>
              <a:ea typeface="Open Sans Italics" pitchFamily="0" charset="0"/>
              <a:cs typeface="Open Sans Italics" pitchFamily="0" charset="0"/>
              <a:sym typeface="Open Sans Italics" pitchFamily="0" charset="0"/>
            </a:endParaRPr>
          </a:p>
        </p:txBody>
      </p:sp>
      <p:sp>
        <p:nvSpPr>
          <p:cNvPr id="133" name="Rectangles"/>
          <p:cNvSpPr>
            <a:spLocks/>
          </p:cNvSpPr>
          <p:nvPr/>
        </p:nvSpPr>
        <p:spPr>
          <a:xfrm rot="0">
            <a:off x="1786902" y="9110847"/>
            <a:ext cx="2545179" cy="51549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059"/>
              </a:lnSpc>
              <a:spcBef>
                <a:spcPts val="0"/>
              </a:spcBef>
              <a:spcAft>
                <a:spcPts val="0"/>
              </a:spcAft>
              <a:buNone/>
            </a:pPr>
            <a:r>
              <a:rPr lang="en-US" altLang="zh-CN" sz="28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Outcome</a:t>
            </a:r>
            <a:endParaRPr lang="zh-CN" altLang="en-US" sz="28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Tree>
    <p:extLst>
      <p:ext uri="{BB962C8B-B14F-4D97-AF65-F5344CB8AC3E}">
        <p14:creationId xmlns:p14="http://schemas.microsoft.com/office/powerpoint/2010/main" val="1658249717"/>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0"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111" r="-111"/>
            </a:stretch>
          </a:blipFill>
          <a:ln cmpd="sng" cap="flat">
            <a:noFill/>
            <a:prstDash val="solid"/>
            <a:miter/>
          </a:ln>
        </p:spPr>
      </p:sp>
      <p:sp>
        <p:nvSpPr>
          <p:cNvPr id="141" name="Rectangles"/>
          <p:cNvSpPr>
            <a:spLocks/>
          </p:cNvSpPr>
          <p:nvPr/>
        </p:nvSpPr>
        <p:spPr>
          <a:xfrm rot="0">
            <a:off x="390711" y="840284"/>
            <a:ext cx="16905228" cy="8212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490"/>
              </a:lnSpc>
              <a:spcBef>
                <a:spcPts val="0"/>
              </a:spcBef>
              <a:spcAft>
                <a:spcPts val="0"/>
              </a:spcAft>
              <a:buNone/>
            </a:pPr>
            <a:r>
              <a:rPr lang="en-US" altLang="zh-CN" sz="5547" b="0" i="0" u="none" strike="noStrike" kern="1200" cap="none" spc="294" baseline="0">
                <a:solidFill>
                  <a:srgbClr val="231F20"/>
                </a:solidFill>
                <a:latin typeface="League Spartan" pitchFamily="0" charset="0"/>
                <a:ea typeface="League Spartan" pitchFamily="0" charset="0"/>
                <a:cs typeface="League Spartan" pitchFamily="0" charset="0"/>
                <a:sym typeface="League Spartan" pitchFamily="0" charset="0"/>
              </a:rPr>
              <a:t>Implementing Theories into Practice</a:t>
            </a:r>
            <a:endParaRPr lang="zh-CN" altLang="en-US" sz="5547" b="0" i="0" u="none" strike="noStrike" kern="1200" cap="none" spc="294" baseline="0">
              <a:solidFill>
                <a:srgbClr val="231F20"/>
              </a:solidFill>
              <a:latin typeface="League Spartan" pitchFamily="0" charset="0"/>
              <a:ea typeface="League Spartan" pitchFamily="0" charset="0"/>
              <a:cs typeface="League Spartan" pitchFamily="0" charset="0"/>
              <a:sym typeface="League Spartan" pitchFamily="0" charset="0"/>
            </a:endParaRPr>
          </a:p>
        </p:txBody>
      </p:sp>
      <p:sp>
        <p:nvSpPr>
          <p:cNvPr id="142" name="Rectangles"/>
          <p:cNvSpPr>
            <a:spLocks/>
          </p:cNvSpPr>
          <p:nvPr/>
        </p:nvSpPr>
        <p:spPr>
          <a:xfrm rot="0">
            <a:off x="228786" y="2004840"/>
            <a:ext cx="17897288" cy="6560955"/>
          </a:xfrm>
          <a:prstGeom prst="rect"/>
          <a:solidFill>
            <a:srgbClr val="F6F2F1"/>
          </a:solidFill>
          <a:ln w="12700" cmpd="sng" cap="flat">
            <a:noFill/>
            <a:prstDash val="solid"/>
            <a:miter/>
          </a:ln>
        </p:spPr>
      </p:sp>
      <p:grpSp>
        <p:nvGrpSpPr>
          <p:cNvPr id="145" name="Combination"/>
          <p:cNvGrpSpPr>
            <a:grpSpLocks/>
          </p:cNvGrpSpPr>
          <p:nvPr/>
        </p:nvGrpSpPr>
        <p:grpSpPr>
          <a:xfrm>
            <a:off x="390711" y="2229042"/>
            <a:ext cx="4567122" cy="1362522"/>
            <a:chOff x="390711" y="2229042"/>
            <a:chExt cx="4567122" cy="1362522"/>
          </a:xfrm>
        </p:grpSpPr>
        <p:sp>
          <p:nvSpPr>
            <p:cNvPr id="143" name="曲线"/>
            <p:cNvSpPr>
              <a:spLocks/>
            </p:cNvSpPr>
            <p:nvPr/>
          </p:nvSpPr>
          <p:spPr>
            <a:xfrm rot="0">
              <a:off x="390711" y="2409869"/>
              <a:ext cx="4567122" cy="11816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solidFill>
              <a:srgbClr val="E9E9E9"/>
            </a:solidFill>
            <a:ln cmpd="sng" cap="flat">
              <a:noFill/>
              <a:prstDash val="solid"/>
              <a:miter/>
            </a:ln>
          </p:spPr>
        </p:sp>
        <p:sp>
          <p:nvSpPr>
            <p:cNvPr id="144" name="Rectangles"/>
            <p:cNvSpPr>
              <a:spLocks/>
            </p:cNvSpPr>
            <p:nvPr/>
          </p:nvSpPr>
          <p:spPr>
            <a:xfrm rot="0">
              <a:off x="390711" y="2229042"/>
              <a:ext cx="4567122" cy="1362522"/>
            </a:xfrm>
            <a:prstGeom prst="rect"/>
            <a:noFill/>
            <a:ln w="12700" cmpd="sng" cap="flat">
              <a:noFill/>
              <a:prstDash val="solid"/>
              <a:miter/>
            </a:ln>
          </p:spPr>
          <p:txBody>
            <a:bodyPr vert="horz" wrap="square" lIns="50800" tIns="50800" rIns="50800" bIns="50800" anchor="ctr" anchorCtr="0">
              <a:prstTxWarp prst="textNoShape"/>
            </a:bodyPr>
            <a:lstStyle/>
            <a:p>
              <a:pPr marL="0" indent="0" algn="ctr">
                <a:lnSpc>
                  <a:spcPts val="3975"/>
                </a:lnSpc>
                <a:spcBef>
                  <a:spcPts val="0"/>
                </a:spcBef>
                <a:spcAft>
                  <a:spcPts val="0"/>
                </a:spcAft>
                <a:buNone/>
              </a:pPr>
              <a:r>
                <a:rPr lang="en-US" altLang="zh-CN" sz="2881" b="1" i="0" u="none" strike="noStrike" kern="1200" cap="none" spc="28" baseline="0">
                  <a:solidFill>
                    <a:srgbClr val="000000"/>
                  </a:solidFill>
                  <a:latin typeface="Open Sans Bold" pitchFamily="0" charset="0"/>
                  <a:ea typeface="Open Sans Bold" pitchFamily="0" charset="0"/>
                  <a:cs typeface="Open Sans Bold" pitchFamily="0" charset="0"/>
                  <a:sym typeface="Open Sans Bold" pitchFamily="0" charset="0"/>
                </a:rPr>
                <a:t>Tuckman’s Model in Action</a:t>
              </a:r>
              <a:endParaRPr lang="zh-CN" altLang="en-US" sz="2881" b="1" i="0" u="none" strike="noStrike" kern="1200" cap="none" spc="28"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grpSp>
      <p:grpSp>
        <p:nvGrpSpPr>
          <p:cNvPr id="148" name="Combination"/>
          <p:cNvGrpSpPr>
            <a:grpSpLocks/>
          </p:cNvGrpSpPr>
          <p:nvPr/>
        </p:nvGrpSpPr>
        <p:grpSpPr>
          <a:xfrm>
            <a:off x="6888736" y="2192877"/>
            <a:ext cx="4132579" cy="1421063"/>
            <a:chOff x="6888736" y="2192877"/>
            <a:chExt cx="4132579" cy="1421063"/>
          </a:xfrm>
        </p:grpSpPr>
        <p:sp>
          <p:nvSpPr>
            <p:cNvPr id="146" name="曲线"/>
            <p:cNvSpPr>
              <a:spLocks/>
            </p:cNvSpPr>
            <p:nvPr/>
          </p:nvSpPr>
          <p:spPr>
            <a:xfrm rot="0">
              <a:off x="6888736" y="2409869"/>
              <a:ext cx="4132579" cy="120407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solidFill>
              <a:srgbClr val="E9E9E9"/>
            </a:solidFill>
            <a:ln cmpd="sng" cap="flat">
              <a:noFill/>
              <a:prstDash val="solid"/>
              <a:miter/>
            </a:ln>
          </p:spPr>
        </p:sp>
        <p:sp>
          <p:nvSpPr>
            <p:cNvPr id="147" name="Rectangles"/>
            <p:cNvSpPr>
              <a:spLocks/>
            </p:cNvSpPr>
            <p:nvPr/>
          </p:nvSpPr>
          <p:spPr>
            <a:xfrm rot="0">
              <a:off x="6888736" y="2192877"/>
              <a:ext cx="4132579" cy="1421063"/>
            </a:xfrm>
            <a:prstGeom prst="rect"/>
            <a:noFill/>
            <a:ln w="12700" cmpd="sng" cap="flat">
              <a:noFill/>
              <a:prstDash val="solid"/>
              <a:miter/>
            </a:ln>
          </p:spPr>
          <p:txBody>
            <a:bodyPr vert="horz" wrap="square" lIns="50800" tIns="50800" rIns="50800" bIns="50800" anchor="ctr" anchorCtr="0">
              <a:prstTxWarp prst="textNoShape"/>
            </a:bodyPr>
            <a:lstStyle/>
            <a:p>
              <a:pPr marL="0" indent="0" algn="ctr">
                <a:lnSpc>
                  <a:spcPts val="4114"/>
                </a:lnSpc>
                <a:spcBef>
                  <a:spcPts val="0"/>
                </a:spcBef>
                <a:spcAft>
                  <a:spcPts val="0"/>
                </a:spcAft>
                <a:buNone/>
              </a:pPr>
              <a:r>
                <a:rPr lang="en-US" altLang="zh-CN" sz="2981" b="1" i="0" u="none" strike="noStrike" kern="1200" cap="none" spc="29" baseline="0">
                  <a:solidFill>
                    <a:srgbClr val="000000"/>
                  </a:solidFill>
                  <a:latin typeface="Open Sans Bold" pitchFamily="0" charset="0"/>
                  <a:ea typeface="Open Sans Bold" pitchFamily="0" charset="0"/>
                  <a:cs typeface="Open Sans Bold" pitchFamily="0" charset="0"/>
                  <a:sym typeface="Open Sans Bold" pitchFamily="0" charset="0"/>
                </a:rPr>
                <a:t>Belbin’s Roles in Practice</a:t>
              </a:r>
              <a:endParaRPr lang="zh-CN" altLang="en-US" sz="2981" b="1" i="0" u="none" strike="noStrike" kern="1200" cap="none" spc="29"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grpSp>
      <p:grpSp>
        <p:nvGrpSpPr>
          <p:cNvPr id="151" name="Combination"/>
          <p:cNvGrpSpPr>
            <a:grpSpLocks/>
          </p:cNvGrpSpPr>
          <p:nvPr/>
        </p:nvGrpSpPr>
        <p:grpSpPr>
          <a:xfrm>
            <a:off x="13058677" y="2240230"/>
            <a:ext cx="4707995" cy="1362522"/>
            <a:chOff x="13058677" y="2240230"/>
            <a:chExt cx="4707995" cy="1362522"/>
          </a:xfrm>
        </p:grpSpPr>
        <p:sp>
          <p:nvSpPr>
            <p:cNvPr id="149" name="曲线"/>
            <p:cNvSpPr>
              <a:spLocks/>
            </p:cNvSpPr>
            <p:nvPr/>
          </p:nvSpPr>
          <p:spPr>
            <a:xfrm rot="0">
              <a:off x="13058677" y="2421057"/>
              <a:ext cx="4707995" cy="11816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solidFill>
              <a:srgbClr val="E9E9E9"/>
            </a:solidFill>
            <a:ln cmpd="sng" cap="flat">
              <a:noFill/>
              <a:prstDash val="solid"/>
              <a:miter/>
            </a:ln>
          </p:spPr>
        </p:sp>
        <p:sp>
          <p:nvSpPr>
            <p:cNvPr id="150" name="Rectangles"/>
            <p:cNvSpPr>
              <a:spLocks/>
            </p:cNvSpPr>
            <p:nvPr/>
          </p:nvSpPr>
          <p:spPr>
            <a:xfrm rot="0">
              <a:off x="13058677" y="2240230"/>
              <a:ext cx="4707995" cy="1362522"/>
            </a:xfrm>
            <a:prstGeom prst="rect"/>
            <a:noFill/>
            <a:ln w="12700" cmpd="sng" cap="flat">
              <a:noFill/>
              <a:prstDash val="solid"/>
              <a:miter/>
            </a:ln>
          </p:spPr>
          <p:txBody>
            <a:bodyPr vert="horz" wrap="square" lIns="50800" tIns="50800" rIns="50800" bIns="50800" anchor="ctr" anchorCtr="0">
              <a:prstTxWarp prst="textNoShape"/>
            </a:bodyPr>
            <a:lstStyle/>
            <a:p>
              <a:pPr marL="0" indent="0" algn="ctr">
                <a:lnSpc>
                  <a:spcPts val="3975"/>
                </a:lnSpc>
                <a:spcBef>
                  <a:spcPts val="0"/>
                </a:spcBef>
                <a:spcAft>
                  <a:spcPts val="0"/>
                </a:spcAft>
                <a:buNone/>
              </a:pPr>
              <a:r>
                <a:rPr lang="en-US" altLang="zh-CN" sz="2881" b="1" i="0" u="none" strike="noStrike" kern="1200" cap="none" spc="28" baseline="0">
                  <a:solidFill>
                    <a:srgbClr val="000000"/>
                  </a:solidFill>
                  <a:latin typeface="Open Sans Bold" pitchFamily="0" charset="0"/>
                  <a:ea typeface="Open Sans Bold" pitchFamily="0" charset="0"/>
                  <a:cs typeface="Open Sans Bold" pitchFamily="0" charset="0"/>
                  <a:sym typeface="Open Sans Bold" pitchFamily="0" charset="0"/>
                </a:rPr>
                <a:t>Kolb’s Experiential Learning Cycle</a:t>
              </a:r>
              <a:endParaRPr lang="zh-CN" altLang="en-US" sz="2881" b="1" i="0" u="none" strike="noStrike" kern="1200" cap="none" spc="28"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grpSp>
      <p:sp>
        <p:nvSpPr>
          <p:cNvPr id="152" name="曲线"/>
          <p:cNvSpPr>
            <a:spLocks/>
          </p:cNvSpPr>
          <p:nvPr/>
        </p:nvSpPr>
        <p:spPr>
          <a:xfrm rot="0">
            <a:off x="14775517" y="-4803592"/>
            <a:ext cx="7616556" cy="78154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153" name="Rectangles"/>
          <p:cNvSpPr>
            <a:spLocks/>
          </p:cNvSpPr>
          <p:nvPr/>
        </p:nvSpPr>
        <p:spPr>
          <a:xfrm rot="0">
            <a:off x="390711" y="3638277"/>
            <a:ext cx="5641818" cy="3583149"/>
          </a:xfrm>
          <a:prstGeom prst="rect"/>
          <a:noFill/>
          <a:ln w="12700" cmpd="sng" cap="flat">
            <a:noFill/>
            <a:prstDash val="solid"/>
            <a:miter/>
          </a:ln>
        </p:spPr>
        <p:txBody>
          <a:bodyPr vert="horz" wrap="square" lIns="0" tIns="0" rIns="0" bIns="0" anchor="t" anchorCtr="0">
            <a:prstTxWarp prst="textNoShape"/>
            <a:spAutoFit/>
          </a:bodyPr>
          <a:lstStyle/>
          <a:p>
            <a:pPr lvl="1" marL="498601" indent="-249300" algn="l">
              <a:lnSpc>
                <a:spcPts val="3188"/>
              </a:lnSpc>
              <a:spcBef>
                <a:spcPts val="0"/>
              </a:spcBef>
              <a:spcAft>
                <a:spcPts val="0"/>
              </a:spcAft>
              <a:buFont typeface="Arial" pitchFamily="34" charset="0"/>
              <a:buChar char="•"/>
            </a:pPr>
            <a:r>
              <a:rPr lang="en-US" altLang="zh-CN" sz="2310" b="0" i="0" u="none" strike="noStrike" kern="1200" cap="none" spc="226" baseline="0">
                <a:solidFill>
                  <a:srgbClr val="231F20"/>
                </a:solidFill>
                <a:latin typeface="Open Sans" pitchFamily="0" charset="0"/>
                <a:ea typeface="Open Sans" pitchFamily="0" charset="0"/>
                <a:cs typeface="Open Sans" pitchFamily="0" charset="0"/>
                <a:sym typeface="Open Sans" pitchFamily="0" charset="0"/>
              </a:rPr>
              <a:t>Used Tuckman Storming and Norming stages to help the group struggle through conflict and into more distinct teamwork.By serving as an Implementer, I organized work and administered conflicts, so that the activities were being developed despite all difficulties (Jaiswal et al., 2021).</a:t>
            </a:r>
            <a:endParaRPr lang="zh-CN" altLang="en-US" sz="2310" b="0" i="0" u="none" strike="noStrike" kern="1200" cap="none" spc="226" baseline="0">
              <a:solidFill>
                <a:srgbClr val="231F20"/>
              </a:solidFill>
              <a:latin typeface="Open Sans" pitchFamily="0" charset="0"/>
              <a:ea typeface="Open Sans" pitchFamily="0" charset="0"/>
              <a:cs typeface="Open Sans" pitchFamily="0" charset="0"/>
              <a:sym typeface="Open Sans" pitchFamily="0" charset="0"/>
            </a:endParaRPr>
          </a:p>
        </p:txBody>
      </p:sp>
      <p:sp>
        <p:nvSpPr>
          <p:cNvPr id="154" name="Rectangles"/>
          <p:cNvSpPr>
            <a:spLocks/>
          </p:cNvSpPr>
          <p:nvPr/>
        </p:nvSpPr>
        <p:spPr>
          <a:xfrm rot="0">
            <a:off x="6888737" y="3895497"/>
            <a:ext cx="4370259" cy="1963645"/>
          </a:xfrm>
          <a:prstGeom prst="rect"/>
          <a:noFill/>
          <a:ln w="12700" cmpd="sng" cap="flat">
            <a:noFill/>
            <a:prstDash val="solid"/>
            <a:miter/>
          </a:ln>
        </p:spPr>
        <p:txBody>
          <a:bodyPr vert="horz" wrap="square" lIns="0" tIns="0" rIns="0" bIns="0" anchor="t" anchorCtr="0">
            <a:prstTxWarp prst="textNoShape"/>
            <a:spAutoFit/>
          </a:bodyPr>
          <a:lstStyle/>
          <a:p>
            <a:pPr lvl="1" marL="498601" indent="-249300" algn="l">
              <a:lnSpc>
                <a:spcPts val="3188"/>
              </a:lnSpc>
              <a:spcBef>
                <a:spcPts val="0"/>
              </a:spcBef>
              <a:spcAft>
                <a:spcPts val="0"/>
              </a:spcAft>
              <a:buFont typeface="Arial" pitchFamily="34" charset="0"/>
              <a:buChar char="•"/>
            </a:pPr>
            <a:r>
              <a:rPr lang="en-US" altLang="zh-CN" sz="2310" b="0" i="0" u="none" strike="noStrike" kern="1200" cap="none" spc="226" baseline="0">
                <a:solidFill>
                  <a:srgbClr val="231F20"/>
                </a:solidFill>
                <a:latin typeface="Open Sans" pitchFamily="0" charset="0"/>
                <a:ea typeface="Open Sans" pitchFamily="0" charset="0"/>
                <a:cs typeface="Open Sans" pitchFamily="0" charset="0"/>
                <a:sym typeface="Open Sans" pitchFamily="0" charset="0"/>
              </a:rPr>
              <a:t>Using Belbin roles to assign roles that played into the strengths of team members in order to ensure synergy (Ferdous &amp; Karim, 2019).</a:t>
            </a:r>
            <a:endParaRPr lang="zh-CN" altLang="en-US" sz="2310" b="0" i="0" u="none" strike="noStrike" kern="1200" cap="none" spc="226" baseline="0">
              <a:solidFill>
                <a:srgbClr val="231F20"/>
              </a:solidFill>
              <a:latin typeface="Open Sans" pitchFamily="0" charset="0"/>
              <a:ea typeface="Open Sans" pitchFamily="0" charset="0"/>
              <a:cs typeface="Open Sans" pitchFamily="0" charset="0"/>
              <a:sym typeface="Open Sans" pitchFamily="0" charset="0"/>
            </a:endParaRPr>
          </a:p>
        </p:txBody>
      </p:sp>
      <p:sp>
        <p:nvSpPr>
          <p:cNvPr id="155" name="Rectangles"/>
          <p:cNvSpPr>
            <a:spLocks/>
          </p:cNvSpPr>
          <p:nvPr/>
        </p:nvSpPr>
        <p:spPr>
          <a:xfrm rot="0">
            <a:off x="12709074" y="3895497"/>
            <a:ext cx="5215864" cy="2357853"/>
          </a:xfrm>
          <a:prstGeom prst="rect"/>
          <a:noFill/>
          <a:ln w="12700" cmpd="sng" cap="flat">
            <a:noFill/>
            <a:prstDash val="solid"/>
            <a:miter/>
          </a:ln>
        </p:spPr>
        <p:txBody>
          <a:bodyPr vert="horz" wrap="square" lIns="0" tIns="0" rIns="0" bIns="0" anchor="t" anchorCtr="0">
            <a:prstTxWarp prst="textNoShape"/>
            <a:spAutoFit/>
          </a:bodyPr>
          <a:lstStyle/>
          <a:p>
            <a:pPr lvl="1" marL="496569" indent="-248284" algn="l">
              <a:lnSpc>
                <a:spcPts val="3174"/>
              </a:lnSpc>
              <a:spcBef>
                <a:spcPts val="0"/>
              </a:spcBef>
              <a:spcAft>
                <a:spcPts val="0"/>
              </a:spcAft>
              <a:buFont typeface="Arial" pitchFamily="34" charset="0"/>
              <a:buChar char="•"/>
            </a:pPr>
            <a:r>
              <a:rPr lang="en-US" altLang="zh-CN" sz="2300" b="0" i="0" u="none" strike="noStrike" kern="1200" cap="none" spc="225" baseline="0">
                <a:solidFill>
                  <a:srgbClr val="231F20"/>
                </a:solidFill>
                <a:latin typeface="Open Sans" pitchFamily="0" charset="0"/>
                <a:ea typeface="Open Sans" pitchFamily="0" charset="0"/>
                <a:cs typeface="Open Sans" pitchFamily="0" charset="0"/>
                <a:sym typeface="Open Sans" pitchFamily="0" charset="0"/>
              </a:rPr>
              <a:t>Applied Kolb Cycle to help us adjust our learning strategy to real-time feedback, refine processes and develop new teamwork capabilities in motion (Yean et al., 2024).</a:t>
            </a:r>
            <a:endParaRPr lang="zh-CN" altLang="en-US" sz="2300" b="0" i="0" u="none" strike="noStrike" kern="1200" cap="none" spc="225" baseline="0">
              <a:solidFill>
                <a:srgbClr val="231F20"/>
              </a:solidFill>
              <a:latin typeface="Open Sans" pitchFamily="0" charset="0"/>
              <a:ea typeface="Open Sans" pitchFamily="0" charset="0"/>
              <a:cs typeface="Open Sans" pitchFamily="0" charset="0"/>
              <a:sym typeface="Open Sans" pitchFamily="0" charset="0"/>
            </a:endParaRPr>
          </a:p>
        </p:txBody>
      </p:sp>
      <p:sp>
        <p:nvSpPr>
          <p:cNvPr id="156" name="Rectangles"/>
          <p:cNvSpPr>
            <a:spLocks/>
          </p:cNvSpPr>
          <p:nvPr/>
        </p:nvSpPr>
        <p:spPr>
          <a:xfrm rot="0">
            <a:off x="1537317" y="8858242"/>
            <a:ext cx="2948906" cy="1325211"/>
          </a:xfrm>
          <a:prstGeom prst="rect"/>
          <a:solidFill>
            <a:srgbClr val="C4C4C4"/>
          </a:solidFill>
          <a:ln w="12700" cmpd="sng" cap="flat">
            <a:noFill/>
            <a:prstDash val="solid"/>
            <a:miter/>
          </a:ln>
        </p:spPr>
      </p:sp>
      <p:sp>
        <p:nvSpPr>
          <p:cNvPr id="157" name="Rectangles"/>
          <p:cNvSpPr>
            <a:spLocks/>
          </p:cNvSpPr>
          <p:nvPr/>
        </p:nvSpPr>
        <p:spPr>
          <a:xfrm rot="0">
            <a:off x="4567366" y="8829667"/>
            <a:ext cx="13227880" cy="1325211"/>
          </a:xfrm>
          <a:prstGeom prst="rect"/>
          <a:solidFill>
            <a:srgbClr val="F6F2F1"/>
          </a:solidFill>
          <a:ln w="12700" cmpd="sng" cap="flat">
            <a:noFill/>
            <a:prstDash val="solid"/>
            <a:miter/>
          </a:ln>
        </p:spPr>
      </p:sp>
      <p:sp>
        <p:nvSpPr>
          <p:cNvPr id="158" name="Rectangles"/>
          <p:cNvSpPr>
            <a:spLocks/>
          </p:cNvSpPr>
          <p:nvPr/>
        </p:nvSpPr>
        <p:spPr>
          <a:xfrm rot="0">
            <a:off x="4750995" y="8953492"/>
            <a:ext cx="13044251" cy="798480"/>
          </a:xfrm>
          <a:prstGeom prst="rect"/>
          <a:noFill/>
          <a:ln w="12700" cmpd="sng" cap="flat">
            <a:noFill/>
            <a:prstDash val="solid"/>
            <a:miter/>
          </a:ln>
        </p:spPr>
        <p:txBody>
          <a:bodyPr vert="horz" wrap="square" lIns="0" tIns="0" rIns="0" bIns="0" anchor="t" anchorCtr="0">
            <a:prstTxWarp prst="textNoShape"/>
            <a:spAutoFit/>
          </a:bodyPr>
          <a:lstStyle/>
          <a:p>
            <a:pPr lvl="1" marL="517906" indent="-258953" algn="l">
              <a:lnSpc>
                <a:spcPts val="3359"/>
              </a:lnSpc>
              <a:spcBef>
                <a:spcPts val="0"/>
              </a:spcBef>
              <a:spcAft>
                <a:spcPts val="0"/>
              </a:spcAft>
              <a:buFont typeface="Arial" pitchFamily="34" charset="0"/>
              <a:buChar char="•"/>
            </a:pPr>
            <a:r>
              <a:rPr lang="en-US" altLang="zh-CN" sz="2399" b="0" i="1" u="none" strike="noStrike" kern="1200" cap="none" spc="0" baseline="0">
                <a:solidFill>
                  <a:srgbClr val="000000"/>
                </a:solidFill>
                <a:latin typeface="Open Sans Italics" pitchFamily="0" charset="0"/>
                <a:ea typeface="Open Sans Italics" pitchFamily="0" charset="0"/>
                <a:cs typeface="Open Sans Italics" pitchFamily="0" charset="0"/>
                <a:sym typeface="Open Sans Italics" pitchFamily="0" charset="0"/>
              </a:rPr>
              <a:t>The theories facilitated a well organized but adaptive approach that allowed the team to negotiate difficulties and attain optimal performance.</a:t>
            </a:r>
            <a:endParaRPr lang="zh-CN" altLang="en-US" sz="2399" b="0" i="1" u="none" strike="noStrike" kern="1200" cap="none" spc="0" baseline="0">
              <a:solidFill>
                <a:srgbClr val="000000"/>
              </a:solidFill>
              <a:latin typeface="Open Sans Italics" pitchFamily="0" charset="0"/>
              <a:ea typeface="Open Sans Italics" pitchFamily="0" charset="0"/>
              <a:cs typeface="Open Sans Italics" pitchFamily="0" charset="0"/>
              <a:sym typeface="Open Sans Italics" pitchFamily="0" charset="0"/>
            </a:endParaRPr>
          </a:p>
        </p:txBody>
      </p:sp>
      <p:sp>
        <p:nvSpPr>
          <p:cNvPr id="159" name="Rectangles"/>
          <p:cNvSpPr>
            <a:spLocks/>
          </p:cNvSpPr>
          <p:nvPr/>
        </p:nvSpPr>
        <p:spPr>
          <a:xfrm rot="0">
            <a:off x="1786902" y="9110847"/>
            <a:ext cx="2545179" cy="51549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059"/>
              </a:lnSpc>
              <a:spcBef>
                <a:spcPts val="0"/>
              </a:spcBef>
              <a:spcAft>
                <a:spcPts val="0"/>
              </a:spcAft>
              <a:buNone/>
            </a:pPr>
            <a:r>
              <a:rPr lang="en-US" altLang="zh-CN" sz="28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Outcome</a:t>
            </a:r>
            <a:endParaRPr lang="zh-CN" altLang="en-US" sz="2899"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Tree>
    <p:extLst>
      <p:ext uri="{BB962C8B-B14F-4D97-AF65-F5344CB8AC3E}">
        <p14:creationId xmlns:p14="http://schemas.microsoft.com/office/powerpoint/2010/main" val="715302055"/>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6"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111" r="-111"/>
            </a:stretch>
          </a:blipFill>
          <a:ln cmpd="sng" cap="flat">
            <a:noFill/>
            <a:prstDash val="solid"/>
            <a:miter/>
          </a:ln>
        </p:spPr>
      </p:sp>
      <p:sp>
        <p:nvSpPr>
          <p:cNvPr id="167" name="Rectangles"/>
          <p:cNvSpPr>
            <a:spLocks/>
          </p:cNvSpPr>
          <p:nvPr/>
        </p:nvSpPr>
        <p:spPr>
          <a:xfrm rot="0">
            <a:off x="0" y="5972207"/>
            <a:ext cx="18288000" cy="3623773"/>
          </a:xfrm>
          <a:prstGeom prst="rect"/>
          <a:solidFill>
            <a:srgbClr val="FFFFFF"/>
          </a:solidFill>
          <a:ln w="12700" cmpd="sng" cap="flat">
            <a:noFill/>
            <a:prstDash val="solid"/>
            <a:miter/>
          </a:ln>
        </p:spPr>
      </p:sp>
      <p:sp>
        <p:nvSpPr>
          <p:cNvPr id="168" name="曲线"/>
          <p:cNvSpPr>
            <a:spLocks/>
          </p:cNvSpPr>
          <p:nvPr/>
        </p:nvSpPr>
        <p:spPr>
          <a:xfrm rot="0">
            <a:off x="3788677" y="3657123"/>
            <a:ext cx="3404203" cy="502733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fillRect l="-8702" r="-8702"/>
            </a:stretch>
          </a:blipFill>
          <a:ln cmpd="sng" cap="flat">
            <a:noFill/>
            <a:prstDash val="solid"/>
            <a:miter/>
          </a:ln>
        </p:spPr>
      </p:sp>
      <p:sp>
        <p:nvSpPr>
          <p:cNvPr id="169" name="曲线"/>
          <p:cNvSpPr>
            <a:spLocks/>
          </p:cNvSpPr>
          <p:nvPr/>
        </p:nvSpPr>
        <p:spPr>
          <a:xfrm rot="0">
            <a:off x="10658053" y="3657123"/>
            <a:ext cx="3616903" cy="575197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fillRect l="-16964" t="-425" r="-10001"/>
            </a:stretch>
          </a:blipFill>
          <a:ln cmpd="sng" cap="flat">
            <a:noFill/>
            <a:prstDash val="solid"/>
            <a:miter/>
          </a:ln>
        </p:spPr>
      </p:sp>
      <p:sp>
        <p:nvSpPr>
          <p:cNvPr id="170" name="曲线"/>
          <p:cNvSpPr>
            <a:spLocks/>
          </p:cNvSpPr>
          <p:nvPr/>
        </p:nvSpPr>
        <p:spPr>
          <a:xfrm rot="0">
            <a:off x="354939" y="3657123"/>
            <a:ext cx="3404203" cy="502733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8702" r="-8702"/>
            </a:stretch>
          </a:blipFill>
          <a:ln cmpd="sng" cap="flat">
            <a:noFill/>
            <a:prstDash val="solid"/>
            <a:miter/>
          </a:ln>
        </p:spPr>
      </p:sp>
      <p:sp>
        <p:nvSpPr>
          <p:cNvPr id="171" name="曲线"/>
          <p:cNvSpPr>
            <a:spLocks/>
          </p:cNvSpPr>
          <p:nvPr/>
        </p:nvSpPr>
        <p:spPr>
          <a:xfrm rot="0">
            <a:off x="3790073" y="3563132"/>
            <a:ext cx="3404203" cy="590276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fillRect l="-19218" t="-425" r="-19218"/>
            </a:stretch>
          </a:blipFill>
          <a:ln cmpd="sng" cap="flat">
            <a:noFill/>
            <a:prstDash val="solid"/>
            <a:miter/>
          </a:ln>
        </p:spPr>
      </p:sp>
      <p:sp>
        <p:nvSpPr>
          <p:cNvPr id="172" name="Rectangles"/>
          <p:cNvSpPr>
            <a:spLocks/>
          </p:cNvSpPr>
          <p:nvPr/>
        </p:nvSpPr>
        <p:spPr>
          <a:xfrm rot="0">
            <a:off x="3962833" y="3027510"/>
            <a:ext cx="3172547" cy="6230790"/>
          </a:xfrm>
          <a:prstGeom prst="rect"/>
          <a:solidFill>
            <a:srgbClr val="D2DBE4"/>
          </a:solidFill>
          <a:ln w="12700" cmpd="sng" cap="flat">
            <a:noFill/>
            <a:prstDash val="solid"/>
            <a:miter/>
          </a:ln>
        </p:spPr>
      </p:sp>
      <p:sp>
        <p:nvSpPr>
          <p:cNvPr id="173" name="Rectangles"/>
          <p:cNvSpPr>
            <a:spLocks/>
          </p:cNvSpPr>
          <p:nvPr/>
        </p:nvSpPr>
        <p:spPr>
          <a:xfrm rot="0">
            <a:off x="10772810" y="3027510"/>
            <a:ext cx="3502146" cy="6230790"/>
          </a:xfrm>
          <a:prstGeom prst="rect"/>
          <a:solidFill>
            <a:srgbClr val="D2DBE4"/>
          </a:solidFill>
          <a:ln w="12700" cmpd="sng" cap="flat">
            <a:noFill/>
            <a:prstDash val="solid"/>
            <a:miter/>
          </a:ln>
        </p:spPr>
      </p:sp>
      <p:sp>
        <p:nvSpPr>
          <p:cNvPr id="174" name="Rectangles"/>
          <p:cNvSpPr>
            <a:spLocks/>
          </p:cNvSpPr>
          <p:nvPr/>
        </p:nvSpPr>
        <p:spPr>
          <a:xfrm rot="0">
            <a:off x="469695" y="3027510"/>
            <a:ext cx="3172547" cy="6230790"/>
          </a:xfrm>
          <a:prstGeom prst="rect"/>
          <a:solidFill>
            <a:srgbClr val="E9E9E9"/>
          </a:solidFill>
          <a:ln w="12700" cmpd="sng" cap="flat">
            <a:noFill/>
            <a:prstDash val="solid"/>
            <a:miter/>
          </a:ln>
        </p:spPr>
      </p:sp>
      <p:sp>
        <p:nvSpPr>
          <p:cNvPr id="175" name="Rectangles"/>
          <p:cNvSpPr>
            <a:spLocks/>
          </p:cNvSpPr>
          <p:nvPr/>
        </p:nvSpPr>
        <p:spPr>
          <a:xfrm rot="0">
            <a:off x="7339071" y="3027510"/>
            <a:ext cx="3172547" cy="6230790"/>
          </a:xfrm>
          <a:prstGeom prst="rect"/>
          <a:solidFill>
            <a:srgbClr val="E9E9E9"/>
          </a:solidFill>
          <a:ln w="12700" cmpd="sng" cap="flat">
            <a:noFill/>
            <a:prstDash val="solid"/>
            <a:miter/>
          </a:ln>
        </p:spPr>
      </p:sp>
      <p:grpSp>
        <p:nvGrpSpPr>
          <p:cNvPr id="178" name="Combination"/>
          <p:cNvGrpSpPr>
            <a:grpSpLocks/>
          </p:cNvGrpSpPr>
          <p:nvPr/>
        </p:nvGrpSpPr>
        <p:grpSpPr>
          <a:xfrm>
            <a:off x="14863979" y="738187"/>
            <a:ext cx="2395319" cy="581025"/>
            <a:chOff x="14863979" y="738187"/>
            <a:chExt cx="2395319" cy="581025"/>
          </a:xfrm>
        </p:grpSpPr>
        <p:sp>
          <p:nvSpPr>
            <p:cNvPr id="176" name="曲线"/>
            <p:cNvSpPr>
              <a:spLocks/>
            </p:cNvSpPr>
            <p:nvPr/>
          </p:nvSpPr>
          <p:spPr>
            <a:xfrm rot="0">
              <a:off x="14863979" y="738187"/>
              <a:ext cx="2395319" cy="581025"/>
            </a:xfrm>
            <a:custGeom>
              <a:gdLst>
                <a:gd name="T1" fmla="*/ 0 w 21600"/>
                <a:gd name="T2" fmla="*/ 0 h 21600"/>
                <a:gd name="T3" fmla="*/ 21600 w 21600"/>
                <a:gd name="T4" fmla="*/ 21600 h 21600"/>
              </a:gdLst>
              <a:rect l="T1" t="T2" r="T3" b="T4"/>
              <a:pathLst>
                <a:path w="21600" h="21600">
                  <a:moveTo>
                    <a:pt x="18980" y="0"/>
                  </a:moveTo>
                  <a:cubicBezTo>
                    <a:pt x="20427" y="0"/>
                    <a:pt x="21600" y="4835"/>
                    <a:pt x="21600" y="10800"/>
                  </a:cubicBezTo>
                  <a:cubicBezTo>
                    <a:pt x="21600" y="16764"/>
                    <a:pt x="20427" y="21600"/>
                    <a:pt x="18980" y="21600"/>
                  </a:cubicBezTo>
                  <a:lnTo>
                    <a:pt x="2619" y="21600"/>
                  </a:lnTo>
                  <a:cubicBezTo>
                    <a:pt x="1172" y="21600"/>
                    <a:pt x="0" y="16764"/>
                    <a:pt x="0" y="10800"/>
                  </a:cubicBezTo>
                  <a:cubicBezTo>
                    <a:pt x="0" y="4835"/>
                    <a:pt x="1172" y="0"/>
                    <a:pt x="2619" y="0"/>
                  </a:cubicBezTo>
                  <a:close/>
                </a:path>
              </a:pathLst>
            </a:custGeom>
            <a:solidFill>
              <a:srgbClr val="FFFFFF">
                <a:alpha val="10000"/>
              </a:srgbClr>
            </a:solidFill>
            <a:ln cmpd="sng" cap="flat">
              <a:noFill/>
              <a:prstDash val="solid"/>
              <a:miter/>
            </a:ln>
          </p:spPr>
        </p:sp>
        <p:sp>
          <p:nvSpPr>
            <p:cNvPr id="177" name="Rectangles"/>
            <p:cNvSpPr>
              <a:spLocks/>
            </p:cNvSpPr>
            <p:nvPr/>
          </p:nvSpPr>
          <p:spPr>
            <a:xfrm rot="0">
              <a:off x="14863979" y="738187"/>
              <a:ext cx="2395319" cy="581025"/>
            </a:xfrm>
            <a:prstGeom prst="rect"/>
            <a:noFill/>
            <a:ln w="12700" cmpd="sng" cap="flat">
              <a:noFill/>
              <a:prstDash val="solid"/>
              <a:miter/>
            </a:ln>
          </p:spPr>
        </p:sp>
      </p:grpSp>
      <p:sp>
        <p:nvSpPr>
          <p:cNvPr id="179" name="曲线"/>
          <p:cNvSpPr>
            <a:spLocks/>
          </p:cNvSpPr>
          <p:nvPr/>
        </p:nvSpPr>
        <p:spPr>
          <a:xfrm rot="0">
            <a:off x="16751920" y="811835"/>
            <a:ext cx="433730" cy="43373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6"/>
            <a:stretch/>
          </a:blipFill>
          <a:ln cmpd="sng" cap="flat">
            <a:noFill/>
            <a:prstDash val="solid"/>
            <a:miter/>
          </a:ln>
        </p:spPr>
      </p:sp>
      <p:sp>
        <p:nvSpPr>
          <p:cNvPr id="180" name="曲线"/>
          <p:cNvSpPr>
            <a:spLocks/>
          </p:cNvSpPr>
          <p:nvPr/>
        </p:nvSpPr>
        <p:spPr>
          <a:xfrm rot="0">
            <a:off x="15984969" y="-1122638"/>
            <a:ext cx="2401364" cy="224527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7"/>
            <a:stretch/>
          </a:blipFill>
          <a:ln cmpd="sng" cap="flat">
            <a:noFill/>
            <a:prstDash val="solid"/>
            <a:miter/>
          </a:ln>
        </p:spPr>
      </p:sp>
      <p:sp>
        <p:nvSpPr>
          <p:cNvPr id="181" name="Rectangles"/>
          <p:cNvSpPr>
            <a:spLocks/>
          </p:cNvSpPr>
          <p:nvPr/>
        </p:nvSpPr>
        <p:spPr>
          <a:xfrm rot="0">
            <a:off x="619815" y="1376362"/>
            <a:ext cx="17048368" cy="87998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929"/>
              </a:lnSpc>
              <a:spcBef>
                <a:spcPts val="0"/>
              </a:spcBef>
              <a:spcAft>
                <a:spcPts val="0"/>
              </a:spcAft>
              <a:buNone/>
            </a:pPr>
            <a:r>
              <a:rPr lang="en-US" altLang="zh-CN" sz="6299" b="0" i="0" u="none" strike="noStrike" kern="1200" cap="none" spc="0" baseline="0">
                <a:solidFill>
                  <a:srgbClr val="FFFFFF"/>
                </a:solidFill>
                <a:latin typeface="League Spartan" pitchFamily="0" charset="0"/>
                <a:ea typeface="League Spartan" pitchFamily="0" charset="0"/>
                <a:cs typeface="League Spartan" pitchFamily="0" charset="0"/>
                <a:sym typeface="League Spartan" pitchFamily="0" charset="0"/>
              </a:rPr>
              <a:t>Key Lessons Learned as an Implementer</a:t>
            </a:r>
            <a:endParaRPr lang="zh-CN" altLang="en-US" sz="6299" b="0" i="0" u="none" strike="noStrike" kern="1200" cap="none" spc="0" baseline="0">
              <a:solidFill>
                <a:srgbClr val="FFFFFF"/>
              </a:solidFill>
              <a:latin typeface="League Spartan" pitchFamily="0" charset="0"/>
              <a:ea typeface="League Spartan" pitchFamily="0" charset="0"/>
              <a:cs typeface="League Spartan" pitchFamily="0" charset="0"/>
              <a:sym typeface="League Spartan" pitchFamily="0" charset="0"/>
            </a:endParaRPr>
          </a:p>
        </p:txBody>
      </p:sp>
      <p:sp>
        <p:nvSpPr>
          <p:cNvPr id="182" name="Rectangles"/>
          <p:cNvSpPr>
            <a:spLocks/>
          </p:cNvSpPr>
          <p:nvPr/>
        </p:nvSpPr>
        <p:spPr>
          <a:xfrm rot="0">
            <a:off x="662614" y="4392930"/>
            <a:ext cx="2878413" cy="2302741"/>
          </a:xfrm>
          <a:prstGeom prst="rect"/>
          <a:noFill/>
          <a:ln w="12700" cmpd="sng" cap="flat">
            <a:noFill/>
            <a:prstDash val="solid"/>
            <a:miter/>
          </a:ln>
        </p:spPr>
        <p:txBody>
          <a:bodyPr vert="horz" wrap="square" lIns="0" tIns="0" rIns="0" bIns="0" anchor="t" anchorCtr="0">
            <a:prstTxWarp prst="textNoShape"/>
            <a:spAutoFit/>
          </a:bodyPr>
          <a:lstStyle/>
          <a:p>
            <a:pPr lvl="1" marL="474980" indent="-237490" algn="l">
              <a:lnSpc>
                <a:spcPts val="3080"/>
              </a:lnSpc>
              <a:spcBef>
                <a:spcPts val="0"/>
              </a:spcBef>
              <a:spcAft>
                <a:spcPts val="0"/>
              </a:spcAft>
              <a:buFont typeface="Arial" pitchFamily="34" charset="0"/>
              <a:buChar char="•"/>
            </a:pPr>
            <a:r>
              <a:rPr lang="en-US" altLang="zh-CN"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It is necessary to plan everything and structure tasks to achieve progress and meet deadlines (Jaiswal et al., 2021).</a:t>
            </a:r>
            <a:endParaRPr lang="zh-CN" altLang="en-US"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83" name="Rectangles"/>
          <p:cNvSpPr>
            <a:spLocks/>
          </p:cNvSpPr>
          <p:nvPr/>
        </p:nvSpPr>
        <p:spPr>
          <a:xfrm rot="0">
            <a:off x="3997415" y="3505982"/>
            <a:ext cx="3137965" cy="4445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500"/>
              </a:lnSpc>
              <a:spcBef>
                <a:spcPts val="0"/>
              </a:spcBef>
              <a:spcAft>
                <a:spcPts val="0"/>
              </a:spcAft>
              <a:buNone/>
            </a:pPr>
            <a:r>
              <a:rPr lang="en-US" altLang="zh-CN"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Adaptability</a:t>
            </a:r>
            <a:endParaRPr lang="zh-CN" altLang="en-US"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84" name="Rectangles"/>
          <p:cNvSpPr>
            <a:spLocks/>
          </p:cNvSpPr>
          <p:nvPr/>
        </p:nvSpPr>
        <p:spPr>
          <a:xfrm rot="0">
            <a:off x="7604530" y="3273457"/>
            <a:ext cx="2556645" cy="88899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500"/>
              </a:lnSpc>
              <a:spcBef>
                <a:spcPts val="0"/>
              </a:spcBef>
              <a:spcAft>
                <a:spcPts val="0"/>
              </a:spcAft>
              <a:buNone/>
            </a:pPr>
            <a:r>
              <a:rPr lang="en-US" altLang="zh-CN"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Effective Communication</a:t>
            </a:r>
            <a:endParaRPr lang="zh-CN" altLang="en-US"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85" name="Rectangles"/>
          <p:cNvSpPr>
            <a:spLocks/>
          </p:cNvSpPr>
          <p:nvPr/>
        </p:nvSpPr>
        <p:spPr>
          <a:xfrm rot="0">
            <a:off x="625485" y="3505982"/>
            <a:ext cx="2753617" cy="4445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500"/>
              </a:lnSpc>
              <a:spcBef>
                <a:spcPts val="0"/>
              </a:spcBef>
              <a:spcAft>
                <a:spcPts val="0"/>
              </a:spcAft>
              <a:buNone/>
            </a:pPr>
            <a:r>
              <a:rPr lang="en-US" altLang="zh-CN"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Planning is Key</a:t>
            </a:r>
            <a:endParaRPr lang="zh-CN" altLang="en-US"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86" name="Rectangles"/>
          <p:cNvSpPr>
            <a:spLocks/>
          </p:cNvSpPr>
          <p:nvPr/>
        </p:nvSpPr>
        <p:spPr>
          <a:xfrm rot="0">
            <a:off x="11083119" y="3273457"/>
            <a:ext cx="3100741" cy="4445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500"/>
              </a:lnSpc>
              <a:spcBef>
                <a:spcPts val="0"/>
              </a:spcBef>
              <a:spcAft>
                <a:spcPts val="0"/>
              </a:spcAft>
              <a:buNone/>
            </a:pPr>
            <a:r>
              <a:rPr lang="en-US" altLang="zh-CN"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Conflict Management</a:t>
            </a:r>
            <a:endParaRPr lang="zh-CN" altLang="en-US"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87" name="Rectangles"/>
          <p:cNvSpPr>
            <a:spLocks/>
          </p:cNvSpPr>
          <p:nvPr/>
        </p:nvSpPr>
        <p:spPr>
          <a:xfrm rot="0">
            <a:off x="3939031" y="4337050"/>
            <a:ext cx="3196350" cy="3084045"/>
          </a:xfrm>
          <a:prstGeom prst="rect"/>
          <a:noFill/>
          <a:ln w="12700" cmpd="sng" cap="flat">
            <a:noFill/>
            <a:prstDash val="solid"/>
            <a:miter/>
          </a:ln>
        </p:spPr>
        <p:txBody>
          <a:bodyPr vert="horz" wrap="square" lIns="0" tIns="0" rIns="0" bIns="0" anchor="t" anchorCtr="0">
            <a:prstTxWarp prst="textNoShape"/>
            <a:spAutoFit/>
          </a:bodyPr>
          <a:lstStyle/>
          <a:p>
            <a:pPr lvl="1" marL="474853" indent="-237490" algn="l">
              <a:lnSpc>
                <a:spcPts val="3079"/>
              </a:lnSpc>
              <a:spcBef>
                <a:spcPts val="0"/>
              </a:spcBef>
              <a:spcAft>
                <a:spcPts val="0"/>
              </a:spcAft>
              <a:buFont typeface="Arial" pitchFamily="34" charset="0"/>
              <a:buChar char="•"/>
            </a:pPr>
            <a:r>
              <a:rPr lang="en-US" altLang="zh-CN"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It is </a:t>
            </a:r>
            <a:r>
              <a:rPr lang="en-US" altLang="zh-CN"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very important </a:t>
            </a:r>
            <a:r>
              <a:rPr lang="en-US" altLang="zh-CN"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to find a balance between structure and flexibility since strict adherence to plans may prevent creativity and responsiveness (</a:t>
            </a:r>
            <a:r>
              <a:rPr lang="en-US" altLang="zh-CN"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Ferdous</a:t>
            </a:r>
            <a:r>
              <a:rPr lang="en-US" altLang="zh-CN"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&amp; Karim, 2019).</a:t>
            </a:r>
            <a:endParaRPr lang="zh-CN" altLang="en-US" sz="2199"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88" name="Rectangles"/>
          <p:cNvSpPr>
            <a:spLocks/>
          </p:cNvSpPr>
          <p:nvPr/>
        </p:nvSpPr>
        <p:spPr>
          <a:xfrm rot="0">
            <a:off x="7395381" y="4337050"/>
            <a:ext cx="3116238" cy="3085060"/>
          </a:xfrm>
          <a:prstGeom prst="rect"/>
          <a:noFill/>
          <a:ln w="12700" cmpd="sng" cap="flat">
            <a:noFill/>
            <a:prstDash val="solid"/>
            <a:miter/>
          </a:ln>
        </p:spPr>
        <p:txBody>
          <a:bodyPr vert="horz" wrap="square" lIns="0" tIns="0" rIns="0" bIns="0" anchor="t" anchorCtr="0">
            <a:prstTxWarp prst="textNoShape"/>
            <a:spAutoFit/>
          </a:bodyPr>
          <a:lstStyle/>
          <a:p>
            <a:pPr lvl="1" marL="474980" indent="-237490" algn="l">
              <a:lnSpc>
                <a:spcPts val="3080"/>
              </a:lnSpc>
              <a:spcBef>
                <a:spcPts val="0"/>
              </a:spcBef>
              <a:spcAft>
                <a:spcPts val="0"/>
              </a:spcAft>
              <a:buFont typeface="Arial" pitchFamily="34" charset="0"/>
              <a:buChar char="•"/>
            </a:pPr>
            <a:r>
              <a:rPr lang="en-US" altLang="zh-CN"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Effective communication plays a crucial role during team alignment, and particularly in the Storming phase, where misunderstandings carry a lot of weight (Jones, 2019).</a:t>
            </a:r>
            <a:endParaRPr lang="zh-CN" altLang="en-US"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89" name="Rectangles"/>
          <p:cNvSpPr>
            <a:spLocks/>
          </p:cNvSpPr>
          <p:nvPr/>
        </p:nvSpPr>
        <p:spPr>
          <a:xfrm rot="0">
            <a:off x="10755429" y="4392930"/>
            <a:ext cx="3441570" cy="2302741"/>
          </a:xfrm>
          <a:prstGeom prst="rect"/>
          <a:noFill/>
          <a:ln w="12700" cmpd="sng" cap="flat">
            <a:noFill/>
            <a:prstDash val="solid"/>
            <a:miter/>
          </a:ln>
        </p:spPr>
        <p:txBody>
          <a:bodyPr vert="horz" wrap="square" lIns="0" tIns="0" rIns="0" bIns="0" anchor="t" anchorCtr="0">
            <a:prstTxWarp prst="textNoShape"/>
            <a:spAutoFit/>
          </a:bodyPr>
          <a:lstStyle/>
          <a:p>
            <a:pPr lvl="1" marL="474980" indent="-237490" algn="l">
              <a:lnSpc>
                <a:spcPts val="3080"/>
              </a:lnSpc>
              <a:spcBef>
                <a:spcPts val="0"/>
              </a:spcBef>
              <a:spcAft>
                <a:spcPts val="0"/>
              </a:spcAft>
              <a:buFont typeface="Arial" pitchFamily="34" charset="0"/>
              <a:buChar char="•"/>
            </a:pPr>
            <a:r>
              <a:rPr lang="en-US" altLang="zh-CN"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It is necessary to address and re-focus the team on the goals by managing conflict situations so that the team is successful (Guttenberg, 2020).</a:t>
            </a:r>
            <a:endParaRPr lang="zh-CN" altLang="en-US"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
        <p:nvSpPr>
          <p:cNvPr id="190" name="Rectangles"/>
          <p:cNvSpPr>
            <a:spLocks/>
          </p:cNvSpPr>
          <p:nvPr/>
        </p:nvSpPr>
        <p:spPr>
          <a:xfrm rot="0">
            <a:off x="14440811" y="3012038"/>
            <a:ext cx="3369744" cy="6230790"/>
          </a:xfrm>
          <a:prstGeom prst="rect"/>
          <a:solidFill>
            <a:srgbClr val="E9E9E9"/>
          </a:solidFill>
          <a:ln w="12700" cmpd="sng" cap="flat">
            <a:noFill/>
            <a:prstDash val="solid"/>
            <a:miter/>
          </a:ln>
        </p:spPr>
      </p:sp>
      <p:sp>
        <p:nvSpPr>
          <p:cNvPr id="191" name="Rectangles"/>
          <p:cNvSpPr>
            <a:spLocks/>
          </p:cNvSpPr>
          <p:nvPr/>
        </p:nvSpPr>
        <p:spPr>
          <a:xfrm rot="0">
            <a:off x="14706270" y="3257985"/>
            <a:ext cx="2556644" cy="88899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500"/>
              </a:lnSpc>
              <a:spcBef>
                <a:spcPts val="0"/>
              </a:spcBef>
              <a:spcAft>
                <a:spcPts val="0"/>
              </a:spcAft>
              <a:buNone/>
            </a:pPr>
            <a:r>
              <a:rPr lang="en-US" altLang="zh-CN"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rPr>
              <a:t>Leadership and Collaboration</a:t>
            </a:r>
            <a:endParaRPr lang="zh-CN" altLang="en-US" sz="2500" b="1" i="0" u="none" strike="noStrike" kern="1200" cap="none" spc="0" baseline="0">
              <a:solidFill>
                <a:srgbClr val="000000"/>
              </a:solidFill>
              <a:latin typeface="Open Sans Bold" pitchFamily="0" charset="0"/>
              <a:ea typeface="Open Sans Bold" pitchFamily="0" charset="0"/>
              <a:cs typeface="Open Sans Bold" pitchFamily="0" charset="0"/>
              <a:sym typeface="Open Sans Bold" pitchFamily="0" charset="0"/>
            </a:endParaRPr>
          </a:p>
        </p:txBody>
      </p:sp>
      <p:sp>
        <p:nvSpPr>
          <p:cNvPr id="192" name="Rectangles"/>
          <p:cNvSpPr>
            <a:spLocks/>
          </p:cNvSpPr>
          <p:nvPr/>
        </p:nvSpPr>
        <p:spPr>
          <a:xfrm rot="0">
            <a:off x="14497122" y="4321578"/>
            <a:ext cx="3116238" cy="3085060"/>
          </a:xfrm>
          <a:prstGeom prst="rect"/>
          <a:noFill/>
          <a:ln w="12700" cmpd="sng" cap="flat">
            <a:noFill/>
            <a:prstDash val="solid"/>
            <a:miter/>
          </a:ln>
        </p:spPr>
        <p:txBody>
          <a:bodyPr vert="horz" wrap="square" lIns="0" tIns="0" rIns="0" bIns="0" anchor="t" anchorCtr="0">
            <a:prstTxWarp prst="textNoShape"/>
            <a:spAutoFit/>
          </a:bodyPr>
          <a:lstStyle/>
          <a:p>
            <a:pPr lvl="1" marL="474980" indent="-237490" algn="l">
              <a:lnSpc>
                <a:spcPts val="3080"/>
              </a:lnSpc>
              <a:spcBef>
                <a:spcPts val="0"/>
              </a:spcBef>
              <a:spcAft>
                <a:spcPts val="0"/>
              </a:spcAft>
              <a:buFont typeface="Arial" pitchFamily="34" charset="0"/>
              <a:buChar char="•"/>
            </a:pPr>
            <a:r>
              <a:rPr lang="en-US" altLang="zh-CN"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Being an Implementer, I got to know how to integrate leadership and teamwork to establish a constructive environment in which everyone makes inputs towards the objectives.</a:t>
            </a:r>
            <a:endParaRPr lang="zh-CN" altLang="en-US" sz="22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1276660486"/>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9"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sp>
        <p:nvSpPr>
          <p:cNvPr id="200" name="Rectangles"/>
          <p:cNvSpPr>
            <a:spLocks/>
          </p:cNvSpPr>
          <p:nvPr/>
        </p:nvSpPr>
        <p:spPr>
          <a:xfrm rot="0">
            <a:off x="0" y="343767"/>
            <a:ext cx="1789155" cy="9943234"/>
          </a:xfrm>
          <a:prstGeom prst="rect"/>
          <a:solidFill>
            <a:srgbClr val="709CC6"/>
          </a:solidFill>
          <a:ln w="12700" cmpd="sng" cap="flat">
            <a:noFill/>
            <a:prstDash val="solid"/>
            <a:miter/>
          </a:ln>
        </p:spPr>
      </p:sp>
      <p:sp>
        <p:nvSpPr>
          <p:cNvPr id="201" name="Rectangles"/>
          <p:cNvSpPr>
            <a:spLocks/>
          </p:cNvSpPr>
          <p:nvPr/>
        </p:nvSpPr>
        <p:spPr>
          <a:xfrm rot="0">
            <a:off x="2131916" y="1008865"/>
            <a:ext cx="9445293" cy="888364"/>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6994"/>
              </a:lnSpc>
              <a:spcBef>
                <a:spcPts val="0"/>
              </a:spcBef>
              <a:spcAft>
                <a:spcPts val="0"/>
              </a:spcAft>
              <a:buNone/>
            </a:pPr>
            <a:r>
              <a:rPr lang="en-US" altLang="zh-CN" sz="4996"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Conclusion</a:t>
            </a:r>
            <a:endParaRPr lang="zh-CN" altLang="en-US" sz="4996"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202" name="Rectangles"/>
          <p:cNvSpPr>
            <a:spLocks/>
          </p:cNvSpPr>
          <p:nvPr/>
        </p:nvSpPr>
        <p:spPr>
          <a:xfrm rot="0">
            <a:off x="2131917" y="2034906"/>
            <a:ext cx="15728388" cy="7561903"/>
          </a:xfrm>
          <a:prstGeom prst="rect"/>
          <a:solidFill>
            <a:srgbClr val="F6F2F1"/>
          </a:solidFill>
          <a:ln w="12700" cmpd="sng" cap="flat">
            <a:noFill/>
            <a:prstDash val="solid"/>
            <a:miter/>
          </a:ln>
        </p:spPr>
      </p:sp>
      <p:sp>
        <p:nvSpPr>
          <p:cNvPr id="203" name="Rectangles"/>
          <p:cNvSpPr>
            <a:spLocks/>
          </p:cNvSpPr>
          <p:nvPr/>
        </p:nvSpPr>
        <p:spPr>
          <a:xfrm rot="0">
            <a:off x="2590799" y="2361175"/>
            <a:ext cx="14531107" cy="5017088"/>
          </a:xfrm>
          <a:prstGeom prst="rect"/>
          <a:noFill/>
          <a:ln w="12700" cmpd="sng" cap="flat">
            <a:noFill/>
            <a:prstDash val="solid"/>
            <a:miter/>
          </a:ln>
        </p:spPr>
        <p:txBody>
          <a:bodyPr vert="horz" wrap="square" lIns="0" tIns="0" rIns="0" bIns="0" anchor="t" anchorCtr="0">
            <a:prstTxWarp prst="textNoShape"/>
            <a:spAutoFit/>
          </a:bodyPr>
          <a:lstStyle/>
          <a:p>
            <a:pPr lvl="1" marL="530352" indent="-265176" algn="just">
              <a:lnSpc>
                <a:spcPts val="4644"/>
              </a:lnSpc>
              <a:spcBef>
                <a:spcPts val="0"/>
              </a:spcBef>
              <a:spcAft>
                <a:spcPts val="0"/>
              </a:spcAft>
              <a:buFont typeface="Arial" pitchFamily="34" charset="0"/>
              <a:buChar char="•"/>
            </a:pP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Stages of Tuckman assisted us to move through Stages of conflict (Storming) and collaboration (Norming) as a team.</a:t>
            </a:r>
            <a:endPar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30352" indent="-265176" algn="just">
              <a:lnSpc>
                <a:spcPts val="4644"/>
              </a:lnSpc>
              <a:spcBef>
                <a:spcPts val="0"/>
              </a:spcBef>
              <a:spcAft>
                <a:spcPts val="0"/>
              </a:spcAft>
              <a:buFont typeface="Arial" pitchFamily="34" charset="0"/>
              <a:buChar char="•"/>
            </a:pP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Team Roles developed by Belbin identified and highlighted the significance of Implementer role in tasks coordination, structure, and task-based accomplishment (</a:t>
            </a: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Ferdous</a:t>
            </a: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 &amp; Karim, 2019).</a:t>
            </a:r>
            <a:endPar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30352" indent="-265176" algn="just">
              <a:lnSpc>
                <a:spcPts val="4644"/>
              </a:lnSpc>
              <a:spcBef>
                <a:spcPts val="0"/>
              </a:spcBef>
              <a:spcAft>
                <a:spcPts val="0"/>
              </a:spcAft>
              <a:buFont typeface="Arial" pitchFamily="34" charset="0"/>
              <a:buChar char="•"/>
            </a:pPr>
            <a:r>
              <a:rPr lang="en-US" altLang="zh-CN" sz="2457" b="1"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Communication and Leadership: </a:t>
            </a: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Effective communication and flexibility were of importance in order to eliminate challenges and maintain team focus (Jones, 2019).</a:t>
            </a:r>
            <a:endPar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30352" indent="-265176" algn="just">
              <a:lnSpc>
                <a:spcPts val="4644"/>
              </a:lnSpc>
              <a:spcBef>
                <a:spcPts val="0"/>
              </a:spcBef>
              <a:spcAft>
                <a:spcPts val="0"/>
              </a:spcAft>
              <a:buFont typeface="Arial" pitchFamily="34" charset="0"/>
              <a:buChar char="•"/>
            </a:pPr>
            <a:r>
              <a:rPr lang="en-US" altLang="zh-CN" sz="2457" b="1"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Theories in Action: </a:t>
            </a: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The combination of the Tuckman stages, Belbin roles, and constant feedback not only facilitated better teamwork but the overall performance (Guttenberg, 2020). </a:t>
            </a:r>
            <a:endPar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530352" indent="-265176" algn="just">
              <a:lnSpc>
                <a:spcPts val="4644"/>
              </a:lnSpc>
              <a:spcBef>
                <a:spcPts val="0"/>
              </a:spcBef>
              <a:spcAft>
                <a:spcPts val="0"/>
              </a:spcAft>
              <a:buFont typeface="Arial" pitchFamily="34" charset="0"/>
              <a:buChar char="•"/>
            </a:pP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As </a:t>
            </a:r>
            <a:r>
              <a:rPr lang="en-US" altLang="zh-CN"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a Implementer, I came to understand how balance of structure and flexibility, communication clarity, and ability to cope with task management can help me overcome team interactions and lead to successful project delivery.</a:t>
            </a:r>
            <a:endParaRPr lang="zh-CN" altLang="en-US" sz="2457"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188997211"/>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10"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9844" b="-9844"/>
            </a:stretch>
          </a:blipFill>
          <a:ln cmpd="sng" cap="flat">
            <a:noFill/>
            <a:prstDash val="solid"/>
            <a:miter/>
          </a:ln>
        </p:spPr>
      </p:sp>
      <p:sp>
        <p:nvSpPr>
          <p:cNvPr id="211" name="Rectangles"/>
          <p:cNvSpPr>
            <a:spLocks/>
          </p:cNvSpPr>
          <p:nvPr/>
        </p:nvSpPr>
        <p:spPr>
          <a:xfrm rot="0">
            <a:off x="3058782" y="695454"/>
            <a:ext cx="11226594" cy="112784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9235"/>
              </a:lnSpc>
              <a:spcBef>
                <a:spcPts val="0"/>
              </a:spcBef>
              <a:spcAft>
                <a:spcPts val="0"/>
              </a:spcAft>
              <a:buNone/>
            </a:pPr>
            <a:r>
              <a:rPr lang="en-US" altLang="zh-CN" sz="6596"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rPr>
              <a:t>References</a:t>
            </a:r>
            <a:endParaRPr lang="zh-CN" altLang="en-US" sz="6596" b="0" i="0" u="none" strike="noStrike" kern="1200" cap="none" spc="0" baseline="0">
              <a:solidFill>
                <a:srgbClr val="000000"/>
              </a:solidFill>
              <a:latin typeface="League Spartan" pitchFamily="0" charset="0"/>
              <a:ea typeface="League Spartan" pitchFamily="0" charset="0"/>
              <a:cs typeface="League Spartan" pitchFamily="0" charset="0"/>
              <a:sym typeface="League Spartan" pitchFamily="0" charset="0"/>
            </a:endParaRPr>
          </a:p>
        </p:txBody>
      </p:sp>
      <p:sp>
        <p:nvSpPr>
          <p:cNvPr id="212" name="Rectangles"/>
          <p:cNvSpPr>
            <a:spLocks/>
          </p:cNvSpPr>
          <p:nvPr/>
        </p:nvSpPr>
        <p:spPr>
          <a:xfrm rot="0">
            <a:off x="1028700" y="1860551"/>
            <a:ext cx="16799172" cy="739774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Ferdous, T., &amp; Karim, A. (2019). Working in groups outside the classroom: affective challenges and probable solutions. International Journal of Instruction, 12(3), 341-358. https://doi.org/10.29333/iji.2019.12321a</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Guttenberg, J. (2020). Group development model and lean six sigma project team outcomes. International Journal of Lean Six Sigma, 11(4), 635-661. https://doi.org/10.1108/ijlss-09-2018-0101</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Habali, A., Manokaran, J., Ramly, B., Zaharudin, N., &amp; Hussain, N. (2024). Examining team collaboration: a study utilizing Tuckman’s framework for analysis. International Journal of Academic Research in Progressive Education and Development, 13(2). https://doi.org/10.6007/ijarped/v13-i2/21250</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Jahng, N. (2012). An investigation of collaboration processes in an online course: How do small groups develop over time? The International Review of Research in Open and Distributed Learning, 13(4), 1. https://doi.org/10.19173/irrodl.v13i4.1211</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Jaiswal, A., Karabiyik, T., Thomas, P., &amp; Magana, A. (2021). Characterizing team orientations and academic performance in cooperative project-based learning environments. Education Sciences, 11(9), 520. https://doi.org/10.3390/educsci11090520</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Jones, A. (2019). The Tuckman’s model implementation, effect, and analysis &amp; the new development of Jones LSI model on a small group. Journal of Management, 6(4). https://doi.org/10.34218/jom.6.4.2019.005</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Manges, K., Scott‐Cawiezell, J., &amp; Ward, M. (2016). Maximizing team performance: the critical role of the nurse leader. Nursing Forum, 52(1), 21-29. https://doi.org/10.1111/nuf.12161</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Muscato, A., Bush, S., Greenhaw, L., &amp; Baker, C. (2023). Leading teams #2: stages of group development. Edis, 2023(4). https://doi.org/10.32473/edis-wc433-2023</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Nanda, S., Papathanasiou, A., &amp; Zandoná, A. (2023). Curriculum change using Tuckman’s model: forming, storming, norming, performing. Journal of Dental Education, 88(S3), 1767-1769. https://doi.org/10.1002/jdd.13413</a:t>
            </a:r>
            <a:endPar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a:p>
            <a:pPr lvl="1" marL="431800" indent="-215900" algn="l">
              <a:lnSpc>
                <a:spcPts val="2800"/>
              </a:lnSpc>
              <a:spcBef>
                <a:spcPts val="0"/>
              </a:spcBef>
              <a:spcAft>
                <a:spcPts val="0"/>
              </a:spcAft>
              <a:buClrTx/>
              <a:buAutoNum type="arabicPeriod"/>
            </a:pPr>
            <a:r>
              <a:rPr lang="en-US" altLang="zh-CN"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rPr>
              <a:t>Natvig, D., &amp; Stark, N. (2016). A project team analysis using Tuckman’s model of small-group development. Journal of Nursing Education, 55(12), 675-681. https://doi.org/10.3928/01484834-20161114-03</a:t>
            </a:r>
            <a:endParaRPr lang="zh-CN" altLang="en-US" sz="2000" b="0" i="0" u="none" strike="noStrike" kern="1200" cap="none" spc="0" baseline="0">
              <a:solidFill>
                <a:srgbClr val="000000"/>
              </a:solidFill>
              <a:latin typeface="Open Sans" pitchFamily="0" charset="0"/>
              <a:ea typeface="Open Sans" pitchFamily="0" charset="0"/>
              <a:cs typeface="Open Sans" pitchFamily="0" charset="0"/>
              <a:sym typeface="Open Sans" pitchFamily="0" charset="0"/>
            </a:endParaRPr>
          </a:p>
        </p:txBody>
      </p:sp>
    </p:spTree>
    <p:extLst>
      <p:ext uri="{BB962C8B-B14F-4D97-AF65-F5344CB8AC3E}">
        <p14:creationId xmlns:p14="http://schemas.microsoft.com/office/powerpoint/2010/main" val="1712813962"/>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14</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REFLECTION PPT</dc:title>
  <cp:lastModifiedBy>HONOR Docs</cp:lastModifiedBy>
  <cp:revision>3</cp:revision>
  <dcterms:created xsi:type="dcterms:W3CDTF">2006-08-16T00:00:00Z</dcterms:created>
  <dcterms:modified xsi:type="dcterms:W3CDTF">2025-07-09T09:19:07Z</dcterms:modified>
</cp:coreProperties>
</file>