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 showGuides="1">
      <p:cViewPr varScale="1">
        <p:scale>
          <a:sx n="70" d="100"/>
          <a:sy n="70" d="100"/>
        </p:scale>
        <p:origin x="536" y="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14F5-C6F6-4067-9CF2-EC84B0E14299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4700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14F5-C6F6-4067-9CF2-EC84B0E14299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4212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14F5-C6F6-4067-9CF2-EC84B0E14299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160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14F5-C6F6-4067-9CF2-EC84B0E14299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68018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14F5-C6F6-4067-9CF2-EC84B0E14299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440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14F5-C6F6-4067-9CF2-EC84B0E14299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6018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14F5-C6F6-4067-9CF2-EC84B0E14299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0465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14F5-C6F6-4067-9CF2-EC84B0E14299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9099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14F5-C6F6-4067-9CF2-EC84B0E14299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893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14F5-C6F6-4067-9CF2-EC84B0E14299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4110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14F5-C6F6-4067-9CF2-EC84B0E14299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19661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14F5-C6F6-4067-9CF2-EC84B0E14299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306804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14F5-C6F6-4067-9CF2-EC84B0E14299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3095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14F5-C6F6-4067-9CF2-EC84B0E14299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125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14F5-C6F6-4067-9CF2-EC84B0E14299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2242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14F5-C6F6-4067-9CF2-EC84B0E14299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9949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214F5-C6F6-4067-9CF2-EC84B0E14299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032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BA214F5-C6F6-4067-9CF2-EC84B0E14299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A22071-CA89-4655-84E8-968BC8345A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4981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F45D2-A423-1C10-9930-7BD8B485F4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000"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</a:rPr>
              <a:t>AI-Powered Student Audio Analysis and Wellbeing Monitoring System</a:t>
            </a:r>
            <a:br>
              <a:rPr lang="en-US" sz="5000"/>
            </a:br>
            <a:endParaRPr lang="en-US" sz="5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565201-CED1-1FD4-5A3D-8413A826FBA0}"/>
              </a:ext>
            </a:extLst>
          </p:cNvPr>
          <p:cNvSpPr txBox="1"/>
          <p:nvPr/>
        </p:nvSpPr>
        <p:spPr>
          <a:xfrm>
            <a:off x="1154955" y="4777380"/>
            <a:ext cx="8825658" cy="8614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2000" cap="all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rPr>
              <a:t>Interim Viva Presentation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6AAF08-38B5-D335-978A-6FF1BDA2E10A}"/>
              </a:ext>
            </a:extLst>
          </p:cNvPr>
          <p:cNvSpPr txBox="1"/>
          <p:nvPr/>
        </p:nvSpPr>
        <p:spPr>
          <a:xfrm>
            <a:off x="7616952" y="5084064"/>
            <a:ext cx="4050792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 dirty="0"/>
              <a:t>Student Name: Rabia Naeem</a:t>
            </a:r>
            <a:endParaRPr lang="en-GB" sz="2000"/>
          </a:p>
          <a:p>
            <a:pPr>
              <a:spcAft>
                <a:spcPts val="600"/>
              </a:spcAft>
            </a:pPr>
            <a:r>
              <a:rPr lang="en-GB" sz="2000" dirty="0"/>
              <a:t>Student ID: 2310492</a:t>
            </a:r>
            <a:endParaRPr lang="en-GB" sz="2000"/>
          </a:p>
          <a:p>
            <a:pPr>
              <a:spcAft>
                <a:spcPts val="600"/>
              </a:spcAft>
            </a:pPr>
            <a:r>
              <a:rPr lang="en-GB" sz="2000" dirty="0"/>
              <a:t>Date: 22/09/2026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4407666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259DF-0CE0-F152-CE5F-44510E9B01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7927" y="173736"/>
            <a:ext cx="9404723" cy="681138"/>
          </a:xfrm>
        </p:spPr>
        <p:txBody>
          <a:bodyPr/>
          <a:lstStyle/>
          <a:p>
            <a:pPr algn="ctr"/>
            <a:r>
              <a:rPr lang="en-GB" dirty="0"/>
              <a:t>TABLE OF CONTENTS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2F02C3-EDFF-FE14-4ED5-758914929E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927" y="854874"/>
            <a:ext cx="9302561" cy="5550408"/>
          </a:xfrm>
        </p:spPr>
        <p:txBody>
          <a:bodyPr>
            <a:noAutofit/>
          </a:bodyPr>
          <a:lstStyle/>
          <a:p>
            <a:pPr>
              <a:spcAft>
                <a:spcPts val="4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lang="en-GB" sz="1400" dirty="0"/>
              <a:t>Introduction</a:t>
            </a:r>
          </a:p>
          <a:p>
            <a:pPr>
              <a:spcAft>
                <a:spcPts val="4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lang="en-GB" sz="1400" dirty="0"/>
              <a:t> Problem Statement</a:t>
            </a:r>
          </a:p>
          <a:p>
            <a:pPr>
              <a:spcAft>
                <a:spcPts val="4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lang="en-GB" sz="1400" dirty="0"/>
              <a:t> Aim and Objectives</a:t>
            </a:r>
          </a:p>
          <a:p>
            <a:pPr>
              <a:spcAft>
                <a:spcPts val="4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lang="en-GB" sz="1400" dirty="0"/>
              <a:t> Literature Review &amp; Existing Systems</a:t>
            </a:r>
          </a:p>
          <a:p>
            <a:pPr>
              <a:spcAft>
                <a:spcPts val="4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lang="en-GB" sz="1400" dirty="0"/>
              <a:t> Research Gap</a:t>
            </a:r>
          </a:p>
          <a:p>
            <a:pPr>
              <a:spcAft>
                <a:spcPts val="4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lang="en-GB" sz="1400" dirty="0"/>
              <a:t> Methodology &amp; Technology Justification</a:t>
            </a:r>
          </a:p>
          <a:p>
            <a:pPr>
              <a:spcAft>
                <a:spcPts val="4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lang="en-GB" sz="1400" dirty="0"/>
              <a:t> System Functionalities</a:t>
            </a:r>
          </a:p>
          <a:p>
            <a:pPr>
              <a:spcAft>
                <a:spcPts val="4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lang="en-GB" sz="1400" dirty="0"/>
              <a:t> System Architecture</a:t>
            </a:r>
          </a:p>
          <a:p>
            <a:pPr>
              <a:spcAft>
                <a:spcPts val="4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lang="en-GB" sz="1400" dirty="0"/>
              <a:t> Dataset &amp; Evaluation</a:t>
            </a:r>
          </a:p>
          <a:p>
            <a:pPr>
              <a:spcAft>
                <a:spcPts val="4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lang="en-GB" sz="1400" dirty="0"/>
              <a:t> Current Progress</a:t>
            </a:r>
          </a:p>
          <a:p>
            <a:pPr>
              <a:spcAft>
                <a:spcPts val="4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lang="en-GB" sz="1400" dirty="0"/>
              <a:t>System Demonstration / Implementation Screenshots</a:t>
            </a:r>
          </a:p>
          <a:p>
            <a:pPr>
              <a:spcAft>
                <a:spcPts val="4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lang="en-GB" sz="1400" dirty="0"/>
              <a:t> Limitations &amp; Ethics</a:t>
            </a:r>
          </a:p>
          <a:p>
            <a:pPr>
              <a:spcAft>
                <a:spcPts val="4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lang="en-GB" sz="1400" dirty="0"/>
              <a:t> Future Work</a:t>
            </a:r>
          </a:p>
          <a:p>
            <a:pPr>
              <a:spcAft>
                <a:spcPts val="4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lang="en-GB" sz="1400" dirty="0"/>
              <a:t>Conclusion</a:t>
            </a:r>
          </a:p>
          <a:p>
            <a:pPr>
              <a:spcAft>
                <a:spcPts val="4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lang="en-GB" sz="14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7728462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D0D6582-38D7-3278-20D1-189D32A3BAB1}"/>
              </a:ext>
            </a:extLst>
          </p:cNvPr>
          <p:cNvSpPr txBox="1"/>
          <p:nvPr/>
        </p:nvSpPr>
        <p:spPr>
          <a:xfrm>
            <a:off x="1700784" y="338328"/>
            <a:ext cx="69128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Introduction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277182D-7E5C-4BE9-0077-B085731329D6}"/>
              </a:ext>
            </a:extLst>
          </p:cNvPr>
          <p:cNvSpPr txBox="1"/>
          <p:nvPr/>
        </p:nvSpPr>
        <p:spPr>
          <a:xfrm>
            <a:off x="219456" y="1444752"/>
            <a:ext cx="116586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Student wellbeing influences academic performance, engagement, and the overall university experience.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Universities rely on surveys, support services, and data analytics to assess and understand students’ wellbeing.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“Recent research suggests that AI, speech technologies and analytics can support mental-health and wellbeing-related monitoring [2], [4], [5].”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This project investigates an audio-first system that enables students to communicate through recorded or live speech [1], [3], [4].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The system processes both English and Urdu speech and generates a non-clinical indicator of wellbeing.</a:t>
            </a:r>
          </a:p>
          <a:p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43268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C6F7D9-3C3E-C586-64AE-2E4D58E3C9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39AFB86-645B-17EC-DB85-FC49A9B3D378}"/>
              </a:ext>
            </a:extLst>
          </p:cNvPr>
          <p:cNvSpPr txBox="1"/>
          <p:nvPr/>
        </p:nvSpPr>
        <p:spPr>
          <a:xfrm>
            <a:off x="2093976" y="402336"/>
            <a:ext cx="6812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Problem Statement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0039391-01A2-3B08-B6A3-D2F8CC1060C8}"/>
              </a:ext>
            </a:extLst>
          </p:cNvPr>
          <p:cNvSpPr txBox="1"/>
          <p:nvPr/>
        </p:nvSpPr>
        <p:spPr>
          <a:xfrm>
            <a:off x="146304" y="1234440"/>
            <a:ext cx="1169517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Students may not consistently complete wellbeing questionnaires or seek help from university support services.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Text-based forms may be unsuitable or inconvenient for students who find it easier to express themselves verbally.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The language used can influence how confidently and comfortably students share their feelings and experiences.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The reviewed systems use various methods, including academic records, surveys, text-based interactions, and voice analysis [2], [3], [4], [6].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Clear evidence of Urdu speech support was not found among the systems examined.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This highlights the potential for developing a multilingual, audio-first system to support student wellbeing.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59142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FEC9DE-B78C-0BEB-1F15-83377E94D1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02FBD76-9A98-94B1-DCC8-67EB3CFDD292}"/>
              </a:ext>
            </a:extLst>
          </p:cNvPr>
          <p:cNvSpPr txBox="1"/>
          <p:nvPr/>
        </p:nvSpPr>
        <p:spPr>
          <a:xfrm>
            <a:off x="2724912" y="320040"/>
            <a:ext cx="6858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Aims and 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ACFEE8-7733-BC79-3FAB-76EDBC1C40CA}"/>
              </a:ext>
            </a:extLst>
          </p:cNvPr>
          <p:cNvSpPr txBox="1"/>
          <p:nvPr/>
        </p:nvSpPr>
        <p:spPr>
          <a:xfrm>
            <a:off x="347472" y="1289304"/>
            <a:ext cx="487375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Aims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To design and develop an AI-powered web system that analyses student speech and produces a transparent, non-clinical wellbeing indicator.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BC9D5C2-4614-B9B6-4B7B-9BB9331D1BB0}"/>
              </a:ext>
            </a:extLst>
          </p:cNvPr>
          <p:cNvSpPr txBox="1"/>
          <p:nvPr/>
        </p:nvSpPr>
        <p:spPr>
          <a:xfrm>
            <a:off x="5879592" y="1389888"/>
            <a:ext cx="5833872" cy="5283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Objectives</a:t>
            </a:r>
          </a:p>
          <a:p>
            <a:endParaRPr lang="en-GB" dirty="0"/>
          </a:p>
          <a:p>
            <a:pPr marL="285750" indent="-285750">
              <a:spcAft>
                <a:spcPts val="4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Develop a Flask-based web application with student and admin access.</a:t>
            </a:r>
          </a:p>
          <a:p>
            <a:pPr marL="285750" indent="-285750">
              <a:spcAft>
                <a:spcPts val="4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 Allow audio upload and live recording.</a:t>
            </a:r>
          </a:p>
          <a:p>
            <a:pPr marL="285750" indent="-285750">
              <a:spcAft>
                <a:spcPts val="4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 Use Whisper for speech-to-text and language processing.</a:t>
            </a:r>
          </a:p>
          <a:p>
            <a:pPr marL="285750" indent="-285750">
              <a:spcAft>
                <a:spcPts val="4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 Support English and Urdu, including Urdu-to-English translation.</a:t>
            </a:r>
          </a:p>
          <a:p>
            <a:pPr marL="285750" indent="-285750">
              <a:spcAft>
                <a:spcPts val="4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 Apply sentiment analysis and transparent rule-based emotion detection.</a:t>
            </a:r>
          </a:p>
          <a:p>
            <a:pPr marL="285750" indent="-285750">
              <a:spcAft>
                <a:spcPts val="4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Generate a wellbeing-risk indicator, summary, history and PDF reports.</a:t>
            </a:r>
          </a:p>
          <a:p>
            <a:pPr marL="285750" indent="-285750">
              <a:spcAft>
                <a:spcPts val="4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Evaluate transcription, translation, sentiment, emotion and risk-indicator performance.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40433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C08E34-759B-8622-A020-732AD83E5E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5CDF8B-83C6-1779-CEEA-2185727A51B0}"/>
              </a:ext>
            </a:extLst>
          </p:cNvPr>
          <p:cNvSpPr txBox="1"/>
          <p:nvPr/>
        </p:nvSpPr>
        <p:spPr>
          <a:xfrm>
            <a:off x="1819656" y="374904"/>
            <a:ext cx="7370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Literature Review – Existing Systems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171EE43-5840-8C9C-A2A3-819CC9B2127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4103210"/>
              </p:ext>
            </p:extLst>
          </p:nvPr>
        </p:nvGraphicFramePr>
        <p:xfrm>
          <a:off x="1487424" y="898124"/>
          <a:ext cx="9217152" cy="5009795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304288">
                  <a:extLst>
                    <a:ext uri="{9D8B030D-6E8A-4147-A177-3AD203B41FA5}">
                      <a16:colId xmlns:a16="http://schemas.microsoft.com/office/drawing/2014/main" val="728020787"/>
                    </a:ext>
                  </a:extLst>
                </a:gridCol>
                <a:gridCol w="2304288">
                  <a:extLst>
                    <a:ext uri="{9D8B030D-6E8A-4147-A177-3AD203B41FA5}">
                      <a16:colId xmlns:a16="http://schemas.microsoft.com/office/drawing/2014/main" val="184943418"/>
                    </a:ext>
                  </a:extLst>
                </a:gridCol>
                <a:gridCol w="2304288">
                  <a:extLst>
                    <a:ext uri="{9D8B030D-6E8A-4147-A177-3AD203B41FA5}">
                      <a16:colId xmlns:a16="http://schemas.microsoft.com/office/drawing/2014/main" val="1883657569"/>
                    </a:ext>
                  </a:extLst>
                </a:gridCol>
                <a:gridCol w="2304288">
                  <a:extLst>
                    <a:ext uri="{9D8B030D-6E8A-4147-A177-3AD203B41FA5}">
                      <a16:colId xmlns:a16="http://schemas.microsoft.com/office/drawing/2014/main" val="1508732269"/>
                    </a:ext>
                  </a:extLst>
                </a:gridCol>
              </a:tblGrid>
              <a:tr h="1230275">
                <a:tc>
                  <a:txBody>
                    <a:bodyPr/>
                    <a:lstStyle/>
                    <a:p>
                      <a:r>
                        <a:rPr lang="en-GB" dirty="0"/>
                        <a:t>System/Approach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it demonstrates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Difference from this project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5426394"/>
                  </a:ext>
                </a:extLst>
              </a:tr>
              <a:tr h="712778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/>
                        <a:t>Jisc Mental Health Analytics Project</a:t>
                      </a:r>
                    </a:p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Students / institutional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Data analytics can support wellbeing related information [9].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Not primarily speech based.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0941310"/>
                  </a:ext>
                </a:extLst>
              </a:tr>
              <a:tr h="712778">
                <a:tc>
                  <a:txBody>
                    <a:bodyPr/>
                    <a:lstStyle/>
                    <a:p>
                      <a:r>
                        <a:rPr lang="en-GB" sz="1400" b="1" dirty="0"/>
                        <a:t>Mind Tutor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AI supported student wellbeing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AI can provide wellbeing support for university students [10].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Not an audio first speech analysis pipeline.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0525402"/>
                  </a:ext>
                </a:extLst>
              </a:tr>
              <a:tr h="712778">
                <a:tc>
                  <a:txBody>
                    <a:bodyPr/>
                    <a:lstStyle/>
                    <a:p>
                      <a:r>
                        <a:rPr lang="en-GB" sz="1400" b="1" dirty="0"/>
                        <a:t>MyCoachConnect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Voice-based monitoring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Al analysis of open-ended spoken responses and speech features [11].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Different population/context; Urdu student focus not established.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3843575"/>
                  </a:ext>
                </a:extLst>
              </a:tr>
              <a:tr h="712778">
                <a:tc>
                  <a:txBody>
                    <a:bodyPr/>
                    <a:lstStyle/>
                    <a:p>
                      <a:r>
                        <a:rPr lang="en-GB" sz="1400" b="1" dirty="0"/>
                        <a:t>AI wellbeing chatbots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Conversational support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AI chatbots can provide accessible mental-health support, with challenges around usability and engagement [12].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Mainly conversational support rather than integrated audio analysis.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99934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975694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220CE0-9E3B-3B57-ABA9-1C9B641EB1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5E5C26B-0EF6-C1ED-CF11-95560325FE35}"/>
              </a:ext>
            </a:extLst>
          </p:cNvPr>
          <p:cNvSpPr txBox="1"/>
          <p:nvPr/>
        </p:nvSpPr>
        <p:spPr>
          <a:xfrm>
            <a:off x="2276856" y="466344"/>
            <a:ext cx="6263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Research Gap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CCF288-6F14-C05F-B13D-4CD2B093296A}"/>
              </a:ext>
            </a:extLst>
          </p:cNvPr>
          <p:cNvSpPr txBox="1"/>
          <p:nvPr/>
        </p:nvSpPr>
        <p:spPr>
          <a:xfrm>
            <a:off x="219456" y="1280160"/>
            <a:ext cx="3803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the review shows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A17BEC-27CE-DF4E-5923-0E807F1808B6}"/>
              </a:ext>
            </a:extLst>
          </p:cNvPr>
          <p:cNvSpPr txBox="1"/>
          <p:nvPr/>
        </p:nvSpPr>
        <p:spPr>
          <a:xfrm>
            <a:off x="5949696" y="1280160"/>
            <a:ext cx="3803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Project contribution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6D369C-55B6-CAC4-7D46-4B5E692E1687}"/>
              </a:ext>
            </a:extLst>
          </p:cNvPr>
          <p:cNvSpPr txBox="1"/>
          <p:nvPr/>
        </p:nvSpPr>
        <p:spPr>
          <a:xfrm>
            <a:off x="219456" y="2123194"/>
            <a:ext cx="4270248" cy="43242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Existing approaches use institutional records, surveys, text, chatbots or voice.</a:t>
            </a:r>
          </a:p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Individual technologies such as Whisper, translation and sentiment tools perform specific tasks.</a:t>
            </a:r>
          </a:p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Urdu speech support was not clearly identified in the systems reviewed.</a:t>
            </a:r>
          </a:p>
          <a:p>
            <a:pPr marL="342900" indent="-342900">
              <a:spcAft>
                <a:spcPts val="6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The review supports investigating an integrated multilingual audio-first workflow.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D0DC9E1-A04B-7E41-D07B-F0B2BADD94DC}"/>
              </a:ext>
            </a:extLst>
          </p:cNvPr>
          <p:cNvSpPr txBox="1"/>
          <p:nvPr/>
        </p:nvSpPr>
        <p:spPr>
          <a:xfrm>
            <a:off x="6096000" y="2048256"/>
            <a:ext cx="4712208" cy="2972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5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English and Urdu speech input.</a:t>
            </a:r>
          </a:p>
          <a:p>
            <a:pPr marL="285750" indent="-285750">
              <a:spcAft>
                <a:spcPts val="5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Whisper transcription.</a:t>
            </a:r>
          </a:p>
          <a:p>
            <a:pPr marL="285750" indent="-285750">
              <a:spcAft>
                <a:spcPts val="5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Urdu-to-English translation.</a:t>
            </a:r>
          </a:p>
          <a:p>
            <a:pPr marL="285750" indent="-285750">
              <a:spcAft>
                <a:spcPts val="5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Sentiment analysis.</a:t>
            </a:r>
          </a:p>
          <a:p>
            <a:pPr marL="285750" indent="-285750">
              <a:spcAft>
                <a:spcPts val="5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Rule-based emotion detection.</a:t>
            </a:r>
          </a:p>
          <a:p>
            <a:pPr marL="285750" indent="-285750">
              <a:spcAft>
                <a:spcPts val="5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Transparent wellbeing-risk indicator.</a:t>
            </a:r>
          </a:p>
          <a:p>
            <a:pPr marL="285750" indent="-285750">
              <a:spcAft>
                <a:spcPts val="500"/>
              </a:spcAft>
              <a:buFont typeface="Wingdings" panose="05000000000000000000" pitchFamily="2" charset="2"/>
              <a:buChar char="v"/>
              <a:defRPr sz="135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History and PDF reporting.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37857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235C8A-301C-2A91-2F0B-967EABDEF4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2A78B8F-ABD6-C6D7-9016-26E3EF31B189}"/>
              </a:ext>
            </a:extLst>
          </p:cNvPr>
          <p:cNvSpPr txBox="1"/>
          <p:nvPr/>
        </p:nvSpPr>
        <p:spPr>
          <a:xfrm>
            <a:off x="2505456" y="402336"/>
            <a:ext cx="79552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Methodology and Technology Justification</a:t>
            </a:r>
          </a:p>
        </p:txBody>
      </p:sp>
      <p:pic>
        <p:nvPicPr>
          <p:cNvPr id="3" name="Picture 2" descr="What Is Agile Methodology And How Teams Apply It?">
            <a:extLst>
              <a:ext uri="{FF2B5EF4-FFF2-40B4-BE49-F238E27FC236}">
                <a16:creationId xmlns:a16="http://schemas.microsoft.com/office/drawing/2014/main" id="{FC194C20-EC9D-04E4-E89C-82A52FCC27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3800" y="1831902"/>
            <a:ext cx="4441371" cy="237433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FE6B25A-8F51-D93B-2906-669E8590674D}"/>
              </a:ext>
            </a:extLst>
          </p:cNvPr>
          <p:cNvSpPr txBox="1"/>
          <p:nvPr/>
        </p:nvSpPr>
        <p:spPr>
          <a:xfrm>
            <a:off x="283029" y="1725774"/>
            <a:ext cx="362145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Methodology: Agile- Informed Iterative Development</a:t>
            </a:r>
          </a:p>
          <a:p>
            <a:endParaRPr lang="en-GB" dirty="0"/>
          </a:p>
          <a:p>
            <a:pPr marL="342900" lvl="0" indent="-342900">
              <a:buFont typeface="Wingdings" panose="05000000000000000000" pitchFamily="2" charset="2"/>
              <a:buChar char="v"/>
            </a:pPr>
            <a:r>
              <a:rPr lang="en-GB" dirty="0"/>
              <a:t>Requirements </a:t>
            </a:r>
          </a:p>
          <a:p>
            <a:pPr marL="342900" lvl="0" indent="-342900">
              <a:buFont typeface="Wingdings" panose="05000000000000000000" pitchFamily="2" charset="2"/>
              <a:buChar char="v"/>
            </a:pPr>
            <a:r>
              <a:rPr lang="en-GB" dirty="0"/>
              <a:t>Design </a:t>
            </a:r>
          </a:p>
          <a:p>
            <a:pPr marL="342900" lvl="0" indent="-342900">
              <a:buFont typeface="Wingdings" panose="05000000000000000000" pitchFamily="2" charset="2"/>
              <a:buChar char="v"/>
            </a:pPr>
            <a:r>
              <a:rPr lang="en-GB" dirty="0"/>
              <a:t>Development </a:t>
            </a:r>
          </a:p>
          <a:p>
            <a:pPr marL="342900" lvl="0" indent="-342900">
              <a:buFont typeface="Wingdings" panose="05000000000000000000" pitchFamily="2" charset="2"/>
              <a:buChar char="v"/>
            </a:pPr>
            <a:r>
              <a:rPr lang="en-GB" dirty="0"/>
              <a:t>Testing &amp; troubleshooting </a:t>
            </a:r>
          </a:p>
          <a:p>
            <a:pPr marL="342900" lvl="0" indent="-342900">
              <a:buFont typeface="Wingdings" panose="05000000000000000000" pitchFamily="2" charset="2"/>
              <a:buChar char="v"/>
            </a:pPr>
            <a:r>
              <a:rPr lang="en-GB" dirty="0"/>
              <a:t>Review and improvement </a:t>
            </a:r>
          </a:p>
          <a:p>
            <a:pPr marL="342900" lvl="0" indent="-342900">
              <a:buFont typeface="Wingdings" panose="05000000000000000000" pitchFamily="2" charset="2"/>
              <a:buChar char="v"/>
            </a:pPr>
            <a:r>
              <a:rPr lang="en-GB" dirty="0"/>
              <a:t>Deployment</a:t>
            </a:r>
          </a:p>
          <a:p>
            <a:endParaRPr lang="en-GB" dirty="0"/>
          </a:p>
        </p:txBody>
      </p:sp>
      <p:sp>
        <p:nvSpPr>
          <p:cNvPr id="9" name="Rounded Rectangle 11">
            <a:extLst>
              <a:ext uri="{FF2B5EF4-FFF2-40B4-BE49-F238E27FC236}">
                <a16:creationId xmlns:a16="http://schemas.microsoft.com/office/drawing/2014/main" id="{14668639-5EC3-F398-12C1-24FB04D74384}"/>
              </a:ext>
            </a:extLst>
          </p:cNvPr>
          <p:cNvSpPr/>
          <p:nvPr/>
        </p:nvSpPr>
        <p:spPr>
          <a:xfrm>
            <a:off x="4379976" y="1725774"/>
            <a:ext cx="2926080" cy="393192"/>
          </a:xfrm>
          <a:prstGeom prst="round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1E303C"/>
                </a:solidFill>
              </a:defRPr>
            </a:pPr>
            <a:r>
              <a:rPr sz="1400" dirty="0"/>
              <a:t>WHY THESE TECHNOLOGIES?</a:t>
            </a:r>
          </a:p>
        </p:txBody>
      </p:sp>
      <p:sp>
        <p:nvSpPr>
          <p:cNvPr id="11" name="Rounded Rectangle 12">
            <a:extLst>
              <a:ext uri="{FF2B5EF4-FFF2-40B4-BE49-F238E27FC236}">
                <a16:creationId xmlns:a16="http://schemas.microsoft.com/office/drawing/2014/main" id="{41B22393-AFAA-4780-9AD5-D99B0EDA8435}"/>
              </a:ext>
            </a:extLst>
          </p:cNvPr>
          <p:cNvSpPr/>
          <p:nvPr/>
        </p:nvSpPr>
        <p:spPr>
          <a:xfrm>
            <a:off x="4736668" y="2361407"/>
            <a:ext cx="2139620" cy="530352"/>
          </a:xfrm>
          <a:prstGeom prst="roundRect">
            <a:avLst/>
          </a:prstGeom>
          <a:solidFill>
            <a:srgbClr val="F7F9FA"/>
          </a:solidFill>
          <a:ln>
            <a:solidFill>
              <a:srgbClr val="2D7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1E303C"/>
                </a:solidFill>
              </a:defRPr>
            </a:pPr>
            <a:r>
              <a:rPr sz="1400" dirty="0"/>
              <a:t>Whisper</a:t>
            </a:r>
          </a:p>
          <a:p>
            <a:pPr>
              <a:defRPr sz="900">
                <a:solidFill>
                  <a:srgbClr val="5F5F5F"/>
                </a:solidFill>
              </a:defRPr>
            </a:pPr>
            <a:r>
              <a:rPr sz="1050" dirty="0"/>
              <a:t>Multilingual speech-to-text</a:t>
            </a:r>
          </a:p>
        </p:txBody>
      </p:sp>
      <p:sp>
        <p:nvSpPr>
          <p:cNvPr id="17" name="Rounded Rectangle 14">
            <a:extLst>
              <a:ext uri="{FF2B5EF4-FFF2-40B4-BE49-F238E27FC236}">
                <a16:creationId xmlns:a16="http://schemas.microsoft.com/office/drawing/2014/main" id="{DABB5DE2-9382-22AF-BA8D-3A9906A0E569}"/>
              </a:ext>
            </a:extLst>
          </p:cNvPr>
          <p:cNvSpPr/>
          <p:nvPr/>
        </p:nvSpPr>
        <p:spPr>
          <a:xfrm>
            <a:off x="4736668" y="3845691"/>
            <a:ext cx="2148802" cy="620701"/>
          </a:xfrm>
          <a:prstGeom prst="roundRect">
            <a:avLst/>
          </a:prstGeom>
          <a:solidFill>
            <a:srgbClr val="F7F9FA"/>
          </a:solidFill>
          <a:ln>
            <a:solidFill>
              <a:srgbClr val="2D7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1E303C"/>
                </a:solidFill>
              </a:defRPr>
            </a:pPr>
            <a:r>
              <a:rPr sz="1400" dirty="0"/>
              <a:t>Rule-based emotion</a:t>
            </a:r>
          </a:p>
          <a:p>
            <a:pPr>
              <a:defRPr sz="900">
                <a:solidFill>
                  <a:srgbClr val="5F5F5F"/>
                </a:solidFill>
              </a:defRPr>
            </a:pPr>
            <a:r>
              <a:rPr sz="1050" dirty="0"/>
              <a:t>Explainable and feasible</a:t>
            </a:r>
          </a:p>
        </p:txBody>
      </p:sp>
      <p:sp>
        <p:nvSpPr>
          <p:cNvPr id="19" name="Rounded Rectangle 16">
            <a:extLst>
              <a:ext uri="{FF2B5EF4-FFF2-40B4-BE49-F238E27FC236}">
                <a16:creationId xmlns:a16="http://schemas.microsoft.com/office/drawing/2014/main" id="{35E7800D-0F15-BECC-2F89-78628E930281}"/>
              </a:ext>
            </a:extLst>
          </p:cNvPr>
          <p:cNvSpPr/>
          <p:nvPr/>
        </p:nvSpPr>
        <p:spPr>
          <a:xfrm>
            <a:off x="4727486" y="5442701"/>
            <a:ext cx="2157984" cy="577293"/>
          </a:xfrm>
          <a:prstGeom prst="roundRect">
            <a:avLst/>
          </a:prstGeom>
          <a:solidFill>
            <a:srgbClr val="F7F9FA"/>
          </a:solidFill>
          <a:ln>
            <a:solidFill>
              <a:srgbClr val="2D7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1E303C"/>
                </a:solidFill>
              </a:defRPr>
            </a:pPr>
            <a:r>
              <a:rPr sz="1400" dirty="0"/>
              <a:t>SQLite</a:t>
            </a:r>
          </a:p>
          <a:p>
            <a:pPr>
              <a:defRPr sz="900">
                <a:solidFill>
                  <a:srgbClr val="5F5F5F"/>
                </a:solidFill>
              </a:defRPr>
            </a:pPr>
            <a:r>
              <a:rPr sz="1050" dirty="0"/>
              <a:t>Suitable for prototype storage</a:t>
            </a:r>
          </a:p>
        </p:txBody>
      </p:sp>
      <p:sp>
        <p:nvSpPr>
          <p:cNvPr id="23" name="Rounded Rectangle 13">
            <a:extLst>
              <a:ext uri="{FF2B5EF4-FFF2-40B4-BE49-F238E27FC236}">
                <a16:creationId xmlns:a16="http://schemas.microsoft.com/office/drawing/2014/main" id="{8A70C9B0-E8A4-9064-6C08-F16EA6C6E8EC}"/>
              </a:ext>
            </a:extLst>
          </p:cNvPr>
          <p:cNvSpPr/>
          <p:nvPr/>
        </p:nvSpPr>
        <p:spPr>
          <a:xfrm>
            <a:off x="4727486" y="3072898"/>
            <a:ext cx="2148802" cy="530352"/>
          </a:xfrm>
          <a:prstGeom prst="roundRect">
            <a:avLst/>
          </a:prstGeom>
          <a:solidFill>
            <a:srgbClr val="F7F9FA"/>
          </a:solidFill>
          <a:ln>
            <a:solidFill>
              <a:srgbClr val="2D7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1E303C"/>
                </a:solidFill>
              </a:defRPr>
            </a:pPr>
            <a:r>
              <a:rPr dirty="0"/>
              <a:t>TextBlob</a:t>
            </a:r>
          </a:p>
          <a:p>
            <a:pPr>
              <a:defRPr sz="900">
                <a:solidFill>
                  <a:srgbClr val="5F5F5F"/>
                </a:solidFill>
              </a:defRPr>
            </a:pPr>
            <a:r>
              <a:rPr dirty="0"/>
              <a:t>Simple, </a:t>
            </a:r>
            <a:r>
              <a:rPr sz="1050" dirty="0"/>
              <a:t>transparent</a:t>
            </a:r>
            <a:r>
              <a:rPr dirty="0"/>
              <a:t> sentiment</a:t>
            </a:r>
          </a:p>
        </p:txBody>
      </p:sp>
      <p:sp>
        <p:nvSpPr>
          <p:cNvPr id="27" name="Rounded Rectangle 13">
            <a:extLst>
              <a:ext uri="{FF2B5EF4-FFF2-40B4-BE49-F238E27FC236}">
                <a16:creationId xmlns:a16="http://schemas.microsoft.com/office/drawing/2014/main" id="{4409076F-255A-D5FA-CDAC-642EFD6950F3}"/>
              </a:ext>
            </a:extLst>
          </p:cNvPr>
          <p:cNvSpPr/>
          <p:nvPr/>
        </p:nvSpPr>
        <p:spPr>
          <a:xfrm>
            <a:off x="4727486" y="4689884"/>
            <a:ext cx="2157984" cy="577293"/>
          </a:xfrm>
          <a:prstGeom prst="roundRect">
            <a:avLst/>
          </a:prstGeom>
          <a:solidFill>
            <a:srgbClr val="F7F9FA"/>
          </a:solidFill>
          <a:ln>
            <a:solidFill>
              <a:srgbClr val="2D7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1E303C"/>
                </a:solidFill>
              </a:defRPr>
            </a:pPr>
            <a:r>
              <a:rPr lang="en-GB" sz="1400" dirty="0"/>
              <a:t>Flask</a:t>
            </a:r>
            <a:endParaRPr sz="1400" dirty="0"/>
          </a:p>
          <a:p>
            <a:pPr>
              <a:defRPr sz="900">
                <a:solidFill>
                  <a:srgbClr val="5F5F5F"/>
                </a:solidFill>
              </a:defRPr>
            </a:pPr>
            <a:r>
              <a:rPr lang="en-GB" sz="1050" dirty="0"/>
              <a:t>Lightweight Python web framework</a:t>
            </a:r>
            <a:endParaRPr sz="1050" dirty="0"/>
          </a:p>
        </p:txBody>
      </p:sp>
      <p:sp>
        <p:nvSpPr>
          <p:cNvPr id="29" name="Rounded Rectangle 13">
            <a:extLst>
              <a:ext uri="{FF2B5EF4-FFF2-40B4-BE49-F238E27FC236}">
                <a16:creationId xmlns:a16="http://schemas.microsoft.com/office/drawing/2014/main" id="{586D6979-F47A-AB3A-36B8-8714BB3E66F0}"/>
              </a:ext>
            </a:extLst>
          </p:cNvPr>
          <p:cNvSpPr/>
          <p:nvPr/>
        </p:nvSpPr>
        <p:spPr>
          <a:xfrm>
            <a:off x="4727486" y="6193117"/>
            <a:ext cx="2157984" cy="530352"/>
          </a:xfrm>
          <a:prstGeom prst="roundRect">
            <a:avLst/>
          </a:prstGeom>
          <a:solidFill>
            <a:srgbClr val="F7F9FA"/>
          </a:solidFill>
          <a:ln>
            <a:solidFill>
              <a:srgbClr val="2D7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1E303C"/>
                </a:solidFill>
              </a:defRPr>
            </a:pPr>
            <a:r>
              <a:rPr lang="en-GB" sz="1400" dirty="0"/>
              <a:t>ReportLab</a:t>
            </a:r>
            <a:endParaRPr sz="1400" dirty="0"/>
          </a:p>
          <a:p>
            <a:pPr>
              <a:defRPr sz="900">
                <a:solidFill>
                  <a:srgbClr val="5F5F5F"/>
                </a:solidFill>
              </a:defRPr>
            </a:pPr>
            <a:r>
              <a:rPr lang="en-GB" sz="1050" dirty="0"/>
              <a:t>Automated PDF Reports</a:t>
            </a:r>
            <a:endParaRPr sz="1050" dirty="0"/>
          </a:p>
        </p:txBody>
      </p:sp>
    </p:spTree>
    <p:extLst>
      <p:ext uri="{BB962C8B-B14F-4D97-AF65-F5344CB8AC3E}">
        <p14:creationId xmlns:p14="http://schemas.microsoft.com/office/powerpoint/2010/main" val="41482827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B3C4C0-D5F4-4FC1-E396-AEA042DC2B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0837889-8220-50E3-5CAF-38825191D7F7}"/>
              </a:ext>
            </a:extLst>
          </p:cNvPr>
          <p:cNvSpPr txBox="1"/>
          <p:nvPr/>
        </p:nvSpPr>
        <p:spPr>
          <a:xfrm>
            <a:off x="3474918" y="347472"/>
            <a:ext cx="5211684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500" b="1">
                <a:solidFill>
                  <a:srgbClr val="191919"/>
                </a:solidFill>
                <a:latin typeface="Arial"/>
              </a:defRPr>
            </a:pPr>
            <a:r>
              <a:rPr sz="3600" dirty="0"/>
              <a:t>System Functionalities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492CE8B-F76B-41DA-0762-A8AEADA102F8}"/>
              </a:ext>
            </a:extLst>
          </p:cNvPr>
          <p:cNvSpPr txBox="1"/>
          <p:nvPr/>
        </p:nvSpPr>
        <p:spPr>
          <a:xfrm>
            <a:off x="557784" y="1089249"/>
            <a:ext cx="3949347" cy="523220"/>
          </a:xfrm>
          <a:prstGeom prst="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Implemented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BEE0D6E-2E12-B963-1EC0-9C8F0A8944C4}"/>
              </a:ext>
            </a:extLst>
          </p:cNvPr>
          <p:cNvSpPr txBox="1"/>
          <p:nvPr/>
        </p:nvSpPr>
        <p:spPr>
          <a:xfrm>
            <a:off x="557784" y="1636058"/>
            <a:ext cx="5102352" cy="39908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5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Registration, login and logout</a:t>
            </a:r>
          </a:p>
          <a:p>
            <a:pPr marL="285750" indent="-285750">
              <a:spcAft>
                <a:spcPts val="5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Role-based student/admin access</a:t>
            </a:r>
          </a:p>
          <a:p>
            <a:pPr marL="285750" indent="-285750">
              <a:spcAft>
                <a:spcPts val="5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Audio upload and live recording</a:t>
            </a:r>
          </a:p>
          <a:p>
            <a:pPr marL="285750" indent="-285750">
              <a:spcAft>
                <a:spcPts val="5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 Automatic / English / Urdu language selection</a:t>
            </a:r>
          </a:p>
          <a:p>
            <a:pPr marL="285750" indent="-285750">
              <a:spcAft>
                <a:spcPts val="5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Whisper transcription</a:t>
            </a:r>
          </a:p>
          <a:p>
            <a:pPr marL="285750" indent="-285750">
              <a:spcAft>
                <a:spcPts val="5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Urdu-to-English translation</a:t>
            </a:r>
          </a:p>
          <a:p>
            <a:pPr marL="285750" indent="-285750">
              <a:spcAft>
                <a:spcPts val="5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Sentiment and rule-based emotion analysis</a:t>
            </a:r>
          </a:p>
          <a:p>
            <a:pPr marL="285750" indent="-285750">
              <a:spcAft>
                <a:spcPts val="5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Wellbeing-risk indicator and summary</a:t>
            </a:r>
          </a:p>
          <a:p>
            <a:pPr marL="285750" indent="-285750">
              <a:spcAft>
                <a:spcPts val="5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Report history and PDF generation</a:t>
            </a:r>
          </a:p>
        </p:txBody>
      </p:sp>
      <p:sp>
        <p:nvSpPr>
          <p:cNvPr id="12" name="Rounded Rectangle 6">
            <a:extLst>
              <a:ext uri="{FF2B5EF4-FFF2-40B4-BE49-F238E27FC236}">
                <a16:creationId xmlns:a16="http://schemas.microsoft.com/office/drawing/2014/main" id="{390A6206-D646-0C59-03DF-21F6F7E7500E}"/>
              </a:ext>
            </a:extLst>
          </p:cNvPr>
          <p:cNvSpPr/>
          <p:nvPr/>
        </p:nvSpPr>
        <p:spPr>
          <a:xfrm>
            <a:off x="6355080" y="1131799"/>
            <a:ext cx="3867912" cy="611642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1E303C"/>
                </a:solidFill>
              </a:defRPr>
            </a:pPr>
            <a:r>
              <a:rPr sz="2800" dirty="0"/>
              <a:t>FUTURE / EXTENSION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EE153DD-A6C5-447B-FD52-9D36FF235D20}"/>
              </a:ext>
            </a:extLst>
          </p:cNvPr>
          <p:cNvSpPr txBox="1"/>
          <p:nvPr/>
        </p:nvSpPr>
        <p:spPr>
          <a:xfrm>
            <a:off x="6080760" y="1881437"/>
            <a:ext cx="4709160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Acoustic emotion analysis using pitch, volume, pauses and speaking speed</a:t>
            </a:r>
          </a:p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Improved Urdu transcription and translation</a:t>
            </a:r>
          </a:p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Machine-learning comparison with the current rule-based method</a:t>
            </a:r>
          </a:p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Carefully scoped wellbeing chatbot for general guidance and signposting</a:t>
            </a:r>
          </a:p>
        </p:txBody>
      </p:sp>
    </p:spTree>
    <p:extLst>
      <p:ext uri="{BB962C8B-B14F-4D97-AF65-F5344CB8AC3E}">
        <p14:creationId xmlns:p14="http://schemas.microsoft.com/office/powerpoint/2010/main" val="31361132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40C81BE-B076-1EDD-F7A5-9103AC910A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E093821-D7BC-58CC-1501-D9EC309798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7616" y="1024130"/>
            <a:ext cx="6656376" cy="480973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54A642B-9B6B-0CD0-DEB0-48B75ABE722C}"/>
              </a:ext>
            </a:extLst>
          </p:cNvPr>
          <p:cNvSpPr txBox="1"/>
          <p:nvPr/>
        </p:nvSpPr>
        <p:spPr>
          <a:xfrm>
            <a:off x="4435469" y="347472"/>
            <a:ext cx="3290581" cy="4770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500" b="1">
                <a:solidFill>
                  <a:srgbClr val="191919"/>
                </a:solidFill>
                <a:latin typeface="Arial"/>
              </a:defRPr>
            </a:pPr>
            <a:r>
              <a:rPr dirty="0"/>
              <a:t>System Architecture</a:t>
            </a:r>
          </a:p>
        </p:txBody>
      </p:sp>
      <p:sp>
        <p:nvSpPr>
          <p:cNvPr id="6" name="Rounded Rectangle 11">
            <a:extLst>
              <a:ext uri="{FF2B5EF4-FFF2-40B4-BE49-F238E27FC236}">
                <a16:creationId xmlns:a16="http://schemas.microsoft.com/office/drawing/2014/main" id="{33DC4B1C-BAE7-30F2-D882-6CBB846AA7A2}"/>
              </a:ext>
            </a:extLst>
          </p:cNvPr>
          <p:cNvSpPr/>
          <p:nvPr/>
        </p:nvSpPr>
        <p:spPr>
          <a:xfrm>
            <a:off x="8101584" y="1469582"/>
            <a:ext cx="2286000" cy="393192"/>
          </a:xfrm>
          <a:prstGeom prst="roundRect">
            <a:avLst/>
          </a:prstGeom>
          <a:solidFill>
            <a:srgbClr val="E8F2F8"/>
          </a:solidFill>
          <a:ln>
            <a:solidFill>
              <a:srgbClr val="2D7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1E303C"/>
                </a:solidFill>
              </a:defRPr>
            </a:pPr>
            <a:r>
              <a:rPr sz="2000" dirty="0"/>
              <a:t>DATA &amp; ACCESS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2384F33-4AF5-5E91-1AA2-6DFC62BFE49A}"/>
              </a:ext>
            </a:extLst>
          </p:cNvPr>
          <p:cNvSpPr txBox="1"/>
          <p:nvPr/>
        </p:nvSpPr>
        <p:spPr>
          <a:xfrm>
            <a:off x="7443216" y="2011680"/>
            <a:ext cx="3639312" cy="41960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SQLite stores users and analysis reports.</a:t>
            </a:r>
          </a:p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Password hashing and session management protect account access.</a:t>
            </a:r>
          </a:p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Student history is restricted to the student's reports.</a:t>
            </a:r>
          </a:p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Admin access is separated through role-based permissions.</a:t>
            </a:r>
          </a:p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v"/>
              <a:defRPr sz="13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ReportLab generates downloadable PDF reports.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A7FAE3E-75E2-1F66-B546-3A2CC9FE8115}"/>
              </a:ext>
            </a:extLst>
          </p:cNvPr>
          <p:cNvSpPr txBox="1"/>
          <p:nvPr/>
        </p:nvSpPr>
        <p:spPr>
          <a:xfrm>
            <a:off x="0" y="5910362"/>
            <a:ext cx="7504938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effectLst/>
                <a:latin typeface="+mn-lt"/>
                <a:ea typeface="Calibri" panose="020F0502020204030204" pitchFamily="34" charset="0"/>
                <a:cs typeface="Times New Roman" panose="02020603050405020304" pitchFamily="18" charset="0"/>
              </a:rPr>
              <a:t>Figure 1: System Architecture of the AI-Powered Student Audio Analysis and Wellbeing Monitoring System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20164839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D8028D-3A09-A628-CEF2-BC61D03615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5833009-98CD-4FCA-5717-2199E17FA12F}"/>
              </a:ext>
            </a:extLst>
          </p:cNvPr>
          <p:cNvSpPr txBox="1"/>
          <p:nvPr/>
        </p:nvSpPr>
        <p:spPr>
          <a:xfrm>
            <a:off x="2681478" y="355833"/>
            <a:ext cx="6094476" cy="477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500" b="1">
                <a:solidFill>
                  <a:srgbClr val="191919"/>
                </a:solidFill>
                <a:latin typeface="Arial"/>
              </a:defRPr>
            </a:pPr>
            <a:r>
              <a:rPr lang="en-GB" sz="2500" dirty="0"/>
              <a:t>Dataset, Ground Truth and Evaluation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45FBBC-7022-E9F1-1C97-5AE32C688323}"/>
              </a:ext>
            </a:extLst>
          </p:cNvPr>
          <p:cNvSpPr txBox="1"/>
          <p:nvPr/>
        </p:nvSpPr>
        <p:spPr>
          <a:xfrm>
            <a:off x="182880" y="1792224"/>
            <a:ext cx="42062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Dataset</a:t>
            </a:r>
            <a:endParaRPr lang="en-GB" dirty="0"/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RAVDESS labelled emotional speech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English/Urdu audio samples for language testing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Controlled test cases for risk indicator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553E596-8D9B-9EE3-FC3B-141B99DD5DBC}"/>
              </a:ext>
            </a:extLst>
          </p:cNvPr>
          <p:cNvSpPr txBox="1"/>
          <p:nvPr/>
        </p:nvSpPr>
        <p:spPr>
          <a:xfrm>
            <a:off x="4636008" y="1792224"/>
            <a:ext cx="402336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Planned Evaluation</a:t>
            </a:r>
            <a:endParaRPr lang="en-GB" dirty="0"/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Whisper → Word Error Rate (WER)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Translation → Correct / Partially Correct / Incorrect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Emotion → compare predicted emotion with RAVDESS ground-truth labels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Emotion → Accuracy, Precision, Recall, F1-score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Risk indicator → Predefined test cases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95C0063-726A-DE0B-379A-AF91F76DE451}"/>
              </a:ext>
            </a:extLst>
          </p:cNvPr>
          <p:cNvSpPr txBox="1"/>
          <p:nvPr/>
        </p:nvSpPr>
        <p:spPr>
          <a:xfrm>
            <a:off x="8997696" y="1929384"/>
            <a:ext cx="275234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Current Status</a:t>
            </a:r>
            <a:endParaRPr lang="en-GB" dirty="0"/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Full evaluation not completed yet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Testing and evaluation are the next stage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9966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7E5C56-0DF2-98C3-E8AE-B9615BF742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33ED821-88B2-698E-DC4E-E5C84709F745}"/>
              </a:ext>
            </a:extLst>
          </p:cNvPr>
          <p:cNvSpPr txBox="1"/>
          <p:nvPr/>
        </p:nvSpPr>
        <p:spPr>
          <a:xfrm>
            <a:off x="3154680" y="420624"/>
            <a:ext cx="4434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Current Progress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B861AFE-4360-9940-B58E-9E03A12601DF}"/>
              </a:ext>
            </a:extLst>
          </p:cNvPr>
          <p:cNvSpPr txBox="1"/>
          <p:nvPr/>
        </p:nvSpPr>
        <p:spPr>
          <a:xfrm>
            <a:off x="301752" y="1353312"/>
            <a:ext cx="44348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Completed</a:t>
            </a:r>
            <a:endParaRPr lang="en-GB" dirty="0"/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Flask web application developed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Student registration, login and logout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Student and admin role-based access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Audio upload and live recording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English and Urdu language processing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Whisper speech-to-text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Urdu-to-English translation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TextBlob sentiment analysis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Rule-based emotion detection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Wellbeing-risk indicator and summary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Report history and PDF generation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F590D0-1942-0F88-E928-55B69F874F06}"/>
              </a:ext>
            </a:extLst>
          </p:cNvPr>
          <p:cNvSpPr txBox="1"/>
          <p:nvPr/>
        </p:nvSpPr>
        <p:spPr>
          <a:xfrm>
            <a:off x="6309360" y="1499616"/>
            <a:ext cx="42062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Next Stage</a:t>
            </a:r>
            <a:endParaRPr lang="en-GB" dirty="0"/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Formal testing and evaluation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Dataset-based evaluation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Analyse and document results 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/>
              <a:t>Further system improvements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43775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B4F622-3E18-CD9B-C19B-8FFB3352C6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25E2592-5BFE-75AE-3E8C-116BDC773BD2}"/>
              </a:ext>
            </a:extLst>
          </p:cNvPr>
          <p:cNvSpPr txBox="1"/>
          <p:nvPr/>
        </p:nvSpPr>
        <p:spPr>
          <a:xfrm>
            <a:off x="365760" y="329184"/>
            <a:ext cx="10168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System Demonstration / Login and Admin Dashboard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4A537A-6073-5534-55F1-9C8E8C5CD8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-3190" r="37297" b="23894"/>
          <a:stretch>
            <a:fillRect/>
          </a:stretch>
        </p:blipFill>
        <p:spPr>
          <a:xfrm>
            <a:off x="95773" y="788396"/>
            <a:ext cx="4485371" cy="343113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7148468-CFA7-CC26-1F2A-42944EAFC2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26" y="852404"/>
            <a:ext cx="7308001" cy="341863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0547D54-633D-BEED-8CE3-85FB41943B4F}"/>
              </a:ext>
            </a:extLst>
          </p:cNvPr>
          <p:cNvSpPr txBox="1"/>
          <p:nvPr/>
        </p:nvSpPr>
        <p:spPr>
          <a:xfrm>
            <a:off x="95773" y="4407408"/>
            <a:ext cx="43482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Screenshot 1: Student login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67BACB7-DFE5-6D24-1070-9835E3AA71F6}"/>
              </a:ext>
            </a:extLst>
          </p:cNvPr>
          <p:cNvSpPr txBox="1"/>
          <p:nvPr/>
        </p:nvSpPr>
        <p:spPr>
          <a:xfrm>
            <a:off x="4788226" y="4407408"/>
            <a:ext cx="43482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Screenshot 2: Admin Dashboard</a:t>
            </a:r>
          </a:p>
        </p:txBody>
      </p:sp>
    </p:spTree>
    <p:extLst>
      <p:ext uri="{BB962C8B-B14F-4D97-AF65-F5344CB8AC3E}">
        <p14:creationId xmlns:p14="http://schemas.microsoft.com/office/powerpoint/2010/main" val="12362105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21FD6E-EE68-2FD1-09D9-FDE6B3D883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83D834A-F701-41BB-9C51-556DEF5249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490" t="12107" r="20450" b="33760"/>
          <a:stretch>
            <a:fillRect/>
          </a:stretch>
        </p:blipFill>
        <p:spPr>
          <a:xfrm>
            <a:off x="146304" y="978000"/>
            <a:ext cx="6062472" cy="49747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31E9BFF-9E1C-4205-DCB0-2047AE63434E}"/>
              </a:ext>
            </a:extLst>
          </p:cNvPr>
          <p:cNvSpPr txBox="1"/>
          <p:nvPr/>
        </p:nvSpPr>
        <p:spPr>
          <a:xfrm>
            <a:off x="365760" y="329184"/>
            <a:ext cx="10168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System Demonstration / Audio Analysis Results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D39B2F9-1272-2916-D2FC-2F06B29BD6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1072" y="978000"/>
            <a:ext cx="5519200" cy="490199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263713B-7E27-6F28-D9B9-4990873D0F70}"/>
              </a:ext>
            </a:extLst>
          </p:cNvPr>
          <p:cNvSpPr txBox="1"/>
          <p:nvPr/>
        </p:nvSpPr>
        <p:spPr>
          <a:xfrm>
            <a:off x="146304" y="6078339"/>
            <a:ext cx="43482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Screenshot 3: Audio Analysis Result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31265EA-3717-0622-1BEE-5B0810AC996C}"/>
              </a:ext>
            </a:extLst>
          </p:cNvPr>
          <p:cNvSpPr txBox="1"/>
          <p:nvPr/>
        </p:nvSpPr>
        <p:spPr>
          <a:xfrm>
            <a:off x="6291072" y="6005595"/>
            <a:ext cx="43482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Screenshot 4: Sentiment. Emotion and risk output</a:t>
            </a:r>
          </a:p>
        </p:txBody>
      </p:sp>
    </p:spTree>
    <p:extLst>
      <p:ext uri="{BB962C8B-B14F-4D97-AF65-F5344CB8AC3E}">
        <p14:creationId xmlns:p14="http://schemas.microsoft.com/office/powerpoint/2010/main" val="22133401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3A2404-C840-F1F6-C3C8-872B7FC778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CB20B6B-DA4A-CB38-FAE0-00B56A0AEFFB}"/>
              </a:ext>
            </a:extLst>
          </p:cNvPr>
          <p:cNvSpPr txBox="1"/>
          <p:nvPr/>
        </p:nvSpPr>
        <p:spPr>
          <a:xfrm>
            <a:off x="3246169" y="347472"/>
            <a:ext cx="5669181" cy="4770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500" b="1">
                <a:solidFill>
                  <a:srgbClr val="191919"/>
                </a:solidFill>
                <a:latin typeface="Arial"/>
              </a:defRPr>
            </a:pPr>
            <a:r>
              <a:rPr dirty="0"/>
              <a:t>Limitations, Ethics and Future Work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A56DC0DC-4130-D4F4-6573-1BBB087FD243}"/>
              </a:ext>
            </a:extLst>
          </p:cNvPr>
          <p:cNvSpPr/>
          <p:nvPr/>
        </p:nvSpPr>
        <p:spPr>
          <a:xfrm>
            <a:off x="548640" y="960120"/>
            <a:ext cx="3291840" cy="393192"/>
          </a:xfrm>
          <a:prstGeom prst="roundRect">
            <a:avLst/>
          </a:prstGeom>
          <a:solidFill>
            <a:srgbClr val="E8F2F8"/>
          </a:solidFill>
          <a:ln>
            <a:solidFill>
              <a:srgbClr val="2D7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1E303C"/>
                </a:solidFill>
              </a:defRPr>
            </a:pPr>
            <a:r>
              <a:rPr sz="2000" dirty="0"/>
              <a:t>LIMITATIONS</a:t>
            </a:r>
          </a:p>
        </p:txBody>
      </p:sp>
      <p:sp>
        <p:nvSpPr>
          <p:cNvPr id="7" name="Rounded Rectangle 5">
            <a:extLst>
              <a:ext uri="{FF2B5EF4-FFF2-40B4-BE49-F238E27FC236}">
                <a16:creationId xmlns:a16="http://schemas.microsoft.com/office/drawing/2014/main" id="{4437C7C1-78DE-B057-911A-3B6652ABDC7C}"/>
              </a:ext>
            </a:extLst>
          </p:cNvPr>
          <p:cNvSpPr/>
          <p:nvPr/>
        </p:nvSpPr>
        <p:spPr>
          <a:xfrm>
            <a:off x="4297680" y="960120"/>
            <a:ext cx="3291840" cy="393192"/>
          </a:xfrm>
          <a:prstGeom prst="roundRect">
            <a:avLst/>
          </a:prstGeom>
          <a:solidFill>
            <a:srgbClr val="E8F2F8"/>
          </a:solidFill>
          <a:ln>
            <a:solidFill>
              <a:srgbClr val="2D7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1E303C"/>
                </a:solidFill>
              </a:defRPr>
            </a:pPr>
            <a:r>
              <a:rPr sz="2000"/>
              <a:t>ETHICS</a:t>
            </a:r>
          </a:p>
        </p:txBody>
      </p:sp>
      <p:sp>
        <p:nvSpPr>
          <p:cNvPr id="9" name="Rounded Rectangle 6">
            <a:extLst>
              <a:ext uri="{FF2B5EF4-FFF2-40B4-BE49-F238E27FC236}">
                <a16:creationId xmlns:a16="http://schemas.microsoft.com/office/drawing/2014/main" id="{E875CD91-D3CF-A9A7-5CB7-FAABE657C80A}"/>
              </a:ext>
            </a:extLst>
          </p:cNvPr>
          <p:cNvSpPr/>
          <p:nvPr/>
        </p:nvSpPr>
        <p:spPr>
          <a:xfrm>
            <a:off x="8046720" y="960120"/>
            <a:ext cx="3291840" cy="393192"/>
          </a:xfrm>
          <a:prstGeom prst="roundRect">
            <a:avLst/>
          </a:prstGeom>
          <a:solidFill>
            <a:srgbClr val="E8F2F8"/>
          </a:solidFill>
          <a:ln>
            <a:solidFill>
              <a:srgbClr val="2D70A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100" b="1">
                <a:solidFill>
                  <a:srgbClr val="1E303C"/>
                </a:solidFill>
              </a:defRPr>
            </a:pPr>
            <a:r>
              <a:rPr sz="2000"/>
              <a:t>FUTURE WORK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0D4B225-D961-2654-43BD-390FFD5F7DCE}"/>
              </a:ext>
            </a:extLst>
          </p:cNvPr>
          <p:cNvSpPr txBox="1"/>
          <p:nvPr/>
        </p:nvSpPr>
        <p:spPr>
          <a:xfrm>
            <a:off x="594360" y="1417320"/>
            <a:ext cx="3429000" cy="43242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spcAft>
                <a:spcPts val="600"/>
              </a:spcAft>
              <a:buFont typeface="Wingdings" panose="05000000000000000000" pitchFamily="2" charset="2"/>
              <a:buChar char="v"/>
              <a:defRPr sz="12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Current emotion detection mainly uses transcript keywords</a:t>
            </a:r>
            <a:r>
              <a:rPr lang="en-GB" sz="2000" dirty="0"/>
              <a:t> </a:t>
            </a:r>
            <a:r>
              <a:rPr lang="en-GB" sz="2000" dirty="0">
                <a:solidFill>
                  <a:srgbClr val="191919"/>
                </a:solidFill>
                <a:latin typeface="Arial"/>
              </a:rPr>
              <a:t>rather than acoustic voice features.</a:t>
            </a:r>
            <a:endParaRPr sz="2000" dirty="0"/>
          </a:p>
          <a:p>
            <a:pPr marL="171450" indent="-171450">
              <a:spcAft>
                <a:spcPts val="600"/>
              </a:spcAft>
              <a:buFont typeface="Wingdings" panose="05000000000000000000" pitchFamily="2" charset="2"/>
              <a:buChar char="v"/>
              <a:defRPr sz="12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Sentiment and emotion are indicators, not direct measurements of wellbeing.</a:t>
            </a:r>
          </a:p>
          <a:p>
            <a:pPr marL="171450" indent="-171450">
              <a:spcAft>
                <a:spcPts val="600"/>
              </a:spcAft>
              <a:buFont typeface="Wingdings" panose="05000000000000000000" pitchFamily="2" charset="2"/>
              <a:buChar char="v"/>
              <a:defRPr sz="12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RAVDESS contains acted emotional speech.</a:t>
            </a:r>
          </a:p>
          <a:p>
            <a:pPr marL="171450" indent="-171450">
              <a:spcAft>
                <a:spcPts val="600"/>
              </a:spcAft>
              <a:buFont typeface="Wingdings" panose="05000000000000000000" pitchFamily="2" charset="2"/>
              <a:buChar char="v"/>
              <a:defRPr sz="12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Whisper transcription and translation can contain errors.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A036DE7-A5D7-D3CF-B2C4-0EB820E12220}"/>
              </a:ext>
            </a:extLst>
          </p:cNvPr>
          <p:cNvSpPr txBox="1"/>
          <p:nvPr/>
        </p:nvSpPr>
        <p:spPr>
          <a:xfrm>
            <a:off x="4343400" y="1417320"/>
            <a:ext cx="3383280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spcAft>
                <a:spcPts val="600"/>
              </a:spcAft>
              <a:buFont typeface="Wingdings" panose="05000000000000000000" pitchFamily="2" charset="2"/>
              <a:buChar char="v"/>
              <a:defRPr sz="12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Informed consent and voluntary participation.</a:t>
            </a:r>
          </a:p>
          <a:p>
            <a:pPr marL="171450" indent="-171450">
              <a:spcAft>
                <a:spcPts val="600"/>
              </a:spcAft>
              <a:buFont typeface="Wingdings" panose="05000000000000000000" pitchFamily="2" charset="2"/>
              <a:buChar char="v"/>
              <a:defRPr sz="12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Secure handling of audio and analysis results.</a:t>
            </a:r>
          </a:p>
          <a:p>
            <a:pPr marL="171450" indent="-171450">
              <a:spcAft>
                <a:spcPts val="600"/>
              </a:spcAft>
              <a:buFont typeface="Wingdings" panose="05000000000000000000" pitchFamily="2" charset="2"/>
              <a:buChar char="v"/>
              <a:defRPr sz="12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Anonymization where possible and UK GDPR awareness.</a:t>
            </a:r>
          </a:p>
          <a:p>
            <a:pPr marL="171450" indent="-171450">
              <a:spcAft>
                <a:spcPts val="600"/>
              </a:spcAft>
              <a:buFont typeface="Wingdings" panose="05000000000000000000" pitchFamily="2" charset="2"/>
              <a:buChar char="v"/>
              <a:defRPr sz="12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Human oversight and professional support remain important.</a:t>
            </a:r>
          </a:p>
          <a:p>
            <a:pPr marL="171450" indent="-171450">
              <a:spcAft>
                <a:spcPts val="600"/>
              </a:spcAft>
              <a:buFont typeface="Wingdings" panose="05000000000000000000" pitchFamily="2" charset="2"/>
              <a:buChar char="v"/>
              <a:defRPr sz="12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System is not a clinical diagnostic tool.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079FFAF-CB72-7089-C3C1-642FF44D89CB}"/>
              </a:ext>
            </a:extLst>
          </p:cNvPr>
          <p:cNvSpPr txBox="1"/>
          <p:nvPr/>
        </p:nvSpPr>
        <p:spPr>
          <a:xfrm>
            <a:off x="8092440" y="1417320"/>
            <a:ext cx="3337560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spcAft>
                <a:spcPts val="600"/>
              </a:spcAft>
              <a:buFont typeface="Wingdings" panose="05000000000000000000" pitchFamily="2" charset="2"/>
              <a:buChar char="v"/>
              <a:defRPr sz="12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Acoustic emotion features.</a:t>
            </a:r>
          </a:p>
          <a:p>
            <a:pPr marL="171450" indent="-171450">
              <a:spcAft>
                <a:spcPts val="600"/>
              </a:spcAft>
              <a:buFont typeface="Wingdings" panose="05000000000000000000" pitchFamily="2" charset="2"/>
              <a:buChar char="v"/>
              <a:defRPr sz="1200">
                <a:solidFill>
                  <a:srgbClr val="191919"/>
                </a:solidFill>
                <a:latin typeface="Arial"/>
              </a:defRPr>
            </a:pPr>
            <a:r>
              <a:rPr lang="en-GB" sz="2000" dirty="0"/>
              <a:t> I</a:t>
            </a:r>
            <a:r>
              <a:rPr sz="2000" dirty="0" err="1"/>
              <a:t>mprove</a:t>
            </a:r>
            <a:r>
              <a:rPr sz="2000" dirty="0"/>
              <a:t> Urdu processing.</a:t>
            </a:r>
          </a:p>
          <a:p>
            <a:pPr marL="171450" indent="-171450">
              <a:spcAft>
                <a:spcPts val="600"/>
              </a:spcAft>
              <a:buFont typeface="Wingdings" panose="05000000000000000000" pitchFamily="2" charset="2"/>
              <a:buChar char="v"/>
              <a:defRPr sz="12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Larger and more representative evaluation.</a:t>
            </a:r>
          </a:p>
          <a:p>
            <a:pPr marL="171450" indent="-171450">
              <a:spcAft>
                <a:spcPts val="600"/>
              </a:spcAft>
              <a:buFont typeface="Wingdings" panose="05000000000000000000" pitchFamily="2" charset="2"/>
              <a:buChar char="v"/>
              <a:defRPr sz="12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Compare rule-based and machine-learning methods.</a:t>
            </a:r>
          </a:p>
          <a:p>
            <a:pPr marL="171450" indent="-171450">
              <a:spcAft>
                <a:spcPts val="600"/>
              </a:spcAft>
              <a:buFont typeface="Wingdings" panose="05000000000000000000" pitchFamily="2" charset="2"/>
              <a:buChar char="v"/>
              <a:defRPr sz="12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Evaluate a carefully designed wellbeing chatbot.</a:t>
            </a:r>
          </a:p>
        </p:txBody>
      </p:sp>
    </p:spTree>
    <p:extLst>
      <p:ext uri="{BB962C8B-B14F-4D97-AF65-F5344CB8AC3E}">
        <p14:creationId xmlns:p14="http://schemas.microsoft.com/office/powerpoint/2010/main" val="39793248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B575F7-496E-A852-B433-380DC611BE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621765D-B731-AA80-CEB3-3971579FEA8F}"/>
              </a:ext>
            </a:extLst>
          </p:cNvPr>
          <p:cNvSpPr txBox="1"/>
          <p:nvPr/>
        </p:nvSpPr>
        <p:spPr>
          <a:xfrm>
            <a:off x="5116393" y="347472"/>
            <a:ext cx="1928733" cy="4770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500" b="1">
                <a:solidFill>
                  <a:srgbClr val="191919"/>
                </a:solidFill>
                <a:latin typeface="Arial"/>
              </a:defRPr>
            </a:pPr>
            <a:r>
              <a:rPr dirty="0"/>
              <a:t>Conclusion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4B8D0C-2ECE-84E8-98D8-5F7269AB16F9}"/>
              </a:ext>
            </a:extLst>
          </p:cNvPr>
          <p:cNvSpPr txBox="1"/>
          <p:nvPr/>
        </p:nvSpPr>
        <p:spPr>
          <a:xfrm>
            <a:off x="731520" y="1234440"/>
            <a:ext cx="10424160" cy="36830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The project demonstrates an audio-first approach to student wellbeing monitoring.</a:t>
            </a:r>
          </a:p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It integrates speech transcription, Urdu-to-English translation, sentiment analysis, rule-based emotion detection and reporting.</a:t>
            </a:r>
          </a:p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The system provides a transparent wellbeing-risk indicator rather than a diagnosis.</a:t>
            </a:r>
          </a:p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The presentation addresses marker feedback through stronger comparison, justification, measurable evaluation and limitations.</a:t>
            </a:r>
          </a:p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Evaluation will provide evidence for transcription, translation, sentiment, emotion and risk-indicator performance.</a:t>
            </a:r>
          </a:p>
          <a:p>
            <a:pPr marL="285750" indent="-285750">
              <a:spcAft>
                <a:spcPts val="800"/>
              </a:spcAft>
              <a:buFont typeface="Wingdings" panose="05000000000000000000" pitchFamily="2" charset="2"/>
              <a:buChar char="v"/>
              <a:defRPr sz="1400">
                <a:solidFill>
                  <a:srgbClr val="191919"/>
                </a:solidFill>
                <a:latin typeface="Arial"/>
              </a:defRPr>
            </a:pPr>
            <a:r>
              <a:rPr sz="2000" dirty="0"/>
              <a:t>Future work can extend the system with acoustic emotion analysis and a carefully evaluated chatbot</a:t>
            </a:r>
            <a:r>
              <a:rPr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992301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E2CDDFE-0C95-8124-2A89-E77B8297D336}"/>
              </a:ext>
            </a:extLst>
          </p:cNvPr>
          <p:cNvSpPr txBox="1"/>
          <p:nvPr/>
        </p:nvSpPr>
        <p:spPr>
          <a:xfrm>
            <a:off x="1828800" y="374904"/>
            <a:ext cx="64739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F934243-5EAC-408E-99A1-5DD84C5B12D7}"/>
              </a:ext>
            </a:extLst>
          </p:cNvPr>
          <p:cNvSpPr txBox="1"/>
          <p:nvPr/>
        </p:nvSpPr>
        <p:spPr>
          <a:xfrm>
            <a:off x="365760" y="959679"/>
            <a:ext cx="11274552" cy="64017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+mj-lt"/>
              <a:buAutoNum type="arabicPeriod"/>
            </a:pPr>
            <a:r>
              <a:rPr lang="en-GB" sz="1400" dirty="0"/>
              <a:t>S. </a:t>
            </a:r>
            <a:r>
              <a:rPr lang="en-GB" sz="1400" dirty="0" err="1"/>
              <a:t>Amiriparian</a:t>
            </a:r>
            <a:r>
              <a:rPr lang="en-GB" sz="1400" dirty="0"/>
              <a:t>, B. W. Schuller, N. Asghar, H. Zen, and F. Burkhardt, “Guest Editorial: Special Issue on Affective Speech and Language Synthesis, Generation, and Conversion,” </a:t>
            </a:r>
            <a:r>
              <a:rPr lang="en-GB" sz="1400" dirty="0" err="1"/>
              <a:t>Ieee</a:t>
            </a:r>
            <a:r>
              <a:rPr lang="en-GB" sz="1400" dirty="0"/>
              <a:t> Transactions on Affective Computing, vol. 14, no. 1, pp. 3–5, 2023, </a:t>
            </a:r>
            <a:r>
              <a:rPr lang="en-GB" sz="1400" dirty="0" err="1"/>
              <a:t>doi</a:t>
            </a:r>
            <a:r>
              <a:rPr lang="en-GB" sz="1400" dirty="0"/>
              <a:t>: 10.1109/taffc.2022.3233120.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400" dirty="0"/>
              <a:t>D. D. DeSouza, J. Robin, M. Gumus, and A. T. Yeung, “Natural Language Processing as an Emerging Tool to Detect Late-Life Depression,” Frontiers in Psychiatry, vol. 12, 2021, </a:t>
            </a:r>
            <a:r>
              <a:rPr lang="en-GB" sz="1400" dirty="0" err="1"/>
              <a:t>doi</a:t>
            </a:r>
            <a:r>
              <a:rPr lang="en-GB" sz="1400" dirty="0"/>
              <a:t>: 10.3389/fpsyt.2021.719125.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400" dirty="0"/>
              <a:t>I. Rodrigo and J. A. </a:t>
            </a:r>
            <a:r>
              <a:rPr lang="en-GB" sz="1400" dirty="0" err="1"/>
              <a:t>Duñabeitia</a:t>
            </a:r>
            <a:r>
              <a:rPr lang="en-GB" sz="1400" dirty="0"/>
              <a:t>, “Listening to the Mind: Integrating Vocal Biomarkers into Digital Health,” Brain Sciences, vol. 15, no. 7, p. 762, 2025, </a:t>
            </a:r>
            <a:r>
              <a:rPr lang="en-GB" sz="1400" dirty="0" err="1"/>
              <a:t>doi</a:t>
            </a:r>
            <a:r>
              <a:rPr lang="en-GB" sz="1400" dirty="0"/>
              <a:t>: 10.3390/brainsci15070762.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400" dirty="0"/>
              <a:t>C. Bhat and S. K. </a:t>
            </a:r>
            <a:r>
              <a:rPr lang="en-GB" sz="1400" dirty="0" err="1"/>
              <a:t>Kopparapu</a:t>
            </a:r>
            <a:r>
              <a:rPr lang="en-GB" sz="1400" dirty="0"/>
              <a:t>, “Harnessing Speech Technology for Mental Health Assessment and Detection,” 2023, </a:t>
            </a:r>
            <a:r>
              <a:rPr lang="en-GB" sz="1400" dirty="0" err="1"/>
              <a:t>doi</a:t>
            </a:r>
            <a:r>
              <a:rPr lang="en-GB" sz="1400" dirty="0"/>
              <a:t>: 10.21437/smm.2023-6.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400" dirty="0"/>
              <a:t>G. Lewin, E. </a:t>
            </a:r>
            <a:r>
              <a:rPr lang="en-GB" sz="1400" dirty="0" err="1"/>
              <a:t>Abakasanga</a:t>
            </a:r>
            <a:r>
              <a:rPr lang="en-GB" sz="1400" dirty="0"/>
              <a:t>, I. Titcombe, G. Cosma, and S. Gangadharan, "Artificial intelligence-enabled predictive modelling in psychiatry: overview of machine learning applications in mental health research," </a:t>
            </a:r>
            <a:r>
              <a:rPr lang="en-GB" sz="1400" i="1" dirty="0" err="1"/>
              <a:t>BJPsych</a:t>
            </a:r>
            <a:r>
              <a:rPr lang="en-GB" sz="1400" i="1" dirty="0"/>
              <a:t> Advances</a:t>
            </a:r>
            <a:r>
              <a:rPr lang="en-GB" sz="1400" dirty="0"/>
              <a:t>, vol. 32, no. 3, pp. 169–175, 2025, </a:t>
            </a:r>
            <a:r>
              <a:rPr lang="en-GB" sz="1400" dirty="0" err="1"/>
              <a:t>doi</a:t>
            </a:r>
            <a:r>
              <a:rPr lang="en-GB" sz="1400" dirty="0"/>
              <a:t>: 10.1192/bja.2025.10133.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400" dirty="0"/>
              <a:t>J. Shin, H. Yoon, S. Lee, S. Park, Y. Liu, J. D. Choi, and S.-J. Lee, "</a:t>
            </a:r>
            <a:r>
              <a:rPr lang="en-GB" sz="1400" dirty="0" err="1"/>
              <a:t>FedTherapist</a:t>
            </a:r>
            <a:r>
              <a:rPr lang="en-GB" sz="1400" dirty="0"/>
              <a:t>: Mental Health Monitoring with User-Generated Linguistic Expressions on Smartphones via Federated Learning," in </a:t>
            </a:r>
            <a:r>
              <a:rPr lang="en-GB" sz="1400" i="1" dirty="0"/>
              <a:t>Proceedings of the 2023 Conference on Empirical Methods in Natural Language Processing (EMNLP)</a:t>
            </a:r>
            <a:r>
              <a:rPr lang="en-GB" sz="1400" dirty="0"/>
              <a:t>, pp. 11971–11988, 2023, </a:t>
            </a:r>
            <a:r>
              <a:rPr lang="en-GB" sz="1400" dirty="0" err="1"/>
              <a:t>doi</a:t>
            </a:r>
            <a:r>
              <a:rPr lang="en-GB" sz="1400" dirty="0"/>
              <a:t>: 10.18653/v1/2023.emnlp-main.734.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400" dirty="0"/>
              <a:t>S. G. Tetteh, "Empirical Study of Agile Software Development Methodologies: A Comparative Analysis," </a:t>
            </a:r>
            <a:r>
              <a:rPr lang="en-GB" sz="1400" i="1" dirty="0"/>
              <a:t>Asian Journal of Research in Computer Science</a:t>
            </a:r>
            <a:r>
              <a:rPr lang="en-GB" sz="1400" dirty="0"/>
              <a:t>, vol. 17, no. 5, pp. 30–42, 2024, </a:t>
            </a:r>
            <a:r>
              <a:rPr lang="en-GB" sz="1400" dirty="0" err="1"/>
              <a:t>doi</a:t>
            </a:r>
            <a:r>
              <a:rPr lang="en-GB" sz="1400" dirty="0"/>
              <a:t>: 10.9734/AJRCOS/2024/v17i5436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400" dirty="0"/>
              <a:t>A. Andreyev, "Quantization for OpenAI's Whisper Models: A Comparative Analysis," arXiv:2503.09905, Mar. 2025, </a:t>
            </a:r>
            <a:r>
              <a:rPr lang="en-GB" sz="1400" dirty="0" err="1"/>
              <a:t>doi</a:t>
            </a:r>
            <a:r>
              <a:rPr lang="en-GB" sz="1400" dirty="0"/>
              <a:t>: 10.48550/arXiv.2503.09905.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400" dirty="0"/>
              <a:t>S. Hume, B. Baraki, M. Liskey, P. </a:t>
            </a:r>
            <a:r>
              <a:rPr lang="en-GB" sz="1400" dirty="0" err="1"/>
              <a:t>Purwar</a:t>
            </a:r>
            <a:r>
              <a:rPr lang="en-GB" sz="1400" dirty="0"/>
              <a:t>, and M. Sanders, “Using RCTs to evaluate the impacts of targeting interventions with analytics: approaches and challenges,” </a:t>
            </a:r>
            <a:r>
              <a:rPr lang="en-GB" sz="1400" i="1" dirty="0"/>
              <a:t>Perspectives: Policy and Practice in Higher Education</a:t>
            </a:r>
            <a:r>
              <a:rPr lang="en-GB" sz="1400" dirty="0"/>
              <a:t>, 2026, </a:t>
            </a:r>
            <a:r>
              <a:rPr lang="en-GB" sz="1400" dirty="0" err="1"/>
              <a:t>doi</a:t>
            </a:r>
            <a:r>
              <a:rPr lang="en-GB" sz="1400" dirty="0"/>
              <a:t>: 10.1080/13603108.2025.2558020.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1400" dirty="0"/>
              <a:t>E. L. Davies, N. Wilde, O. Lennon, et al., “Development, Acceptability and Engagement with the Mind Tutor: Lessons Learned from Testing a Novel Digital Application for First Year UK Undergraduate Student Wellbeing,” </a:t>
            </a:r>
            <a:r>
              <a:rPr lang="en-GB" sz="1400" i="1" dirty="0"/>
              <a:t>Psychological Studies</a:t>
            </a:r>
            <a:r>
              <a:rPr lang="en-GB" sz="1400" dirty="0"/>
              <a:t>, vol. 70, pp. 515–530, 2025, </a:t>
            </a:r>
            <a:r>
              <a:rPr lang="en-GB" sz="1400" dirty="0" err="1"/>
              <a:t>doi</a:t>
            </a:r>
            <a:r>
              <a:rPr lang="en-GB" sz="1400" dirty="0"/>
              <a:t>: 10.1007/s12646-025-00865-y.</a:t>
            </a:r>
          </a:p>
          <a:p>
            <a:pPr marL="342900" lvl="0" indent="-342900">
              <a:buFont typeface="+mj-lt"/>
              <a:buAutoNum type="arabicPeriod"/>
            </a:pPr>
            <a:endParaRPr lang="en-GB" sz="1400" dirty="0"/>
          </a:p>
          <a:p>
            <a:pPr marL="342900" lvl="0" indent="-342900">
              <a:buFont typeface="+mj-lt"/>
              <a:buAutoNum type="arabicPeriod"/>
            </a:pPr>
            <a:endParaRPr lang="en-GB" sz="1400" dirty="0"/>
          </a:p>
          <a:p>
            <a:endParaRPr lang="en-GB" sz="1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62133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9C04F41-57A0-40F8-0EB3-42F3F09C14E6}"/>
              </a:ext>
            </a:extLst>
          </p:cNvPr>
          <p:cNvSpPr txBox="1"/>
          <p:nvPr/>
        </p:nvSpPr>
        <p:spPr>
          <a:xfrm>
            <a:off x="1828800" y="374904"/>
            <a:ext cx="64739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F7706FA-F45D-9B17-8E75-83C20245BF30}"/>
              </a:ext>
            </a:extLst>
          </p:cNvPr>
          <p:cNvSpPr txBox="1"/>
          <p:nvPr/>
        </p:nvSpPr>
        <p:spPr>
          <a:xfrm>
            <a:off x="283464" y="1344168"/>
            <a:ext cx="1115568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11.  A. C. </a:t>
            </a:r>
            <a:r>
              <a:rPr lang="en-GB" sz="1400" dirty="0" err="1"/>
              <a:t>Arevian</a:t>
            </a:r>
            <a:r>
              <a:rPr lang="en-GB" sz="1400" dirty="0"/>
              <a:t>, D. Bone, N. </a:t>
            </a:r>
            <a:r>
              <a:rPr lang="en-GB" sz="1400" dirty="0" err="1"/>
              <a:t>Malandrakis</a:t>
            </a:r>
            <a:r>
              <a:rPr lang="en-GB" sz="1400" dirty="0"/>
              <a:t>, V. R. Martinez, K. B. Wells, D. J. </a:t>
            </a:r>
            <a:r>
              <a:rPr lang="en-GB" sz="1400" dirty="0" err="1"/>
              <a:t>Miklowitz</a:t>
            </a:r>
            <a:r>
              <a:rPr lang="en-GB" sz="1400" dirty="0"/>
              <a:t>, and S. Narayanan, “Clinical state tracking in serious mental illness through computational analysis of speech,” </a:t>
            </a:r>
            <a:r>
              <a:rPr lang="en-GB" sz="1400" i="1" dirty="0"/>
              <a:t>PLOS ONE</a:t>
            </a:r>
            <a:r>
              <a:rPr lang="en-GB" sz="1400" dirty="0"/>
              <a:t>, vol. 15, no. 1, e0225695, 2020, </a:t>
            </a:r>
            <a:r>
              <a:rPr lang="en-GB" sz="1400" dirty="0" err="1"/>
              <a:t>doi</a:t>
            </a:r>
            <a:r>
              <a:rPr lang="en-GB" sz="1400" dirty="0"/>
              <a:t>: 10.1371/journal.pone.0225695. </a:t>
            </a:r>
          </a:p>
          <a:p>
            <a:r>
              <a:rPr lang="en-GB" sz="1400" dirty="0"/>
              <a:t>12.  M. Casu </a:t>
            </a:r>
            <a:r>
              <a:rPr lang="en-GB" sz="1400" i="1" dirty="0"/>
              <a:t>et al.</a:t>
            </a:r>
            <a:r>
              <a:rPr lang="en-GB" sz="1400" dirty="0"/>
              <a:t>, “AI Chatbots for Mental Health: A Scoping Review of Effectiveness, Feasibility, and Applications,” </a:t>
            </a:r>
            <a:r>
              <a:rPr lang="en-GB" sz="1400" i="1" dirty="0"/>
              <a:t>Applied Sciences</a:t>
            </a:r>
            <a:r>
              <a:rPr lang="en-GB" sz="1400" dirty="0"/>
              <a:t>, vol. 14, no. 13, p. 5889, 2024, </a:t>
            </a:r>
            <a:r>
              <a:rPr lang="en-GB" sz="1400" dirty="0" err="1"/>
              <a:t>doi</a:t>
            </a:r>
            <a:r>
              <a:rPr lang="en-GB" sz="1400" dirty="0"/>
              <a:t>: 10.3390/app14135889.</a:t>
            </a:r>
          </a:p>
        </p:txBody>
      </p:sp>
    </p:spTree>
    <p:extLst>
      <p:ext uri="{BB962C8B-B14F-4D97-AF65-F5344CB8AC3E}">
        <p14:creationId xmlns:p14="http://schemas.microsoft.com/office/powerpoint/2010/main" val="8475095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3161</TotalTime>
  <Words>1842</Words>
  <Application>Microsoft Office PowerPoint</Application>
  <PresentationFormat>Widescreen</PresentationFormat>
  <Paragraphs>208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Century Gothic</vt:lpstr>
      <vt:lpstr>Wingdings</vt:lpstr>
      <vt:lpstr>Wingdings 3</vt:lpstr>
      <vt:lpstr>Ion</vt:lpstr>
      <vt:lpstr>AI-Powered Student Audio Analysis and Wellbeing Monitoring System </vt:lpstr>
      <vt:lpstr>TABLE OF CONTENTS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Rabia Naeem (2310492)</dc:creator>
  <cp:lastModifiedBy>Rabia Naeem (2310492)</cp:lastModifiedBy>
  <cp:revision>29</cp:revision>
  <dcterms:created xsi:type="dcterms:W3CDTF">2026-09-18T18:04:29Z</dcterms:created>
  <dcterms:modified xsi:type="dcterms:W3CDTF">2026-09-21T21:58:32Z</dcterms:modified>
</cp:coreProperties>
</file>