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6" r:id="rId2"/>
    <p:sldId id="259" r:id="rId3"/>
    <p:sldId id="258" r:id="rId4"/>
    <p:sldId id="260" r:id="rId5"/>
    <p:sldId id="263" r:id="rId6"/>
    <p:sldId id="262" r:id="rId7"/>
    <p:sldId id="261" r:id="rId8"/>
    <p:sldId id="265" r:id="rId9"/>
    <p:sldId id="264" r:id="rId10"/>
    <p:sldId id="266" r:id="rId11"/>
    <p:sldId id="267" r:id="rId12"/>
    <p:sldId id="268" r:id="rId13"/>
    <p:sldId id="271" r:id="rId14"/>
    <p:sldId id="272" r:id="rId15"/>
    <p:sldId id="273" r:id="rId16"/>
    <p:sldId id="269" r:id="rId17"/>
    <p:sldId id="270" r:id="rId18"/>
    <p:sldId id="274" r:id="rId19"/>
    <p:sldId id="275" r:id="rId20"/>
    <p:sldId id="276" r:id="rId21"/>
    <p:sldId id="277" r:id="rId22"/>
    <p:sldId id="278" r:id="rId23"/>
    <p:sldId id="279" r:id="rId24"/>
    <p:sldId id="284" r:id="rId25"/>
    <p:sldId id="285" r:id="rId26"/>
    <p:sldId id="286" r:id="rId27"/>
    <p:sldId id="281" r:id="rId28"/>
    <p:sldId id="288" r:id="rId29"/>
    <p:sldId id="290" r:id="rId30"/>
    <p:sldId id="289" r:id="rId31"/>
    <p:sldId id="291" r:id="rId32"/>
    <p:sldId id="282" r:id="rId33"/>
    <p:sldId id="283" r:id="rId34"/>
    <p:sldId id="287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7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7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7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90.png"/><Relationship Id="rId4" Type="http://schemas.openxmlformats.org/officeDocument/2006/relationships/image" Target="../media/image8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3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35746" y="2927709"/>
            <a:ext cx="621862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CONCRETE COMPONENTS</a:t>
            </a: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827584" y="1772816"/>
            <a:ext cx="762440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Inert granular material, size between 0 and 100mm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Inorganic, natural or artificial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Contribution to volume stability, strength and economy of concrete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They are about 80% of the concrete volume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Types of aggregates: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Natural normal-weight, heavy-weight and air-cooled blast furnace slag (EN12620)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Light weight aggregates (EN13055)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000" dirty="0" smtClean="0">
                <a:solidFill>
                  <a:srgbClr val="222222"/>
                </a:solidFill>
                <a:latin typeface="arial" panose="020B0604020202020204" pitchFamily="34" charset="0"/>
              </a:rPr>
              <a:t>Reclaimed aggregates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8083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467544" y="1772816"/>
            <a:ext cx="7624406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Sand &lt; 4mm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Coarse &gt;= 4mm</a:t>
            </a:r>
          </a:p>
          <a:p>
            <a:pPr>
              <a:spcBef>
                <a:spcPts val="1200"/>
              </a:spcBef>
            </a:pP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Sand gradation is more relevant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The content of fines can damage adherence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Looking for the best </a:t>
            </a:r>
            <a:r>
              <a:rPr lang="en-GB" sz="2400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compacity</a:t>
            </a: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No reactivity with cement or other external components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No use of soft, porous or friable rocks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No use of </a:t>
            </a:r>
            <a:r>
              <a:rPr lang="en-GB" sz="2400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gympsum</a:t>
            </a: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, ferrous or sulphurous rocks</a:t>
            </a:r>
            <a:endParaRPr lang="en-GB" sz="2400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539552" y="2061862"/>
            <a:ext cx="762440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Rounded or crashed aggregates</a:t>
            </a:r>
            <a:r>
              <a:rPr lang="en-GB" sz="2400" dirty="0" smtClean="0"/>
              <a:t>?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Distribution in the mix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Possibility to form gaps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Erosion and strength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7473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539552" y="2061862"/>
            <a:ext cx="8064896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Geometrical requirements. BS EN 12620:2002+A1:2008</a:t>
            </a:r>
            <a:endParaRPr lang="en-GB" sz="2400" dirty="0" smtClean="0"/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Grading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Shape (coarse)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Shell content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Fines content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Fines quality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5215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Sieve size sets</a:t>
            </a:r>
            <a:endParaRPr lang="en-GB" sz="24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387843"/>
            <a:ext cx="6048672" cy="5376597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9630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Maximum Aggregate size</a:t>
            </a:r>
            <a:endParaRPr lang="en-GB" sz="2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998" y="1456747"/>
            <a:ext cx="7704426" cy="5045175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062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Grading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700808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Graphic representation of the aggregate size distribution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X axis represents the sieve sizes</a:t>
            </a:r>
          </a:p>
          <a:p>
            <a:pPr marL="285750" indent="-285750">
              <a:buFontTx/>
              <a:buChar char="-"/>
            </a:pPr>
            <a:r>
              <a:rPr lang="en-GB" sz="2000" dirty="0" smtClean="0"/>
              <a:t>Y axis represents % pass</a:t>
            </a:r>
          </a:p>
          <a:p>
            <a:pPr marL="285750" indent="-285750">
              <a:buFontTx/>
              <a:buChar char="-"/>
            </a:pPr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Retained weight</a:t>
            </a:r>
          </a:p>
          <a:p>
            <a:endParaRPr lang="en-GB" sz="2000" dirty="0"/>
          </a:p>
          <a:p>
            <a:r>
              <a:rPr lang="en-GB" sz="2000" dirty="0" smtClean="0"/>
              <a:t>% retained</a:t>
            </a:r>
          </a:p>
          <a:p>
            <a:endParaRPr lang="en-GB" sz="2000" dirty="0"/>
          </a:p>
          <a:p>
            <a:r>
              <a:rPr lang="en-GB" sz="2000" dirty="0" smtClean="0"/>
              <a:t>% cumulative retained</a:t>
            </a:r>
          </a:p>
          <a:p>
            <a:endParaRPr lang="en-GB" sz="2000" dirty="0" smtClean="0"/>
          </a:p>
          <a:p>
            <a:r>
              <a:rPr lang="en-GB" sz="2000" dirty="0" smtClean="0"/>
              <a:t>% pass</a:t>
            </a:r>
          </a:p>
          <a:p>
            <a:endParaRPr lang="en-GB" sz="2000" dirty="0"/>
          </a:p>
          <a:p>
            <a:endParaRPr lang="en-GB" sz="2000" dirty="0"/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2664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Types of graphs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1848097"/>
            <a:ext cx="77048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000" dirty="0" smtClean="0"/>
              <a:t>Well-graded: there are all sizes</a:t>
            </a:r>
          </a:p>
          <a:p>
            <a:pPr>
              <a:spcBef>
                <a:spcPts val="1200"/>
              </a:spcBef>
            </a:pPr>
            <a:r>
              <a:rPr lang="en-GB" sz="2000" dirty="0" smtClean="0"/>
              <a:t>Gap-graded: one or more sizes are missing (horizontal graph)</a:t>
            </a:r>
          </a:p>
          <a:p>
            <a:pPr>
              <a:spcBef>
                <a:spcPts val="1200"/>
              </a:spcBef>
            </a:pPr>
            <a:r>
              <a:rPr lang="en-GB" sz="2000" dirty="0" smtClean="0"/>
              <a:t>Uniform: only a few sizes (</a:t>
            </a:r>
            <a:r>
              <a:rPr lang="en-GB" sz="2000" smtClean="0"/>
              <a:t>steep graph)</a:t>
            </a:r>
            <a:endParaRPr lang="en-GB" sz="2000" dirty="0" smtClean="0"/>
          </a:p>
          <a:p>
            <a:pPr>
              <a:spcBef>
                <a:spcPts val="1200"/>
              </a:spcBef>
            </a:pPr>
            <a:r>
              <a:rPr lang="en-GB" sz="2000" dirty="0" smtClean="0"/>
              <a:t>Open: excess of </a:t>
            </a:r>
            <a:r>
              <a:rPr lang="en-GB" sz="2000" dirty="0" err="1" smtClean="0"/>
              <a:t>finess</a:t>
            </a:r>
            <a:r>
              <a:rPr lang="en-GB" sz="2000" dirty="0" smtClean="0"/>
              <a:t> (high graph)</a:t>
            </a:r>
          </a:p>
          <a:p>
            <a:pPr>
              <a:spcBef>
                <a:spcPts val="1200"/>
              </a:spcBef>
            </a:pPr>
            <a:r>
              <a:rPr lang="en-GB" sz="2000" dirty="0" smtClean="0"/>
              <a:t>Dense: excess of coarse (low graph)</a:t>
            </a:r>
            <a:endParaRPr lang="en-GB" sz="20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40649"/>
            <a:ext cx="4200872" cy="3533547"/>
          </a:xfrm>
          <a:prstGeom prst="rect">
            <a:avLst/>
          </a:prstGeom>
          <a:noFill/>
          <a:ln>
            <a:noFill/>
          </a:ln>
          <a:effectLst>
            <a:outerShdw dist="71842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0424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Fines content</a:t>
            </a:r>
            <a:endParaRPr lang="en-GB" sz="24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8545" y="778528"/>
            <a:ext cx="6612467" cy="5593474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3386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Exercise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39552" y="1628800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Calculate ideal grading for an aggregate with max size 32.</a:t>
            </a:r>
            <a:endParaRPr lang="en-GB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4200872" cy="3533547"/>
          </a:xfrm>
          <a:prstGeom prst="rect">
            <a:avLst/>
          </a:prstGeom>
          <a:noFill/>
          <a:ln>
            <a:noFill/>
          </a:ln>
          <a:effectLst>
            <a:outerShdw dist="71842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976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Exercise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39552" y="162880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Compare it to an aggregate with the following results in the sieve analysis: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8966662"/>
              </p:ext>
            </p:extLst>
          </p:nvPr>
        </p:nvGraphicFramePr>
        <p:xfrm>
          <a:off x="5001796" y="994264"/>
          <a:ext cx="3102808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1404">
                  <a:extLst>
                    <a:ext uri="{9D8B030D-6E8A-4147-A177-3AD203B41FA5}">
                      <a16:colId xmlns:a16="http://schemas.microsoft.com/office/drawing/2014/main" val="3703826115"/>
                    </a:ext>
                  </a:extLst>
                </a:gridCol>
                <a:gridCol w="1551404">
                  <a:extLst>
                    <a:ext uri="{9D8B030D-6E8A-4147-A177-3AD203B41FA5}">
                      <a16:colId xmlns:a16="http://schemas.microsoft.com/office/drawing/2014/main" val="15588740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Sieve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Weight retained (g)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2976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423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31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297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099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551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45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1,323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8301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1,799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522113"/>
                  </a:ext>
                </a:extLst>
              </a:tr>
              <a:tr h="29159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1847460"/>
                  </a:ext>
                </a:extLst>
              </a:tr>
              <a:tr h="21742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761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8340936"/>
                  </a:ext>
                </a:extLst>
              </a:tr>
              <a:tr h="1432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0.125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92306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0.063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36404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554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8535337"/>
                  </a:ext>
                </a:extLst>
              </a:tr>
            </a:tbl>
          </a:graphicData>
        </a:graphic>
      </p:graphicFrame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9255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How to mix aggregates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1772816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Fineness modulus</a:t>
            </a:r>
            <a:endParaRPr lang="en-GB" sz="2000" b="1" dirty="0"/>
          </a:p>
        </p:txBody>
      </p:sp>
      <p:sp>
        <p:nvSpPr>
          <p:cNvPr id="10" name="Rectangle 9"/>
          <p:cNvSpPr/>
          <p:nvPr/>
        </p:nvSpPr>
        <p:spPr>
          <a:xfrm>
            <a:off x="683148" y="2432410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>
                <a:solidFill>
                  <a:srgbClr val="3C4043"/>
                </a:solidFill>
                <a:latin typeface="arial" panose="020B0604020202020204" pitchFamily="34" charset="0"/>
              </a:rPr>
              <a:t>empirical figure obtained by adding the total percentage of the sample of an aggregate retained on each of a specified series of sieves, and dividing the sum by 100</a:t>
            </a:r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/>
              <p:cNvSpPr/>
              <p:nvPr/>
            </p:nvSpPr>
            <p:spPr>
              <a:xfrm>
                <a:off x="3203848" y="4289351"/>
                <a:ext cx="2996910" cy="56669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𝐹𝑀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𝐹𝑀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𝐹𝑀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Rectangle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4289351"/>
                <a:ext cx="2996910" cy="56669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3840627" y="5229200"/>
                <a:ext cx="14636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=100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0627" y="5229200"/>
                <a:ext cx="1463606" cy="369332"/>
              </a:xfrm>
              <a:prstGeom prst="rect">
                <a:avLst/>
              </a:prstGeom>
              <a:blipFill>
                <a:blip r:embed="rId5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ight Brace 12"/>
          <p:cNvSpPr/>
          <p:nvPr/>
        </p:nvSpPr>
        <p:spPr>
          <a:xfrm>
            <a:off x="6084168" y="4221088"/>
            <a:ext cx="360040" cy="144016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5" name="Group 14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2881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How to mix aggregates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1772816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Example</a:t>
            </a:r>
            <a:endParaRPr lang="en-GB" sz="2000" b="1" dirty="0"/>
          </a:p>
        </p:txBody>
      </p:sp>
      <p:sp>
        <p:nvSpPr>
          <p:cNvPr id="10" name="Rectangle 9"/>
          <p:cNvSpPr/>
          <p:nvPr/>
        </p:nvSpPr>
        <p:spPr>
          <a:xfrm>
            <a:off x="683148" y="2432410"/>
            <a:ext cx="41768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3C4043"/>
                </a:solidFill>
                <a:latin typeface="arial" panose="020B0604020202020204" pitchFamily="34" charset="0"/>
              </a:rPr>
              <a:t>What proportions of sand and coarse aggregates can we put in a concrete mix to obtain the maximum </a:t>
            </a:r>
            <a:r>
              <a:rPr lang="en-GB" dirty="0" err="1" smtClean="0">
                <a:solidFill>
                  <a:srgbClr val="3C4043"/>
                </a:solidFill>
                <a:latin typeface="arial" panose="020B0604020202020204" pitchFamily="34" charset="0"/>
              </a:rPr>
              <a:t>compacity</a:t>
            </a:r>
            <a:r>
              <a:rPr lang="en-GB" dirty="0" smtClean="0">
                <a:solidFill>
                  <a:srgbClr val="3C4043"/>
                </a:solidFill>
                <a:latin typeface="arial" panose="020B0604020202020204" pitchFamily="34" charset="0"/>
              </a:rPr>
              <a:t>?</a:t>
            </a:r>
          </a:p>
          <a:p>
            <a:r>
              <a:rPr lang="en-GB" dirty="0" smtClean="0">
                <a:solidFill>
                  <a:srgbClr val="3C4043"/>
                </a:solidFill>
                <a:latin typeface="arial" panose="020B0604020202020204" pitchFamily="34" charset="0"/>
              </a:rPr>
              <a:t>Sieving test of both aggregates shown.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/>
              <p:cNvSpPr/>
              <p:nvPr/>
            </p:nvSpPr>
            <p:spPr>
              <a:xfrm>
                <a:off x="1043608" y="4147622"/>
                <a:ext cx="2996910" cy="56669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𝐹𝑀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𝐹𝑀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𝐹𝑀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Rectangle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147622"/>
                <a:ext cx="2996910" cy="56669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1547664" y="5085184"/>
                <a:ext cx="14636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=100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5085184"/>
                <a:ext cx="1463606" cy="369332"/>
              </a:xfrm>
              <a:prstGeom prst="rect">
                <a:avLst/>
              </a:prstGeom>
              <a:blipFill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ight Brace 12"/>
          <p:cNvSpPr/>
          <p:nvPr/>
        </p:nvSpPr>
        <p:spPr>
          <a:xfrm>
            <a:off x="4067944" y="4147622"/>
            <a:ext cx="360040" cy="144016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485661"/>
              </p:ext>
            </p:extLst>
          </p:nvPr>
        </p:nvGraphicFramePr>
        <p:xfrm>
          <a:off x="5001796" y="994264"/>
          <a:ext cx="3102808" cy="515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8356">
                  <a:extLst>
                    <a:ext uri="{9D8B030D-6E8A-4147-A177-3AD203B41FA5}">
                      <a16:colId xmlns:a16="http://schemas.microsoft.com/office/drawing/2014/main" val="3703826115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1558874095"/>
                    </a:ext>
                  </a:extLst>
                </a:gridCol>
                <a:gridCol w="1084332">
                  <a:extLst>
                    <a:ext uri="{9D8B030D-6E8A-4147-A177-3AD203B41FA5}">
                      <a16:colId xmlns:a16="http://schemas.microsoft.com/office/drawing/2014/main" val="1377249486"/>
                    </a:ext>
                  </a:extLst>
                </a:gridCol>
              </a:tblGrid>
              <a:tr h="320040">
                <a:tc rowSpan="2">
                  <a:txBody>
                    <a:bodyPr/>
                    <a:lstStyle/>
                    <a:p>
                      <a:r>
                        <a:rPr lang="en-GB" dirty="0" smtClean="0"/>
                        <a:t>Sieve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Retained </a:t>
                      </a:r>
                      <a:r>
                        <a:rPr lang="en-GB" dirty="0" err="1" smtClean="0"/>
                        <a:t>cumul</a:t>
                      </a:r>
                      <a:r>
                        <a:rPr lang="en-GB" dirty="0" smtClean="0"/>
                        <a:t> (%)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297618"/>
                  </a:ext>
                </a:extLst>
              </a:tr>
              <a:tr h="3200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Coarse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8101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423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31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297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099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45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8301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522113"/>
                  </a:ext>
                </a:extLst>
              </a:tr>
              <a:tr h="29159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1847460"/>
                  </a:ext>
                </a:extLst>
              </a:tr>
              <a:tr h="21742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8340936"/>
                  </a:ext>
                </a:extLst>
              </a:tr>
              <a:tr h="1432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0.125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92306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0.063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36404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--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8535337"/>
                  </a:ext>
                </a:extLst>
              </a:tr>
            </a:tbl>
          </a:graphicData>
        </a:graphic>
      </p:graphicFrame>
      <p:grpSp>
        <p:nvGrpSpPr>
          <p:cNvPr id="16" name="Group 1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6952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How to mix aggregates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1772816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Example</a:t>
            </a:r>
            <a:endParaRPr lang="en-GB" sz="2000" b="1" dirty="0"/>
          </a:p>
        </p:txBody>
      </p:sp>
      <p:sp>
        <p:nvSpPr>
          <p:cNvPr id="10" name="Rectangle 9"/>
          <p:cNvSpPr/>
          <p:nvPr/>
        </p:nvSpPr>
        <p:spPr>
          <a:xfrm>
            <a:off x="683148" y="2432410"/>
            <a:ext cx="41768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3C4043"/>
                </a:solidFill>
                <a:latin typeface="arial" panose="020B0604020202020204" pitchFamily="34" charset="0"/>
              </a:rPr>
              <a:t>What proportions of sand and coarse aggregates can we put in a concrete mix to obtain the maximum </a:t>
            </a:r>
            <a:r>
              <a:rPr lang="en-GB" dirty="0" err="1" smtClean="0">
                <a:solidFill>
                  <a:srgbClr val="3C4043"/>
                </a:solidFill>
                <a:latin typeface="arial" panose="020B0604020202020204" pitchFamily="34" charset="0"/>
              </a:rPr>
              <a:t>compacity</a:t>
            </a:r>
            <a:r>
              <a:rPr lang="en-GB" dirty="0" smtClean="0">
                <a:solidFill>
                  <a:srgbClr val="3C4043"/>
                </a:solidFill>
                <a:latin typeface="arial" panose="020B0604020202020204" pitchFamily="34" charset="0"/>
              </a:rPr>
              <a:t>?</a:t>
            </a:r>
          </a:p>
          <a:p>
            <a:r>
              <a:rPr lang="en-GB" dirty="0" smtClean="0">
                <a:solidFill>
                  <a:srgbClr val="3C4043"/>
                </a:solidFill>
                <a:latin typeface="arial" panose="020B0604020202020204" pitchFamily="34" charset="0"/>
              </a:rPr>
              <a:t>Sieving test of both aggregates shown.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Rectangle 10"/>
              <p:cNvSpPr/>
              <p:nvPr/>
            </p:nvSpPr>
            <p:spPr>
              <a:xfrm>
                <a:off x="1043608" y="4147622"/>
                <a:ext cx="3010761" cy="56669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.40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.34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100</m:t>
                          </m:r>
                        </m:den>
                      </m:f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6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.69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Rectangle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147622"/>
                <a:ext cx="3010761" cy="56669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1547664" y="5085184"/>
                <a:ext cx="14636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=100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5085184"/>
                <a:ext cx="1463606" cy="369332"/>
              </a:xfrm>
              <a:prstGeom prst="rect">
                <a:avLst/>
              </a:prstGeom>
              <a:blipFill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ight Brace 12"/>
          <p:cNvSpPr/>
          <p:nvPr/>
        </p:nvSpPr>
        <p:spPr>
          <a:xfrm>
            <a:off x="4067944" y="4147622"/>
            <a:ext cx="360040" cy="144016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903118"/>
              </p:ext>
            </p:extLst>
          </p:nvPr>
        </p:nvGraphicFramePr>
        <p:xfrm>
          <a:off x="4944428" y="599979"/>
          <a:ext cx="3948052" cy="579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1400">
                  <a:extLst>
                    <a:ext uri="{9D8B030D-6E8A-4147-A177-3AD203B41FA5}">
                      <a16:colId xmlns:a16="http://schemas.microsoft.com/office/drawing/2014/main" val="3703826115"/>
                    </a:ext>
                  </a:extLst>
                </a:gridCol>
                <a:gridCol w="924444">
                  <a:extLst>
                    <a:ext uri="{9D8B030D-6E8A-4147-A177-3AD203B41FA5}">
                      <a16:colId xmlns:a16="http://schemas.microsoft.com/office/drawing/2014/main" val="1558874095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1377249486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720250177"/>
                    </a:ext>
                  </a:extLst>
                </a:gridCol>
              </a:tblGrid>
              <a:tr h="320040">
                <a:tc rowSpan="2">
                  <a:txBody>
                    <a:bodyPr/>
                    <a:lstStyle/>
                    <a:p>
                      <a:r>
                        <a:rPr lang="en-GB" dirty="0" smtClean="0"/>
                        <a:t>Sieve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Retained </a:t>
                      </a:r>
                      <a:r>
                        <a:rPr lang="en-GB" dirty="0" err="1" smtClean="0"/>
                        <a:t>cumul</a:t>
                      </a:r>
                      <a:r>
                        <a:rPr lang="en-GB" dirty="0" smtClean="0"/>
                        <a:t> (%)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Fuller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3297618"/>
                  </a:ext>
                </a:extLst>
              </a:tr>
              <a:tr h="3200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Coarse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8101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423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31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48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29.29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297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75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099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64.64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45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68301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82.32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522113"/>
                  </a:ext>
                </a:extLst>
              </a:tr>
              <a:tr h="29159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87.50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1847460"/>
                  </a:ext>
                </a:extLst>
              </a:tr>
              <a:tr h="21742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91.16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8340936"/>
                  </a:ext>
                </a:extLst>
              </a:tr>
              <a:tr h="1432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0.125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93.75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92306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0.063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95.56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36404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mtClean="0"/>
                        <a:t>--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--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853533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3.40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8.34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6.69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0575334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043608" y="6021288"/>
            <a:ext cx="3010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y (coarse) = 33.40%</a:t>
            </a:r>
          </a:p>
          <a:p>
            <a:r>
              <a:rPr lang="en-GB" b="1" dirty="0" smtClean="0"/>
              <a:t>X (sand)    = 66.60%</a:t>
            </a:r>
            <a:endParaRPr lang="en-GB" b="1" dirty="0"/>
          </a:p>
        </p:txBody>
      </p:sp>
      <p:grpSp>
        <p:nvGrpSpPr>
          <p:cNvPr id="16" name="Group 1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8926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539552" y="2061862"/>
            <a:ext cx="8064896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Physical requirements. BS EN 12620:2002+A1:2008</a:t>
            </a:r>
            <a:endParaRPr lang="en-GB" sz="2400" dirty="0" smtClean="0"/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Resistance to fragmentation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Abrasion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Particle density and water absorption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Durability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Freeze-thaw resistance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Volume stability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Alkali-silica reactivity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317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Particle density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/>
              <p:cNvSpPr txBox="1"/>
              <p:nvPr/>
            </p:nvSpPr>
            <p:spPr>
              <a:xfrm>
                <a:off x="768340" y="3645024"/>
                <a:ext cx="2964017" cy="47448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𝐵𝑢𝑙𝑘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𝑑𝑒𝑛𝑠𝑖𝑡𝑦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𝑚𝑎𝑠𝑠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𝑏𝑢𝑙𝑘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𝑣𝑜𝑙𝑢𝑚𝑒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" name="TextBox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8340" y="3645024"/>
                <a:ext cx="2964017" cy="47448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749734" y="2492896"/>
                <a:ext cx="1906997" cy="47448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𝑑𝑒𝑛𝑠𝑖𝑡𝑦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𝑚𝑎𝑠𝑠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𝑣𝑜𝑙𝑢𝑚𝑒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734" y="2492896"/>
                <a:ext cx="1906997" cy="47448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Imagen relacionad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36812"/>
            <a:ext cx="508856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9815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539552" y="2061862"/>
            <a:ext cx="82809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Chemical requirements. BS EN 12620:2002+A1:2008</a:t>
            </a:r>
            <a:endParaRPr lang="en-GB" sz="2400" dirty="0" smtClean="0"/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Chlorides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Sulphur content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Other constituents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Alter setting and hardening of concrete (organic matter)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Affect volume stability of air-cooled </a:t>
            </a:r>
            <a:r>
              <a:rPr lang="en-GB" sz="2400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blastfurnace</a:t>
            </a: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 slag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Carbonate content of fine aggregate (for pavement)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3553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Aggregates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611560" y="2348880"/>
            <a:ext cx="828092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Designation. BS EN 12620:2002+A1:2008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It will be identified with:</a:t>
            </a:r>
            <a:endParaRPr lang="en-GB" sz="2400" dirty="0" smtClean="0"/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Source and manufacturer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Type of aggregate (EN 932-3)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For recycled aggregate, the constituent categorization</a:t>
            </a:r>
          </a:p>
          <a:p>
            <a:pPr marL="342900" indent="-342900">
              <a:spcBef>
                <a:spcPts val="1200"/>
              </a:spcBef>
              <a:buFontTx/>
              <a:buChar char="-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Aggregate size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3814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Water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611560" y="1772816"/>
            <a:ext cx="828092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BS EN 1008:2002</a:t>
            </a:r>
          </a:p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Can we use the following types of water?</a:t>
            </a:r>
          </a:p>
          <a:p>
            <a:pPr marL="342900" indent="-3429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Potable water</a:t>
            </a:r>
          </a:p>
          <a:p>
            <a:pPr marL="342900" indent="-3429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Water recovered from processes in the concrete industry</a:t>
            </a:r>
          </a:p>
          <a:p>
            <a:pPr marL="342900" indent="-3429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Water from underground sources</a:t>
            </a:r>
          </a:p>
          <a:p>
            <a:pPr marL="342900" indent="-3429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Natural surface water</a:t>
            </a:r>
          </a:p>
          <a:p>
            <a:pPr marL="342900" indent="-3429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Sea water</a:t>
            </a:r>
          </a:p>
          <a:p>
            <a:pPr marL="342900" indent="-342900">
              <a:spcBef>
                <a:spcPts val="18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Sewage water</a:t>
            </a: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455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83998" y="461495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Water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3635896" y="465884"/>
            <a:ext cx="52565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Preliminary inspection requirements</a:t>
            </a: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3" y="931938"/>
            <a:ext cx="8968454" cy="5737325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303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Water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467544" y="1616163"/>
            <a:ext cx="828092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Chemical properties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err="1" smtClean="0">
                <a:solidFill>
                  <a:srgbClr val="222222"/>
                </a:solidFill>
                <a:latin typeface="arial" panose="020B0604020202020204" pitchFamily="34" charset="0"/>
              </a:rPr>
              <a:t>Clorhides</a:t>
            </a: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Sulphates. Max 2,000mg/l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Alkali. Sodium oxide content max 1.500mg/l</a:t>
            </a: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1048"/>
            <a:ext cx="8491546" cy="1464742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7460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Water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467544" y="1616163"/>
            <a:ext cx="8280920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Chemical properties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222222"/>
                </a:solidFill>
                <a:latin typeface="arial" panose="020B0604020202020204" pitchFamily="34" charset="0"/>
              </a:rPr>
              <a:t>Harmful contamination</a:t>
            </a:r>
            <a:endParaRPr lang="en-GB" sz="24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2803078"/>
            <a:ext cx="7828857" cy="2642145"/>
          </a:xfrm>
          <a:prstGeom prst="rect">
            <a:avLst/>
          </a:prstGeom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6618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676656"/>
            <a:ext cx="5853336" cy="114300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Portland cement</a:t>
            </a:r>
            <a:endParaRPr lang="en-US" sz="3600" b="1" dirty="0"/>
          </a:p>
        </p:txBody>
      </p:sp>
      <p:pic>
        <p:nvPicPr>
          <p:cNvPr id="4" name="Picture 8" descr="J:\Introduction to Civil and Mining Engineering\Civil engineering 1\CONPRAC\making concret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9600" y="671836"/>
            <a:ext cx="4256856" cy="598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357821" y="2946693"/>
            <a:ext cx="3581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/>
              <a:t> Raw materials</a:t>
            </a:r>
          </a:p>
          <a:p>
            <a:endParaRPr lang="en-US" dirty="0" smtClean="0"/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Limestone </a:t>
            </a:r>
          </a:p>
          <a:p>
            <a:pPr lvl="1"/>
            <a:r>
              <a:rPr lang="en-US" dirty="0" smtClean="0"/>
              <a:t>(Calcium Carbonate)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Silica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Alumina (in clay or   </a:t>
            </a:r>
          </a:p>
          <a:p>
            <a:pPr lvl="1"/>
            <a:r>
              <a:rPr lang="en-US" dirty="0" smtClean="0"/>
              <a:t> shale)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Ironstone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4803689" y="2947385"/>
            <a:ext cx="990600" cy="152400"/>
          </a:xfrm>
          <a:prstGeom prst="straightConnector1">
            <a:avLst/>
          </a:prstGeom>
          <a:ln w="19050"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657600" y="2730453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‘CLINKER’</a:t>
            </a:r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189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24400"/>
          </a:xfrm>
        </p:spPr>
        <p:txBody>
          <a:bodyPr>
            <a:normAutofit fontScale="70000" lnSpcReduction="20000"/>
          </a:bodyPr>
          <a:lstStyle/>
          <a:p>
            <a:pPr lvl="1"/>
            <a:r>
              <a:rPr lang="en-US" b="1" dirty="0" smtClean="0">
                <a:solidFill>
                  <a:srgbClr val="0070C0"/>
                </a:solidFill>
              </a:rPr>
              <a:t>Tri-calcium silicate  </a:t>
            </a:r>
            <a:r>
              <a:rPr lang="en-US" dirty="0" smtClean="0"/>
              <a:t>3CaO.SiO</a:t>
            </a:r>
            <a:r>
              <a:rPr lang="en-US" baseline="-25000" dirty="0" smtClean="0"/>
              <a:t>2</a:t>
            </a:r>
            <a:r>
              <a:rPr lang="en-US" dirty="0" smtClean="0"/>
              <a:t>	= C</a:t>
            </a:r>
            <a:r>
              <a:rPr lang="en-US" baseline="-25000" dirty="0" smtClean="0"/>
              <a:t>3</a:t>
            </a:r>
            <a:r>
              <a:rPr lang="en-US" dirty="0" smtClean="0"/>
              <a:t>S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Di-calcium silicate</a:t>
            </a:r>
            <a:r>
              <a:rPr lang="en-US" b="1" dirty="0" smtClean="0"/>
              <a:t>   </a:t>
            </a:r>
            <a:r>
              <a:rPr lang="en-US" dirty="0" smtClean="0"/>
              <a:t>2CaO.SiO</a:t>
            </a:r>
            <a:r>
              <a:rPr lang="en-US" baseline="-25000" dirty="0" smtClean="0"/>
              <a:t>2</a:t>
            </a:r>
            <a:r>
              <a:rPr lang="en-US" dirty="0" smtClean="0"/>
              <a:t>	= C</a:t>
            </a:r>
            <a:r>
              <a:rPr lang="en-US" baseline="-25000" dirty="0" smtClean="0"/>
              <a:t>2</a:t>
            </a:r>
            <a:r>
              <a:rPr lang="en-US" dirty="0" smtClean="0"/>
              <a:t>S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Tri-calcium aluminate  </a:t>
            </a:r>
            <a:r>
              <a:rPr lang="en-US" dirty="0" smtClean="0"/>
              <a:t>3CaO.Al</a:t>
            </a:r>
            <a:r>
              <a:rPr lang="en-US" baseline="-25000" dirty="0" smtClean="0"/>
              <a:t>2</a:t>
            </a:r>
            <a:r>
              <a:rPr lang="en-US" dirty="0" smtClean="0"/>
              <a:t>O</a:t>
            </a:r>
            <a:r>
              <a:rPr lang="en-US" baseline="-25000" dirty="0" smtClean="0"/>
              <a:t>3 </a:t>
            </a:r>
            <a:r>
              <a:rPr lang="en-US" dirty="0" smtClean="0"/>
              <a:t> =</a:t>
            </a:r>
            <a:r>
              <a:rPr lang="en-US" baseline="-25000" dirty="0" smtClean="0"/>
              <a:t> </a:t>
            </a:r>
            <a:r>
              <a:rPr lang="en-US" dirty="0" smtClean="0"/>
              <a:t>C</a:t>
            </a:r>
            <a:r>
              <a:rPr lang="en-US" baseline="-25000" dirty="0" smtClean="0"/>
              <a:t>3</a:t>
            </a:r>
            <a:r>
              <a:rPr lang="en-US" dirty="0" smtClean="0"/>
              <a:t>A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Tetra-calcium aluminoferrite  </a:t>
            </a:r>
            <a:r>
              <a:rPr lang="en-US" dirty="0" smtClean="0"/>
              <a:t>4CaO.Al</a:t>
            </a:r>
            <a:r>
              <a:rPr lang="en-US" baseline="-25000" dirty="0" smtClean="0"/>
              <a:t>2</a:t>
            </a:r>
            <a:r>
              <a:rPr lang="en-US" dirty="0" smtClean="0"/>
              <a:t>O</a:t>
            </a:r>
            <a:r>
              <a:rPr lang="en-US" baseline="-25000" dirty="0" smtClean="0"/>
              <a:t>3</a:t>
            </a:r>
            <a:r>
              <a:rPr lang="en-US" dirty="0" smtClean="0"/>
              <a:t>.Fe</a:t>
            </a:r>
            <a:r>
              <a:rPr lang="en-US" baseline="-25000" dirty="0" smtClean="0"/>
              <a:t>2</a:t>
            </a:r>
            <a:r>
              <a:rPr lang="en-US" dirty="0" smtClean="0"/>
              <a:t>O</a:t>
            </a:r>
            <a:r>
              <a:rPr lang="en-US" baseline="-25000" dirty="0" smtClean="0"/>
              <a:t>3</a:t>
            </a:r>
            <a:r>
              <a:rPr lang="en-US" dirty="0" smtClean="0"/>
              <a:t>  = C</a:t>
            </a:r>
            <a:r>
              <a:rPr lang="en-US" baseline="-25000" dirty="0" smtClean="0"/>
              <a:t>4</a:t>
            </a:r>
            <a:r>
              <a:rPr lang="en-US" dirty="0" smtClean="0"/>
              <a:t>AF</a:t>
            </a:r>
          </a:p>
          <a:p>
            <a:pPr lvl="1"/>
            <a:endParaRPr lang="en-US" dirty="0" smtClean="0"/>
          </a:p>
          <a:p>
            <a:r>
              <a:rPr lang="en-US" b="1" dirty="0" smtClean="0">
                <a:solidFill>
                  <a:srgbClr val="0070C0"/>
                </a:solidFill>
              </a:rPr>
              <a:t>C</a:t>
            </a:r>
            <a:r>
              <a:rPr lang="en-US" sz="2000" b="1" baseline="-25000" dirty="0" smtClean="0">
                <a:solidFill>
                  <a:srgbClr val="0070C0"/>
                </a:solidFill>
              </a:rPr>
              <a:t>3</a:t>
            </a:r>
            <a:r>
              <a:rPr lang="en-US" b="1" dirty="0" smtClean="0">
                <a:solidFill>
                  <a:srgbClr val="0070C0"/>
                </a:solidFill>
              </a:rPr>
              <a:t>S and C</a:t>
            </a:r>
            <a:r>
              <a:rPr lang="en-US" sz="2000" b="1" baseline="-25000" dirty="0" smtClean="0">
                <a:solidFill>
                  <a:srgbClr val="0070C0"/>
                </a:solidFill>
              </a:rPr>
              <a:t>2</a:t>
            </a:r>
            <a:r>
              <a:rPr lang="en-US" b="1" dirty="0" smtClean="0">
                <a:solidFill>
                  <a:srgbClr val="0070C0"/>
                </a:solidFill>
              </a:rPr>
              <a:t>S </a:t>
            </a:r>
          </a:p>
          <a:p>
            <a:pPr lvl="1"/>
            <a:r>
              <a:rPr lang="en-US" dirty="0" smtClean="0"/>
              <a:t>are responsible for the strength of hydrated cement paste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C</a:t>
            </a:r>
            <a:r>
              <a:rPr lang="en-US" sz="2000" b="1" baseline="-25000" dirty="0" smtClean="0">
                <a:solidFill>
                  <a:srgbClr val="0070C0"/>
                </a:solidFill>
              </a:rPr>
              <a:t>3</a:t>
            </a:r>
            <a:r>
              <a:rPr lang="en-US" b="1" dirty="0" smtClean="0">
                <a:solidFill>
                  <a:srgbClr val="0070C0"/>
                </a:solidFill>
              </a:rPr>
              <a:t>A</a:t>
            </a:r>
            <a:r>
              <a:rPr lang="en-US" dirty="0" smtClean="0"/>
              <a:t> </a:t>
            </a:r>
            <a:r>
              <a:rPr lang="en-US" sz="2400" dirty="0" smtClean="0"/>
              <a:t>is present in small quantities.  </a:t>
            </a:r>
          </a:p>
          <a:p>
            <a:pPr>
              <a:buNone/>
            </a:pPr>
            <a:r>
              <a:rPr lang="en-US" sz="2300" dirty="0" smtClean="0"/>
              <a:t>	Reacts very rapidly with water (‘flash set’) (The addition of gypsum retards this).</a:t>
            </a:r>
          </a:p>
          <a:p>
            <a:pPr lvl="1"/>
            <a:r>
              <a:rPr lang="en-US" dirty="0" smtClean="0"/>
              <a:t>provides early strength</a:t>
            </a:r>
          </a:p>
          <a:p>
            <a:pPr lvl="1"/>
            <a:r>
              <a:rPr lang="en-US" dirty="0" smtClean="0"/>
              <a:t>BUT…. </a:t>
            </a:r>
            <a:r>
              <a:rPr lang="en-US" dirty="0"/>
              <a:t>t</a:t>
            </a:r>
            <a:r>
              <a:rPr lang="en-US" dirty="0" smtClean="0"/>
              <a:t>his oxide prone to sulphate attack 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C</a:t>
            </a:r>
            <a:r>
              <a:rPr lang="en-US" sz="2000" b="1" baseline="-25000" dirty="0" smtClean="0">
                <a:solidFill>
                  <a:srgbClr val="0070C0"/>
                </a:solidFill>
              </a:rPr>
              <a:t>4</a:t>
            </a:r>
            <a:r>
              <a:rPr lang="en-US" b="1" dirty="0" smtClean="0">
                <a:solidFill>
                  <a:srgbClr val="0070C0"/>
                </a:solidFill>
              </a:rPr>
              <a:t>AF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dark in color with lower cementing value</a:t>
            </a:r>
          </a:p>
          <a:p>
            <a:pPr lvl="1"/>
            <a:r>
              <a:rPr lang="en-US" dirty="0" smtClean="0"/>
              <a:t>iron oxide, a useful flux during the burning process.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74320" y="942429"/>
            <a:ext cx="8229600" cy="685800"/>
          </a:xfrm>
        </p:spPr>
        <p:txBody>
          <a:bodyPr>
            <a:noAutofit/>
          </a:bodyPr>
          <a:lstStyle/>
          <a:p>
            <a:pPr algn="l"/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3200" b="1" dirty="0" smtClean="0"/>
              <a:t>Main Components of Portland Cement</a:t>
            </a:r>
            <a:br>
              <a:rPr lang="en-US" sz="3200" b="1" dirty="0" smtClean="0"/>
            </a:br>
            <a:endParaRPr lang="en-US" sz="32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9418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 smtClean="0"/>
              <a:t>Properties of the major constituents of cement</a:t>
            </a:r>
            <a:endParaRPr lang="en-US" sz="3200" b="1" dirty="0"/>
          </a:p>
        </p:txBody>
      </p:sp>
      <p:graphicFrame>
        <p:nvGraphicFramePr>
          <p:cNvPr id="3277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609600" y="1600200"/>
          <a:ext cx="4213299" cy="5072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3" imgW="6117336" imgH="6571488" progId="Word.Document.8">
                  <p:embed/>
                </p:oleObj>
              </mc:Choice>
              <mc:Fallback>
                <p:oleObj name="Document" r:id="rId3" imgW="6117336" imgH="6571488" progId="Word.Document.8">
                  <p:embed/>
                  <p:pic>
                    <p:nvPicPr>
                      <p:cNvPr id="32770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1600200"/>
                        <a:ext cx="4213299" cy="50720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133678" y="5486400"/>
            <a:ext cx="266700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5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Flux</a:t>
            </a:r>
            <a:endParaRPr lang="en-US" sz="15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572000" y="1676400"/>
            <a:ext cx="373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i="1" dirty="0" smtClean="0"/>
              <a:t>(the quantity of heat produced by a unit mass)</a:t>
            </a:r>
            <a:endParaRPr lang="en-US" sz="1400" i="1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4343400" y="1828800"/>
            <a:ext cx="304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8478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988840"/>
            <a:ext cx="8458200" cy="4525963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/>
              <a:t>BS EN197- lists 5 main types of cement :-</a:t>
            </a:r>
          </a:p>
          <a:p>
            <a:pPr lvl="1"/>
            <a:endParaRPr lang="en-US" dirty="0" smtClean="0"/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CEM I 	Portland cement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CEM II	Portland composite cement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CEM III	Blastfurnace cement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CEM IV	Pozzolanic cement</a:t>
            </a:r>
          </a:p>
          <a:p>
            <a:pPr lvl="1"/>
            <a:r>
              <a:rPr lang="en-US" b="1" dirty="0" smtClean="0">
                <a:solidFill>
                  <a:srgbClr val="0070C0"/>
                </a:solidFill>
              </a:rPr>
              <a:t>CEM V	Composite cement</a:t>
            </a:r>
          </a:p>
          <a:p>
            <a:pPr lvl="1"/>
            <a:endParaRPr lang="en-US" dirty="0" smtClean="0"/>
          </a:p>
          <a:p>
            <a:pPr algn="just"/>
            <a:r>
              <a:rPr lang="en-US" sz="2400" dirty="0" smtClean="0"/>
              <a:t>The standard strength classes of cement are based on the 28 day compressive strength of mortar cubes (BS EN197-1:2011)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35888" y="718927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Classification of Cement</a:t>
            </a:r>
            <a:endParaRPr lang="en-US" sz="36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98016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" y="171450"/>
            <a:ext cx="704850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62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28877"/>
          <a:stretch/>
        </p:blipFill>
        <p:spPr>
          <a:xfrm>
            <a:off x="32731" y="822756"/>
            <a:ext cx="9003045" cy="591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29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73" b="-867"/>
          <a:stretch/>
        </p:blipFill>
        <p:spPr>
          <a:xfrm>
            <a:off x="107504" y="908720"/>
            <a:ext cx="9036496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85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36" y="1483518"/>
            <a:ext cx="9064115" cy="5185842"/>
          </a:xfrm>
          <a:prstGeom prst="rect">
            <a:avLst/>
          </a:prstGeom>
        </p:spPr>
      </p:pic>
      <p:sp>
        <p:nvSpPr>
          <p:cNvPr id="9" name="Title 2"/>
          <p:cNvSpPr>
            <a:spLocks noGrp="1"/>
          </p:cNvSpPr>
          <p:nvPr>
            <p:ph type="title"/>
          </p:nvPr>
        </p:nvSpPr>
        <p:spPr>
          <a:xfrm>
            <a:off x="368869" y="500507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/>
              <a:t>Classification of </a:t>
            </a:r>
            <a:r>
              <a:rPr lang="en-US" sz="3600" b="1" dirty="0" smtClean="0"/>
              <a:t>Cement. </a:t>
            </a:r>
            <a:r>
              <a:rPr lang="en-US" sz="3600" b="1" dirty="0" err="1" smtClean="0"/>
              <a:t>Sulphate</a:t>
            </a:r>
            <a:r>
              <a:rPr lang="en-US" sz="3600" b="1" dirty="0" smtClean="0"/>
              <a:t> resistant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40662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19100" y="1988840"/>
            <a:ext cx="8305800" cy="45259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Each cement strength class (32.5, 42.5 and 52.5) has sub classes associated with the following :-</a:t>
            </a:r>
          </a:p>
          <a:p>
            <a:endParaRPr lang="en-US" sz="2400" dirty="0" smtClean="0"/>
          </a:p>
          <a:p>
            <a:pPr lvl="1"/>
            <a:r>
              <a:rPr lang="en-US" dirty="0" smtClean="0"/>
              <a:t>Ordinary early strength development </a:t>
            </a:r>
            <a:r>
              <a:rPr lang="en-US" b="1" dirty="0" smtClean="0">
                <a:solidFill>
                  <a:srgbClr val="0070C0"/>
                </a:solidFill>
              </a:rPr>
              <a:t>(N)</a:t>
            </a:r>
          </a:p>
          <a:p>
            <a:pPr lvl="1"/>
            <a:r>
              <a:rPr lang="en-US" dirty="0" smtClean="0"/>
              <a:t>High early strength development </a:t>
            </a:r>
            <a:r>
              <a:rPr lang="en-US" b="1" dirty="0" smtClean="0">
                <a:solidFill>
                  <a:srgbClr val="0070C0"/>
                </a:solidFill>
              </a:rPr>
              <a:t>(R)</a:t>
            </a:r>
          </a:p>
          <a:p>
            <a:pPr lvl="1"/>
            <a:endParaRPr lang="en-US" dirty="0" smtClean="0"/>
          </a:p>
          <a:p>
            <a:pPr algn="just"/>
            <a:r>
              <a:rPr lang="en-US" sz="2400" b="1" dirty="0" smtClean="0">
                <a:solidFill>
                  <a:srgbClr val="0070C0"/>
                </a:solidFill>
              </a:rPr>
              <a:t>Strength classes and sub classes give production standards for cement, </a:t>
            </a:r>
            <a:r>
              <a:rPr lang="en-US" sz="2400" dirty="0" smtClean="0"/>
              <a:t>but do not specify how a particular </a:t>
            </a:r>
            <a:r>
              <a:rPr lang="en-US" sz="2400" b="1" dirty="0" smtClean="0"/>
              <a:t>mix</a:t>
            </a:r>
            <a:r>
              <a:rPr lang="en-US" sz="2400" dirty="0" smtClean="0"/>
              <a:t> of cement, aggregate and admixtures will perform </a:t>
            </a:r>
            <a:r>
              <a:rPr lang="en-US" sz="2400" b="1" dirty="0" smtClean="0"/>
              <a:t>as a concrete</a:t>
            </a:r>
            <a:r>
              <a:rPr lang="en-US" sz="2400" dirty="0" smtClean="0"/>
              <a:t>; this needs to be determined by separate testing. </a:t>
            </a:r>
          </a:p>
          <a:p>
            <a:pPr algn="just"/>
            <a:endParaRPr lang="en-US" sz="2400" dirty="0" smtClean="0"/>
          </a:p>
          <a:p>
            <a:pPr lvl="1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79265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 smtClean="0"/>
              <a:t>Strength classes of Cement</a:t>
            </a:r>
            <a:endParaRPr lang="en-US" sz="32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8905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394561"/>
            <a:ext cx="8458200" cy="452596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Most commonly used cement (OPC) in UK :-</a:t>
            </a:r>
          </a:p>
          <a:p>
            <a:pPr lvl="1"/>
            <a:endParaRPr lang="en-US" sz="2400" dirty="0" smtClean="0"/>
          </a:p>
          <a:p>
            <a:pPr lvl="1"/>
            <a:r>
              <a:rPr lang="en-US" sz="2400" u="sng" dirty="0" smtClean="0"/>
              <a:t>CEM I		42.5		N	</a:t>
            </a:r>
            <a:r>
              <a:rPr lang="en-US" sz="2400" dirty="0" smtClean="0"/>
              <a:t>          CEM I 42.5</a:t>
            </a:r>
            <a:r>
              <a:rPr lang="en-US" sz="2400" b="1" dirty="0" smtClean="0">
                <a:solidFill>
                  <a:srgbClr val="0070C0"/>
                </a:solidFill>
              </a:rPr>
              <a:t>N</a:t>
            </a:r>
            <a:endParaRPr lang="en-US" sz="2400" b="1" u="sng" dirty="0" smtClean="0">
              <a:solidFill>
                <a:srgbClr val="0070C0"/>
              </a:solidFill>
            </a:endParaRPr>
          </a:p>
          <a:p>
            <a:pPr lvl="1">
              <a:buNone/>
            </a:pPr>
            <a:r>
              <a:rPr lang="en-US" sz="2400" dirty="0" smtClean="0"/>
              <a:t>   </a:t>
            </a:r>
            <a:r>
              <a:rPr lang="en-US" sz="1600" dirty="0" smtClean="0"/>
              <a:t>type of cement	strength class	ordinary early </a:t>
            </a:r>
          </a:p>
          <a:p>
            <a:pPr lvl="1">
              <a:buNone/>
            </a:pPr>
            <a:r>
              <a:rPr lang="en-US" sz="1600" dirty="0" smtClean="0"/>
              <a:t>						strength dev</a:t>
            </a:r>
          </a:p>
          <a:p>
            <a:r>
              <a:rPr lang="en-US" sz="2400" dirty="0" smtClean="0"/>
              <a:t>High early strength Portland cement </a:t>
            </a:r>
          </a:p>
          <a:p>
            <a:endParaRPr lang="en-US" sz="2400" dirty="0" smtClean="0"/>
          </a:p>
          <a:p>
            <a:pPr lvl="1"/>
            <a:r>
              <a:rPr lang="en-US" sz="2400" u="sng" dirty="0" smtClean="0"/>
              <a:t>CEM I		42.5		R	</a:t>
            </a:r>
            <a:r>
              <a:rPr lang="en-US" sz="2400" dirty="0" smtClean="0"/>
              <a:t>          CEM I 42.5</a:t>
            </a:r>
            <a:r>
              <a:rPr lang="en-US" sz="2400" b="1" dirty="0" smtClean="0">
                <a:solidFill>
                  <a:srgbClr val="0070C0"/>
                </a:solidFill>
              </a:rPr>
              <a:t>R</a:t>
            </a:r>
            <a:endParaRPr lang="en-US" sz="2400" b="1" u="sng" dirty="0" smtClean="0">
              <a:solidFill>
                <a:srgbClr val="0070C0"/>
              </a:solidFill>
            </a:endParaRPr>
          </a:p>
          <a:p>
            <a:pPr lvl="1">
              <a:buNone/>
            </a:pPr>
            <a:r>
              <a:rPr lang="en-US" sz="2400" dirty="0" smtClean="0"/>
              <a:t>   </a:t>
            </a:r>
            <a:r>
              <a:rPr lang="en-US" sz="1600" dirty="0" smtClean="0"/>
              <a:t>type of cement	strength class	high early </a:t>
            </a:r>
          </a:p>
          <a:p>
            <a:pPr lvl="1">
              <a:buNone/>
            </a:pPr>
            <a:r>
              <a:rPr lang="en-US" sz="1600" dirty="0" smtClean="0"/>
              <a:t>						strength dev</a:t>
            </a:r>
          </a:p>
          <a:p>
            <a:pPr lvl="1"/>
            <a:endParaRPr lang="en-US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9474" y="75406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 smtClean="0"/>
              <a:t>Strength classes of Cement</a:t>
            </a:r>
            <a:endParaRPr lang="en-US" sz="3200" b="1" dirty="0"/>
          </a:p>
        </p:txBody>
      </p:sp>
      <p:sp>
        <p:nvSpPr>
          <p:cNvPr id="4" name="Rectangle 3"/>
          <p:cNvSpPr/>
          <p:nvPr/>
        </p:nvSpPr>
        <p:spPr>
          <a:xfrm>
            <a:off x="6588224" y="3080787"/>
            <a:ext cx="1828800" cy="762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6588224" y="5157192"/>
            <a:ext cx="1828800" cy="762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7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2215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42933" y="649847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US" sz="3200" b="1" dirty="0" smtClean="0"/>
              <a:t>Admixtures</a:t>
            </a:r>
            <a:endParaRPr lang="en-US" sz="3200" b="1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79512" y="1932677"/>
            <a:ext cx="82296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Admixtures are defined as any material other than Portland cement, aggregates and water added to a concrete or mortar mix before or during mixing.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Admixtures are generally used for the following reasons :-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improve workability </a:t>
            </a:r>
            <a:r>
              <a:rPr lang="en-US" sz="2000" dirty="0" smtClean="0"/>
              <a:t>of the fresh concrete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reduce water content</a:t>
            </a:r>
            <a:r>
              <a:rPr lang="en-US" sz="2000" dirty="0" smtClean="0"/>
              <a:t>, thereby increasing strength for a given water-cement ratio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increase durability </a:t>
            </a:r>
            <a:r>
              <a:rPr lang="en-US" sz="2000" dirty="0" smtClean="0"/>
              <a:t>of the hardened cement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retard setting time </a:t>
            </a:r>
            <a:r>
              <a:rPr lang="en-US" sz="2000" dirty="0" smtClean="0"/>
              <a:t>or </a:t>
            </a:r>
            <a:r>
              <a:rPr lang="en-US" sz="2000" b="1" dirty="0" smtClean="0">
                <a:solidFill>
                  <a:srgbClr val="0070C0"/>
                </a:solidFill>
              </a:rPr>
              <a:t>increase it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impart colour </a:t>
            </a:r>
            <a:r>
              <a:rPr lang="en-US" sz="2000" dirty="0" smtClean="0"/>
              <a:t>to concrete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increase concrete resistance </a:t>
            </a:r>
            <a:r>
              <a:rPr lang="en-US" sz="2000" dirty="0" smtClean="0"/>
              <a:t>to freezing and thawing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To increase air content </a:t>
            </a:r>
            <a:r>
              <a:rPr lang="en-US" sz="2000" dirty="0" smtClean="0"/>
              <a:t>and, therefore, porosity of hardened concrete</a:t>
            </a:r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1" algn="ctr"/>
              <a:r>
                <a:rPr lang="en-GB" sz="1400" b="1" dirty="0" smtClean="0">
                  <a:solidFill>
                    <a:srgbClr val="0070C0"/>
                  </a:solidFill>
                </a:rPr>
                <a:t>CONCRETE COMPONENTS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9821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2621</TotalTime>
  <Words>1314</Words>
  <Application>Microsoft Office PowerPoint</Application>
  <PresentationFormat>On-screen Show (4:3)</PresentationFormat>
  <Paragraphs>390</Paragraphs>
  <Slides>34</Slides>
  <Notes>0</Notes>
  <HiddenSlides>1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arial</vt:lpstr>
      <vt:lpstr>Calibri</vt:lpstr>
      <vt:lpstr>Cambria Math</vt:lpstr>
      <vt:lpstr>Wingdings 3</vt:lpstr>
      <vt:lpstr>Office Theme</vt:lpstr>
      <vt:lpstr>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Portland cement</vt:lpstr>
      <vt:lpstr> Main Components of Portland Cement </vt:lpstr>
      <vt:lpstr>Properties of the major constituents of cement</vt:lpstr>
      <vt:lpstr>Classification of Cement</vt:lpstr>
      <vt:lpstr>PowerPoint Presentation</vt:lpstr>
      <vt:lpstr>PowerPoint Presentation</vt:lpstr>
      <vt:lpstr>PowerPoint Presentation</vt:lpstr>
      <vt:lpstr>Classification of Cement. Sulphate resistant</vt:lpstr>
      <vt:lpstr>Strength classes of Cement</vt:lpstr>
      <vt:lpstr>Strength classes of Cement</vt:lpstr>
      <vt:lpstr>Admixtures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62</cp:revision>
  <dcterms:created xsi:type="dcterms:W3CDTF">2015-09-15T12:16:09Z</dcterms:created>
  <dcterms:modified xsi:type="dcterms:W3CDTF">2020-02-12T19:24:56Z</dcterms:modified>
</cp:coreProperties>
</file>