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6"/>
    <p:restoredTop sz="94729"/>
  </p:normalViewPr>
  <p:slideViewPr>
    <p:cSldViewPr snapToGrid="0">
      <p:cViewPr varScale="1">
        <p:scale>
          <a:sx n="18" d="100"/>
          <a:sy n="18" d="100"/>
        </p:scale>
        <p:origin x="224" y="19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p:cNvSpPr>
            <a:spLocks noGrp="1"/>
          </p:cNvSpPr>
          <p:nvPr>
            <p:ph type="ctrTitle"/>
          </p:nvPr>
        </p:nvSpPr>
        <p:spPr>
          <a:xfrm>
            <a:off x="810001" y="1449147"/>
            <a:ext cx="10572000" cy="2971051"/>
          </a:xfrm>
        </p:spPr>
        <p:txBody>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3/22/26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GB"/>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3/22/26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GB"/>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3/22/26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3/22/26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3/22/26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3/22/26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3/22/26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GB"/>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3/22/26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GB"/>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GB"/>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3/22/26</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GB"/>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GB"/>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3/22/26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GB"/>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GB"/>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3/22/26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GB"/>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GB"/>
              <a:t>Click to 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3/22/26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3/22/26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3/22/26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GB"/>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3/22/26</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hyperlink" Target="https://www.cqc.org.uk/guidance-regulation/providers/assessment/single-assessment-framework/effective/staff-teams-work-together" TargetMode="External"/><Relationship Id="rId2" Type="http://schemas.openxmlformats.org/officeDocument/2006/relationships/hyperlink" Target="https://www.england.nhs.uk/long-read/improving-patient-safety-culture-a-practical-guide/"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40302-E7D7-2AEF-4465-B453B5C73D30}"/>
              </a:ext>
            </a:extLst>
          </p:cNvPr>
          <p:cNvSpPr>
            <a:spLocks noGrp="1"/>
          </p:cNvSpPr>
          <p:nvPr>
            <p:ph type="ctrTitle"/>
          </p:nvPr>
        </p:nvSpPr>
        <p:spPr/>
        <p:txBody>
          <a:bodyPr/>
          <a:lstStyle/>
          <a:p>
            <a:r>
              <a:rPr lang="en-US" dirty="0"/>
              <a:t>Working in Teams</a:t>
            </a:r>
          </a:p>
        </p:txBody>
      </p:sp>
      <p:sp>
        <p:nvSpPr>
          <p:cNvPr id="3" name="Subtitle 2">
            <a:extLst>
              <a:ext uri="{FF2B5EF4-FFF2-40B4-BE49-F238E27FC236}">
                <a16:creationId xmlns:a16="http://schemas.microsoft.com/office/drawing/2014/main" id="{F1F02716-9412-810D-5718-F10D7A98B158}"/>
              </a:ext>
            </a:extLst>
          </p:cNvPr>
          <p:cNvSpPr>
            <a:spLocks noGrp="1"/>
          </p:cNvSpPr>
          <p:nvPr>
            <p:ph type="subTitle" idx="1"/>
          </p:nvPr>
        </p:nvSpPr>
        <p:spPr>
          <a:xfrm>
            <a:off x="810001" y="5280846"/>
            <a:ext cx="10572000" cy="967553"/>
          </a:xfrm>
        </p:spPr>
        <p:txBody>
          <a:bodyPr>
            <a:normAutofit fontScale="25000" lnSpcReduction="20000"/>
          </a:bodyPr>
          <a:lstStyle/>
          <a:p>
            <a:r>
              <a:rPr lang="en-US" sz="4800" dirty="0"/>
              <a:t>Professional Career Development within H&amp;SC</a:t>
            </a:r>
          </a:p>
          <a:p>
            <a:r>
              <a:rPr lang="en-US" sz="4800" dirty="0"/>
              <a:t>Assignment 1</a:t>
            </a:r>
          </a:p>
          <a:p>
            <a:r>
              <a:rPr lang="en-US" sz="4800" dirty="0"/>
              <a:t>Shukri Abdulkadir Omar </a:t>
            </a:r>
          </a:p>
          <a:p>
            <a:r>
              <a:rPr lang="en-US" sz="4800" dirty="0"/>
              <a:t>2441430</a:t>
            </a:r>
          </a:p>
          <a:p>
            <a:r>
              <a:rPr lang="en-US" sz="4800" dirty="0" err="1"/>
              <a:t>Amitave</a:t>
            </a:r>
            <a:r>
              <a:rPr lang="en-US" sz="4800" dirty="0"/>
              <a:t> Bank</a:t>
            </a:r>
          </a:p>
          <a:p>
            <a:endParaRPr lang="en-US" dirty="0"/>
          </a:p>
        </p:txBody>
      </p:sp>
    </p:spTree>
    <p:extLst>
      <p:ext uri="{BB962C8B-B14F-4D97-AF65-F5344CB8AC3E}">
        <p14:creationId xmlns:p14="http://schemas.microsoft.com/office/powerpoint/2010/main" val="2586335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4D46E-856C-73FE-E3C0-0BB6C80D4DAD}"/>
              </a:ext>
            </a:extLst>
          </p:cNvPr>
          <p:cNvSpPr>
            <a:spLocks noGrp="1"/>
          </p:cNvSpPr>
          <p:nvPr>
            <p:ph type="title"/>
          </p:nvPr>
        </p:nvSpPr>
        <p:spPr/>
        <p:txBody>
          <a:bodyPr/>
          <a:lstStyle/>
          <a:p>
            <a:r>
              <a:rPr lang="en-US" dirty="0"/>
              <a:t>Working in Teams</a:t>
            </a:r>
          </a:p>
        </p:txBody>
      </p:sp>
      <p:sp>
        <p:nvSpPr>
          <p:cNvPr id="3" name="Content Placeholder 2">
            <a:extLst>
              <a:ext uri="{FF2B5EF4-FFF2-40B4-BE49-F238E27FC236}">
                <a16:creationId xmlns:a16="http://schemas.microsoft.com/office/drawing/2014/main" id="{215B4C19-43AD-CE89-8DEE-A31BEB0F2D32}"/>
              </a:ext>
            </a:extLst>
          </p:cNvPr>
          <p:cNvSpPr>
            <a:spLocks noGrp="1"/>
          </p:cNvSpPr>
          <p:nvPr>
            <p:ph idx="1"/>
          </p:nvPr>
        </p:nvSpPr>
        <p:spPr/>
        <p:txBody>
          <a:bodyPr>
            <a:normAutofit/>
          </a:bodyPr>
          <a:lstStyle/>
          <a:p>
            <a:pPr marL="0" indent="0">
              <a:buNone/>
            </a:pPr>
            <a:r>
              <a:rPr lang="en-US" dirty="0"/>
              <a:t>My name is Shukri Abdulkadir Omar I have worked as a carer for many years both in Italy and in the United Kingdom. Today my presentation will focus on Team Work as I have always been in a team during my practice.</a:t>
            </a:r>
          </a:p>
          <a:p>
            <a:pPr>
              <a:buFont typeface="Arial" panose="020B0604020202020204" pitchFamily="34" charset="0"/>
              <a:buChar char="•"/>
            </a:pPr>
            <a:r>
              <a:rPr lang="en-US" dirty="0"/>
              <a:t>Working in teams in health and social care occurs when professional such as doctors, surgeons and others work together to meet people needs and coordinate care efficiently </a:t>
            </a:r>
          </a:p>
          <a:p>
            <a:pPr>
              <a:buFont typeface="Arial" panose="020B0604020202020204" pitchFamily="34" charset="0"/>
              <a:buChar char="•"/>
            </a:pPr>
            <a:r>
              <a:rPr lang="en-US" dirty="0"/>
              <a:t>It is seen in practice when doctors, nurses, care workers and others are sharing information regarding patients conditions and needs. For example, when a patient is discharged from a hospital doctors, nurses, social workers and physiotherapist coordinate a care plan that needs to be practiced at home or in a care home. </a:t>
            </a:r>
          </a:p>
          <a:p>
            <a:pPr>
              <a:buFont typeface="Arial" panose="020B0604020202020204" pitchFamily="34" charset="0"/>
              <a:buChar char="•"/>
            </a:pPr>
            <a:r>
              <a:rPr lang="en-US" dirty="0"/>
              <a:t>I have developed this skill by working in a care home for many years surrounded by a team of nurses, socials workers and doctors.</a:t>
            </a:r>
          </a:p>
        </p:txBody>
      </p:sp>
    </p:spTree>
    <p:extLst>
      <p:ext uri="{BB962C8B-B14F-4D97-AF65-F5344CB8AC3E}">
        <p14:creationId xmlns:p14="http://schemas.microsoft.com/office/powerpoint/2010/main" val="17985001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06FF9-7B10-5B42-1CBB-0D3F1FE6CD61}"/>
              </a:ext>
            </a:extLst>
          </p:cNvPr>
          <p:cNvSpPr>
            <a:spLocks noGrp="1"/>
          </p:cNvSpPr>
          <p:nvPr>
            <p:ph type="title"/>
          </p:nvPr>
        </p:nvSpPr>
        <p:spPr/>
        <p:txBody>
          <a:bodyPr/>
          <a:lstStyle/>
          <a:p>
            <a:r>
              <a:rPr lang="en-US" dirty="0"/>
              <a:t>Importance of working in teams in a professional practice</a:t>
            </a:r>
          </a:p>
        </p:txBody>
      </p:sp>
      <p:sp>
        <p:nvSpPr>
          <p:cNvPr id="3" name="TextBox 2">
            <a:extLst>
              <a:ext uri="{FF2B5EF4-FFF2-40B4-BE49-F238E27FC236}">
                <a16:creationId xmlns:a16="http://schemas.microsoft.com/office/drawing/2014/main" id="{CD68A570-F6C2-52C6-F420-917B7AD64B6D}"/>
              </a:ext>
            </a:extLst>
          </p:cNvPr>
          <p:cNvSpPr txBox="1"/>
          <p:nvPr/>
        </p:nvSpPr>
        <p:spPr>
          <a:xfrm>
            <a:off x="457200" y="2225040"/>
            <a:ext cx="11247120" cy="3693319"/>
          </a:xfrm>
          <a:prstGeom prst="rect">
            <a:avLst/>
          </a:prstGeom>
          <a:noFill/>
        </p:spPr>
        <p:txBody>
          <a:bodyPr wrap="square" rtlCol="0">
            <a:spAutoFit/>
          </a:bodyPr>
          <a:lstStyle/>
          <a:p>
            <a:r>
              <a:rPr lang="en-US" dirty="0"/>
              <a:t>Working in teams is vital in the NHS and other institutions, professionals collaborate to provide safe and coordinated care.</a:t>
            </a:r>
          </a:p>
          <a:p>
            <a:r>
              <a:rPr lang="en-US" b="1" dirty="0"/>
              <a:t>It supports safe and coordinated care by:</a:t>
            </a:r>
          </a:p>
          <a:p>
            <a:pPr marL="285750" indent="-285750">
              <a:buFont typeface="Arial" panose="020B0604020202020204" pitchFamily="34" charset="0"/>
              <a:buChar char="•"/>
            </a:pPr>
            <a:r>
              <a:rPr lang="en-US" dirty="0"/>
              <a:t>sharing and assessing information regarding patients which reduces errors.</a:t>
            </a:r>
          </a:p>
          <a:p>
            <a:pPr marL="285750" indent="-285750">
              <a:buFont typeface="Arial" panose="020B0604020202020204" pitchFamily="34" charset="0"/>
              <a:buChar char="•"/>
            </a:pPr>
            <a:r>
              <a:rPr lang="en-US" dirty="0"/>
              <a:t>allowing professional to make time efficient decisions.</a:t>
            </a:r>
          </a:p>
          <a:p>
            <a:r>
              <a:rPr lang="en-US" b="1" dirty="0"/>
              <a:t>It benefits the organization, patients and the staff by:</a:t>
            </a:r>
          </a:p>
          <a:p>
            <a:pPr marL="285750" indent="-285750">
              <a:buFont typeface="Arial" panose="020B0604020202020204" pitchFamily="34" charset="0"/>
              <a:buChar char="•"/>
            </a:pPr>
            <a:r>
              <a:rPr lang="en-US" dirty="0"/>
              <a:t>making sure the patient is receiving the best care by reducing risk</a:t>
            </a:r>
          </a:p>
          <a:p>
            <a:pPr marL="285750" indent="-285750">
              <a:buFont typeface="Arial" panose="020B0604020202020204" pitchFamily="34" charset="0"/>
              <a:buChar char="•"/>
            </a:pPr>
            <a:r>
              <a:rPr lang="en-US" dirty="0"/>
              <a:t>managing bigger tasks more efficiently </a:t>
            </a:r>
          </a:p>
          <a:p>
            <a:pPr marL="285750" indent="-285750">
              <a:buFont typeface="Arial" panose="020B0604020202020204" pitchFamily="34" charset="0"/>
              <a:buChar char="•"/>
            </a:pPr>
            <a:r>
              <a:rPr lang="en-US" dirty="0"/>
              <a:t>reduces tension</a:t>
            </a:r>
          </a:p>
          <a:p>
            <a:endParaRPr lang="en-US" dirty="0"/>
          </a:p>
          <a:p>
            <a:r>
              <a:rPr lang="en-US" dirty="0"/>
              <a:t>On the other hand, with no team work there could be issues such as miscommunication which can affect a patient's safety and overall a lack of care quality, “effective teamwork is essential for safe, high quality care.” (NHS England).</a:t>
            </a:r>
          </a:p>
        </p:txBody>
      </p:sp>
    </p:spTree>
    <p:extLst>
      <p:ext uri="{BB962C8B-B14F-4D97-AF65-F5344CB8AC3E}">
        <p14:creationId xmlns:p14="http://schemas.microsoft.com/office/powerpoint/2010/main" val="8106067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955D1-5BD7-F62E-FD6C-BB571C1DD449}"/>
              </a:ext>
            </a:extLst>
          </p:cNvPr>
          <p:cNvSpPr>
            <a:spLocks noGrp="1"/>
          </p:cNvSpPr>
          <p:nvPr>
            <p:ph type="title"/>
          </p:nvPr>
        </p:nvSpPr>
        <p:spPr/>
        <p:txBody>
          <a:bodyPr/>
          <a:lstStyle/>
          <a:p>
            <a:r>
              <a:rPr lang="en-US" dirty="0"/>
              <a:t>Bruce Tuckman: Team Development Model</a:t>
            </a:r>
          </a:p>
        </p:txBody>
      </p:sp>
      <p:sp>
        <p:nvSpPr>
          <p:cNvPr id="4" name="TextBox 3">
            <a:extLst>
              <a:ext uri="{FF2B5EF4-FFF2-40B4-BE49-F238E27FC236}">
                <a16:creationId xmlns:a16="http://schemas.microsoft.com/office/drawing/2014/main" id="{D9B54BCF-41A7-7E2D-341E-11A468F9BB31}"/>
              </a:ext>
            </a:extLst>
          </p:cNvPr>
          <p:cNvSpPr txBox="1"/>
          <p:nvPr/>
        </p:nvSpPr>
        <p:spPr>
          <a:xfrm flipH="1">
            <a:off x="396240" y="2346960"/>
            <a:ext cx="11338560" cy="3416320"/>
          </a:xfrm>
          <a:prstGeom prst="rect">
            <a:avLst/>
          </a:prstGeom>
          <a:noFill/>
        </p:spPr>
        <p:txBody>
          <a:bodyPr wrap="square" rtlCol="0">
            <a:spAutoFit/>
          </a:bodyPr>
          <a:lstStyle/>
          <a:p>
            <a:r>
              <a:rPr lang="en-US" dirty="0"/>
              <a:t>Tuckman model is a theory explaining how teams develop and become effective (Bruce Tuckman, 1965)</a:t>
            </a:r>
          </a:p>
          <a:p>
            <a:r>
              <a:rPr lang="en-US" dirty="0"/>
              <a:t> </a:t>
            </a:r>
            <a:r>
              <a:rPr lang="en-US" b="1" dirty="0"/>
              <a:t>the stages of the model</a:t>
            </a:r>
          </a:p>
          <a:p>
            <a:pPr marL="285750" indent="-285750">
              <a:buFont typeface="Arial" panose="020B0604020202020204" pitchFamily="34" charset="0"/>
              <a:buChar char="•"/>
            </a:pPr>
            <a:r>
              <a:rPr lang="en-US" dirty="0"/>
              <a:t>Forming: teams meet and establish rules that they have to act upon. </a:t>
            </a:r>
          </a:p>
          <a:p>
            <a:pPr marL="285750" indent="-285750">
              <a:buFont typeface="Arial" panose="020B0604020202020204" pitchFamily="34" charset="0"/>
              <a:buChar char="•"/>
            </a:pPr>
            <a:r>
              <a:rPr lang="en-US" dirty="0"/>
              <a:t>Storming: conflict may arise as part of the team challenges the roles and rules</a:t>
            </a:r>
          </a:p>
          <a:p>
            <a:pPr marL="285750" indent="-285750">
              <a:buFont typeface="Arial" panose="020B0604020202020204" pitchFamily="34" charset="0"/>
              <a:buChar char="•"/>
            </a:pPr>
            <a:r>
              <a:rPr lang="en-US" dirty="0"/>
              <a:t>Norming: conflicts are resolved and trust is developed and cooperation develops.</a:t>
            </a:r>
          </a:p>
          <a:p>
            <a:pPr marL="285750" indent="-285750">
              <a:buFont typeface="Arial" panose="020B0604020202020204" pitchFamily="34" charset="0"/>
              <a:buChar char="•"/>
            </a:pPr>
            <a:r>
              <a:rPr lang="en-US" dirty="0"/>
              <a:t>Performing: the team operates efficiently</a:t>
            </a:r>
          </a:p>
          <a:p>
            <a:pPr marL="285750" indent="-285750">
              <a:buFont typeface="Arial" panose="020B0604020202020204" pitchFamily="34" charset="0"/>
              <a:buChar char="•"/>
            </a:pPr>
            <a:r>
              <a:rPr lang="en-US" dirty="0"/>
              <a:t>adjourning: final stage involves completing tasks.</a:t>
            </a:r>
          </a:p>
          <a:p>
            <a:pPr marL="285750" indent="-285750">
              <a:buFont typeface="Arial" panose="020B0604020202020204" pitchFamily="34" charset="0"/>
              <a:buChar char="•"/>
            </a:pPr>
            <a:endParaRPr lang="en-US" b="1" dirty="0"/>
          </a:p>
          <a:p>
            <a:r>
              <a:rPr lang="en-US" dirty="0"/>
              <a:t>This model helps institutions such as the NHS by allowing teams to communicate efficiently and provide coordinated care. By using the model they can allow conflicts to occur at early stages so it doesn’t affect the patients support. </a:t>
            </a:r>
          </a:p>
        </p:txBody>
      </p:sp>
    </p:spTree>
    <p:extLst>
      <p:ext uri="{BB962C8B-B14F-4D97-AF65-F5344CB8AC3E}">
        <p14:creationId xmlns:p14="http://schemas.microsoft.com/office/powerpoint/2010/main" val="18943937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77D05-2881-A655-60BC-87A2B8F2A4BA}"/>
              </a:ext>
            </a:extLst>
          </p:cNvPr>
          <p:cNvSpPr>
            <a:spLocks noGrp="1"/>
          </p:cNvSpPr>
          <p:nvPr>
            <p:ph type="title"/>
          </p:nvPr>
        </p:nvSpPr>
        <p:spPr/>
        <p:txBody>
          <a:bodyPr/>
          <a:lstStyle/>
          <a:p>
            <a:r>
              <a:rPr lang="en-US" dirty="0"/>
              <a:t>Using teamwork in a care home</a:t>
            </a:r>
          </a:p>
        </p:txBody>
      </p:sp>
      <p:sp>
        <p:nvSpPr>
          <p:cNvPr id="3" name="TextBox 2">
            <a:extLst>
              <a:ext uri="{FF2B5EF4-FFF2-40B4-BE49-F238E27FC236}">
                <a16:creationId xmlns:a16="http://schemas.microsoft.com/office/drawing/2014/main" id="{C6DFAE22-48EF-E399-9F7E-70AE845412A3}"/>
              </a:ext>
            </a:extLst>
          </p:cNvPr>
          <p:cNvSpPr txBox="1"/>
          <p:nvPr/>
        </p:nvSpPr>
        <p:spPr>
          <a:xfrm>
            <a:off x="810000" y="2355442"/>
            <a:ext cx="10924800" cy="3785652"/>
          </a:xfrm>
          <a:prstGeom prst="rect">
            <a:avLst/>
          </a:prstGeom>
          <a:noFill/>
        </p:spPr>
        <p:txBody>
          <a:bodyPr wrap="square" rtlCol="0">
            <a:spAutoFit/>
          </a:bodyPr>
          <a:lstStyle/>
          <a:p>
            <a:r>
              <a:rPr lang="en-US" sz="1600" b="1" dirty="0"/>
              <a:t>Where can teamwork be useful:</a:t>
            </a:r>
          </a:p>
          <a:p>
            <a:r>
              <a:rPr lang="en-US" sz="1600" dirty="0"/>
              <a:t>In busy care homes where nurses need to talk care of clients daily to provide treatments.</a:t>
            </a:r>
          </a:p>
          <a:p>
            <a:r>
              <a:rPr lang="en-US" sz="1600" b="1" dirty="0"/>
              <a:t>Situation:</a:t>
            </a:r>
          </a:p>
          <a:p>
            <a:r>
              <a:rPr lang="en-US" sz="1600" dirty="0"/>
              <a:t>After surgery, a patients needs care from social workers, physiotherapists and other professionals for arranging home care. </a:t>
            </a:r>
          </a:p>
          <a:p>
            <a:r>
              <a:rPr lang="en-US" sz="1600" b="1" dirty="0"/>
              <a:t>How is teamwork used:</a:t>
            </a:r>
          </a:p>
          <a:p>
            <a:r>
              <a:rPr lang="en-US" sz="1600" dirty="0"/>
              <a:t>Teamwork occurs when the carer communicates with the team during meetings to asses progress. They attend a variety of meetings to adjust and discuss the right plan for the patient (Tuckman, 1965) </a:t>
            </a:r>
          </a:p>
          <a:p>
            <a:r>
              <a:rPr lang="en-US" sz="1600" b="1" dirty="0"/>
              <a:t>How does it guide the carer:</a:t>
            </a:r>
          </a:p>
          <a:p>
            <a:r>
              <a:rPr lang="en-US" sz="1600" dirty="0"/>
              <a:t>It guides the carers actions by understanding each role and trusting other professional to effectively follow their own. It avoids confusion and allows the patient to receive safe care (NHS England,2023)</a:t>
            </a:r>
          </a:p>
          <a:p>
            <a:endParaRPr lang="en-US" sz="1600" dirty="0"/>
          </a:p>
          <a:p>
            <a:r>
              <a:rPr lang="en-US" sz="1600" dirty="0"/>
              <a:t>Working in a team improves safety by providing clear communications, better care quality and a positive outcome for the patients experience where the individual feels supported by a team that’s efficient and organized.</a:t>
            </a:r>
          </a:p>
        </p:txBody>
      </p:sp>
    </p:spTree>
    <p:extLst>
      <p:ext uri="{BB962C8B-B14F-4D97-AF65-F5344CB8AC3E}">
        <p14:creationId xmlns:p14="http://schemas.microsoft.com/office/powerpoint/2010/main" val="2944500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6F9C1-C3A6-BC70-E880-666AD320D96A}"/>
              </a:ext>
            </a:extLst>
          </p:cNvPr>
          <p:cNvSpPr>
            <a:spLocks noGrp="1"/>
          </p:cNvSpPr>
          <p:nvPr>
            <p:ph type="title"/>
          </p:nvPr>
        </p:nvSpPr>
        <p:spPr/>
        <p:txBody>
          <a:bodyPr/>
          <a:lstStyle/>
          <a:p>
            <a:r>
              <a:rPr lang="en-US" dirty="0"/>
              <a:t>How is teamwork important for my future career</a:t>
            </a:r>
          </a:p>
        </p:txBody>
      </p:sp>
      <p:sp>
        <p:nvSpPr>
          <p:cNvPr id="3" name="TextBox 2">
            <a:extLst>
              <a:ext uri="{FF2B5EF4-FFF2-40B4-BE49-F238E27FC236}">
                <a16:creationId xmlns:a16="http://schemas.microsoft.com/office/drawing/2014/main" id="{765A6647-4453-55CE-A5D9-08A536079D4F}"/>
              </a:ext>
            </a:extLst>
          </p:cNvPr>
          <p:cNvSpPr txBox="1"/>
          <p:nvPr/>
        </p:nvSpPr>
        <p:spPr>
          <a:xfrm>
            <a:off x="575411" y="2551837"/>
            <a:ext cx="11338559" cy="1754326"/>
          </a:xfrm>
          <a:prstGeom prst="rect">
            <a:avLst/>
          </a:prstGeom>
          <a:noFill/>
        </p:spPr>
        <p:txBody>
          <a:bodyPr wrap="square" rtlCol="0">
            <a:spAutoFit/>
          </a:bodyPr>
          <a:lstStyle/>
          <a:p>
            <a:r>
              <a:rPr lang="en-US" dirty="0"/>
              <a:t>Working in a team is very important for my future employability as it allows me to develop professional relationships and working with different staff. </a:t>
            </a:r>
          </a:p>
          <a:p>
            <a:r>
              <a:rPr lang="en-US" dirty="0"/>
              <a:t> It can improve my problem solving by increasing confidence and responsibility and  by receiving a second or third opinion if necessary.</a:t>
            </a:r>
          </a:p>
          <a:p>
            <a:r>
              <a:rPr lang="en-US" dirty="0"/>
              <a:t>Teamworking in a care home strengthens key skills and build professional experiences which lead to a long term career development. </a:t>
            </a:r>
          </a:p>
        </p:txBody>
      </p:sp>
    </p:spTree>
    <p:extLst>
      <p:ext uri="{BB962C8B-B14F-4D97-AF65-F5344CB8AC3E}">
        <p14:creationId xmlns:p14="http://schemas.microsoft.com/office/powerpoint/2010/main" val="3790621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A7B5C6-A039-D38C-8884-0214BA046334}"/>
              </a:ext>
            </a:extLst>
          </p:cNvPr>
          <p:cNvSpPr>
            <a:spLocks noGrp="1"/>
          </p:cNvSpPr>
          <p:nvPr>
            <p:ph type="title"/>
          </p:nvPr>
        </p:nvSpPr>
        <p:spPr/>
        <p:txBody>
          <a:bodyPr/>
          <a:lstStyle/>
          <a:p>
            <a:r>
              <a:rPr lang="en-US" dirty="0"/>
              <a:t>Working in teams</a:t>
            </a:r>
          </a:p>
        </p:txBody>
      </p:sp>
      <p:sp>
        <p:nvSpPr>
          <p:cNvPr id="4" name="Text Placeholder 3">
            <a:extLst>
              <a:ext uri="{FF2B5EF4-FFF2-40B4-BE49-F238E27FC236}">
                <a16:creationId xmlns:a16="http://schemas.microsoft.com/office/drawing/2014/main" id="{86512441-F36F-CED9-35C0-7EFE3A9FC345}"/>
              </a:ext>
            </a:extLst>
          </p:cNvPr>
          <p:cNvSpPr>
            <a:spLocks noGrp="1"/>
          </p:cNvSpPr>
          <p:nvPr>
            <p:ph type="body" sz="quarter" idx="16"/>
          </p:nvPr>
        </p:nvSpPr>
        <p:spPr/>
        <p:txBody>
          <a:bodyPr/>
          <a:lstStyle/>
          <a:p>
            <a:r>
              <a:rPr lang="en-US" dirty="0"/>
              <a:t>Teamwork is a key factor in health and social care; it ensures that a patient receives safe and coordinated care which improves the overall outcomes. Moreover, it also improves the staff members and organizations work experiences where the whole team can work to find solutions making it crucial for delivering health and social care. </a:t>
            </a:r>
          </a:p>
        </p:txBody>
      </p:sp>
    </p:spTree>
    <p:extLst>
      <p:ext uri="{BB962C8B-B14F-4D97-AF65-F5344CB8AC3E}">
        <p14:creationId xmlns:p14="http://schemas.microsoft.com/office/powerpoint/2010/main" val="9354609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2DD0AD-4CB7-3CF7-D304-A83DBAC0630A}"/>
              </a:ext>
            </a:extLst>
          </p:cNvPr>
          <p:cNvSpPr txBox="1"/>
          <p:nvPr/>
        </p:nvSpPr>
        <p:spPr>
          <a:xfrm>
            <a:off x="1020418" y="1696279"/>
            <a:ext cx="9899374" cy="2862322"/>
          </a:xfrm>
          <a:prstGeom prst="rect">
            <a:avLst/>
          </a:prstGeom>
          <a:noFill/>
        </p:spPr>
        <p:txBody>
          <a:bodyPr wrap="square" rtlCol="0">
            <a:spAutoFit/>
          </a:bodyPr>
          <a:lstStyle/>
          <a:p>
            <a:r>
              <a:rPr lang="en-US" b="1" dirty="0"/>
              <a:t>REFERENCERS:</a:t>
            </a:r>
          </a:p>
          <a:p>
            <a:r>
              <a:rPr lang="en-US" b="1" dirty="0"/>
              <a:t>NHS England </a:t>
            </a:r>
            <a:r>
              <a:rPr lang="en-US" dirty="0"/>
              <a:t>Improving patient safety culture: a practical guide. Available at: </a:t>
            </a:r>
            <a:r>
              <a:rPr lang="en-US" dirty="0">
                <a:hlinkClick r:id="rId2"/>
              </a:rPr>
              <a:t>https://www.england.nhs.uk/long-read/improving-patient-safety-culture-a-practical-guide/</a:t>
            </a:r>
            <a:r>
              <a:rPr lang="en-US" dirty="0"/>
              <a:t> </a:t>
            </a:r>
          </a:p>
          <a:p>
            <a:endParaRPr lang="en-US" dirty="0"/>
          </a:p>
          <a:p>
            <a:r>
              <a:rPr lang="en-US" b="1" dirty="0"/>
              <a:t>Care Quality Commission </a:t>
            </a:r>
            <a:r>
              <a:rPr lang="en-US" dirty="0"/>
              <a:t>How staff, teams and services work together. Available at: </a:t>
            </a:r>
            <a:r>
              <a:rPr lang="en-US" dirty="0">
                <a:hlinkClick r:id="rId3"/>
              </a:rPr>
              <a:t>https://www.cqc.org.uk/guidance-regulation/providers/assessment/single-assessment-framework/effective/staff-teams-work-together</a:t>
            </a:r>
            <a:r>
              <a:rPr lang="en-US" dirty="0"/>
              <a:t> </a:t>
            </a:r>
          </a:p>
          <a:p>
            <a:endParaRPr lang="en-US" dirty="0"/>
          </a:p>
          <a:p>
            <a:endParaRPr lang="en-US" dirty="0"/>
          </a:p>
        </p:txBody>
      </p:sp>
    </p:spTree>
    <p:extLst>
      <p:ext uri="{BB962C8B-B14F-4D97-AF65-F5344CB8AC3E}">
        <p14:creationId xmlns:p14="http://schemas.microsoft.com/office/powerpoint/2010/main" val="22645140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emplate>Quotable</Template>
  <TotalTime>137</TotalTime>
  <Words>810</Words>
  <Application>Microsoft Macintosh PowerPoint</Application>
  <PresentationFormat>Widescreen</PresentationFormat>
  <Paragraphs>53</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Century Gothic</vt:lpstr>
      <vt:lpstr>Wingdings 2</vt:lpstr>
      <vt:lpstr>Quotable</vt:lpstr>
      <vt:lpstr>Working in Teams</vt:lpstr>
      <vt:lpstr>Working in Teams</vt:lpstr>
      <vt:lpstr>Importance of working in teams in a professional practice</vt:lpstr>
      <vt:lpstr>Bruce Tuckman: Team Development Model</vt:lpstr>
      <vt:lpstr>Using teamwork in a care home</vt:lpstr>
      <vt:lpstr>How is teamwork important for my future career</vt:lpstr>
      <vt:lpstr>Working in teams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Shukri Abdulkhadir Omar (2441430)</dc:creator>
  <cp:lastModifiedBy>Shukri Abdulkhadir Omar (2441430)</cp:lastModifiedBy>
  <cp:revision>1</cp:revision>
  <dcterms:created xsi:type="dcterms:W3CDTF">2026-03-23T00:22:48Z</dcterms:created>
  <dcterms:modified xsi:type="dcterms:W3CDTF">2026-03-23T02:40:07Z</dcterms:modified>
</cp:coreProperties>
</file>