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17"/>
  </p:notesMasterIdLst>
  <p:handoutMasterIdLst>
    <p:handoutMasterId r:id="rId18"/>
  </p:handoutMasterIdLst>
  <p:sldIdLst>
    <p:sldId id="317" r:id="rId5"/>
    <p:sldId id="318" r:id="rId6"/>
    <p:sldId id="307" r:id="rId7"/>
    <p:sldId id="296" r:id="rId8"/>
    <p:sldId id="294" r:id="rId9"/>
    <p:sldId id="319" r:id="rId10"/>
    <p:sldId id="306" r:id="rId11"/>
    <p:sldId id="313" r:id="rId12"/>
    <p:sldId id="316" r:id="rId13"/>
    <p:sldId id="320" r:id="rId14"/>
    <p:sldId id="321" r:id="rId15"/>
    <p:sldId id="322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3" name="Author" initials="A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A9D7D9"/>
    <a:srgbClr val="93D3D9"/>
    <a:srgbClr val="AAD6FF"/>
    <a:srgbClr val="B2C8CD"/>
    <a:srgbClr val="CCD8D6"/>
    <a:srgbClr val="4F5945"/>
    <a:srgbClr val="73292A"/>
    <a:srgbClr val="7F867A"/>
    <a:srgbClr val="A65B3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5928" autoAdjust="0"/>
    <p:restoredTop sz="96327" autoAdjust="0"/>
  </p:normalViewPr>
  <p:slideViewPr>
    <p:cSldViewPr snapToGrid="0">
      <p:cViewPr>
        <p:scale>
          <a:sx n="100" d="100"/>
          <a:sy n="100" d="100"/>
        </p:scale>
        <p:origin x="-350" y="-480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 showGuides="1">
      <p:cViewPr varScale="1">
        <p:scale>
          <a:sx n="82" d="100"/>
          <a:sy n="82" d="100"/>
        </p:scale>
        <p:origin x="2784" y="176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8/10/relationships/authors" Target="author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commentAuthors" Target="commentAuthor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A49852A6-C536-198B-0B36-808C24FAAF6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F40B29C-E84A-E4D1-8998-1A961EC23BAC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2A5AE42-7DC1-8140-9B13-146984FDEF22}" type="datetimeFigureOut">
              <a:rPr lang="en-US" smtClean="0"/>
              <a:t>6/5/26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CCE4DE7-ED89-D264-F004-38F2DF4879D8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7E8591-FF54-5A00-A703-95ABC16B78DA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369B77-94AB-0344-9EBF-9DB9EE8D3AB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859742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8F75F72-8950-AF4F-9381-1D26FB547EA1}" type="datetimeFigureOut">
              <a:rPr lang="en-US" smtClean="0"/>
              <a:t>6/5/26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775476F-A808-1F46-A368-07984F6DA22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42527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b="1" i="0" dirty="0">
                <a:solidFill>
                  <a:srgbClr val="000000"/>
                </a:solidFill>
                <a:effectLst/>
              </a:rPr>
              <a:t>He is quiet and shy.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b="1" i="0" dirty="0">
                <a:solidFill>
                  <a:srgbClr val="000000"/>
                </a:solidFill>
                <a:effectLst/>
              </a:rPr>
              <a:t>He gets upset when his mum leaves.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b="1" i="0" dirty="0">
                <a:solidFill>
                  <a:srgbClr val="000000"/>
                </a:solidFill>
                <a:effectLst/>
              </a:rPr>
              <a:t>He has delayed language skills.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b="1" i="0" dirty="0">
                <a:solidFill>
                  <a:srgbClr val="000000"/>
                </a:solidFill>
                <a:effectLst/>
              </a:rPr>
              <a:t>He finds it difficult to join group activities.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775476F-A808-1F46-A368-07984F6DA22E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54053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775476F-A808-1F46-A368-07984F6DA22E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02328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7.png"/><Relationship Id="rId4" Type="http://schemas.openxmlformats.org/officeDocument/2006/relationships/image" Target="../media/image3.png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8.png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4.png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text, plant&#10;&#10;Description automatically generated">
            <a:extLst>
              <a:ext uri="{FF2B5EF4-FFF2-40B4-BE49-F238E27FC236}">
                <a16:creationId xmlns:a16="http://schemas.microsoft.com/office/drawing/2014/main" id="{A26D6E84-B5BE-5F3E-8B3F-1A46C7F307CD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7210" y="0"/>
            <a:ext cx="8392026" cy="6858000"/>
          </a:xfrm>
          <a:prstGeom prst="rect">
            <a:avLst/>
          </a:prstGeom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F0A7E03F-5776-960D-3CA6-7CE62AC96693}"/>
              </a:ext>
            </a:extLst>
          </p:cNvPr>
          <p:cNvSpPr/>
          <p:nvPr userDrawn="1"/>
        </p:nvSpPr>
        <p:spPr>
          <a:xfrm>
            <a:off x="3300284" y="654912"/>
            <a:ext cx="5591432" cy="559143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A7464AF-3FD6-6193-CC95-A941ECE17B9D}"/>
              </a:ext>
            </a:extLst>
          </p:cNvPr>
          <p:cNvCxnSpPr>
            <a:cxnSpLocks/>
          </p:cNvCxnSpPr>
          <p:nvPr userDrawn="1"/>
        </p:nvCxnSpPr>
        <p:spPr>
          <a:xfrm>
            <a:off x="4359876" y="4300155"/>
            <a:ext cx="3472249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11" name="Picture 10" descr="A picture containing text&#10;&#10;Description automatically generated">
            <a:extLst>
              <a:ext uri="{FF2B5EF4-FFF2-40B4-BE49-F238E27FC236}">
                <a16:creationId xmlns:a16="http://schemas.microsoft.com/office/drawing/2014/main" id="{E5214731-3110-8D76-56DF-633537104197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09961" y="4157464"/>
            <a:ext cx="972078" cy="285381"/>
          </a:xfrm>
          <a:prstGeom prst="rect">
            <a:avLst/>
          </a:prstGeom>
        </p:spPr>
      </p:pic>
      <p:sp>
        <p:nvSpPr>
          <p:cNvPr id="17" name="Oval 16">
            <a:extLst>
              <a:ext uri="{FF2B5EF4-FFF2-40B4-BE49-F238E27FC236}">
                <a16:creationId xmlns:a16="http://schemas.microsoft.com/office/drawing/2014/main" id="{516369FF-9501-1944-3E3F-46CBFD515D8D}"/>
              </a:ext>
            </a:extLst>
          </p:cNvPr>
          <p:cNvSpPr/>
          <p:nvPr userDrawn="1"/>
        </p:nvSpPr>
        <p:spPr>
          <a:xfrm>
            <a:off x="3447535" y="807312"/>
            <a:ext cx="5296930" cy="529693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3" name="Picture 12" descr="A picture containing ceramic ware, porcelain&#10;&#10;Description automatically generated">
            <a:extLst>
              <a:ext uri="{FF2B5EF4-FFF2-40B4-BE49-F238E27FC236}">
                <a16:creationId xmlns:a16="http://schemas.microsoft.com/office/drawing/2014/main" id="{AB1576B0-66ED-3F92-2AF8-4EF965E4E3FC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19338" y="4814449"/>
            <a:ext cx="1668775" cy="1621434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9E576603-B88C-9F7F-98A5-E94BD2C23E63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30777" y="1164252"/>
            <a:ext cx="818801" cy="84550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300284" y="3163824"/>
            <a:ext cx="5591432" cy="713232"/>
          </a:xfrm>
        </p:spPr>
        <p:txBody>
          <a:bodyPr anchor="t">
            <a:noAutofit/>
          </a:bodyPr>
          <a:lstStyle>
            <a:lvl1pPr algn="ctr">
              <a:defRPr sz="4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657600" y="2542032"/>
            <a:ext cx="4866640" cy="43891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64985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5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8ADFA29-47E3-2E16-12B7-D8031DC04C0D}"/>
              </a:ext>
            </a:extLst>
          </p:cNvPr>
          <p:cNvSpPr/>
          <p:nvPr userDrawn="1"/>
        </p:nvSpPr>
        <p:spPr>
          <a:xfrm>
            <a:off x="0" y="3055435"/>
            <a:ext cx="12192000" cy="264832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1" name="Picture 10" descr="A close up of a plant&#10;&#10;Description automatically generated with low confidence">
            <a:extLst>
              <a:ext uri="{FF2B5EF4-FFF2-40B4-BE49-F238E27FC236}">
                <a16:creationId xmlns:a16="http://schemas.microsoft.com/office/drawing/2014/main" id="{D373DB44-C887-96AC-D32D-B7656F28FB96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387322" y="3187511"/>
            <a:ext cx="1422400" cy="5283200"/>
          </a:xfrm>
          <a:prstGeom prst="rect">
            <a:avLst/>
          </a:prstGeom>
        </p:spPr>
      </p:pic>
      <p:pic>
        <p:nvPicPr>
          <p:cNvPr id="9" name="Picture 8" descr="A picture containing bedclothes, fabric&#10;&#10;Description automatically generated">
            <a:extLst>
              <a:ext uri="{FF2B5EF4-FFF2-40B4-BE49-F238E27FC236}">
                <a16:creationId xmlns:a16="http://schemas.microsoft.com/office/drawing/2014/main" id="{6A080FF9-A96B-AA38-428D-5F2CF533D06B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5400022" y="-61536"/>
            <a:ext cx="1485900" cy="537210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25150280-02E2-686D-A130-65EBDA15EF13}"/>
              </a:ext>
            </a:extLst>
          </p:cNvPr>
          <p:cNvSpPr/>
          <p:nvPr userDrawn="1"/>
        </p:nvSpPr>
        <p:spPr>
          <a:xfrm>
            <a:off x="232651" y="3367464"/>
            <a:ext cx="11740896" cy="2055552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Gill Sans Light" panose="020B0302020104020203" pitchFamily="34" charset="-79"/>
              <a:cs typeface="Gill Sans Light" panose="020B0302020104020203" pitchFamily="34" charset="-79"/>
            </a:endParaRPr>
          </a:p>
        </p:txBody>
      </p:sp>
      <p:pic>
        <p:nvPicPr>
          <p:cNvPr id="15" name="Picture 14" descr="A picture containing ceramic ware, porcelain&#10;&#10;Description automatically generated">
            <a:extLst>
              <a:ext uri="{FF2B5EF4-FFF2-40B4-BE49-F238E27FC236}">
                <a16:creationId xmlns:a16="http://schemas.microsoft.com/office/drawing/2014/main" id="{3DD4D68C-6665-333E-98E8-785116A05A7F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590193">
            <a:off x="6957396" y="5090392"/>
            <a:ext cx="856832" cy="832525"/>
          </a:xfrm>
          <a:prstGeom prst="rect">
            <a:avLst/>
          </a:prstGeom>
        </p:spPr>
      </p:pic>
      <p:pic>
        <p:nvPicPr>
          <p:cNvPr id="17" name="Picture 16" descr="A picture containing text&#10;&#10;Description automatically generated">
            <a:extLst>
              <a:ext uri="{FF2B5EF4-FFF2-40B4-BE49-F238E27FC236}">
                <a16:creationId xmlns:a16="http://schemas.microsoft.com/office/drawing/2014/main" id="{27E0939A-D971-0D79-9B6D-834913C959B2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8468" y="3075540"/>
            <a:ext cx="1206427" cy="62135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2DFA2E8-50A1-4465-AC33-6FAC0E7736E9}"/>
              </a:ext>
            </a:extLst>
          </p:cNvPr>
          <p:cNvSpPr>
            <a:spLocks noGrp="1"/>
          </p:cNvSpPr>
          <p:nvPr userDrawn="1">
            <p:ph type="title"/>
          </p:nvPr>
        </p:nvSpPr>
        <p:spPr>
          <a:xfrm>
            <a:off x="1153668" y="4041648"/>
            <a:ext cx="9884664" cy="731520"/>
          </a:xfrm>
        </p:spPr>
        <p:txBody>
          <a:bodyPr anchor="b">
            <a:normAutofit/>
          </a:bodyPr>
          <a:lstStyle>
            <a:lvl1pPr algn="ctr">
              <a:defRPr sz="4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65DE34-CDB7-41F7-A95A-592B99558C69}"/>
              </a:ext>
            </a:extLst>
          </p:cNvPr>
          <p:cNvSpPr>
            <a:spLocks noGrp="1"/>
          </p:cNvSpPr>
          <p:nvPr userDrawn="1">
            <p:ph type="body" idx="1"/>
          </p:nvPr>
        </p:nvSpPr>
        <p:spPr>
          <a:xfrm>
            <a:off x="1153668" y="4773168"/>
            <a:ext cx="9884664" cy="457200"/>
          </a:xfrm>
        </p:spPr>
        <p:txBody>
          <a:bodyPr anchor="ctr"/>
          <a:lstStyle>
            <a:lvl1pPr marL="0" indent="0" algn="ctr">
              <a:buNone/>
              <a:defRPr sz="2400">
                <a:solidFill>
                  <a:schemeClr val="accent3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F985769-113A-DF15-0359-78B06126CA60}"/>
              </a:ext>
            </a:extLst>
          </p:cNvPr>
          <p:cNvSpPr>
            <a:spLocks noGrp="1"/>
          </p:cNvSpPr>
          <p:nvPr>
            <p:ph type="body" idx="10"/>
          </p:nvPr>
        </p:nvSpPr>
        <p:spPr>
          <a:xfrm>
            <a:off x="1153668" y="3666744"/>
            <a:ext cx="9884664" cy="457200"/>
          </a:xfrm>
        </p:spPr>
        <p:txBody>
          <a:bodyPr anchor="ctr"/>
          <a:lstStyle>
            <a:lvl1pPr marL="0" indent="0" algn="ctr">
              <a:buNone/>
              <a:defRPr sz="2400">
                <a:solidFill>
                  <a:schemeClr val="accent3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026350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images"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541740FC-E682-E87B-87BB-213396FD2DF6}"/>
              </a:ext>
            </a:extLst>
          </p:cNvPr>
          <p:cNvSpPr/>
          <p:nvPr userDrawn="1"/>
        </p:nvSpPr>
        <p:spPr>
          <a:xfrm>
            <a:off x="553443" y="0"/>
            <a:ext cx="11105522" cy="624461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2AC6E25B-7977-E725-B84F-07CA54BB4973}"/>
              </a:ext>
            </a:extLst>
          </p:cNvPr>
          <p:cNvSpPr/>
          <p:nvPr userDrawn="1"/>
        </p:nvSpPr>
        <p:spPr>
          <a:xfrm>
            <a:off x="877579" y="0"/>
            <a:ext cx="10460969" cy="587278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0" name="Picture 9" descr="A picture containing mollusk, insect&#10;&#10;Description automatically generated">
            <a:extLst>
              <a:ext uri="{FF2B5EF4-FFF2-40B4-BE49-F238E27FC236}">
                <a16:creationId xmlns:a16="http://schemas.microsoft.com/office/drawing/2014/main" id="{0EE757CA-B891-A6E4-F7DB-FFB1DBFDA0C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1275" y="5738220"/>
            <a:ext cx="1207554" cy="35451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15CA519-6BA6-FAC8-3545-2E7E3CBDE2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2" name="Picture Placeholder 17">
            <a:extLst>
              <a:ext uri="{FF2B5EF4-FFF2-40B4-BE49-F238E27FC236}">
                <a16:creationId xmlns:a16="http://schemas.microsoft.com/office/drawing/2014/main" id="{6A1AC1B6-9CB9-19D8-8BDC-EDC0B6C19DBE}"/>
              </a:ext>
            </a:extLst>
          </p:cNvPr>
          <p:cNvSpPr>
            <a:spLocks noGrp="1" noChangeAspect="1"/>
          </p:cNvSpPr>
          <p:nvPr>
            <p:ph type="pic" sz="quarter" idx="12"/>
          </p:nvPr>
        </p:nvSpPr>
        <p:spPr>
          <a:xfrm>
            <a:off x="2544268" y="2264410"/>
            <a:ext cx="2057400" cy="20589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DAB2A93C-DB99-8217-D74F-D08E610FA75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2474253" y="4413884"/>
            <a:ext cx="2194560" cy="569595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1" name="Picture Placeholder 17">
            <a:extLst>
              <a:ext uri="{FF2B5EF4-FFF2-40B4-BE49-F238E27FC236}">
                <a16:creationId xmlns:a16="http://schemas.microsoft.com/office/drawing/2014/main" id="{E3B18CDB-3FF1-EC8E-EA8A-31E9BF81747A}"/>
              </a:ext>
            </a:extLst>
          </p:cNvPr>
          <p:cNvSpPr>
            <a:spLocks noGrp="1" noChangeAspect="1"/>
          </p:cNvSpPr>
          <p:nvPr>
            <p:ph type="pic" sz="quarter" idx="17"/>
          </p:nvPr>
        </p:nvSpPr>
        <p:spPr>
          <a:xfrm>
            <a:off x="4996670" y="2264410"/>
            <a:ext cx="2057400" cy="20589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33" name="Text Placeholder 19">
            <a:extLst>
              <a:ext uri="{FF2B5EF4-FFF2-40B4-BE49-F238E27FC236}">
                <a16:creationId xmlns:a16="http://schemas.microsoft.com/office/drawing/2014/main" id="{EAB1EC17-F1C7-0781-4F52-DEE9122BBC9D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4932063" y="4394081"/>
            <a:ext cx="2194560" cy="589398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0" name="Picture Placeholder 17">
            <a:extLst>
              <a:ext uri="{FF2B5EF4-FFF2-40B4-BE49-F238E27FC236}">
                <a16:creationId xmlns:a16="http://schemas.microsoft.com/office/drawing/2014/main" id="{2EB018F6-8206-135F-BF16-29E6E63FD099}"/>
              </a:ext>
            </a:extLst>
          </p:cNvPr>
          <p:cNvSpPr>
            <a:spLocks noGrp="1" noChangeAspect="1"/>
          </p:cNvSpPr>
          <p:nvPr>
            <p:ph type="pic" sz="quarter" idx="16"/>
          </p:nvPr>
        </p:nvSpPr>
        <p:spPr>
          <a:xfrm>
            <a:off x="7449072" y="2264410"/>
            <a:ext cx="2057400" cy="20589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35" name="Text Placeholder 19">
            <a:extLst>
              <a:ext uri="{FF2B5EF4-FFF2-40B4-BE49-F238E27FC236}">
                <a16:creationId xmlns:a16="http://schemas.microsoft.com/office/drawing/2014/main" id="{13D50A41-E904-8A4E-6F0A-F980F8D64711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7394625" y="4413885"/>
            <a:ext cx="2194560" cy="589398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4" name="Footer Placeholder 5">
            <a:extLst>
              <a:ext uri="{FF2B5EF4-FFF2-40B4-BE49-F238E27FC236}">
                <a16:creationId xmlns:a16="http://schemas.microsoft.com/office/drawing/2014/main" id="{51ACD1D2-913C-7E43-3334-5E2EE1E71AD9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557784" y="6356350"/>
            <a:ext cx="4114800" cy="365125"/>
          </a:xfrm>
        </p:spPr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5" name="Slide Number Placeholder 6">
            <a:extLst>
              <a:ext uri="{FF2B5EF4-FFF2-40B4-BE49-F238E27FC236}">
                <a16:creationId xmlns:a16="http://schemas.microsoft.com/office/drawing/2014/main" id="{97F4A8EA-6EA7-EEB3-DDC8-13706CE21AB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8897112" y="6356350"/>
            <a:ext cx="2743200" cy="365125"/>
          </a:xfrm>
        </p:spPr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9687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subtitle, and number"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>
            <a:extLst>
              <a:ext uri="{FF2B5EF4-FFF2-40B4-BE49-F238E27FC236}">
                <a16:creationId xmlns:a16="http://schemas.microsoft.com/office/drawing/2014/main" id="{38D39C64-BD11-078C-9918-C61915360D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98705" y="1570629"/>
            <a:ext cx="3749040" cy="357834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3BCB4CA-03FB-81F4-F8A2-FA9C0DBDEB11}"/>
              </a:ext>
            </a:extLst>
          </p:cNvPr>
          <p:cNvSpPr/>
          <p:nvPr userDrawn="1"/>
        </p:nvSpPr>
        <p:spPr>
          <a:xfrm>
            <a:off x="0" y="0"/>
            <a:ext cx="6096000" cy="686957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3" name="Picture 2" descr="A picture containing fabric&#10;&#10;Description automatically generated">
            <a:extLst>
              <a:ext uri="{FF2B5EF4-FFF2-40B4-BE49-F238E27FC236}">
                <a16:creationId xmlns:a16="http://schemas.microsoft.com/office/drawing/2014/main" id="{1154D9C6-A5E6-826A-057F-E747FCE83E6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4577613" y="1361923"/>
            <a:ext cx="1562100" cy="4394200"/>
          </a:xfrm>
          <a:prstGeom prst="rect">
            <a:avLst/>
          </a:prstGeom>
        </p:spPr>
      </p:pic>
      <p:pic>
        <p:nvPicPr>
          <p:cNvPr id="5" name="Picture 4" descr="A picture containing flower, plant&#10;&#10;Description automatically generated">
            <a:extLst>
              <a:ext uri="{FF2B5EF4-FFF2-40B4-BE49-F238E27FC236}">
                <a16:creationId xmlns:a16="http://schemas.microsoft.com/office/drawing/2014/main" id="{F7D4B7FF-5096-A31D-06E2-7FB16EE8F3E4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1032802">
            <a:off x="5721350" y="2134613"/>
            <a:ext cx="749300" cy="2755900"/>
          </a:xfrm>
          <a:prstGeom prst="rect">
            <a:avLst/>
          </a:prstGeom>
        </p:spPr>
      </p:pic>
      <p:sp>
        <p:nvSpPr>
          <p:cNvPr id="11" name="Text Placeholder 33">
            <a:extLst>
              <a:ext uri="{FF2B5EF4-FFF2-40B4-BE49-F238E27FC236}">
                <a16:creationId xmlns:a16="http://schemas.microsoft.com/office/drawing/2014/main" id="{5BF6365E-74A9-6D7B-5F20-7C29F29017E5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872119" y="1437615"/>
            <a:ext cx="3922776" cy="4242816"/>
          </a:xfrm>
        </p:spPr>
        <p:txBody>
          <a:bodyPr anchor="ctr">
            <a:noAutofit/>
          </a:bodyPr>
          <a:lstStyle>
            <a:lvl1pPr marL="0" indent="0" algn="ctr">
              <a:spcBef>
                <a:spcPts val="0"/>
              </a:spcBef>
              <a:buNone/>
              <a:defRPr sz="27800">
                <a:solidFill>
                  <a:schemeClr val="accent5">
                    <a:lumMod val="50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X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F42F01A6-2296-3E1F-EF81-CA2E24A87578}"/>
              </a:ext>
            </a:extLst>
          </p:cNvPr>
          <p:cNvSpPr>
            <a:spLocks noGrp="1"/>
          </p:cNvSpPr>
          <p:nvPr>
            <p:ph type="body" idx="10"/>
          </p:nvPr>
        </p:nvSpPr>
        <p:spPr>
          <a:xfrm>
            <a:off x="872119" y="1437615"/>
            <a:ext cx="3922776" cy="4572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accent3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Footer Placeholder 5">
            <a:extLst>
              <a:ext uri="{FF2B5EF4-FFF2-40B4-BE49-F238E27FC236}">
                <a16:creationId xmlns:a16="http://schemas.microsoft.com/office/drawing/2014/main" id="{396A0109-3A78-F6D5-7AAA-6A03D183574C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>
          <a:xfrm>
            <a:off x="872119" y="6356350"/>
            <a:ext cx="3922776" cy="36512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20" name="Slide Number Placeholder 6">
            <a:extLst>
              <a:ext uri="{FF2B5EF4-FFF2-40B4-BE49-F238E27FC236}">
                <a16:creationId xmlns:a16="http://schemas.microsoft.com/office/drawing/2014/main" id="{48EB97DC-3CB3-2050-4885-8E50824F040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8897112" y="6356350"/>
            <a:ext cx="2743200" cy="365125"/>
          </a:xfrm>
        </p:spPr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39805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number"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B2F7EB7A-F5B6-E308-68EE-3065E2B039A6}"/>
              </a:ext>
            </a:extLst>
          </p:cNvPr>
          <p:cNvSpPr/>
          <p:nvPr userDrawn="1"/>
        </p:nvSpPr>
        <p:spPr>
          <a:xfrm>
            <a:off x="6096000" y="0"/>
            <a:ext cx="6096000" cy="686957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26F8EF2C-11DE-25F6-B26C-8B73CA2981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95944" y="1399032"/>
            <a:ext cx="1024128" cy="512064"/>
          </a:xfrm>
        </p:spPr>
        <p:txBody>
          <a:bodyPr>
            <a:noAutofit/>
          </a:bodyPr>
          <a:lstStyle>
            <a:lvl1pPr algn="ctr">
              <a:defRPr sz="2000">
                <a:solidFill>
                  <a:schemeClr val="accent3"/>
                </a:solidFill>
                <a:latin typeface="+mn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EB072207-AA92-79CD-5E5B-FF5161E95801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-1" y="-1"/>
            <a:ext cx="6095999" cy="6857999"/>
          </a:xfrm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pic>
        <p:nvPicPr>
          <p:cNvPr id="36" name="Picture 35" descr="A close-up of a tree&#10;&#10;Description automatically generated with medium confidence">
            <a:extLst>
              <a:ext uri="{FF2B5EF4-FFF2-40B4-BE49-F238E27FC236}">
                <a16:creationId xmlns:a16="http://schemas.microsoft.com/office/drawing/2014/main" id="{FED57607-56F6-9FD5-F0A8-DE0BCFE896B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866459" flipH="1">
            <a:off x="9056565" y="1652568"/>
            <a:ext cx="970220" cy="2236127"/>
          </a:xfrm>
          <a:prstGeom prst="rect">
            <a:avLst/>
          </a:prstGeom>
        </p:spPr>
      </p:pic>
      <p:pic>
        <p:nvPicPr>
          <p:cNvPr id="38" name="Picture 37" descr="A group of flowers&#10;&#10;Description automatically generated with low confidence">
            <a:extLst>
              <a:ext uri="{FF2B5EF4-FFF2-40B4-BE49-F238E27FC236}">
                <a16:creationId xmlns:a16="http://schemas.microsoft.com/office/drawing/2014/main" id="{5B08C513-7071-2499-7E9D-CFD5A027C099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7793616" y="2323348"/>
            <a:ext cx="1245309" cy="2314810"/>
          </a:xfrm>
          <a:prstGeom prst="rect">
            <a:avLst/>
          </a:prstGeom>
        </p:spPr>
      </p:pic>
      <p:sp>
        <p:nvSpPr>
          <p:cNvPr id="34" name="Text Placeholder 33">
            <a:extLst>
              <a:ext uri="{FF2B5EF4-FFF2-40B4-BE49-F238E27FC236}">
                <a16:creationId xmlns:a16="http://schemas.microsoft.com/office/drawing/2014/main" id="{BD46E6E9-39FE-B605-0786-F7F7E656F9B0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246619" y="1359345"/>
            <a:ext cx="3922776" cy="4242816"/>
          </a:xfrm>
        </p:spPr>
        <p:txBody>
          <a:bodyPr anchor="ctr">
            <a:noAutofit/>
          </a:bodyPr>
          <a:lstStyle>
            <a:lvl1pPr marL="0" indent="0" algn="ctr">
              <a:spcBef>
                <a:spcPts val="0"/>
              </a:spcBef>
              <a:buNone/>
              <a:defRPr sz="27800">
                <a:solidFill>
                  <a:schemeClr val="accent5">
                    <a:lumMod val="50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X</a:t>
            </a:r>
          </a:p>
        </p:txBody>
      </p:sp>
      <p:sp>
        <p:nvSpPr>
          <p:cNvPr id="15" name="Slide Number Placeholder 6">
            <a:extLst>
              <a:ext uri="{FF2B5EF4-FFF2-40B4-BE49-F238E27FC236}">
                <a16:creationId xmlns:a16="http://schemas.microsoft.com/office/drawing/2014/main" id="{3BB1421B-0330-F994-05B3-B7643F78BB3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8897112" y="6356350"/>
            <a:ext cx="2743200" cy="365125"/>
          </a:xfrm>
        </p:spPr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24600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EB05881-FB11-43E8-CCDD-8C12CDB4FE47}"/>
              </a:ext>
            </a:extLst>
          </p:cNvPr>
          <p:cNvSpPr/>
          <p:nvPr userDrawn="1"/>
        </p:nvSpPr>
        <p:spPr>
          <a:xfrm>
            <a:off x="838199" y="196052"/>
            <a:ext cx="10515601" cy="168671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9" name="Picture 8" descr="A picture containing fabric&#10;&#10;Description automatically generated">
            <a:extLst>
              <a:ext uri="{FF2B5EF4-FFF2-40B4-BE49-F238E27FC236}">
                <a16:creationId xmlns:a16="http://schemas.microsoft.com/office/drawing/2014/main" id="{A4941BBB-13FC-2ACE-1A50-C0F465531BD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314950" y="-64113"/>
            <a:ext cx="1562100" cy="439420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8BE9E36-E9D5-3FA6-EE22-A6E5CE13C462}"/>
              </a:ext>
            </a:extLst>
          </p:cNvPr>
          <p:cNvSpPr/>
          <p:nvPr userDrawn="1"/>
        </p:nvSpPr>
        <p:spPr>
          <a:xfrm>
            <a:off x="995423" y="319215"/>
            <a:ext cx="10185721" cy="1444625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3" name="Picture 12" descr="A picture containing flower, plant&#10;&#10;Description automatically generated">
            <a:extLst>
              <a:ext uri="{FF2B5EF4-FFF2-40B4-BE49-F238E27FC236}">
                <a16:creationId xmlns:a16="http://schemas.microsoft.com/office/drawing/2014/main" id="{479E4054-0885-457B-35B3-A9B26ED93606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869421" y="459092"/>
            <a:ext cx="749300" cy="27559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84632"/>
            <a:ext cx="10515600" cy="1133856"/>
          </a:xfrm>
        </p:spPr>
        <p:txBody>
          <a:bodyPr/>
          <a:lstStyle>
            <a:lvl1pPr algn="ctr">
              <a:defRPr>
                <a:latin typeface="Baskerville" panose="02020502070401020303" pitchFamily="18" charset="0"/>
                <a:ea typeface="Baskerville" panose="02020502070401020303" pitchFamily="18" charset="0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C6C79F3B-6B68-BA3C-6CBE-C26E339E450E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841248" y="6356350"/>
            <a:ext cx="4114800" cy="365125"/>
          </a:xfrm>
        </p:spPr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9D503431-982D-5D35-88BF-09474F76D65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8897112" y="6356350"/>
            <a:ext cx="2743200" cy="365125"/>
          </a:xfrm>
        </p:spPr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3A8DD443-A9C0-3688-DC5F-5ABBF5A61A6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628461"/>
            <a:ext cx="10515600" cy="354850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10447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2"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BB4DE27-1913-8274-9943-46641EA0DAB7}"/>
              </a:ext>
            </a:extLst>
          </p:cNvPr>
          <p:cNvSpPr/>
          <p:nvPr userDrawn="1"/>
        </p:nvSpPr>
        <p:spPr>
          <a:xfrm>
            <a:off x="1174276" y="-756"/>
            <a:ext cx="9843449" cy="569044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901AB4A-AE17-BFA4-697C-75EC6407E147}"/>
              </a:ext>
            </a:extLst>
          </p:cNvPr>
          <p:cNvSpPr/>
          <p:nvPr userDrawn="1"/>
        </p:nvSpPr>
        <p:spPr>
          <a:xfrm>
            <a:off x="1604189" y="-13446"/>
            <a:ext cx="8983623" cy="5257799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1" name="Picture 10" descr="A picture containing mollusk, insect&#10;&#10;Description automatically generated">
            <a:extLst>
              <a:ext uri="{FF2B5EF4-FFF2-40B4-BE49-F238E27FC236}">
                <a16:creationId xmlns:a16="http://schemas.microsoft.com/office/drawing/2014/main" id="{1C7F01FE-99A8-35BD-05A1-6D93A2578EB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52833" y="5110810"/>
            <a:ext cx="1207554" cy="354511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E66660DF-FD7A-4340-E854-B4680A6B88C6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202474" y="-1953000"/>
            <a:ext cx="1485900" cy="53721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8028" y="1389888"/>
            <a:ext cx="8695944" cy="1325880"/>
          </a:xfrm>
        </p:spPr>
        <p:txBody>
          <a:bodyPr/>
          <a:lstStyle>
            <a:lvl1pPr algn="ctr">
              <a:defRPr>
                <a:latin typeface="Baskerville" panose="02020502070401020303" pitchFamily="18" charset="0"/>
                <a:ea typeface="Baskerville" panose="02020502070401020303" pitchFamily="18" charset="0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23516" y="2651760"/>
            <a:ext cx="7744968" cy="2697480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1pPr>
            <a:lvl2pPr algn="ctr">
              <a:lnSpc>
                <a:spcPct val="100000"/>
              </a:lnSpc>
              <a:defRPr sz="18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2pPr>
            <a:lvl3pPr algn="ctr">
              <a:defRPr sz="16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3pPr>
            <a:lvl4pPr algn="ctr">
              <a:defRPr sz="14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4pPr>
            <a:lvl5pPr algn="ctr">
              <a:defRPr sz="14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2F05D25C-B703-1868-603E-D468EF44D794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1174276" y="6356350"/>
            <a:ext cx="4114800" cy="365125"/>
          </a:xfrm>
        </p:spPr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D8FDB2CC-A975-BC07-042A-228D387E516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8897112" y="6356350"/>
            <a:ext cx="2743200" cy="365125"/>
          </a:xfrm>
        </p:spPr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02685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F2F45E1C-47F6-0AF9-7468-BA613D681E1D}"/>
              </a:ext>
            </a:extLst>
          </p:cNvPr>
          <p:cNvSpPr/>
          <p:nvPr userDrawn="1"/>
        </p:nvSpPr>
        <p:spPr>
          <a:xfrm>
            <a:off x="0" y="1533950"/>
            <a:ext cx="12192000" cy="3790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8" name="Picture 7" descr="A picture containing fabric&#10;&#10;Description automatically generated">
            <a:extLst>
              <a:ext uri="{FF2B5EF4-FFF2-40B4-BE49-F238E27FC236}">
                <a16:creationId xmlns:a16="http://schemas.microsoft.com/office/drawing/2014/main" id="{AB9E0D8B-7031-366D-884B-EB3FABD78CA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5056236" y="-1772981"/>
            <a:ext cx="2147050" cy="6039669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1859314F-DCEF-A5A7-C5D9-F0D39AAC9FFA}"/>
              </a:ext>
            </a:extLst>
          </p:cNvPr>
          <p:cNvSpPr/>
          <p:nvPr userDrawn="1"/>
        </p:nvSpPr>
        <p:spPr>
          <a:xfrm>
            <a:off x="225552" y="1796143"/>
            <a:ext cx="11740896" cy="3265714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6" name="Picture 15" descr="A picture containing flower, plant&#10;&#10;Description automatically generated">
            <a:extLst>
              <a:ext uri="{FF2B5EF4-FFF2-40B4-BE49-F238E27FC236}">
                <a16:creationId xmlns:a16="http://schemas.microsoft.com/office/drawing/2014/main" id="{DAAE5EB8-5B6B-6FA6-E6E7-D2F58FDFB4A4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6307543" y="-287017"/>
            <a:ext cx="1051334" cy="3866771"/>
          </a:xfrm>
          <a:prstGeom prst="rect">
            <a:avLst/>
          </a:prstGeom>
        </p:spPr>
      </p:pic>
      <p:pic>
        <p:nvPicPr>
          <p:cNvPr id="19" name="Picture 18" descr="A picture containing mollusk, insect&#10;&#10;Description automatically generated">
            <a:extLst>
              <a:ext uri="{FF2B5EF4-FFF2-40B4-BE49-F238E27FC236}">
                <a16:creationId xmlns:a16="http://schemas.microsoft.com/office/drawing/2014/main" id="{BB1368FF-AA1B-4423-30B1-BE082E6F1913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2222" y="4923380"/>
            <a:ext cx="1207554" cy="35451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2DFA2E8-50A1-4465-AC33-6FAC0E7736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456" y="2404872"/>
            <a:ext cx="8705088" cy="2002536"/>
          </a:xfrm>
        </p:spPr>
        <p:txBody>
          <a:bodyPr anchor="t">
            <a:normAutofit/>
          </a:bodyPr>
          <a:lstStyle>
            <a:lvl1pPr algn="ctr">
              <a:defRPr sz="4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65DE34-CDB7-41F7-A95A-592B99558C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43454" y="3964517"/>
            <a:ext cx="8705089" cy="457200"/>
          </a:xfrm>
        </p:spPr>
        <p:txBody>
          <a:bodyPr anchor="ctr"/>
          <a:lstStyle>
            <a:lvl1pPr marL="0" indent="0" algn="ctr">
              <a:buNone/>
              <a:defRPr sz="2400">
                <a:solidFill>
                  <a:schemeClr val="accent3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7" name="Text Placeholder 24">
            <a:extLst>
              <a:ext uri="{FF2B5EF4-FFF2-40B4-BE49-F238E27FC236}">
                <a16:creationId xmlns:a16="http://schemas.microsoft.com/office/drawing/2014/main" id="{F5E2B84E-B4F2-ED93-8084-ECFC3B9C380F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10149667" y="3189069"/>
            <a:ext cx="945473" cy="1936750"/>
          </a:xfrm>
        </p:spPr>
        <p:txBody>
          <a:bodyPr>
            <a:noAutofit/>
          </a:bodyPr>
          <a:lstStyle>
            <a:lvl1pPr marL="0" indent="0">
              <a:buNone/>
              <a:defRPr sz="14000" b="1">
                <a:solidFill>
                  <a:schemeClr val="accent5">
                    <a:lumMod val="60000"/>
                    <a:lumOff val="40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  <p:sp>
        <p:nvSpPr>
          <p:cNvPr id="28" name="Text Placeholder 24">
            <a:extLst>
              <a:ext uri="{FF2B5EF4-FFF2-40B4-BE49-F238E27FC236}">
                <a16:creationId xmlns:a16="http://schemas.microsoft.com/office/drawing/2014/main" id="{FDD82133-EB75-7E07-A9CE-730CB7F6CD34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1033184" y="2136567"/>
            <a:ext cx="941832" cy="1936750"/>
          </a:xfrm>
        </p:spPr>
        <p:txBody>
          <a:bodyPr>
            <a:noAutofit/>
          </a:bodyPr>
          <a:lstStyle>
            <a:lvl1pPr marL="0" indent="0">
              <a:buNone/>
              <a:defRPr sz="14000" b="1">
                <a:solidFill>
                  <a:schemeClr val="accent5">
                    <a:lumMod val="60000"/>
                    <a:lumOff val="40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</p:spTree>
    <p:extLst>
      <p:ext uri="{BB962C8B-B14F-4D97-AF65-F5344CB8AC3E}">
        <p14:creationId xmlns:p14="http://schemas.microsoft.com/office/powerpoint/2010/main" val="31787032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Three column"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88546F5-5752-9595-980A-9978EC65B179}"/>
              </a:ext>
            </a:extLst>
          </p:cNvPr>
          <p:cNvSpPr/>
          <p:nvPr userDrawn="1"/>
        </p:nvSpPr>
        <p:spPr>
          <a:xfrm>
            <a:off x="491679" y="319214"/>
            <a:ext cx="11208641" cy="585774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88B1DFD-B7E9-D65B-0A47-8D442617B0D0}"/>
              </a:ext>
            </a:extLst>
          </p:cNvPr>
          <p:cNvCxnSpPr>
            <a:cxnSpLocks/>
          </p:cNvCxnSpPr>
          <p:nvPr userDrawn="1"/>
        </p:nvCxnSpPr>
        <p:spPr>
          <a:xfrm>
            <a:off x="837235" y="1767119"/>
            <a:ext cx="10516564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13" descr="A picture containing mollusk, insect&#10;&#10;Description automatically generated">
            <a:extLst>
              <a:ext uri="{FF2B5EF4-FFF2-40B4-BE49-F238E27FC236}">
                <a16:creationId xmlns:a16="http://schemas.microsoft.com/office/drawing/2014/main" id="{4190CCC3-E5E8-9E96-318B-F3F62E2328D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5658" y="1631192"/>
            <a:ext cx="1207554" cy="35451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A0D1FF5-7EF8-4250-A259-43050ABB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3DC3A9-D4E6-42CF-91A8-F267C7C66CC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24712" y="2161563"/>
            <a:ext cx="3200400" cy="427797"/>
          </a:xfrm>
        </p:spPr>
        <p:txBody>
          <a:bodyPr anchor="b">
            <a:normAutofit/>
          </a:bodyPr>
          <a:lstStyle>
            <a:lvl1pPr marL="0" indent="0">
              <a:buNone/>
              <a:defRPr sz="20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52CCA9-53A3-4DA5-AD45-C2A2C12A3A6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24712" y="2629116"/>
            <a:ext cx="3200400" cy="3320861"/>
          </a:xfrm>
        </p:spPr>
        <p:txBody>
          <a:bodyPr>
            <a:normAutofit/>
          </a:bodyPr>
          <a:lstStyle>
            <a:lvl1pPr marL="228600" indent="-228600">
              <a:buClr>
                <a:srgbClr val="73292A"/>
              </a:buClr>
              <a:buFont typeface="Arial" panose="020B0604020202020204" pitchFamily="34" charset="0"/>
              <a:buChar char="•"/>
              <a:defRPr sz="1600"/>
            </a:lvl1pPr>
            <a:lvl2pPr marL="685800" indent="-228600">
              <a:buClr>
                <a:srgbClr val="73292A"/>
              </a:buClr>
              <a:buFont typeface="Arial" panose="020B0604020202020204" pitchFamily="34" charset="0"/>
              <a:buChar char="•"/>
              <a:defRPr sz="1400"/>
            </a:lvl2pPr>
            <a:lvl3pPr marL="1143000" indent="-228600">
              <a:buClr>
                <a:srgbClr val="73292A"/>
              </a:buClr>
              <a:buFont typeface="Arial" panose="020B0604020202020204" pitchFamily="34" charset="0"/>
              <a:buChar char="•"/>
              <a:defRPr sz="1200"/>
            </a:lvl3pPr>
            <a:lvl4pPr marL="1600200" indent="-228600">
              <a:buClr>
                <a:srgbClr val="73292A"/>
              </a:buClr>
              <a:buFont typeface="Arial" panose="020B0604020202020204" pitchFamily="34" charset="0"/>
              <a:buChar char="•"/>
              <a:defRPr sz="1100"/>
            </a:lvl4pPr>
            <a:lvl5pPr marL="2057400" indent="-228600">
              <a:buClr>
                <a:srgbClr val="73292A"/>
              </a:buClr>
              <a:buFont typeface="Arial" panose="020B0604020202020204" pitchFamily="34" charset="0"/>
              <a:buChar char="•"/>
              <a:defRPr sz="11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100C9C6-BD61-4D2C-9146-FB785BAE4FF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498848" y="2161563"/>
            <a:ext cx="3200400" cy="427797"/>
          </a:xfrm>
        </p:spPr>
        <p:txBody>
          <a:bodyPr anchor="b">
            <a:normAutofit/>
          </a:bodyPr>
          <a:lstStyle>
            <a:lvl1pPr marL="0" indent="0">
              <a:buNone/>
              <a:defRPr sz="20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2E342EE-68BB-484D-98C3-48A7847549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498848" y="2629116"/>
            <a:ext cx="3200400" cy="3320861"/>
          </a:xfrm>
        </p:spPr>
        <p:txBody>
          <a:bodyPr>
            <a:normAutofit/>
          </a:bodyPr>
          <a:lstStyle>
            <a:lvl1pPr>
              <a:buClr>
                <a:srgbClr val="73292A"/>
              </a:buClr>
              <a:defRPr sz="1600"/>
            </a:lvl1pPr>
            <a:lvl2pPr>
              <a:buClr>
                <a:srgbClr val="73292A"/>
              </a:buClr>
              <a:defRPr sz="1400"/>
            </a:lvl2pPr>
            <a:lvl3pPr>
              <a:buClr>
                <a:srgbClr val="73292A"/>
              </a:buClr>
              <a:defRPr sz="1200"/>
            </a:lvl3pPr>
            <a:lvl4pPr>
              <a:buClr>
                <a:srgbClr val="73292A"/>
              </a:buClr>
              <a:defRPr sz="1100"/>
            </a:lvl4pPr>
            <a:lvl5pPr>
              <a:buClr>
                <a:srgbClr val="73292A"/>
              </a:buClr>
              <a:defRPr sz="11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A51CCCC-1589-401D-AE98-FC28716301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91679" y="6356350"/>
            <a:ext cx="4114800" cy="365125"/>
          </a:xfrm>
        </p:spPr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5D9D7D-8D9A-473E-AF0D-EF1940D793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97112" y="6356350"/>
            <a:ext cx="2743200" cy="365125"/>
          </a:xfrm>
        </p:spPr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5" name="Text Placeholder 4">
            <a:extLst>
              <a:ext uri="{FF2B5EF4-FFF2-40B4-BE49-F238E27FC236}">
                <a16:creationId xmlns:a16="http://schemas.microsoft.com/office/drawing/2014/main" id="{F270D939-D128-D431-82CE-9C15D5A7AA9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909560" y="2161563"/>
            <a:ext cx="3200400" cy="427797"/>
          </a:xfrm>
        </p:spPr>
        <p:txBody>
          <a:bodyPr anchor="b">
            <a:normAutofit/>
          </a:bodyPr>
          <a:lstStyle>
            <a:lvl1pPr marL="0" indent="0">
              <a:buNone/>
              <a:defRPr sz="20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Content Placeholder 5">
            <a:extLst>
              <a:ext uri="{FF2B5EF4-FFF2-40B4-BE49-F238E27FC236}">
                <a16:creationId xmlns:a16="http://schemas.microsoft.com/office/drawing/2014/main" id="{4AAE69C6-BB37-BC70-8424-BC928D19C91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909560" y="2629116"/>
            <a:ext cx="3200400" cy="3320861"/>
          </a:xfrm>
        </p:spPr>
        <p:txBody>
          <a:bodyPr>
            <a:normAutofit/>
          </a:bodyPr>
          <a:lstStyle>
            <a:lvl1pPr>
              <a:buClr>
                <a:srgbClr val="73292A"/>
              </a:buClr>
              <a:defRPr sz="1600"/>
            </a:lvl1pPr>
            <a:lvl2pPr>
              <a:buClr>
                <a:srgbClr val="73292A"/>
              </a:buClr>
              <a:defRPr sz="1400"/>
            </a:lvl2pPr>
            <a:lvl3pPr>
              <a:buClr>
                <a:srgbClr val="73292A"/>
              </a:buClr>
              <a:defRPr sz="1200"/>
            </a:lvl3pPr>
            <a:lvl4pPr>
              <a:buClr>
                <a:srgbClr val="73292A"/>
              </a:buClr>
              <a:defRPr sz="1100"/>
            </a:lvl4pPr>
            <a:lvl5pPr>
              <a:buClr>
                <a:srgbClr val="73292A"/>
              </a:buClr>
              <a:defRPr sz="11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99083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icture containing fabric&#10;&#10;Description automatically generated">
            <a:extLst>
              <a:ext uri="{FF2B5EF4-FFF2-40B4-BE49-F238E27FC236}">
                <a16:creationId xmlns:a16="http://schemas.microsoft.com/office/drawing/2014/main" id="{E0606CB6-3E28-F128-51B5-3786D740489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67013" y="1162701"/>
            <a:ext cx="1562100" cy="439420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E64BBC1B-7DD9-DA00-15CC-B446DA472005}"/>
              </a:ext>
            </a:extLst>
          </p:cNvPr>
          <p:cNvSpPr/>
          <p:nvPr userDrawn="1"/>
        </p:nvSpPr>
        <p:spPr>
          <a:xfrm>
            <a:off x="0" y="0"/>
            <a:ext cx="6096000" cy="686957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8" name="Picture 7" descr="A picture containing flower, plant&#10;&#10;Description automatically generated">
            <a:extLst>
              <a:ext uri="{FF2B5EF4-FFF2-40B4-BE49-F238E27FC236}">
                <a16:creationId xmlns:a16="http://schemas.microsoft.com/office/drawing/2014/main" id="{C88A03B2-8C41-A023-CB90-5F79A1F01AFF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77235" y="2476883"/>
            <a:ext cx="749300" cy="2755900"/>
          </a:xfrm>
          <a:prstGeom prst="rect">
            <a:avLst/>
          </a:prstGeom>
        </p:spPr>
      </p:pic>
      <p:pic>
        <p:nvPicPr>
          <p:cNvPr id="10" name="Picture 9" descr="A close-up of a flower&#10;&#10;Description automatically generated with low confidence">
            <a:extLst>
              <a:ext uri="{FF2B5EF4-FFF2-40B4-BE49-F238E27FC236}">
                <a16:creationId xmlns:a16="http://schemas.microsoft.com/office/drawing/2014/main" id="{9EA6110C-517A-C447-DB03-9A264F112FB0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19809" y="1695833"/>
            <a:ext cx="1155700" cy="4318000"/>
          </a:xfrm>
          <a:prstGeom prst="rect">
            <a:avLst/>
          </a:prstGeom>
        </p:spPr>
      </p:pic>
      <p:pic>
        <p:nvPicPr>
          <p:cNvPr id="12" name="Picture 11" descr="A close-up of a flower&#10;&#10;Description automatically generated with low confidence">
            <a:extLst>
              <a:ext uri="{FF2B5EF4-FFF2-40B4-BE49-F238E27FC236}">
                <a16:creationId xmlns:a16="http://schemas.microsoft.com/office/drawing/2014/main" id="{DC4249CD-2B45-A435-5B21-CFA704213867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66749" y="381916"/>
            <a:ext cx="1155700" cy="431800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7A7568A0-F819-551E-4780-20A651246990}"/>
              </a:ext>
            </a:extLst>
          </p:cNvPr>
          <p:cNvSpPr/>
          <p:nvPr userDrawn="1"/>
        </p:nvSpPr>
        <p:spPr>
          <a:xfrm>
            <a:off x="1024128" y="2162946"/>
            <a:ext cx="3794760" cy="253697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711D903-56F9-B09B-0443-A76786804823}"/>
              </a:ext>
            </a:extLst>
          </p:cNvPr>
          <p:cNvSpPr/>
          <p:nvPr userDrawn="1"/>
        </p:nvSpPr>
        <p:spPr>
          <a:xfrm>
            <a:off x="1131655" y="2264499"/>
            <a:ext cx="3585549" cy="2335427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D91551-9B41-0ACF-0BE6-9D174E6957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2184" y="2889504"/>
            <a:ext cx="2852928" cy="1088136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545D3FB1-678F-0A9A-CCB6-435CE57DA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11312" y="2011680"/>
            <a:ext cx="2999232" cy="2843784"/>
          </a:xfrm>
        </p:spPr>
        <p:txBody>
          <a:bodyPr anchor="ctr">
            <a:normAutofit/>
          </a:bodyPr>
          <a:lstStyle>
            <a:lvl1pPr marL="0" indent="0" algn="l">
              <a:lnSpc>
                <a:spcPct val="150000"/>
              </a:lnSpc>
              <a:buNone/>
              <a:defRPr sz="24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1pPr>
            <a:lvl2pPr algn="l">
              <a:lnSpc>
                <a:spcPct val="150000"/>
              </a:lnSpc>
              <a:defRPr sz="20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2pPr>
            <a:lvl3pPr algn="ctr">
              <a:defRPr sz="16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3pPr>
            <a:lvl4pPr algn="ctr">
              <a:defRPr sz="14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4pPr>
            <a:lvl5pPr algn="ctr">
              <a:defRPr sz="14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</p:txBody>
      </p:sp>
    </p:spTree>
    <p:extLst>
      <p:ext uri="{BB962C8B-B14F-4D97-AF65-F5344CB8AC3E}">
        <p14:creationId xmlns:p14="http://schemas.microsoft.com/office/powerpoint/2010/main" val="34824669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D362110-9E75-C1E6-F3D3-769A27CB658B}"/>
              </a:ext>
            </a:extLst>
          </p:cNvPr>
          <p:cNvSpPr/>
          <p:nvPr userDrawn="1"/>
        </p:nvSpPr>
        <p:spPr>
          <a:xfrm>
            <a:off x="4680" y="0"/>
            <a:ext cx="12191999" cy="2309247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0E61109-4A99-6337-9E7D-6AE0370E2A33}"/>
              </a:ext>
            </a:extLst>
          </p:cNvPr>
          <p:cNvSpPr/>
          <p:nvPr userDrawn="1"/>
        </p:nvSpPr>
        <p:spPr>
          <a:xfrm>
            <a:off x="1007819" y="319215"/>
            <a:ext cx="10185721" cy="1444625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1" name="Picture 10" descr="A picture containing mollusk, insect&#10;&#10;Description automatically generated">
            <a:extLst>
              <a:ext uri="{FF2B5EF4-FFF2-40B4-BE49-F238E27FC236}">
                <a16:creationId xmlns:a16="http://schemas.microsoft.com/office/drawing/2014/main" id="{13B4663F-72DF-CD37-DE9D-C35DFB37E8B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6902" y="1631192"/>
            <a:ext cx="1207554" cy="354511"/>
          </a:xfrm>
          <a:prstGeom prst="rect">
            <a:avLst/>
          </a:prstGeom>
        </p:spPr>
      </p:pic>
      <p:sp>
        <p:nvSpPr>
          <p:cNvPr id="12" name="Title 1">
            <a:extLst>
              <a:ext uri="{FF2B5EF4-FFF2-40B4-BE49-F238E27FC236}">
                <a16:creationId xmlns:a16="http://schemas.microsoft.com/office/drawing/2014/main" id="{C48BE494-2D3C-A618-4422-6EA9496986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381000"/>
            <a:ext cx="11430000" cy="1325563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069ADF-8CD9-4E77-BB8D-70D8824C5AE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628461"/>
            <a:ext cx="5181600" cy="354850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75F077D-E901-4AA9-B062-1C37FF407BF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628461"/>
            <a:ext cx="5181600" cy="354850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19B248-9F11-0A11-E6AF-776D371E14A3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838200" y="6356350"/>
            <a:ext cx="4114800" cy="365125"/>
          </a:xfrm>
        </p:spPr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85EFD48A-F270-E4EE-7C35-F4304F3DDF3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06943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198F9AA-2C87-421D-97C1-B4248DFDC2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381000"/>
            <a:ext cx="114300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98FC63-C8D2-4CE6-A3F1-EE8ED24590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81000" y="1825625"/>
            <a:ext cx="114300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567522-C3B6-46EB-A361-BEC2510B00C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2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/>
                </a:solidFill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C57CF0-034F-450D-937C-718D5AF1A05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208008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/>
                </a:solidFill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83539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1" r:id="rId2"/>
    <p:sldLayoutId id="2147483660" r:id="rId3"/>
    <p:sldLayoutId id="2147483668" r:id="rId4"/>
    <p:sldLayoutId id="2147483653" r:id="rId5"/>
    <p:sldLayoutId id="2147483662" r:id="rId6"/>
    <p:sldLayoutId id="2147483659" r:id="rId7"/>
    <p:sldLayoutId id="2147483665" r:id="rId8"/>
    <p:sldLayoutId id="2147483664" r:id="rId9"/>
    <p:sldLayoutId id="2147483667" r:id="rId10"/>
    <p:sldLayoutId id="2147483652" r:id="rId11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doors/>
      </p:transition>
    </mc:Choice>
    <mc:Fallback xmlns="">
      <p:transition spd="slow">
        <p:fade/>
      </p:transition>
    </mc:Fallback>
  </mc:AlternateConten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3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Clr>
          <a:srgbClr val="73292A"/>
        </a:buClr>
        <a:buFont typeface="Arial" panose="020B0604020202020204" pitchFamily="34" charset="0"/>
        <a:buChar char="•"/>
        <a:defRPr sz="2800" kern="1200">
          <a:solidFill>
            <a:schemeClr val="accent3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73292A"/>
        </a:buClr>
        <a:buFont typeface="Arial" panose="020B0604020202020204" pitchFamily="34" charset="0"/>
        <a:buChar char="•"/>
        <a:defRPr sz="2400" kern="1200">
          <a:solidFill>
            <a:schemeClr val="accent3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73292A"/>
        </a:buClr>
        <a:buFont typeface="Arial" panose="020B0604020202020204" pitchFamily="34" charset="0"/>
        <a:buChar char="•"/>
        <a:defRPr sz="2000" kern="1200">
          <a:solidFill>
            <a:schemeClr val="accent3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73292A"/>
        </a:buClr>
        <a:buFont typeface="Arial" panose="020B0604020202020204" pitchFamily="34" charset="0"/>
        <a:buChar char="•"/>
        <a:defRPr sz="1800" kern="1200">
          <a:solidFill>
            <a:schemeClr val="accent3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73292A"/>
        </a:buClr>
        <a:buFont typeface="Arial" panose="020B0604020202020204" pitchFamily="34" charset="0"/>
        <a:buChar char="•"/>
        <a:defRPr sz="18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  <p15:guide id="3" pos="240" userDrawn="1">
          <p15:clr>
            <a:srgbClr val="547EBF"/>
          </p15:clr>
        </p15:guide>
        <p15:guide id="4" orient="horz" pos="240" userDrawn="1">
          <p15:clr>
            <a:srgbClr val="547EBF"/>
          </p15:clr>
        </p15:guide>
        <p15:guide id="5" pos="7440" userDrawn="1">
          <p15:clr>
            <a:srgbClr val="547EBF"/>
          </p15:clr>
        </p15:guide>
        <p15:guide id="6" orient="horz" pos="4080" userDrawn="1">
          <p15:clr>
            <a:srgbClr val="547EBF"/>
          </p15:clr>
        </p15:guide>
        <p15:guide id="7" pos="3960" userDrawn="1">
          <p15:clr>
            <a:srgbClr val="547EBF"/>
          </p15:clr>
        </p15:guide>
        <p15:guide id="8" pos="3720" userDrawn="1">
          <p15:clr>
            <a:srgbClr val="547EBF"/>
          </p15:clr>
        </p15:guide>
        <p15:guide id="9" pos="2112" userDrawn="1">
          <p15:clr>
            <a:srgbClr val="547EBF"/>
          </p15:clr>
        </p15:guide>
        <p15:guide id="10" pos="1848" userDrawn="1">
          <p15:clr>
            <a:srgbClr val="547EBF"/>
          </p15:clr>
        </p15:guide>
        <p15:guide id="11" pos="5568" userDrawn="1">
          <p15:clr>
            <a:srgbClr val="547EBF"/>
          </p15:clr>
        </p15:guide>
        <p15:guide id="12" pos="5832" userDrawn="1">
          <p15:clr>
            <a:srgbClr val="547EBF"/>
          </p15:clr>
        </p15:guide>
        <p15:guide id="13" pos="4968" userDrawn="1">
          <p15:clr>
            <a:srgbClr val="9FCC3B"/>
          </p15:clr>
        </p15:guide>
        <p15:guide id="14" pos="5208" userDrawn="1">
          <p15:clr>
            <a:srgbClr val="9FCC3B"/>
          </p15:clr>
        </p15:guide>
        <p15:guide id="15" pos="2712" userDrawn="1">
          <p15:clr>
            <a:srgbClr val="9FCC3B"/>
          </p15:clr>
        </p15:guide>
        <p15:guide id="16" pos="2472" userDrawn="1">
          <p15:clr>
            <a:srgbClr val="9FCC3B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ubtitle 4">
            <a:extLst>
              <a:ext uri="{FF2B5EF4-FFF2-40B4-BE49-F238E27FC236}">
                <a16:creationId xmlns:a16="http://schemas.microsoft.com/office/drawing/2014/main" id="{F5187A17-1C8E-CAA4-B0EB-01C1BA91DB1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772433" y="3209544"/>
            <a:ext cx="4866640" cy="438912"/>
          </a:xfrm>
        </p:spPr>
        <p:txBody>
          <a:bodyPr/>
          <a:lstStyle/>
          <a:p>
            <a:r>
              <a:rPr lang="en-GB" dirty="0"/>
              <a:t>Student number: 2409358</a:t>
            </a:r>
            <a:endParaRPr lang="en-US" dirty="0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0A836C68-BEFA-1628-4DD5-575415D7628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490211" y="2070331"/>
            <a:ext cx="5591432" cy="438912"/>
          </a:xfrm>
        </p:spPr>
        <p:txBody>
          <a:bodyPr/>
          <a:lstStyle/>
          <a:p>
            <a:r>
              <a:rPr lang="en-GB" dirty="0"/>
              <a:t>Nosheen Rashid </a:t>
            </a:r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2FF9A8C-127E-0AFF-D7F3-5FB78B77A4BA}"/>
              </a:ext>
            </a:extLst>
          </p:cNvPr>
          <p:cNvSpPr txBox="1"/>
          <p:nvPr/>
        </p:nvSpPr>
        <p:spPr>
          <a:xfrm>
            <a:off x="5184736" y="2519303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C882408-E970-8806-FEE5-1D7F0164C710}"/>
              </a:ext>
            </a:extLst>
          </p:cNvPr>
          <p:cNvSpPr txBox="1"/>
          <p:nvPr/>
        </p:nvSpPr>
        <p:spPr>
          <a:xfrm>
            <a:off x="4754714" y="4694461"/>
            <a:ext cx="306242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sz="2000" b="1" dirty="0"/>
          </a:p>
        </p:txBody>
      </p:sp>
    </p:spTree>
    <p:extLst>
      <p:ext uri="{BB962C8B-B14F-4D97-AF65-F5344CB8AC3E}">
        <p14:creationId xmlns:p14="http://schemas.microsoft.com/office/powerpoint/2010/main" val="24805751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60295B-54B9-4937-90E3-BAB9CE69E3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Introduction 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72C760C-F77D-62CD-A1CA-9584DAE4BD0A}"/>
              </a:ext>
            </a:extLst>
          </p:cNvPr>
          <p:cNvSpPr txBox="1"/>
          <p:nvPr/>
        </p:nvSpPr>
        <p:spPr>
          <a:xfrm>
            <a:off x="5184736" y="2519303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147447A-F30F-D948-A9D8-2BE4EC02DFA6}"/>
              </a:ext>
            </a:extLst>
          </p:cNvPr>
          <p:cNvSpPr txBox="1"/>
          <p:nvPr/>
        </p:nvSpPr>
        <p:spPr>
          <a:xfrm>
            <a:off x="308250" y="2770441"/>
            <a:ext cx="373693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800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Isaac is a 4-year-old boy who attends a Children's Centre in London.</a:t>
            </a:r>
            <a:endParaRPr lang="en-US" sz="2800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D05B1EF1-F1F1-F350-DCD2-1D582433B4A2}"/>
              </a:ext>
            </a:extLst>
          </p:cNvPr>
          <p:cNvSpPr txBox="1"/>
          <p:nvPr/>
        </p:nvSpPr>
        <p:spPr>
          <a:xfrm>
            <a:off x="3524956" y="4022728"/>
            <a:ext cx="3109462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i="0" dirty="0">
                <a:solidFill>
                  <a:srgbClr val="000000"/>
                </a:solidFill>
                <a:effectLst/>
              </a:rPr>
              <a:t>He is quiet and shy.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i="0" dirty="0">
                <a:solidFill>
                  <a:srgbClr val="000000"/>
                </a:solidFill>
                <a:effectLst/>
              </a:rPr>
              <a:t>He gets upset when his mum leaves.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i="0" dirty="0">
                <a:solidFill>
                  <a:srgbClr val="000000"/>
                </a:solidFill>
                <a:effectLst/>
              </a:rPr>
              <a:t>He has delayed language skills.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i="0" dirty="0">
                <a:solidFill>
                  <a:srgbClr val="000000"/>
                </a:solidFill>
                <a:effectLst/>
              </a:rPr>
              <a:t>He finds it difficult to join group activities.</a:t>
            </a:r>
          </a:p>
          <a:p>
            <a:pPr algn="l"/>
            <a:endParaRPr lang="en-US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283C9CD5-8AF6-3259-4942-09F10C8BC02F}"/>
              </a:ext>
            </a:extLst>
          </p:cNvPr>
          <p:cNvSpPr txBox="1"/>
          <p:nvPr/>
        </p:nvSpPr>
        <p:spPr>
          <a:xfrm>
            <a:off x="7013536" y="3193941"/>
            <a:ext cx="5178464" cy="26776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</a:pPr>
            <a:r>
              <a:rPr lang="en-GB" sz="2400" b="1" i="0" dirty="0">
                <a:solidFill>
                  <a:srgbClr val="000000"/>
                </a:solidFill>
                <a:effectLst/>
              </a:rPr>
              <a:t>His mother is a single parent who has experienced postnatal depression and has little support.</a:t>
            </a:r>
          </a:p>
          <a:p>
            <a:pPr algn="l">
              <a:buNone/>
            </a:pPr>
            <a:r>
              <a:rPr lang="en-GB" sz="2400" b="1" i="0" dirty="0">
                <a:solidFill>
                  <a:srgbClr val="000000"/>
                </a:solidFill>
                <a:effectLst/>
              </a:rPr>
              <a:t>This presentation uses </a:t>
            </a:r>
            <a:r>
              <a:rPr lang="en-GB" sz="2400" b="1" i="0" dirty="0" err="1">
                <a:solidFill>
                  <a:srgbClr val="000000"/>
                </a:solidFill>
                <a:effectLst/>
              </a:rPr>
              <a:t>Bowlby's</a:t>
            </a:r>
            <a:r>
              <a:rPr lang="en-GB" sz="2400" b="1" i="0" dirty="0">
                <a:solidFill>
                  <a:srgbClr val="000000"/>
                </a:solidFill>
                <a:effectLst/>
              </a:rPr>
              <a:t> Attachment Theory to explain Isaac's development and suggest ways to support him.</a:t>
            </a:r>
          </a:p>
        </p:txBody>
      </p:sp>
    </p:spTree>
    <p:extLst>
      <p:ext uri="{BB962C8B-B14F-4D97-AF65-F5344CB8AC3E}">
        <p14:creationId xmlns:p14="http://schemas.microsoft.com/office/powerpoint/2010/main" val="23130999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Title 76">
            <a:extLst>
              <a:ext uri="{FF2B5EF4-FFF2-40B4-BE49-F238E27FC236}">
                <a16:creationId xmlns:a16="http://schemas.microsoft.com/office/drawing/2014/main" id="{D9A0AA8E-BE3B-E949-89DB-0208EE4A67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Bowlby</a:t>
            </a:r>
            <a:r>
              <a:rPr lang="en-GB" dirty="0"/>
              <a:t> attachment theory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FC3ADF-A5F4-52BF-D429-4983684A6B6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86526" y="2997336"/>
            <a:ext cx="10515600" cy="3548501"/>
          </a:xfrm>
        </p:spPr>
        <p:txBody>
          <a:bodyPr>
            <a:normAutofit/>
          </a:bodyPr>
          <a:lstStyle/>
          <a:p>
            <a:r>
              <a:rPr lang="en-GB" b="1" i="0" dirty="0">
                <a:solidFill>
                  <a:srgbClr val="000000"/>
                </a:solidFill>
                <a:effectLst/>
              </a:rPr>
              <a:t>John </a:t>
            </a:r>
            <a:r>
              <a:rPr lang="en-GB" b="1" i="0" dirty="0" err="1">
                <a:solidFill>
                  <a:srgbClr val="000000"/>
                </a:solidFill>
                <a:effectLst/>
              </a:rPr>
              <a:t>Bowlby</a:t>
            </a:r>
            <a:r>
              <a:rPr lang="en-GB" b="1" i="0" dirty="0">
                <a:solidFill>
                  <a:srgbClr val="000000"/>
                </a:solidFill>
                <a:effectLst/>
              </a:rPr>
              <a:t> believed that children need a close and loving relationship with a caregiver.</a:t>
            </a:r>
          </a:p>
          <a:p>
            <a:r>
              <a:rPr lang="en-GB" b="1" i="0" dirty="0">
                <a:solidFill>
                  <a:srgbClr val="000000"/>
                </a:solidFill>
                <a:effectLst/>
              </a:rPr>
              <a:t>This relationship is called attachment.</a:t>
            </a:r>
          </a:p>
          <a:p>
            <a:r>
              <a:rPr lang="en-GB" b="1" i="0" dirty="0">
                <a:solidFill>
                  <a:srgbClr val="000000"/>
                </a:solidFill>
                <a:effectLst/>
              </a:rPr>
              <a:t>Children need to feel safe and secure.</a:t>
            </a:r>
          </a:p>
          <a:p>
            <a:r>
              <a:rPr lang="en-GB" b="1" i="0" dirty="0">
                <a:solidFill>
                  <a:srgbClr val="000000"/>
                </a:solidFill>
                <a:effectLst/>
              </a:rPr>
              <a:t>A strong attachment helps children develop confidence.</a:t>
            </a:r>
          </a:p>
          <a:p>
            <a:r>
              <a:rPr lang="en-GB" b="1" i="0" dirty="0">
                <a:solidFill>
                  <a:srgbClr val="000000"/>
                </a:solidFill>
                <a:effectLst/>
              </a:rPr>
              <a:t>Children learn and explore better when they feel supported.</a:t>
            </a:r>
            <a:br>
              <a:rPr lang="en-GB" b="1" i="0" dirty="0">
                <a:solidFill>
                  <a:srgbClr val="000000"/>
                </a:solidFill>
                <a:effectLst/>
              </a:rPr>
            </a:br>
            <a:endParaRPr lang="en-GB" b="1" i="0" dirty="0">
              <a:solidFill>
                <a:srgbClr val="000000"/>
              </a:solidFill>
              <a:effectLst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68399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2DF434-28DB-4621-A497-D62C41CE0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381000"/>
            <a:ext cx="11430000" cy="1325563"/>
          </a:xfrm>
        </p:spPr>
        <p:txBody>
          <a:bodyPr anchor="ctr">
            <a:normAutofit/>
          </a:bodyPr>
          <a:lstStyle/>
          <a:p>
            <a:r>
              <a:rPr lang="en-GB" dirty="0"/>
              <a:t>Why this theory fit isaac</a:t>
            </a:r>
            <a:endParaRPr lang="en-US" dirty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4BB43655-9A83-AD02-F5D0-40A1BDDC012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628461"/>
            <a:ext cx="5181600" cy="3548501"/>
          </a:xfrm>
        </p:spPr>
        <p:txBody>
          <a:bodyPr>
            <a:normAutofit/>
          </a:bodyPr>
          <a:lstStyle/>
          <a:p>
            <a:r>
              <a:rPr lang="en-GB" sz="2200" b="1" i="0">
                <a:effectLst/>
              </a:rPr>
              <a:t>This theory is useful because Isaac shows signs that he may not feel fully secure.</a:t>
            </a:r>
          </a:p>
          <a:p>
            <a:r>
              <a:rPr lang="en-GB" sz="2200" b="1" i="0">
                <a:effectLst/>
              </a:rPr>
              <a:t>Examples include:</a:t>
            </a:r>
          </a:p>
          <a:p>
            <a:r>
              <a:rPr lang="en-GB" sz="2200" b="1" i="0">
                <a:effectLst/>
              </a:rPr>
              <a:t>Being upset when separated from his mother.</a:t>
            </a:r>
          </a:p>
          <a:p>
            <a:r>
              <a:rPr lang="en-GB" sz="2200" b="1" i="0">
                <a:effectLst/>
              </a:rPr>
              <a:t>Being clingy at home.</a:t>
            </a:r>
          </a:p>
          <a:p>
            <a:r>
              <a:rPr lang="en-GB" sz="2200" b="1" i="0">
                <a:effectLst/>
              </a:rPr>
              <a:t>Finding it hard to make friends.</a:t>
            </a:r>
          </a:p>
          <a:p>
            <a:r>
              <a:rPr lang="en-GB" sz="2200" b="1" i="0">
                <a:effectLst/>
              </a:rPr>
              <a:t>Being withdrawn during play.</a:t>
            </a:r>
          </a:p>
          <a:p>
            <a:endParaRPr lang="en-US" sz="220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1BD6A8B6-E70F-4FB6-A64C-4BBDDF965EA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653" r="10735" b="2"/>
          <a:stretch>
            <a:fillRect/>
          </a:stretch>
        </p:blipFill>
        <p:spPr>
          <a:xfrm>
            <a:off x="6172200" y="2628471"/>
            <a:ext cx="5181600" cy="3548481"/>
          </a:xfrm>
          <a:prstGeom prst="rect">
            <a:avLst/>
          </a:prstGeom>
          <a:noFill/>
        </p:spPr>
      </p:pic>
      <p:sp>
        <p:nvSpPr>
          <p:cNvPr id="14" name="Footer Placeholder 4">
            <a:extLst>
              <a:ext uri="{FF2B5EF4-FFF2-40B4-BE49-F238E27FC236}">
                <a16:creationId xmlns:a16="http://schemas.microsoft.com/office/drawing/2014/main" id="{3D1E1873-288E-818F-3429-CA3112F6BCD9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838200" y="6356350"/>
            <a:ext cx="41148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Presentation title</a:t>
            </a:r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0B63D6A1-CAE3-30B8-88CB-517B72B3E34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8610600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294A09A9-5501-47C1-A89A-A340965A2BE2}" type="slidenum">
              <a:rPr lang="en-US" smtClean="0"/>
              <a:pPr>
                <a:spcAft>
                  <a:spcPts val="600"/>
                </a:spcAft>
              </a:pPr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9527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6987667-5359-FE10-306E-168B476FBC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381000"/>
            <a:ext cx="114300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b="1" u="sng"/>
              <a:t>Applying the theory to isaac</a:t>
            </a:r>
            <a:endParaRPr lang="en-US" b="1" u="sng"/>
          </a:p>
        </p:txBody>
      </p:sp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7DCE7AC5-9022-3EB8-754F-B8B4C379AA62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rcRect l="13518" r="10418" b="-1"/>
          <a:stretch>
            <a:fillRect/>
          </a:stretch>
        </p:blipFill>
        <p:spPr>
          <a:xfrm>
            <a:off x="838200" y="2628461"/>
            <a:ext cx="5181600" cy="3548501"/>
          </a:xfrm>
          <a:prstGeom prst="rect">
            <a:avLst/>
          </a:prstGeom>
          <a:noFill/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F78B805-28CC-F5FA-6D5F-C48007861A95}"/>
              </a:ext>
            </a:extLst>
          </p:cNvPr>
          <p:cNvSpPr txBox="1"/>
          <p:nvPr/>
        </p:nvSpPr>
        <p:spPr>
          <a:xfrm>
            <a:off x="6172202" y="2445926"/>
            <a:ext cx="6198539" cy="291889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228600" indent="-228600">
              <a:lnSpc>
                <a:spcPct val="90000"/>
              </a:lnSpc>
              <a:spcBef>
                <a:spcPts val="1000"/>
              </a:spcBef>
              <a:buClr>
                <a:srgbClr val="73292A"/>
              </a:buClr>
              <a:buFont typeface="Arial" panose="020B0604020202020204" pitchFamily="34" charset="0"/>
              <a:buChar char="•"/>
            </a:pPr>
            <a:r>
              <a:rPr lang="en-US" sz="2000" b="1" i="0" dirty="0">
                <a:solidFill>
                  <a:schemeClr val="accent3"/>
                </a:solidFill>
                <a:effectLst/>
              </a:rPr>
              <a:t>Separation Anxiety</a:t>
            </a:r>
          </a:p>
          <a:p>
            <a:pPr marL="228600" indent="-228600">
              <a:lnSpc>
                <a:spcPct val="90000"/>
              </a:lnSpc>
              <a:spcBef>
                <a:spcPts val="1000"/>
              </a:spcBef>
              <a:buClr>
                <a:srgbClr val="73292A"/>
              </a:buClr>
              <a:buFont typeface="Arial" panose="020B0604020202020204" pitchFamily="34" charset="0"/>
              <a:buChar char="•"/>
            </a:pPr>
            <a:r>
              <a:rPr lang="en-US" sz="2000" b="1" i="0" dirty="0">
                <a:solidFill>
                  <a:schemeClr val="accent3"/>
                </a:solidFill>
                <a:effectLst/>
              </a:rPr>
              <a:t>Isaac becomes distressed when his mother leaves.</a:t>
            </a:r>
          </a:p>
          <a:p>
            <a:pPr marL="228600" indent="-228600">
              <a:lnSpc>
                <a:spcPct val="90000"/>
              </a:lnSpc>
              <a:spcBef>
                <a:spcPts val="1000"/>
              </a:spcBef>
              <a:buClr>
                <a:srgbClr val="73292A"/>
              </a:buClr>
              <a:buFont typeface="Arial" panose="020B0604020202020204" pitchFamily="34" charset="0"/>
              <a:buChar char="•"/>
            </a:pPr>
            <a:r>
              <a:rPr lang="en-US" sz="2000" b="1" i="0" dirty="0">
                <a:solidFill>
                  <a:schemeClr val="accent3"/>
                </a:solidFill>
                <a:effectLst/>
              </a:rPr>
              <a:t>This may suggest he feels insecure and worries that she may not return.</a:t>
            </a:r>
          </a:p>
          <a:p>
            <a:pPr marL="228600" indent="-228600">
              <a:lnSpc>
                <a:spcPct val="90000"/>
              </a:lnSpc>
              <a:spcBef>
                <a:spcPts val="1000"/>
              </a:spcBef>
              <a:buClr>
                <a:srgbClr val="73292A"/>
              </a:buClr>
              <a:buFont typeface="Arial" panose="020B0604020202020204" pitchFamily="34" charset="0"/>
              <a:buChar char="•"/>
            </a:pPr>
            <a:r>
              <a:rPr lang="en-US" sz="2000" b="1" i="0" dirty="0">
                <a:solidFill>
                  <a:schemeClr val="accent3"/>
                </a:solidFill>
                <a:effectLst/>
              </a:rPr>
              <a:t>Withdrawal from Play</a:t>
            </a:r>
          </a:p>
          <a:p>
            <a:pPr marL="228600" indent="-228600">
              <a:lnSpc>
                <a:spcPct val="90000"/>
              </a:lnSpc>
              <a:spcBef>
                <a:spcPts val="1000"/>
              </a:spcBef>
              <a:buClr>
                <a:srgbClr val="73292A"/>
              </a:buClr>
              <a:buFont typeface="Arial" panose="020B0604020202020204" pitchFamily="34" charset="0"/>
              <a:buChar char="•"/>
            </a:pPr>
            <a:r>
              <a:rPr lang="en-US" sz="2000" b="1" i="0" dirty="0">
                <a:solidFill>
                  <a:schemeClr val="accent3"/>
                </a:solidFill>
                <a:effectLst/>
              </a:rPr>
              <a:t>Children with insecure attachment may lack confidence to explore and interact with others.</a:t>
            </a:r>
          </a:p>
          <a:p>
            <a:pPr marL="228600" indent="-228600">
              <a:lnSpc>
                <a:spcPct val="90000"/>
              </a:lnSpc>
              <a:spcBef>
                <a:spcPts val="1000"/>
              </a:spcBef>
              <a:buClr>
                <a:srgbClr val="73292A"/>
              </a:buClr>
              <a:buFont typeface="Arial" panose="020B0604020202020204" pitchFamily="34" charset="0"/>
              <a:buChar char="•"/>
            </a:pPr>
            <a:r>
              <a:rPr lang="en-US" sz="2000" b="1" i="0" dirty="0">
                <a:solidFill>
                  <a:schemeClr val="accent3"/>
                </a:solidFill>
                <a:effectLst/>
              </a:rPr>
              <a:t>Sleep Difficulties</a:t>
            </a:r>
          </a:p>
          <a:p>
            <a:pPr marL="228600" indent="-228600">
              <a:lnSpc>
                <a:spcPct val="90000"/>
              </a:lnSpc>
              <a:spcBef>
                <a:spcPts val="1000"/>
              </a:spcBef>
              <a:buClr>
                <a:srgbClr val="73292A"/>
              </a:buClr>
              <a:buFont typeface="Arial" panose="020B0604020202020204" pitchFamily="34" charset="0"/>
              <a:buChar char="•"/>
            </a:pPr>
            <a:r>
              <a:rPr lang="en-US" sz="2000" b="1" i="0" dirty="0">
                <a:solidFill>
                  <a:schemeClr val="accent3"/>
                </a:solidFill>
                <a:effectLst/>
              </a:rPr>
              <a:t>Anxiety and emotional insecurity can affect sleep patterns.</a:t>
            </a:r>
          </a:p>
          <a:p>
            <a:pPr marL="228600" indent="-228600">
              <a:lnSpc>
                <a:spcPct val="90000"/>
              </a:lnSpc>
              <a:spcBef>
                <a:spcPts val="1000"/>
              </a:spcBef>
              <a:buClr>
                <a:srgbClr val="73292A"/>
              </a:buClr>
              <a:buFont typeface="Arial" panose="020B0604020202020204" pitchFamily="34" charset="0"/>
              <a:buChar char="•"/>
            </a:pPr>
            <a:r>
              <a:rPr lang="en-US" sz="2000" b="1" i="0" dirty="0">
                <a:solidFill>
                  <a:schemeClr val="accent3"/>
                </a:solidFill>
                <a:effectLst/>
              </a:rPr>
              <a:t>Language Delay</a:t>
            </a:r>
          </a:p>
          <a:p>
            <a:pPr marL="228600" indent="-228600">
              <a:lnSpc>
                <a:spcPct val="90000"/>
              </a:lnSpc>
              <a:spcBef>
                <a:spcPts val="1000"/>
              </a:spcBef>
              <a:buClr>
                <a:srgbClr val="73292A"/>
              </a:buClr>
              <a:buFont typeface="Arial" panose="020B0604020202020204" pitchFamily="34" charset="0"/>
              <a:buChar char="•"/>
            </a:pPr>
            <a:r>
              <a:rPr lang="en-US" sz="2000" b="1" i="0" dirty="0">
                <a:solidFill>
                  <a:schemeClr val="accent3"/>
                </a:solidFill>
                <a:effectLst/>
              </a:rPr>
              <a:t>Limited social interaction and reduced communication opportunities may affect language development.</a:t>
            </a:r>
          </a:p>
        </p:txBody>
      </p:sp>
      <p:sp>
        <p:nvSpPr>
          <p:cNvPr id="28" name="Footer Placeholder 4">
            <a:extLst>
              <a:ext uri="{FF2B5EF4-FFF2-40B4-BE49-F238E27FC236}">
                <a16:creationId xmlns:a16="http://schemas.microsoft.com/office/drawing/2014/main" id="{1552ACB7-C7FB-7879-C5B5-9C51E198D88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838200" y="6356350"/>
            <a:ext cx="41148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kern="1200">
                <a:latin typeface="Gill Sans Nova Light" panose="020F0302020204030204" pitchFamily="34" charset="0"/>
                <a:ea typeface="+mn-ea"/>
                <a:cs typeface="Gill Sans Nova Light" panose="020F0302020204030204" pitchFamily="34" charset="0"/>
              </a:rPr>
              <a:t>Presentation title</a:t>
            </a:r>
          </a:p>
        </p:txBody>
      </p:sp>
      <p:sp>
        <p:nvSpPr>
          <p:cNvPr id="29" name="Slide Number Placeholder 5">
            <a:extLst>
              <a:ext uri="{FF2B5EF4-FFF2-40B4-BE49-F238E27FC236}">
                <a16:creationId xmlns:a16="http://schemas.microsoft.com/office/drawing/2014/main" id="{F1E95586-3BB7-3342-F45C-2DEB92739AE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294A09A9-5501-47C1-A89A-A340965A2BE2}" type="slidenum">
              <a:rPr lang="en-US" smtClean="0"/>
              <a:pPr>
                <a:spcAft>
                  <a:spcPts val="600"/>
                </a:spcAft>
              </a:pPr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56100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8562B-F17F-D293-9C7D-4F98B9DA33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Nature and </a:t>
            </a:r>
            <a:r>
              <a:rPr lang="en-GB" dirty="0" err="1"/>
              <a:t>Nuture</a:t>
            </a:r>
            <a:r>
              <a:rPr lang="en-GB" dirty="0"/>
              <a:t> 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F1B8FC-AAA2-1DBB-810D-EBBB4D48E5D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597103"/>
            <a:ext cx="10515600" cy="3548501"/>
          </a:xfrm>
        </p:spPr>
        <p:txBody>
          <a:bodyPr>
            <a:noAutofit/>
          </a:bodyPr>
          <a:lstStyle/>
          <a:p>
            <a:r>
              <a:rPr lang="en-GB" sz="2000" b="1" i="0" dirty="0">
                <a:solidFill>
                  <a:srgbClr val="000000"/>
                </a:solidFill>
                <a:effectLst/>
              </a:rPr>
              <a:t>Nature (Biological Factors)</a:t>
            </a:r>
          </a:p>
          <a:p>
            <a:r>
              <a:rPr lang="en-GB" sz="2000" b="1" i="0" dirty="0">
                <a:solidFill>
                  <a:srgbClr val="000000"/>
                </a:solidFill>
                <a:effectLst/>
              </a:rPr>
              <a:t>Isaac may naturally be shy or sensitive.</a:t>
            </a:r>
          </a:p>
          <a:p>
            <a:r>
              <a:rPr lang="en-GB" sz="2000" b="1" i="0" dirty="0">
                <a:solidFill>
                  <a:srgbClr val="000000"/>
                </a:solidFill>
                <a:effectLst/>
              </a:rPr>
              <a:t>Early brain development affects learning and emotions.</a:t>
            </a:r>
          </a:p>
          <a:p>
            <a:endParaRPr lang="en-GB" sz="2000" b="1" dirty="0">
              <a:solidFill>
                <a:srgbClr val="000000"/>
              </a:solidFill>
            </a:endParaRPr>
          </a:p>
          <a:p>
            <a:r>
              <a:rPr lang="en-GB" sz="2000" b="1" i="0" dirty="0">
                <a:solidFill>
                  <a:srgbClr val="000000"/>
                </a:solidFill>
                <a:effectLst/>
              </a:rPr>
              <a:t>Nurture (Environmental Factors)</a:t>
            </a:r>
          </a:p>
          <a:p>
            <a:r>
              <a:rPr lang="en-GB" sz="2000" b="1" i="0" dirty="0">
                <a:solidFill>
                  <a:srgbClr val="000000"/>
                </a:solidFill>
                <a:effectLst/>
              </a:rPr>
              <a:t>Mother's postnatal depression</a:t>
            </a:r>
          </a:p>
          <a:p>
            <a:r>
              <a:rPr lang="en-GB" sz="2000" b="1" i="0" dirty="0">
                <a:solidFill>
                  <a:srgbClr val="000000"/>
                </a:solidFill>
                <a:effectLst/>
              </a:rPr>
              <a:t>Frequent childcare changes</a:t>
            </a:r>
          </a:p>
          <a:p>
            <a:r>
              <a:rPr lang="en-GB" sz="2000" b="1" i="0" dirty="0">
                <a:solidFill>
                  <a:srgbClr val="000000"/>
                </a:solidFill>
                <a:effectLst/>
              </a:rPr>
              <a:t>Moving home</a:t>
            </a:r>
          </a:p>
          <a:p>
            <a:r>
              <a:rPr lang="en-GB" sz="2000" b="1" i="0" dirty="0">
                <a:solidFill>
                  <a:srgbClr val="000000"/>
                </a:solidFill>
                <a:effectLst/>
              </a:rPr>
              <a:t>Limited social interaction</a:t>
            </a:r>
          </a:p>
          <a:p>
            <a:r>
              <a:rPr lang="en-GB" sz="2000" b="1" i="0" dirty="0">
                <a:solidFill>
                  <a:srgbClr val="000000"/>
                </a:solidFill>
                <a:effectLst/>
              </a:rPr>
              <a:t>These environmental experiences may have had a strong impact on his development.</a:t>
            </a:r>
            <a:br>
              <a:rPr lang="en-GB" sz="2000" b="1" dirty="0"/>
            </a:br>
            <a:endParaRPr lang="en-GB" sz="2000" b="1" i="0" dirty="0">
              <a:solidFill>
                <a:srgbClr val="000000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2878939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672429D8-C64D-871C-7E07-6F5D92B719B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944255" y="1553865"/>
            <a:ext cx="3922776" cy="5304135"/>
          </a:xfrm>
        </p:spPr>
        <p:txBody>
          <a:bodyPr/>
          <a:lstStyle/>
          <a:p>
            <a:r>
              <a:rPr lang="en-GB" sz="2000" b="1" i="0" u="sng" dirty="0">
                <a:solidFill>
                  <a:srgbClr val="000000"/>
                </a:solidFill>
                <a:effectLst/>
              </a:rPr>
              <a:t>Attachment-Based Support</a:t>
            </a:r>
          </a:p>
          <a:p>
            <a:r>
              <a:rPr lang="en-GB" sz="2000" b="1" i="0" dirty="0">
                <a:solidFill>
                  <a:srgbClr val="000000"/>
                </a:solidFill>
                <a:effectLst/>
              </a:rPr>
              <a:t>Assign a key worker to build a trusting relationship.</a:t>
            </a:r>
          </a:p>
          <a:p>
            <a:r>
              <a:rPr lang="en-GB" sz="2000" b="1" i="0" dirty="0">
                <a:solidFill>
                  <a:srgbClr val="000000"/>
                </a:solidFill>
                <a:effectLst/>
              </a:rPr>
              <a:t>Use consistent routines.</a:t>
            </a:r>
          </a:p>
          <a:p>
            <a:endParaRPr lang="en-GB" sz="2000" b="1" i="0" dirty="0">
              <a:solidFill>
                <a:srgbClr val="000000"/>
              </a:solidFill>
              <a:effectLst/>
            </a:endParaRPr>
          </a:p>
          <a:p>
            <a:r>
              <a:rPr lang="en-GB" sz="2000" b="1" i="0" u="sng" dirty="0">
                <a:solidFill>
                  <a:srgbClr val="000000"/>
                </a:solidFill>
                <a:effectLst/>
              </a:rPr>
              <a:t>Emotional Support</a:t>
            </a:r>
          </a:p>
          <a:p>
            <a:r>
              <a:rPr lang="en-GB" sz="2000" b="1" i="0" dirty="0">
                <a:solidFill>
                  <a:srgbClr val="000000"/>
                </a:solidFill>
                <a:effectLst/>
              </a:rPr>
              <a:t>Help Isaac recognise and express feelings.</a:t>
            </a:r>
          </a:p>
          <a:p>
            <a:r>
              <a:rPr lang="en-GB" sz="2000" b="1" i="0" dirty="0">
                <a:solidFill>
                  <a:srgbClr val="000000"/>
                </a:solidFill>
                <a:effectLst/>
              </a:rPr>
              <a:t>Use storybooks and emotion cards.</a:t>
            </a:r>
          </a:p>
          <a:p>
            <a:endParaRPr lang="en-GB" sz="2000" b="1" i="0" dirty="0">
              <a:solidFill>
                <a:srgbClr val="000000"/>
              </a:solidFill>
              <a:effectLst/>
            </a:endParaRPr>
          </a:p>
          <a:p>
            <a:r>
              <a:rPr lang="en-GB" sz="2000" b="1" i="0" u="sng" dirty="0">
                <a:solidFill>
                  <a:srgbClr val="000000"/>
                </a:solidFill>
                <a:effectLst/>
              </a:rPr>
              <a:t>Language Development</a:t>
            </a:r>
          </a:p>
          <a:p>
            <a:r>
              <a:rPr lang="en-GB" sz="2000" b="1" i="0" dirty="0">
                <a:solidFill>
                  <a:srgbClr val="000000"/>
                </a:solidFill>
                <a:effectLst/>
              </a:rPr>
              <a:t>Daily conversations and storytelling.</a:t>
            </a:r>
          </a:p>
          <a:p>
            <a:r>
              <a:rPr lang="en-GB" sz="2000" b="1" i="0" dirty="0">
                <a:solidFill>
                  <a:srgbClr val="000000"/>
                </a:solidFill>
                <a:effectLst/>
              </a:rPr>
              <a:t>Small-group language activities.</a:t>
            </a:r>
          </a:p>
          <a:p>
            <a:endParaRPr lang="en-GB" sz="2000" b="1" i="0" u="sng" dirty="0">
              <a:solidFill>
                <a:srgbClr val="000000"/>
              </a:solidFill>
              <a:effectLst/>
            </a:endParaRPr>
          </a:p>
          <a:p>
            <a:r>
              <a:rPr lang="en-GB" sz="2000" b="1" i="0" u="sng" dirty="0">
                <a:solidFill>
                  <a:srgbClr val="000000"/>
                </a:solidFill>
                <a:effectLst/>
              </a:rPr>
              <a:t>Play-Based Learning</a:t>
            </a:r>
          </a:p>
          <a:p>
            <a:r>
              <a:rPr lang="en-GB" sz="2000" b="1" i="0" dirty="0">
                <a:solidFill>
                  <a:srgbClr val="000000"/>
                </a:solidFill>
                <a:effectLst/>
              </a:rPr>
              <a:t>Encourage cooperative play with other children.</a:t>
            </a:r>
          </a:p>
          <a:p>
            <a:r>
              <a:rPr lang="en-GB" sz="2000" b="1" i="0" dirty="0">
                <a:solidFill>
                  <a:srgbClr val="000000"/>
                </a:solidFill>
                <a:effectLst/>
              </a:rPr>
              <a:t>Use games that build confidence and social skills.</a:t>
            </a:r>
          </a:p>
          <a:p>
            <a:br>
              <a:rPr lang="en-GB" sz="1800" dirty="0"/>
            </a:br>
            <a:endParaRPr lang="en-US" sz="1800" dirty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1CF3F62A-97AC-C2F3-B2A9-2A68BE85B9F9}"/>
              </a:ext>
            </a:extLst>
          </p:cNvPr>
          <p:cNvSpPr>
            <a:spLocks noGrp="1"/>
          </p:cNvSpPr>
          <p:nvPr>
            <p:ph type="body" idx="10"/>
          </p:nvPr>
        </p:nvSpPr>
        <p:spPr>
          <a:xfrm>
            <a:off x="693390" y="528233"/>
            <a:ext cx="3922776" cy="255718"/>
          </a:xfrm>
        </p:spPr>
        <p:txBody>
          <a:bodyPr>
            <a:normAutofit fontScale="55000" lnSpcReduction="20000"/>
          </a:bodyPr>
          <a:lstStyle/>
          <a:p>
            <a:r>
              <a:rPr lang="en-GB" sz="2400" b="1" dirty="0"/>
              <a:t>Support plan</a:t>
            </a:r>
            <a:endParaRPr lang="en-US" sz="2400" b="1" dirty="0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3E2F7DE0-17CB-A7DB-8EA8-5803CB4EB1D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0"/>
            <a:ext cx="6096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29994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EF4D5B-3E14-1349-3E16-232AA74EEB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Supporting Isaac’s mother</a:t>
            </a:r>
            <a:endParaRPr lang="en-US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3B86DA6A-71DA-AD25-5AFF-A8F1C4457F59}"/>
              </a:ext>
            </a:extLst>
          </p:cNvPr>
          <p:cNvSpPr txBox="1"/>
          <p:nvPr/>
        </p:nvSpPr>
        <p:spPr>
          <a:xfrm>
            <a:off x="3442504" y="2675725"/>
            <a:ext cx="6909741" cy="26776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sz="2800" b="1" i="0" dirty="0">
                <a:solidFill>
                  <a:srgbClr val="000000"/>
                </a:solidFill>
                <a:effectLst/>
              </a:rPr>
              <a:t>Offer parenting support programmes.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b="1" i="0" dirty="0">
                <a:solidFill>
                  <a:srgbClr val="000000"/>
                </a:solidFill>
                <a:effectLst/>
              </a:rPr>
              <a:t>Signpost mental health services.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b="1" i="0" dirty="0">
                <a:solidFill>
                  <a:srgbClr val="000000"/>
                </a:solidFill>
                <a:effectLst/>
              </a:rPr>
              <a:t>Encourage attendance at parent-and-child groups.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b="1" i="0" dirty="0">
                <a:solidFill>
                  <a:srgbClr val="000000"/>
                </a:solidFill>
                <a:effectLst/>
              </a:rPr>
              <a:t>Provide positive feedback to build confidence.</a:t>
            </a:r>
          </a:p>
          <a:p>
            <a:pPr algn="l">
              <a:buNone/>
            </a:pPr>
            <a:r>
              <a:rPr lang="en-GB" sz="2800" b="1" i="0" dirty="0">
                <a:solidFill>
                  <a:srgbClr val="000000"/>
                </a:solidFill>
                <a:effectLst/>
              </a:rPr>
              <a:t>Supporting the parent helps support the child.</a:t>
            </a:r>
          </a:p>
        </p:txBody>
      </p:sp>
    </p:spTree>
    <p:extLst>
      <p:ext uri="{BB962C8B-B14F-4D97-AF65-F5344CB8AC3E}">
        <p14:creationId xmlns:p14="http://schemas.microsoft.com/office/powerpoint/2010/main" val="20681211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945F7353-2B01-64F4-D477-AF68737F4360}"/>
              </a:ext>
            </a:extLst>
          </p:cNvPr>
          <p:cNvSpPr txBox="1"/>
          <p:nvPr/>
        </p:nvSpPr>
        <p:spPr>
          <a:xfrm>
            <a:off x="381000" y="381000"/>
            <a:ext cx="114300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u="sng">
                <a:solidFill>
                  <a:schemeClr val="accent3"/>
                </a:solidFill>
                <a:latin typeface="+mj-lt"/>
                <a:ea typeface="+mj-ea"/>
                <a:cs typeface="+mj-cs"/>
              </a:rPr>
              <a:t>Multi-agency working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BA98ABAA-8B93-F870-5EDB-ECEE6D36552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750" r="12318" b="-1"/>
          <a:stretch>
            <a:fillRect/>
          </a:stretch>
        </p:blipFill>
        <p:spPr>
          <a:xfrm>
            <a:off x="838200" y="2628461"/>
            <a:ext cx="5181600" cy="3548501"/>
          </a:xfrm>
          <a:prstGeom prst="rect">
            <a:avLst/>
          </a:prstGeom>
          <a:noFill/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154C5A4-819C-ADAD-E06C-68723D424913}"/>
              </a:ext>
            </a:extLst>
          </p:cNvPr>
          <p:cNvSpPr txBox="1"/>
          <p:nvPr/>
        </p:nvSpPr>
        <p:spPr>
          <a:xfrm>
            <a:off x="6172200" y="2628461"/>
            <a:ext cx="5181600" cy="35485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28600" indent="-228600">
              <a:lnSpc>
                <a:spcPct val="90000"/>
              </a:lnSpc>
              <a:spcBef>
                <a:spcPts val="1000"/>
              </a:spcBef>
              <a:buClr>
                <a:srgbClr val="73292A"/>
              </a:buClr>
              <a:buFont typeface="Arial" panose="020B0604020202020204" pitchFamily="34" charset="0"/>
              <a:buChar char="•"/>
            </a:pPr>
            <a:r>
              <a:rPr lang="en-US" sz="2400" b="1" i="0">
                <a:solidFill>
                  <a:schemeClr val="accent3"/>
                </a:solidFill>
                <a:effectLst/>
              </a:rPr>
              <a:t>Professionals may include:</a:t>
            </a:r>
          </a:p>
          <a:p>
            <a:pPr marL="228600" indent="-228600">
              <a:lnSpc>
                <a:spcPct val="90000"/>
              </a:lnSpc>
              <a:spcBef>
                <a:spcPts val="1000"/>
              </a:spcBef>
              <a:buClr>
                <a:srgbClr val="73292A"/>
              </a:buClr>
              <a:buFont typeface="Arial" panose="020B0604020202020204" pitchFamily="34" charset="0"/>
              <a:buChar char="•"/>
            </a:pPr>
            <a:r>
              <a:rPr lang="en-US" sz="2400" b="1" i="0">
                <a:solidFill>
                  <a:schemeClr val="accent3"/>
                </a:solidFill>
                <a:effectLst/>
              </a:rPr>
              <a:t>Early Years practitioners</a:t>
            </a:r>
          </a:p>
          <a:p>
            <a:pPr marL="228600" indent="-228600">
              <a:lnSpc>
                <a:spcPct val="90000"/>
              </a:lnSpc>
              <a:spcBef>
                <a:spcPts val="1000"/>
              </a:spcBef>
              <a:buClr>
                <a:srgbClr val="73292A"/>
              </a:buClr>
              <a:buFont typeface="Arial" panose="020B0604020202020204" pitchFamily="34" charset="0"/>
              <a:buChar char="•"/>
            </a:pPr>
            <a:r>
              <a:rPr lang="en-US" sz="2400" b="1" i="0">
                <a:solidFill>
                  <a:schemeClr val="accent3"/>
                </a:solidFill>
                <a:effectLst/>
              </a:rPr>
              <a:t>Health visitor</a:t>
            </a:r>
          </a:p>
          <a:p>
            <a:pPr marL="228600" indent="-228600">
              <a:lnSpc>
                <a:spcPct val="90000"/>
              </a:lnSpc>
              <a:spcBef>
                <a:spcPts val="1000"/>
              </a:spcBef>
              <a:buClr>
                <a:srgbClr val="73292A"/>
              </a:buClr>
              <a:buFont typeface="Arial" panose="020B0604020202020204" pitchFamily="34" charset="0"/>
              <a:buChar char="•"/>
            </a:pPr>
            <a:r>
              <a:rPr lang="en-US" sz="2400" b="1" i="0">
                <a:solidFill>
                  <a:schemeClr val="accent3"/>
                </a:solidFill>
                <a:effectLst/>
              </a:rPr>
              <a:t>Speech and Language Therapist</a:t>
            </a:r>
          </a:p>
          <a:p>
            <a:pPr marL="228600" indent="-228600">
              <a:lnSpc>
                <a:spcPct val="90000"/>
              </a:lnSpc>
              <a:spcBef>
                <a:spcPts val="1000"/>
              </a:spcBef>
              <a:buClr>
                <a:srgbClr val="73292A"/>
              </a:buClr>
              <a:buFont typeface="Arial" panose="020B0604020202020204" pitchFamily="34" charset="0"/>
              <a:buChar char="•"/>
            </a:pPr>
            <a:r>
              <a:rPr lang="en-US" sz="2400" b="1" i="0">
                <a:solidFill>
                  <a:schemeClr val="accent3"/>
                </a:solidFill>
                <a:effectLst/>
              </a:rPr>
              <a:t>GP</a:t>
            </a:r>
          </a:p>
          <a:p>
            <a:pPr marL="228600" indent="-228600">
              <a:lnSpc>
                <a:spcPct val="90000"/>
              </a:lnSpc>
              <a:spcBef>
                <a:spcPts val="1000"/>
              </a:spcBef>
              <a:buClr>
                <a:srgbClr val="73292A"/>
              </a:buClr>
              <a:buFont typeface="Arial" panose="020B0604020202020204" pitchFamily="34" charset="0"/>
              <a:buChar char="•"/>
            </a:pPr>
            <a:r>
              <a:rPr lang="en-US" sz="2400" b="1" i="0">
                <a:solidFill>
                  <a:schemeClr val="accent3"/>
                </a:solidFill>
                <a:effectLst/>
              </a:rPr>
              <a:t>Family support worker</a:t>
            </a:r>
          </a:p>
          <a:p>
            <a:pPr marL="228600" indent="-228600">
              <a:lnSpc>
                <a:spcPct val="90000"/>
              </a:lnSpc>
              <a:spcBef>
                <a:spcPts val="1000"/>
              </a:spcBef>
              <a:buClr>
                <a:srgbClr val="73292A"/>
              </a:buClr>
              <a:buFont typeface="Arial" panose="020B0604020202020204" pitchFamily="34" charset="0"/>
              <a:buChar char="•"/>
            </a:pPr>
            <a:r>
              <a:rPr lang="en-US" sz="2400" b="1" i="0">
                <a:solidFill>
                  <a:schemeClr val="accent3"/>
                </a:solidFill>
                <a:effectLst/>
              </a:rPr>
              <a:t>Working together ensures Isaac receives consistent support.</a:t>
            </a:r>
          </a:p>
        </p:txBody>
      </p:sp>
      <p:sp>
        <p:nvSpPr>
          <p:cNvPr id="16" name="Footer Placeholder 4">
            <a:extLst>
              <a:ext uri="{FF2B5EF4-FFF2-40B4-BE49-F238E27FC236}">
                <a16:creationId xmlns:a16="http://schemas.microsoft.com/office/drawing/2014/main" id="{63780C99-A8BA-7128-D80D-39D149DF4118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838200" y="6356350"/>
            <a:ext cx="41148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Presentation title</a:t>
            </a:r>
          </a:p>
        </p:txBody>
      </p:sp>
      <p:sp>
        <p:nvSpPr>
          <p:cNvPr id="18" name="Slide Number Placeholder 5">
            <a:extLst>
              <a:ext uri="{FF2B5EF4-FFF2-40B4-BE49-F238E27FC236}">
                <a16:creationId xmlns:a16="http://schemas.microsoft.com/office/drawing/2014/main" id="{FC1061C3-A4D4-B4A0-EE6B-08C8A22D27B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294A09A9-5501-47C1-A89A-A340965A2BE2}" type="slidenum">
              <a:rPr lang="en-US" smtClean="0"/>
              <a:pPr>
                <a:spcAft>
                  <a:spcPts val="600"/>
                </a:spcAft>
              </a:pPr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02518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6DCDB8-35DB-A969-8690-08870EE184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Strengths and limitations of </a:t>
            </a:r>
            <a:r>
              <a:rPr lang="en-GB" dirty="0" err="1"/>
              <a:t>Bowlby’s</a:t>
            </a:r>
            <a:r>
              <a:rPr lang="en-GB" dirty="0"/>
              <a:t> Theory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DB62CA8-91D9-6D9C-B6A3-E08133E1B70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b="1" i="0" u="sng" dirty="0">
                <a:solidFill>
                  <a:srgbClr val="000000"/>
                </a:solidFill>
                <a:effectLst/>
              </a:rPr>
              <a:t>Limitations</a:t>
            </a:r>
          </a:p>
          <a:p>
            <a:r>
              <a:rPr lang="en-GB" b="1" i="0" dirty="0">
                <a:solidFill>
                  <a:srgbClr val="000000"/>
                </a:solidFill>
                <a:effectLst/>
              </a:rPr>
              <a:t>Focuses mainly on the mother-child relationship.</a:t>
            </a:r>
          </a:p>
          <a:p>
            <a:r>
              <a:rPr lang="en-GB" b="1" i="0" dirty="0">
                <a:solidFill>
                  <a:srgbClr val="000000"/>
                </a:solidFill>
                <a:effectLst/>
              </a:rPr>
              <a:t>Does not fully consider cultural differences.</a:t>
            </a:r>
          </a:p>
          <a:p>
            <a:r>
              <a:rPr lang="en-GB" b="1" i="0" dirty="0">
                <a:solidFill>
                  <a:srgbClr val="000000"/>
                </a:solidFill>
                <a:effectLst/>
              </a:rPr>
              <a:t>Children's development is influenced by many factors, not attachment alone.</a:t>
            </a:r>
          </a:p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426577-0074-4517-D617-BDAA22436D3F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DE96C5-4C01-2E12-0FCF-FD9E00538EE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10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152051-2237-3FC8-9D13-DBD2A8D5D64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1000" y="2471671"/>
            <a:ext cx="5181600" cy="3548501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GB" b="1" i="0" u="sng" dirty="0">
                <a:solidFill>
                  <a:srgbClr val="000000"/>
                </a:solidFill>
                <a:effectLst/>
              </a:rPr>
              <a:t>Strengths</a:t>
            </a:r>
          </a:p>
          <a:p>
            <a:endParaRPr lang="en-GB" b="1" i="0" u="sng" dirty="0">
              <a:solidFill>
                <a:srgbClr val="000000"/>
              </a:solidFill>
              <a:effectLst/>
            </a:endParaRPr>
          </a:p>
          <a:p>
            <a:r>
              <a:rPr lang="en-GB" b="0" i="0" dirty="0">
                <a:solidFill>
                  <a:srgbClr val="000000"/>
                </a:solidFill>
                <a:effectLst/>
              </a:rPr>
              <a:t>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Explains the importance of early relationships.</a:t>
            </a:r>
          </a:p>
          <a:p>
            <a:r>
              <a:rPr lang="en-GB" b="1" i="0" dirty="0">
                <a:solidFill>
                  <a:srgbClr val="000000"/>
                </a:solidFill>
                <a:effectLst/>
              </a:rPr>
              <a:t> Helps practitioners understand children's emotional needs.</a:t>
            </a:r>
          </a:p>
          <a:p>
            <a:r>
              <a:rPr lang="en-GB" b="1" i="0" dirty="0">
                <a:solidFill>
                  <a:srgbClr val="000000"/>
                </a:solidFill>
                <a:effectLst/>
              </a:rPr>
              <a:t> Widely used in early years practice.</a:t>
            </a:r>
          </a:p>
        </p:txBody>
      </p:sp>
    </p:spTree>
    <p:extLst>
      <p:ext uri="{BB962C8B-B14F-4D97-AF65-F5344CB8AC3E}">
        <p14:creationId xmlns:p14="http://schemas.microsoft.com/office/powerpoint/2010/main" val="30883906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8FF5C3-E122-1A41-9787-517BA5ECEB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 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C88CB2-68FD-F311-136E-89B7DA1A2849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B6B338-B0A3-84BF-DD2D-81BC57EC7B3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11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F61F7D-195C-B6D4-5DA9-2102D8D0444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824867"/>
            <a:ext cx="10515600" cy="354850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i="0" dirty="0" err="1">
                <a:solidFill>
                  <a:srgbClr val="000000"/>
                </a:solidFill>
                <a:effectLst/>
              </a:rPr>
              <a:t>Bowlby's</a:t>
            </a:r>
            <a:r>
              <a:rPr lang="en-GB" sz="2400" b="1" i="0" dirty="0">
                <a:solidFill>
                  <a:srgbClr val="000000"/>
                </a:solidFill>
                <a:effectLst/>
              </a:rPr>
              <a:t> Attachment Theory helps explain Isaac's:</a:t>
            </a:r>
          </a:p>
          <a:p>
            <a:r>
              <a:rPr lang="en-GB" sz="2400" b="1" i="0" dirty="0">
                <a:solidFill>
                  <a:srgbClr val="000000"/>
                </a:solidFill>
                <a:effectLst/>
              </a:rPr>
              <a:t>Separation anxiety</a:t>
            </a:r>
          </a:p>
          <a:p>
            <a:r>
              <a:rPr lang="en-GB" sz="2400" b="1" i="0" dirty="0">
                <a:solidFill>
                  <a:srgbClr val="000000"/>
                </a:solidFill>
                <a:effectLst/>
              </a:rPr>
              <a:t>Clingy behaviour</a:t>
            </a:r>
          </a:p>
          <a:p>
            <a:r>
              <a:rPr lang="en-GB" sz="2400" b="1" i="0" dirty="0">
                <a:solidFill>
                  <a:srgbClr val="000000"/>
                </a:solidFill>
                <a:effectLst/>
              </a:rPr>
              <a:t>Withdrawal from others</a:t>
            </a:r>
          </a:p>
          <a:p>
            <a:r>
              <a:rPr lang="en-GB" sz="2400" b="1" i="0" dirty="0">
                <a:solidFill>
                  <a:srgbClr val="000000"/>
                </a:solidFill>
                <a:effectLst/>
              </a:rPr>
              <a:t>Emotional difficulties</a:t>
            </a:r>
          </a:p>
          <a:p>
            <a:r>
              <a:rPr lang="en-GB" sz="2400" b="1" i="0" dirty="0">
                <a:solidFill>
                  <a:srgbClr val="000000"/>
                </a:solidFill>
                <a:effectLst/>
              </a:rPr>
              <a:t>A supportive relationship with caregivers, language support, play opportunities, and multi-agency intervention can help Isaac develop confidence, communication skills, and emotional wellbeing.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47928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F2324D-BFFC-12F3-F019-FD0B508A8B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9F397C3-3650-6FE0-5B70-0BCD02A5BF88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58B54FA-01FD-4DFC-E6B1-B2C29B8C638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12</a:t>
            </a:fld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62B64B5-45B8-DB84-72B7-C185A6CE046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47953" y="2990411"/>
            <a:ext cx="10515600" cy="3548501"/>
          </a:xfrm>
        </p:spPr>
        <p:txBody>
          <a:bodyPr>
            <a:normAutofit fontScale="85000" lnSpcReduction="20000"/>
          </a:bodyPr>
          <a:lstStyle/>
          <a:p>
            <a:r>
              <a:rPr lang="en-GB" b="1" i="0" dirty="0">
                <a:solidFill>
                  <a:srgbClr val="000000"/>
                </a:solidFill>
                <a:effectLst/>
              </a:rPr>
              <a:t>Ainsworth, M.D.S., </a:t>
            </a:r>
            <a:r>
              <a:rPr lang="en-GB" b="1" i="0" dirty="0" err="1">
                <a:solidFill>
                  <a:srgbClr val="000000"/>
                </a:solidFill>
                <a:effectLst/>
              </a:rPr>
              <a:t>Blehar</a:t>
            </a:r>
            <a:r>
              <a:rPr lang="en-GB" b="1" i="0" dirty="0">
                <a:solidFill>
                  <a:srgbClr val="000000"/>
                </a:solidFill>
                <a:effectLst/>
              </a:rPr>
              <a:t>, M.C., Waters, E. and Wall, S. (1978) </a:t>
            </a:r>
            <a:r>
              <a:rPr lang="en-GB" b="1" i="1" dirty="0">
                <a:solidFill>
                  <a:srgbClr val="000000"/>
                </a:solidFill>
                <a:effectLst/>
              </a:rPr>
              <a:t>Patterns of Attachment: A Psychological Study of the Strange Situation</a:t>
            </a:r>
            <a:r>
              <a:rPr lang="en-GB" b="1" i="0" dirty="0">
                <a:solidFill>
                  <a:srgbClr val="000000"/>
                </a:solidFill>
                <a:effectLst/>
              </a:rPr>
              <a:t>. Hillsdale, NJ: </a:t>
            </a:r>
            <a:r>
              <a:rPr lang="en-GB" b="1" i="0" dirty="0" err="1">
                <a:solidFill>
                  <a:srgbClr val="000000"/>
                </a:solidFill>
                <a:effectLst/>
              </a:rPr>
              <a:t>Erlbaum</a:t>
            </a:r>
            <a:r>
              <a:rPr lang="en-GB" b="1" i="0" dirty="0">
                <a:solidFill>
                  <a:srgbClr val="000000"/>
                </a:solidFill>
                <a:effectLst/>
              </a:rPr>
              <a:t>.</a:t>
            </a:r>
          </a:p>
          <a:p>
            <a:r>
              <a:rPr lang="en-GB" b="1" i="0" dirty="0" err="1">
                <a:solidFill>
                  <a:srgbClr val="000000"/>
                </a:solidFill>
                <a:effectLst/>
              </a:rPr>
              <a:t>Bowlby</a:t>
            </a:r>
            <a:r>
              <a:rPr lang="en-GB" b="1" i="0" dirty="0">
                <a:solidFill>
                  <a:srgbClr val="000000"/>
                </a:solidFill>
                <a:effectLst/>
              </a:rPr>
              <a:t>, J. (1969) </a:t>
            </a:r>
            <a:r>
              <a:rPr lang="en-GB" b="1" i="1" dirty="0">
                <a:solidFill>
                  <a:srgbClr val="000000"/>
                </a:solidFill>
                <a:effectLst/>
              </a:rPr>
              <a:t>Attachment and Loss: Volume 1. Attachment</a:t>
            </a:r>
            <a:r>
              <a:rPr lang="en-GB" b="1" i="0" dirty="0">
                <a:solidFill>
                  <a:srgbClr val="000000"/>
                </a:solidFill>
                <a:effectLst/>
              </a:rPr>
              <a:t>. London: Hogarth Press.</a:t>
            </a:r>
          </a:p>
          <a:p>
            <a:r>
              <a:rPr lang="en-GB" b="1" i="0" dirty="0" err="1">
                <a:solidFill>
                  <a:srgbClr val="000000"/>
                </a:solidFill>
                <a:effectLst/>
              </a:rPr>
              <a:t>Bowlby</a:t>
            </a:r>
            <a:r>
              <a:rPr lang="en-GB" b="1" i="0" dirty="0">
                <a:solidFill>
                  <a:srgbClr val="000000"/>
                </a:solidFill>
                <a:effectLst/>
              </a:rPr>
              <a:t>, J. (1988) </a:t>
            </a:r>
            <a:r>
              <a:rPr lang="en-GB" b="1" i="1" dirty="0">
                <a:solidFill>
                  <a:srgbClr val="000000"/>
                </a:solidFill>
                <a:effectLst/>
              </a:rPr>
              <a:t>A Secure Base: Parent-Child Attachment and Healthy Human Development</a:t>
            </a:r>
            <a:r>
              <a:rPr lang="en-GB" b="1" i="0" dirty="0">
                <a:solidFill>
                  <a:srgbClr val="000000"/>
                </a:solidFill>
                <a:effectLst/>
              </a:rPr>
              <a:t>. London: </a:t>
            </a:r>
            <a:r>
              <a:rPr lang="en-GB" b="1" i="0" dirty="0" err="1">
                <a:solidFill>
                  <a:srgbClr val="000000"/>
                </a:solidFill>
                <a:effectLst/>
              </a:rPr>
              <a:t>Routledge</a:t>
            </a:r>
            <a:r>
              <a:rPr lang="en-GB" b="1" i="0" dirty="0">
                <a:solidFill>
                  <a:srgbClr val="000000"/>
                </a:solidFill>
                <a:effectLst/>
              </a:rPr>
              <a:t>.</a:t>
            </a:r>
          </a:p>
          <a:p>
            <a:r>
              <a:rPr lang="en-GB" b="1" i="0" dirty="0">
                <a:solidFill>
                  <a:srgbClr val="000000"/>
                </a:solidFill>
                <a:effectLst/>
              </a:rPr>
              <a:t>Department for Education (2024) </a:t>
            </a:r>
            <a:r>
              <a:rPr lang="en-GB" b="1" i="1" dirty="0">
                <a:solidFill>
                  <a:srgbClr val="000000"/>
                </a:solidFill>
                <a:effectLst/>
              </a:rPr>
              <a:t>Early Years Foundation Stage (EYFS) Statutory Framework</a:t>
            </a:r>
            <a:r>
              <a:rPr lang="en-GB" b="1" i="0" dirty="0">
                <a:solidFill>
                  <a:srgbClr val="000000"/>
                </a:solidFill>
                <a:effectLst/>
              </a:rPr>
              <a:t>. London: Department for Education.</a:t>
            </a:r>
          </a:p>
          <a:p>
            <a:r>
              <a:rPr lang="en-GB" b="1" i="0" dirty="0">
                <a:solidFill>
                  <a:srgbClr val="000000"/>
                </a:solidFill>
                <a:effectLst/>
              </a:rPr>
              <a:t>Howe, D. (2011) </a:t>
            </a:r>
            <a:r>
              <a:rPr lang="en-GB" b="1" i="1" dirty="0">
                <a:solidFill>
                  <a:srgbClr val="000000"/>
                </a:solidFill>
                <a:effectLst/>
              </a:rPr>
              <a:t>Attachment Across the </a:t>
            </a:r>
            <a:r>
              <a:rPr lang="en-GB" b="1" i="1" dirty="0" err="1">
                <a:solidFill>
                  <a:srgbClr val="000000"/>
                </a:solidFill>
                <a:effectLst/>
              </a:rPr>
              <a:t>Lifecourse</a:t>
            </a:r>
            <a:r>
              <a:rPr lang="en-GB" b="1" i="1" dirty="0">
                <a:solidFill>
                  <a:srgbClr val="000000"/>
                </a:solidFill>
                <a:effectLst/>
              </a:rPr>
              <a:t>: A Brief Introduction</a:t>
            </a:r>
            <a:r>
              <a:rPr lang="en-GB" b="1" i="0" dirty="0">
                <a:solidFill>
                  <a:srgbClr val="000000"/>
                </a:solidFill>
                <a:effectLst/>
              </a:rPr>
              <a:t>. Basingstoke: </a:t>
            </a:r>
            <a:r>
              <a:rPr lang="en-GB" b="1" i="0" dirty="0" err="1">
                <a:solidFill>
                  <a:srgbClr val="000000"/>
                </a:solidFill>
                <a:effectLst/>
              </a:rPr>
              <a:t>Palgrave</a:t>
            </a:r>
            <a:r>
              <a:rPr lang="en-GB" b="1" i="0" dirty="0">
                <a:solidFill>
                  <a:srgbClr val="000000"/>
                </a:solidFill>
                <a:effectLst/>
              </a:rPr>
              <a:t> Macmillan.</a:t>
            </a:r>
          </a:p>
          <a:p>
            <a:r>
              <a:rPr lang="en-GB" b="1" i="0" dirty="0">
                <a:solidFill>
                  <a:srgbClr val="000000"/>
                </a:solidFill>
                <a:effectLst/>
              </a:rPr>
              <a:t>Sheridan, M., Howard, J. and </a:t>
            </a:r>
            <a:r>
              <a:rPr lang="en-GB" b="1" i="0" dirty="0" err="1">
                <a:solidFill>
                  <a:srgbClr val="000000"/>
                </a:solidFill>
                <a:effectLst/>
              </a:rPr>
              <a:t>Alderson</a:t>
            </a:r>
            <a:r>
              <a:rPr lang="en-GB" b="1" i="0" dirty="0">
                <a:solidFill>
                  <a:srgbClr val="000000"/>
                </a:solidFill>
                <a:effectLst/>
              </a:rPr>
              <a:t>, D. (2011) </a:t>
            </a:r>
            <a:r>
              <a:rPr lang="en-GB" b="1" i="1" dirty="0">
                <a:solidFill>
                  <a:srgbClr val="000000"/>
                </a:solidFill>
                <a:effectLst/>
              </a:rPr>
              <a:t>Play in Early Childhood: From Birth to Six Years</a:t>
            </a:r>
            <a:r>
              <a:rPr lang="en-GB" b="1" i="0" dirty="0">
                <a:solidFill>
                  <a:srgbClr val="000000"/>
                </a:solidFill>
                <a:effectLst/>
              </a:rPr>
              <a:t>. 3rd </a:t>
            </a:r>
            <a:r>
              <a:rPr lang="en-GB" b="1" i="0" dirty="0" err="1">
                <a:solidFill>
                  <a:srgbClr val="000000"/>
                </a:solidFill>
                <a:effectLst/>
              </a:rPr>
              <a:t>edn</a:t>
            </a:r>
            <a:r>
              <a:rPr lang="en-GB" b="1" i="0" dirty="0">
                <a:solidFill>
                  <a:srgbClr val="000000"/>
                </a:solidFill>
                <a:effectLst/>
              </a:rPr>
              <a:t>. London: </a:t>
            </a:r>
            <a:r>
              <a:rPr lang="en-GB" b="1" i="0" dirty="0" err="1">
                <a:solidFill>
                  <a:srgbClr val="000000"/>
                </a:solidFill>
                <a:effectLst/>
              </a:rPr>
              <a:t>Routledge</a:t>
            </a:r>
            <a:r>
              <a:rPr lang="en-GB" b="1" i="0" dirty="0">
                <a:solidFill>
                  <a:srgbClr val="000000"/>
                </a:solidFill>
                <a:effectLst/>
              </a:rPr>
              <a:t>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84437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Custom 20">
      <a:dk1>
        <a:srgbClr val="000000"/>
      </a:dk1>
      <a:lt1>
        <a:srgbClr val="FFFFFF"/>
      </a:lt1>
      <a:dk2>
        <a:srgbClr val="CAD8D6"/>
      </a:dk2>
      <a:lt2>
        <a:srgbClr val="E7E6E6"/>
      </a:lt2>
      <a:accent1>
        <a:srgbClr val="7E8679"/>
      </a:accent1>
      <a:accent2>
        <a:srgbClr val="72292A"/>
      </a:accent2>
      <a:accent3>
        <a:srgbClr val="4A3A1C"/>
      </a:accent3>
      <a:accent4>
        <a:srgbClr val="E47D60"/>
      </a:accent4>
      <a:accent5>
        <a:srgbClr val="CEBBAF"/>
      </a:accent5>
      <a:accent6>
        <a:srgbClr val="E8DAC4"/>
      </a:accent6>
      <a:hlink>
        <a:srgbClr val="3968F6"/>
      </a:hlink>
      <a:folHlink>
        <a:srgbClr val="954F72"/>
      </a:folHlink>
    </a:clrScheme>
    <a:fontScheme name="Custom 23">
      <a:majorFont>
        <a:latin typeface="Baskerville Old Face"/>
        <a:ea typeface=""/>
        <a:cs typeface=""/>
      </a:majorFont>
      <a:minorFont>
        <a:latin typeface="Gill Sans Nova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by-Shower-Party_Win32_EF-v9" id="{AE4326AE-68DE-4364-925F-2EC9BB2C355F}" vid="{BEEEA865-8D39-4A14-A6FA-D1795E75889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6" ma:contentTypeDescription="Create a new document." ma:contentTypeScope="" ma:versionID="ac37c1753acd5e330d2062ccec26ea66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b340c7101c92c5120abd06486f94548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090D0DE4-4A0B-485A-867F-D32D7CE3AC62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http://schemas.microsoft.com/sharepoint/v3"/>
    <ds:schemaRef ds:uri="71af3243-3dd4-4a8d-8c0d-dd76da1f02a5"/>
    <ds:schemaRef ds:uri="16c05727-aa75-4e4a-9b5f-8a80a1165891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A3BD4421-5E6E-4C33-A01D-311A69C084F6}">
  <ds:schemaRefs>
    <ds:schemaRef ds:uri="http://schemas.microsoft.com/office/2006/metadata/properties"/>
    <ds:schemaRef ds:uri="http://www.w3.org/2000/xmlns/"/>
    <ds:schemaRef ds:uri="http://schemas.microsoft.com/sharepoint/v3"/>
    <ds:schemaRef ds:uri="http://www.w3.org/2001/XMLSchema-instance"/>
    <ds:schemaRef ds:uri="71af3243-3dd4-4a8d-8c0d-dd76da1f02a5"/>
    <ds:schemaRef ds:uri="http://schemas.microsoft.com/office/infopath/2007/PartnerControls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5A6E54DB-B848-4DD5-8CB7-A9EC607E7B10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201</Words>
  <Application>Microsoft Office PowerPoint</Application>
  <PresentationFormat>Widescreen</PresentationFormat>
  <Paragraphs>45</Paragraphs>
  <Slides>12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Nosheen Rashid </vt:lpstr>
      <vt:lpstr>Introduction </vt:lpstr>
      <vt:lpstr>Bowlby attachment theory </vt:lpstr>
      <vt:lpstr>Why this theory fit isaac</vt:lpstr>
      <vt:lpstr>Applying the theory to isaac</vt:lpstr>
      <vt:lpstr>Nature and Nuture </vt:lpstr>
      <vt:lpstr>PowerPoint Presentation</vt:lpstr>
      <vt:lpstr>Supporting Isaac’s mother</vt:lpstr>
      <vt:lpstr>PowerPoint Presentation</vt:lpstr>
      <vt:lpstr>Strengths and limitations of Bowlby’s Theory</vt:lpstr>
      <vt:lpstr>Conclusion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Nosheen Rashid </dc:title>
  <dc:creator>Nosheen Rashid</dc:creator>
  <cp:lastModifiedBy>Nosheen Rashid</cp:lastModifiedBy>
  <cp:revision>8</cp:revision>
  <dcterms:created xsi:type="dcterms:W3CDTF">2026-06-03T16:19:27Z</dcterms:created>
  <dcterms:modified xsi:type="dcterms:W3CDTF">2026-06-05T18:38:18Z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