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4.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5.xml" ContentType="application/vnd.openxmlformats-officedocument.presentationml.tags+xml"/>
  <Override PartName="/ppt/notesSlides/notesSlide8.xml" ContentType="application/vnd.openxmlformats-officedocument.presentationml.notesSlide+xml"/>
  <Override PartName="/ppt/tags/tag6.xml" ContentType="application/vnd.openxmlformats-officedocument.presentationml.tags+xml"/>
  <Override PartName="/ppt/notesSlides/notesSlide9.xml" ContentType="application/vnd.openxmlformats-officedocument.presentationml.notesSlide+xml"/>
  <Override PartName="/ppt/tags/tag7.xml" ContentType="application/vnd.openxmlformats-officedocument.presentationml.tags+xml"/>
  <Override PartName="/ppt/notesSlides/notesSlide10.xml" ContentType="application/vnd.openxmlformats-officedocument.presentationml.notesSlide+xml"/>
  <Override PartName="/ppt/tags/tag8.xml" ContentType="application/vnd.openxmlformats-officedocument.presentationml.tags+xml"/>
  <Override PartName="/ppt/notesSlides/notesSlide11.xml" ContentType="application/vnd.openxmlformats-officedocument.presentationml.notesSlide+xml"/>
  <Override PartName="/ppt/tags/tag9.xml" ContentType="application/vnd.openxmlformats-officedocument.presentationml.tags+xml"/>
  <Override PartName="/ppt/notesSlides/notesSlide12.xml" ContentType="application/vnd.openxmlformats-officedocument.presentationml.notesSlide+xml"/>
  <Override PartName="/ppt/tags/tag10.xml" ContentType="application/vnd.openxmlformats-officedocument.presentationml.tag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1"/>
  </p:notesMasterIdLst>
  <p:sldIdLst>
    <p:sldId id="256" r:id="rId5"/>
    <p:sldId id="257" r:id="rId6"/>
    <p:sldId id="258" r:id="rId7"/>
    <p:sldId id="259" r:id="rId8"/>
    <p:sldId id="260" r:id="rId9"/>
    <p:sldId id="261" r:id="rId10"/>
    <p:sldId id="262" r:id="rId11"/>
    <p:sldId id="271" r:id="rId12"/>
    <p:sldId id="263" r:id="rId13"/>
    <p:sldId id="264" r:id="rId14"/>
    <p:sldId id="265" r:id="rId15"/>
    <p:sldId id="266" r:id="rId16"/>
    <p:sldId id="270" r:id="rId17"/>
    <p:sldId id="267" r:id="rId18"/>
    <p:sldId id="268" r:id="rId19"/>
    <p:sldId id="269"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033" autoAdjust="0"/>
  </p:normalViewPr>
  <p:slideViewPr>
    <p:cSldViewPr snapToGrid="0" snapToObjects="1">
      <p:cViewPr varScale="1">
        <p:scale>
          <a:sx n="113" d="100"/>
          <a:sy n="113" d="100"/>
        </p:scale>
        <p:origin x="912" y="84"/>
      </p:cViewPr>
      <p:guideLst>
        <p:guide orient="horz" pos="2160"/>
        <p:guide pos="2880"/>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360379-3B0D-4DA4-B851-659401A0AF61}"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F2F0BF3E-0DFB-41C2-947E-DA70F69F8CBB}">
      <dgm:prSet/>
      <dgm:spPr/>
      <dgm:t>
        <a:bodyPr/>
        <a:lstStyle/>
        <a:p>
          <a:r>
            <a:rPr lang="en-US"/>
            <a:t>Social: Ethical expectations.</a:t>
          </a:r>
        </a:p>
      </dgm:t>
    </dgm:pt>
    <dgm:pt modelId="{177460FB-03CB-440A-AE42-AE487063FF72}" type="parTrans" cxnId="{473C15DB-78C5-4EFD-9628-F11594E1874D}">
      <dgm:prSet/>
      <dgm:spPr/>
      <dgm:t>
        <a:bodyPr/>
        <a:lstStyle/>
        <a:p>
          <a:endParaRPr lang="en-US"/>
        </a:p>
      </dgm:t>
    </dgm:pt>
    <dgm:pt modelId="{5CE2698E-A8B7-45D0-B73A-092B3DC7F29A}" type="sibTrans" cxnId="{473C15DB-78C5-4EFD-9628-F11594E1874D}">
      <dgm:prSet/>
      <dgm:spPr/>
      <dgm:t>
        <a:bodyPr/>
        <a:lstStyle/>
        <a:p>
          <a:endParaRPr lang="en-US"/>
        </a:p>
      </dgm:t>
    </dgm:pt>
    <dgm:pt modelId="{E512B3CD-5157-4B23-97B6-E2E3B0AD1FBC}">
      <dgm:prSet/>
      <dgm:spPr/>
      <dgm:t>
        <a:bodyPr/>
        <a:lstStyle/>
        <a:p>
          <a:r>
            <a:rPr lang="en-US"/>
            <a:t>Environmental: Climate change.</a:t>
          </a:r>
        </a:p>
      </dgm:t>
    </dgm:pt>
    <dgm:pt modelId="{7B999640-8CA4-4587-A869-5A1FE2ECB888}" type="parTrans" cxnId="{A4EB9EE8-B669-40E4-8E64-21150F708435}">
      <dgm:prSet/>
      <dgm:spPr/>
      <dgm:t>
        <a:bodyPr/>
        <a:lstStyle/>
        <a:p>
          <a:endParaRPr lang="en-US"/>
        </a:p>
      </dgm:t>
    </dgm:pt>
    <dgm:pt modelId="{74C685B2-02BB-42B3-ABF3-F25F857DD6F8}" type="sibTrans" cxnId="{A4EB9EE8-B669-40E4-8E64-21150F708435}">
      <dgm:prSet/>
      <dgm:spPr/>
      <dgm:t>
        <a:bodyPr/>
        <a:lstStyle/>
        <a:p>
          <a:endParaRPr lang="en-US"/>
        </a:p>
      </dgm:t>
    </dgm:pt>
    <dgm:pt modelId="{0FC15C42-9DFC-4F50-B317-7A101AFF8110}">
      <dgm:prSet/>
      <dgm:spPr/>
      <dgm:t>
        <a:bodyPr/>
        <a:lstStyle/>
        <a:p>
          <a:r>
            <a:rPr lang="en-US"/>
            <a:t>Legal: Packaging laws.</a:t>
          </a:r>
        </a:p>
      </dgm:t>
    </dgm:pt>
    <dgm:pt modelId="{9937E2CA-7784-4353-B596-9FD3A29FFADC}" type="parTrans" cxnId="{586E87BB-FB41-410C-80E7-414ED6B341EB}">
      <dgm:prSet/>
      <dgm:spPr/>
      <dgm:t>
        <a:bodyPr/>
        <a:lstStyle/>
        <a:p>
          <a:endParaRPr lang="en-US"/>
        </a:p>
      </dgm:t>
    </dgm:pt>
    <dgm:pt modelId="{75A3B663-2A9A-4D80-A573-39E8675E2E9B}" type="sibTrans" cxnId="{586E87BB-FB41-410C-80E7-414ED6B341EB}">
      <dgm:prSet/>
      <dgm:spPr/>
      <dgm:t>
        <a:bodyPr/>
        <a:lstStyle/>
        <a:p>
          <a:endParaRPr lang="en-US"/>
        </a:p>
      </dgm:t>
    </dgm:pt>
    <dgm:pt modelId="{66CE7BB7-46AB-4687-B628-2949B5CE806D}">
      <dgm:prSet/>
      <dgm:spPr/>
      <dgm:t>
        <a:bodyPr/>
        <a:lstStyle/>
        <a:p>
          <a:r>
            <a:rPr lang="en-US"/>
            <a:t>Economic: Rising costs.</a:t>
          </a:r>
        </a:p>
      </dgm:t>
    </dgm:pt>
    <dgm:pt modelId="{6A32D79B-871F-46BC-A4FB-290183061DD9}" type="parTrans" cxnId="{520A5420-5EF1-489A-A8E4-073699CCF66E}">
      <dgm:prSet/>
      <dgm:spPr/>
      <dgm:t>
        <a:bodyPr/>
        <a:lstStyle/>
        <a:p>
          <a:endParaRPr lang="en-US"/>
        </a:p>
      </dgm:t>
    </dgm:pt>
    <dgm:pt modelId="{87868BEB-D61C-4C45-9204-83A9E46A2E8C}" type="sibTrans" cxnId="{520A5420-5EF1-489A-A8E4-073699CCF66E}">
      <dgm:prSet/>
      <dgm:spPr/>
      <dgm:t>
        <a:bodyPr/>
        <a:lstStyle/>
        <a:p>
          <a:endParaRPr lang="en-US"/>
        </a:p>
      </dgm:t>
    </dgm:pt>
    <dgm:pt modelId="{4B750EA1-1DBF-4C24-A12D-99CF8A5387B2}" type="pres">
      <dgm:prSet presAssocID="{A1360379-3B0D-4DA4-B851-659401A0AF61}" presName="linear" presStyleCnt="0">
        <dgm:presLayoutVars>
          <dgm:animLvl val="lvl"/>
          <dgm:resizeHandles val="exact"/>
        </dgm:presLayoutVars>
      </dgm:prSet>
      <dgm:spPr/>
    </dgm:pt>
    <dgm:pt modelId="{56FB924F-82EF-49FA-AE1B-1E65AC79DDAF}" type="pres">
      <dgm:prSet presAssocID="{F2F0BF3E-0DFB-41C2-947E-DA70F69F8CBB}" presName="parentText" presStyleLbl="node1" presStyleIdx="0" presStyleCnt="4">
        <dgm:presLayoutVars>
          <dgm:chMax val="0"/>
          <dgm:bulletEnabled val="1"/>
        </dgm:presLayoutVars>
      </dgm:prSet>
      <dgm:spPr/>
    </dgm:pt>
    <dgm:pt modelId="{277DE2B4-CFE4-452D-993A-D5DC5657A72A}" type="pres">
      <dgm:prSet presAssocID="{5CE2698E-A8B7-45D0-B73A-092B3DC7F29A}" presName="spacer" presStyleCnt="0"/>
      <dgm:spPr/>
    </dgm:pt>
    <dgm:pt modelId="{36DF14EE-07B1-46C8-9FAA-47FD270C318E}" type="pres">
      <dgm:prSet presAssocID="{E512B3CD-5157-4B23-97B6-E2E3B0AD1FBC}" presName="parentText" presStyleLbl="node1" presStyleIdx="1" presStyleCnt="4">
        <dgm:presLayoutVars>
          <dgm:chMax val="0"/>
          <dgm:bulletEnabled val="1"/>
        </dgm:presLayoutVars>
      </dgm:prSet>
      <dgm:spPr/>
    </dgm:pt>
    <dgm:pt modelId="{B6D109F1-95DF-4296-AA10-EB66828C8F96}" type="pres">
      <dgm:prSet presAssocID="{74C685B2-02BB-42B3-ABF3-F25F857DD6F8}" presName="spacer" presStyleCnt="0"/>
      <dgm:spPr/>
    </dgm:pt>
    <dgm:pt modelId="{B2F1DD41-F987-4B62-BB85-415FC57B4421}" type="pres">
      <dgm:prSet presAssocID="{0FC15C42-9DFC-4F50-B317-7A101AFF8110}" presName="parentText" presStyleLbl="node1" presStyleIdx="2" presStyleCnt="4">
        <dgm:presLayoutVars>
          <dgm:chMax val="0"/>
          <dgm:bulletEnabled val="1"/>
        </dgm:presLayoutVars>
      </dgm:prSet>
      <dgm:spPr/>
    </dgm:pt>
    <dgm:pt modelId="{CA0419EA-DACD-4A00-B92A-9285C7C6DF47}" type="pres">
      <dgm:prSet presAssocID="{75A3B663-2A9A-4D80-A573-39E8675E2E9B}" presName="spacer" presStyleCnt="0"/>
      <dgm:spPr/>
    </dgm:pt>
    <dgm:pt modelId="{576BA7F2-E07E-4382-A6B4-AC7ED8765F44}" type="pres">
      <dgm:prSet presAssocID="{66CE7BB7-46AB-4687-B628-2949B5CE806D}" presName="parentText" presStyleLbl="node1" presStyleIdx="3" presStyleCnt="4">
        <dgm:presLayoutVars>
          <dgm:chMax val="0"/>
          <dgm:bulletEnabled val="1"/>
        </dgm:presLayoutVars>
      </dgm:prSet>
      <dgm:spPr/>
    </dgm:pt>
  </dgm:ptLst>
  <dgm:cxnLst>
    <dgm:cxn modelId="{21E29D0C-7E4C-443B-B847-8B62179C928E}" type="presOf" srcId="{F2F0BF3E-0DFB-41C2-947E-DA70F69F8CBB}" destId="{56FB924F-82EF-49FA-AE1B-1E65AC79DDAF}" srcOrd="0" destOrd="0" presId="urn:microsoft.com/office/officeart/2005/8/layout/vList2"/>
    <dgm:cxn modelId="{76022C1C-84FC-46FA-8C0C-2C23688D9638}" type="presOf" srcId="{0FC15C42-9DFC-4F50-B317-7A101AFF8110}" destId="{B2F1DD41-F987-4B62-BB85-415FC57B4421}" srcOrd="0" destOrd="0" presId="urn:microsoft.com/office/officeart/2005/8/layout/vList2"/>
    <dgm:cxn modelId="{637C191E-EDC8-439B-8359-6E95D2FDFBA9}" type="presOf" srcId="{66CE7BB7-46AB-4687-B628-2949B5CE806D}" destId="{576BA7F2-E07E-4382-A6B4-AC7ED8765F44}" srcOrd="0" destOrd="0" presId="urn:microsoft.com/office/officeart/2005/8/layout/vList2"/>
    <dgm:cxn modelId="{520A5420-5EF1-489A-A8E4-073699CCF66E}" srcId="{A1360379-3B0D-4DA4-B851-659401A0AF61}" destId="{66CE7BB7-46AB-4687-B628-2949B5CE806D}" srcOrd="3" destOrd="0" parTransId="{6A32D79B-871F-46BC-A4FB-290183061DD9}" sibTransId="{87868BEB-D61C-4C45-9204-83A9E46A2E8C}"/>
    <dgm:cxn modelId="{4220CD88-C524-42BF-9906-33FBD353AB75}" type="presOf" srcId="{E512B3CD-5157-4B23-97B6-E2E3B0AD1FBC}" destId="{36DF14EE-07B1-46C8-9FAA-47FD270C318E}" srcOrd="0" destOrd="0" presId="urn:microsoft.com/office/officeart/2005/8/layout/vList2"/>
    <dgm:cxn modelId="{586E87BB-FB41-410C-80E7-414ED6B341EB}" srcId="{A1360379-3B0D-4DA4-B851-659401A0AF61}" destId="{0FC15C42-9DFC-4F50-B317-7A101AFF8110}" srcOrd="2" destOrd="0" parTransId="{9937E2CA-7784-4353-B596-9FD3A29FFADC}" sibTransId="{75A3B663-2A9A-4D80-A573-39E8675E2E9B}"/>
    <dgm:cxn modelId="{473C15DB-78C5-4EFD-9628-F11594E1874D}" srcId="{A1360379-3B0D-4DA4-B851-659401A0AF61}" destId="{F2F0BF3E-0DFB-41C2-947E-DA70F69F8CBB}" srcOrd="0" destOrd="0" parTransId="{177460FB-03CB-440A-AE42-AE487063FF72}" sibTransId="{5CE2698E-A8B7-45D0-B73A-092B3DC7F29A}"/>
    <dgm:cxn modelId="{A4EB9EE8-B669-40E4-8E64-21150F708435}" srcId="{A1360379-3B0D-4DA4-B851-659401A0AF61}" destId="{E512B3CD-5157-4B23-97B6-E2E3B0AD1FBC}" srcOrd="1" destOrd="0" parTransId="{7B999640-8CA4-4587-A869-5A1FE2ECB888}" sibTransId="{74C685B2-02BB-42B3-ABF3-F25F857DD6F8}"/>
    <dgm:cxn modelId="{EBC716F9-CA1E-4A44-AECF-6CDF14F1FAA2}" type="presOf" srcId="{A1360379-3B0D-4DA4-B851-659401A0AF61}" destId="{4B750EA1-1DBF-4C24-A12D-99CF8A5387B2}" srcOrd="0" destOrd="0" presId="urn:microsoft.com/office/officeart/2005/8/layout/vList2"/>
    <dgm:cxn modelId="{19A2B747-72EE-41C9-A83A-4632FCB9E1EA}" type="presParOf" srcId="{4B750EA1-1DBF-4C24-A12D-99CF8A5387B2}" destId="{56FB924F-82EF-49FA-AE1B-1E65AC79DDAF}" srcOrd="0" destOrd="0" presId="urn:microsoft.com/office/officeart/2005/8/layout/vList2"/>
    <dgm:cxn modelId="{2253B452-69F1-4239-B676-4AF8C38DFAC0}" type="presParOf" srcId="{4B750EA1-1DBF-4C24-A12D-99CF8A5387B2}" destId="{277DE2B4-CFE4-452D-993A-D5DC5657A72A}" srcOrd="1" destOrd="0" presId="urn:microsoft.com/office/officeart/2005/8/layout/vList2"/>
    <dgm:cxn modelId="{3E2F3B43-73CF-46B1-B527-99CEA678E103}" type="presParOf" srcId="{4B750EA1-1DBF-4C24-A12D-99CF8A5387B2}" destId="{36DF14EE-07B1-46C8-9FAA-47FD270C318E}" srcOrd="2" destOrd="0" presId="urn:microsoft.com/office/officeart/2005/8/layout/vList2"/>
    <dgm:cxn modelId="{DF1E2F1F-A572-426D-BE89-82F3B26CB1BA}" type="presParOf" srcId="{4B750EA1-1DBF-4C24-A12D-99CF8A5387B2}" destId="{B6D109F1-95DF-4296-AA10-EB66828C8F96}" srcOrd="3" destOrd="0" presId="urn:microsoft.com/office/officeart/2005/8/layout/vList2"/>
    <dgm:cxn modelId="{65144616-71CB-4673-A28E-BBFA4911AF37}" type="presParOf" srcId="{4B750EA1-1DBF-4C24-A12D-99CF8A5387B2}" destId="{B2F1DD41-F987-4B62-BB85-415FC57B4421}" srcOrd="4" destOrd="0" presId="urn:microsoft.com/office/officeart/2005/8/layout/vList2"/>
    <dgm:cxn modelId="{46CB9044-E199-4ADB-8ECE-BEA70FAA79E1}" type="presParOf" srcId="{4B750EA1-1DBF-4C24-A12D-99CF8A5387B2}" destId="{CA0419EA-DACD-4A00-B92A-9285C7C6DF47}" srcOrd="5" destOrd="0" presId="urn:microsoft.com/office/officeart/2005/8/layout/vList2"/>
    <dgm:cxn modelId="{3F2FD185-6597-41F8-B910-35A047177202}" type="presParOf" srcId="{4B750EA1-1DBF-4C24-A12D-99CF8A5387B2}" destId="{576BA7F2-E07E-4382-A6B4-AC7ED8765F44}"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450C30-5964-4059-8939-ED9DF4F8A106}"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CDBADE63-04E5-41F8-A466-3ED3CDBF63ED}">
      <dgm:prSet/>
      <dgm:spPr/>
      <dgm:t>
        <a:bodyPr/>
        <a:lstStyle/>
        <a:p>
          <a:r>
            <a:rPr lang="en-US"/>
            <a:t>Strengths: Brand, loyalty, digital.</a:t>
          </a:r>
        </a:p>
      </dgm:t>
    </dgm:pt>
    <dgm:pt modelId="{12986359-B37A-4202-B38C-9135BBE00C9B}" type="parTrans" cxnId="{94D77E80-E4C5-4381-9BEF-586E252B9219}">
      <dgm:prSet/>
      <dgm:spPr/>
      <dgm:t>
        <a:bodyPr/>
        <a:lstStyle/>
        <a:p>
          <a:endParaRPr lang="en-US"/>
        </a:p>
      </dgm:t>
    </dgm:pt>
    <dgm:pt modelId="{92EB3EFB-9D93-4C0F-9810-DDE15CBCFE1A}" type="sibTrans" cxnId="{94D77E80-E4C5-4381-9BEF-586E252B9219}">
      <dgm:prSet/>
      <dgm:spPr/>
      <dgm:t>
        <a:bodyPr/>
        <a:lstStyle/>
        <a:p>
          <a:endParaRPr lang="en-US"/>
        </a:p>
      </dgm:t>
    </dgm:pt>
    <dgm:pt modelId="{CB35895C-F39E-4473-960E-8371A561E274}">
      <dgm:prSet/>
      <dgm:spPr/>
      <dgm:t>
        <a:bodyPr/>
        <a:lstStyle/>
        <a:p>
          <a:r>
            <a:rPr lang="en-US"/>
            <a:t>Weakness: High prices.</a:t>
          </a:r>
        </a:p>
      </dgm:t>
    </dgm:pt>
    <dgm:pt modelId="{3C0AA90F-9DBC-4D45-AD83-EAABE34EF73C}" type="parTrans" cxnId="{99F9493C-B6F8-48A6-9325-939CDEF856B4}">
      <dgm:prSet/>
      <dgm:spPr/>
      <dgm:t>
        <a:bodyPr/>
        <a:lstStyle/>
        <a:p>
          <a:endParaRPr lang="en-US"/>
        </a:p>
      </dgm:t>
    </dgm:pt>
    <dgm:pt modelId="{113C5109-12CA-4CE6-87FE-A34712C3B634}" type="sibTrans" cxnId="{99F9493C-B6F8-48A6-9325-939CDEF856B4}">
      <dgm:prSet/>
      <dgm:spPr/>
      <dgm:t>
        <a:bodyPr/>
        <a:lstStyle/>
        <a:p>
          <a:endParaRPr lang="en-US"/>
        </a:p>
      </dgm:t>
    </dgm:pt>
    <dgm:pt modelId="{AD88499A-2175-419E-A14C-A128D09843FA}">
      <dgm:prSet/>
      <dgm:spPr/>
      <dgm:t>
        <a:bodyPr/>
        <a:lstStyle/>
        <a:p>
          <a:r>
            <a:rPr lang="en-US"/>
            <a:t>Opportunity: Sustainability justifies premium pricing.</a:t>
          </a:r>
        </a:p>
      </dgm:t>
    </dgm:pt>
    <dgm:pt modelId="{C1FA9799-2D44-46AC-9118-108B62B1AD48}" type="parTrans" cxnId="{90DBE7DD-2314-4EF2-A62C-5FEAE8CF1330}">
      <dgm:prSet/>
      <dgm:spPr/>
      <dgm:t>
        <a:bodyPr/>
        <a:lstStyle/>
        <a:p>
          <a:endParaRPr lang="en-US"/>
        </a:p>
      </dgm:t>
    </dgm:pt>
    <dgm:pt modelId="{37B7C845-29F6-4F0B-A32D-133D13D9475D}" type="sibTrans" cxnId="{90DBE7DD-2314-4EF2-A62C-5FEAE8CF1330}">
      <dgm:prSet/>
      <dgm:spPr/>
      <dgm:t>
        <a:bodyPr/>
        <a:lstStyle/>
        <a:p>
          <a:endParaRPr lang="en-US"/>
        </a:p>
      </dgm:t>
    </dgm:pt>
    <dgm:pt modelId="{38FC8B9D-4851-4518-929E-D19021A02A7F}" type="pres">
      <dgm:prSet presAssocID="{C1450C30-5964-4059-8939-ED9DF4F8A106}" presName="linear" presStyleCnt="0">
        <dgm:presLayoutVars>
          <dgm:animLvl val="lvl"/>
          <dgm:resizeHandles val="exact"/>
        </dgm:presLayoutVars>
      </dgm:prSet>
      <dgm:spPr/>
    </dgm:pt>
    <dgm:pt modelId="{BF05CCA6-EA1B-4784-8174-41C1BD411942}" type="pres">
      <dgm:prSet presAssocID="{CDBADE63-04E5-41F8-A466-3ED3CDBF63ED}" presName="parentText" presStyleLbl="node1" presStyleIdx="0" presStyleCnt="3">
        <dgm:presLayoutVars>
          <dgm:chMax val="0"/>
          <dgm:bulletEnabled val="1"/>
        </dgm:presLayoutVars>
      </dgm:prSet>
      <dgm:spPr/>
    </dgm:pt>
    <dgm:pt modelId="{F4D3B10C-B40B-401F-AF96-EB6BF426F869}" type="pres">
      <dgm:prSet presAssocID="{92EB3EFB-9D93-4C0F-9810-DDE15CBCFE1A}" presName="spacer" presStyleCnt="0"/>
      <dgm:spPr/>
    </dgm:pt>
    <dgm:pt modelId="{F25D06D9-6E31-4259-9DE6-66A54E252672}" type="pres">
      <dgm:prSet presAssocID="{CB35895C-F39E-4473-960E-8371A561E274}" presName="parentText" presStyleLbl="node1" presStyleIdx="1" presStyleCnt="3">
        <dgm:presLayoutVars>
          <dgm:chMax val="0"/>
          <dgm:bulletEnabled val="1"/>
        </dgm:presLayoutVars>
      </dgm:prSet>
      <dgm:spPr/>
    </dgm:pt>
    <dgm:pt modelId="{B7AC5A6B-2809-4BE9-95E3-8C2346F51A37}" type="pres">
      <dgm:prSet presAssocID="{113C5109-12CA-4CE6-87FE-A34712C3B634}" presName="spacer" presStyleCnt="0"/>
      <dgm:spPr/>
    </dgm:pt>
    <dgm:pt modelId="{2207D4C5-B581-42DE-9352-A65BC9144816}" type="pres">
      <dgm:prSet presAssocID="{AD88499A-2175-419E-A14C-A128D09843FA}" presName="parentText" presStyleLbl="node1" presStyleIdx="2" presStyleCnt="3">
        <dgm:presLayoutVars>
          <dgm:chMax val="0"/>
          <dgm:bulletEnabled val="1"/>
        </dgm:presLayoutVars>
      </dgm:prSet>
      <dgm:spPr/>
    </dgm:pt>
  </dgm:ptLst>
  <dgm:cxnLst>
    <dgm:cxn modelId="{2248A31C-4CD5-412F-A126-A09B051D9DDC}" type="presOf" srcId="{CB35895C-F39E-4473-960E-8371A561E274}" destId="{F25D06D9-6E31-4259-9DE6-66A54E252672}" srcOrd="0" destOrd="0" presId="urn:microsoft.com/office/officeart/2005/8/layout/vList2"/>
    <dgm:cxn modelId="{03901D32-EDCF-49AB-B5FC-A5F924A66DB9}" type="presOf" srcId="{AD88499A-2175-419E-A14C-A128D09843FA}" destId="{2207D4C5-B581-42DE-9352-A65BC9144816}" srcOrd="0" destOrd="0" presId="urn:microsoft.com/office/officeart/2005/8/layout/vList2"/>
    <dgm:cxn modelId="{0CA73A32-57C6-4155-9C43-09AF78F240A9}" type="presOf" srcId="{CDBADE63-04E5-41F8-A466-3ED3CDBF63ED}" destId="{BF05CCA6-EA1B-4784-8174-41C1BD411942}" srcOrd="0" destOrd="0" presId="urn:microsoft.com/office/officeart/2005/8/layout/vList2"/>
    <dgm:cxn modelId="{99F9493C-B6F8-48A6-9325-939CDEF856B4}" srcId="{C1450C30-5964-4059-8939-ED9DF4F8A106}" destId="{CB35895C-F39E-4473-960E-8371A561E274}" srcOrd="1" destOrd="0" parTransId="{3C0AA90F-9DBC-4D45-AD83-EAABE34EF73C}" sibTransId="{113C5109-12CA-4CE6-87FE-A34712C3B634}"/>
    <dgm:cxn modelId="{636F2A64-A872-49DD-8578-BB3976AEF2F6}" type="presOf" srcId="{C1450C30-5964-4059-8939-ED9DF4F8A106}" destId="{38FC8B9D-4851-4518-929E-D19021A02A7F}" srcOrd="0" destOrd="0" presId="urn:microsoft.com/office/officeart/2005/8/layout/vList2"/>
    <dgm:cxn modelId="{94D77E80-E4C5-4381-9BEF-586E252B9219}" srcId="{C1450C30-5964-4059-8939-ED9DF4F8A106}" destId="{CDBADE63-04E5-41F8-A466-3ED3CDBF63ED}" srcOrd="0" destOrd="0" parTransId="{12986359-B37A-4202-B38C-9135BBE00C9B}" sibTransId="{92EB3EFB-9D93-4C0F-9810-DDE15CBCFE1A}"/>
    <dgm:cxn modelId="{90DBE7DD-2314-4EF2-A62C-5FEAE8CF1330}" srcId="{C1450C30-5964-4059-8939-ED9DF4F8A106}" destId="{AD88499A-2175-419E-A14C-A128D09843FA}" srcOrd="2" destOrd="0" parTransId="{C1FA9799-2D44-46AC-9118-108B62B1AD48}" sibTransId="{37B7C845-29F6-4F0B-A32D-133D13D9475D}"/>
    <dgm:cxn modelId="{A1BA1A74-703F-4736-9D96-F1D256426C9C}" type="presParOf" srcId="{38FC8B9D-4851-4518-929E-D19021A02A7F}" destId="{BF05CCA6-EA1B-4784-8174-41C1BD411942}" srcOrd="0" destOrd="0" presId="urn:microsoft.com/office/officeart/2005/8/layout/vList2"/>
    <dgm:cxn modelId="{79C34CE8-A7A4-4C38-803C-1576389ADD7A}" type="presParOf" srcId="{38FC8B9D-4851-4518-929E-D19021A02A7F}" destId="{F4D3B10C-B40B-401F-AF96-EB6BF426F869}" srcOrd="1" destOrd="0" presId="urn:microsoft.com/office/officeart/2005/8/layout/vList2"/>
    <dgm:cxn modelId="{6C488FB0-9AC6-4AED-BCD4-82B438EEBEF0}" type="presParOf" srcId="{38FC8B9D-4851-4518-929E-D19021A02A7F}" destId="{F25D06D9-6E31-4259-9DE6-66A54E252672}" srcOrd="2" destOrd="0" presId="urn:microsoft.com/office/officeart/2005/8/layout/vList2"/>
    <dgm:cxn modelId="{A580262D-67C8-4320-9366-B8B1E3FDBFD6}" type="presParOf" srcId="{38FC8B9D-4851-4518-929E-D19021A02A7F}" destId="{B7AC5A6B-2809-4BE9-95E3-8C2346F51A37}" srcOrd="3" destOrd="0" presId="urn:microsoft.com/office/officeart/2005/8/layout/vList2"/>
    <dgm:cxn modelId="{E361E34F-C45C-444A-B1AA-59AA3A966B5A}" type="presParOf" srcId="{38FC8B9D-4851-4518-929E-D19021A02A7F}" destId="{2207D4C5-B581-42DE-9352-A65BC9144816}"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8ED89A-A59F-4F8D-9DC1-28204C4B7699}"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7A293CB9-CD00-4FC1-954F-E2266F2B0DB7}">
      <dgm:prSet/>
      <dgm:spPr/>
      <dgm:t>
        <a:bodyPr/>
        <a:lstStyle/>
        <a:p>
          <a:r>
            <a:rPr lang="en-GB"/>
            <a:t>Thank you </a:t>
          </a:r>
          <a:endParaRPr lang="en-US"/>
        </a:p>
      </dgm:t>
    </dgm:pt>
    <dgm:pt modelId="{0985329E-06AD-4393-AE09-647B9B312678}" type="parTrans" cxnId="{56E0D535-4E92-4AF8-B6CA-DC377F29E13B}">
      <dgm:prSet/>
      <dgm:spPr/>
      <dgm:t>
        <a:bodyPr/>
        <a:lstStyle/>
        <a:p>
          <a:endParaRPr lang="en-US"/>
        </a:p>
      </dgm:t>
    </dgm:pt>
    <dgm:pt modelId="{5875A041-8260-4CD7-B9BE-B443BB080A59}" type="sibTrans" cxnId="{56E0D535-4E92-4AF8-B6CA-DC377F29E13B}">
      <dgm:prSet/>
      <dgm:spPr/>
      <dgm:t>
        <a:bodyPr/>
        <a:lstStyle/>
        <a:p>
          <a:endParaRPr lang="en-US"/>
        </a:p>
      </dgm:t>
    </dgm:pt>
    <dgm:pt modelId="{29D5773D-5BC5-4553-A3A6-723C47BA9F29}">
      <dgm:prSet/>
      <dgm:spPr/>
      <dgm:t>
        <a:bodyPr/>
        <a:lstStyle/>
        <a:p>
          <a:r>
            <a:rPr lang="en-GB"/>
            <a:t>For listening </a:t>
          </a:r>
          <a:endParaRPr lang="en-US"/>
        </a:p>
      </dgm:t>
    </dgm:pt>
    <dgm:pt modelId="{D35A0E04-820B-4FBB-AEA6-6FE8A9A276A9}" type="parTrans" cxnId="{520A5143-F598-403D-BB9E-000ACB9CE0C7}">
      <dgm:prSet/>
      <dgm:spPr/>
      <dgm:t>
        <a:bodyPr/>
        <a:lstStyle/>
        <a:p>
          <a:endParaRPr lang="en-US"/>
        </a:p>
      </dgm:t>
    </dgm:pt>
    <dgm:pt modelId="{A2AA3F0A-6007-497B-BCDC-8C9369104A7E}" type="sibTrans" cxnId="{520A5143-F598-403D-BB9E-000ACB9CE0C7}">
      <dgm:prSet/>
      <dgm:spPr/>
      <dgm:t>
        <a:bodyPr/>
        <a:lstStyle/>
        <a:p>
          <a:endParaRPr lang="en-US"/>
        </a:p>
      </dgm:t>
    </dgm:pt>
    <dgm:pt modelId="{F691CB5D-B332-4B99-9442-AFCB2ABE044D}" type="pres">
      <dgm:prSet presAssocID="{FF8ED89A-A59F-4F8D-9DC1-28204C4B7699}" presName="root" presStyleCnt="0">
        <dgm:presLayoutVars>
          <dgm:dir/>
          <dgm:resizeHandles val="exact"/>
        </dgm:presLayoutVars>
      </dgm:prSet>
      <dgm:spPr/>
    </dgm:pt>
    <dgm:pt modelId="{8700B01E-5BB8-4D80-BC4A-5A2DC33BC661}" type="pres">
      <dgm:prSet presAssocID="{7A293CB9-CD00-4FC1-954F-E2266F2B0DB7}" presName="compNode" presStyleCnt="0"/>
      <dgm:spPr/>
    </dgm:pt>
    <dgm:pt modelId="{2514D202-29E2-48BA-9FA8-E598CF2A16AA}" type="pres">
      <dgm:prSet presAssocID="{7A293CB9-CD00-4FC1-954F-E2266F2B0DB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89FB2246-22D7-4C2F-8D73-5DCA1937A588}" type="pres">
      <dgm:prSet presAssocID="{7A293CB9-CD00-4FC1-954F-E2266F2B0DB7}" presName="spaceRect" presStyleCnt="0"/>
      <dgm:spPr/>
    </dgm:pt>
    <dgm:pt modelId="{CF94DE9D-5C96-4479-BDB1-2E0D5D9970F1}" type="pres">
      <dgm:prSet presAssocID="{7A293CB9-CD00-4FC1-954F-E2266F2B0DB7}" presName="textRect" presStyleLbl="revTx" presStyleIdx="0" presStyleCnt="2">
        <dgm:presLayoutVars>
          <dgm:chMax val="1"/>
          <dgm:chPref val="1"/>
        </dgm:presLayoutVars>
      </dgm:prSet>
      <dgm:spPr/>
    </dgm:pt>
    <dgm:pt modelId="{DB0ACED1-1813-4756-A751-F299BFDE9D85}" type="pres">
      <dgm:prSet presAssocID="{5875A041-8260-4CD7-B9BE-B443BB080A59}" presName="sibTrans" presStyleCnt="0"/>
      <dgm:spPr/>
    </dgm:pt>
    <dgm:pt modelId="{28AEBB00-3AD2-40A2-BB5D-756C329CD5F0}" type="pres">
      <dgm:prSet presAssocID="{29D5773D-5BC5-4553-A3A6-723C47BA9F29}" presName="compNode" presStyleCnt="0"/>
      <dgm:spPr/>
    </dgm:pt>
    <dgm:pt modelId="{10397741-EC11-4634-968A-B19471C28BC8}" type="pres">
      <dgm:prSet presAssocID="{29D5773D-5BC5-4553-A3A6-723C47BA9F2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phones"/>
        </a:ext>
      </dgm:extLst>
    </dgm:pt>
    <dgm:pt modelId="{FA19162B-5D3C-4DC8-9579-0A44C3D789DE}" type="pres">
      <dgm:prSet presAssocID="{29D5773D-5BC5-4553-A3A6-723C47BA9F29}" presName="spaceRect" presStyleCnt="0"/>
      <dgm:spPr/>
    </dgm:pt>
    <dgm:pt modelId="{4BF1D904-9658-413F-9DE5-4987E0FC7851}" type="pres">
      <dgm:prSet presAssocID="{29D5773D-5BC5-4553-A3A6-723C47BA9F29}" presName="textRect" presStyleLbl="revTx" presStyleIdx="1" presStyleCnt="2">
        <dgm:presLayoutVars>
          <dgm:chMax val="1"/>
          <dgm:chPref val="1"/>
        </dgm:presLayoutVars>
      </dgm:prSet>
      <dgm:spPr/>
    </dgm:pt>
  </dgm:ptLst>
  <dgm:cxnLst>
    <dgm:cxn modelId="{3B8CD704-32D9-455C-AB9C-D9991F5D5399}" type="presOf" srcId="{7A293CB9-CD00-4FC1-954F-E2266F2B0DB7}" destId="{CF94DE9D-5C96-4479-BDB1-2E0D5D9970F1}" srcOrd="0" destOrd="0" presId="urn:microsoft.com/office/officeart/2018/2/layout/IconLabelList"/>
    <dgm:cxn modelId="{56E0D535-4E92-4AF8-B6CA-DC377F29E13B}" srcId="{FF8ED89A-A59F-4F8D-9DC1-28204C4B7699}" destId="{7A293CB9-CD00-4FC1-954F-E2266F2B0DB7}" srcOrd="0" destOrd="0" parTransId="{0985329E-06AD-4393-AE09-647B9B312678}" sibTransId="{5875A041-8260-4CD7-B9BE-B443BB080A59}"/>
    <dgm:cxn modelId="{2461B13B-6048-4581-BCAA-C6656A1EFCD1}" type="presOf" srcId="{FF8ED89A-A59F-4F8D-9DC1-28204C4B7699}" destId="{F691CB5D-B332-4B99-9442-AFCB2ABE044D}" srcOrd="0" destOrd="0" presId="urn:microsoft.com/office/officeart/2018/2/layout/IconLabelList"/>
    <dgm:cxn modelId="{520A5143-F598-403D-BB9E-000ACB9CE0C7}" srcId="{FF8ED89A-A59F-4F8D-9DC1-28204C4B7699}" destId="{29D5773D-5BC5-4553-A3A6-723C47BA9F29}" srcOrd="1" destOrd="0" parTransId="{D35A0E04-820B-4FBB-AEA6-6FE8A9A276A9}" sibTransId="{A2AA3F0A-6007-497B-BCDC-8C9369104A7E}"/>
    <dgm:cxn modelId="{94D764C0-BDA2-43B9-AC90-F4969DEAE1E2}" type="presOf" srcId="{29D5773D-5BC5-4553-A3A6-723C47BA9F29}" destId="{4BF1D904-9658-413F-9DE5-4987E0FC7851}" srcOrd="0" destOrd="0" presId="urn:microsoft.com/office/officeart/2018/2/layout/IconLabelList"/>
    <dgm:cxn modelId="{FC6E7CF2-AF3E-439F-B79A-B1B247869BCD}" type="presParOf" srcId="{F691CB5D-B332-4B99-9442-AFCB2ABE044D}" destId="{8700B01E-5BB8-4D80-BC4A-5A2DC33BC661}" srcOrd="0" destOrd="0" presId="urn:microsoft.com/office/officeart/2018/2/layout/IconLabelList"/>
    <dgm:cxn modelId="{83F2FDEB-1C51-4289-A8EF-4A5CA1560CE5}" type="presParOf" srcId="{8700B01E-5BB8-4D80-BC4A-5A2DC33BC661}" destId="{2514D202-29E2-48BA-9FA8-E598CF2A16AA}" srcOrd="0" destOrd="0" presId="urn:microsoft.com/office/officeart/2018/2/layout/IconLabelList"/>
    <dgm:cxn modelId="{DD22CACB-CA79-4133-8E7A-8DA8D053E7CE}" type="presParOf" srcId="{8700B01E-5BB8-4D80-BC4A-5A2DC33BC661}" destId="{89FB2246-22D7-4C2F-8D73-5DCA1937A588}" srcOrd="1" destOrd="0" presId="urn:microsoft.com/office/officeart/2018/2/layout/IconLabelList"/>
    <dgm:cxn modelId="{E2581475-4E1D-4B85-BFD8-CA2817872116}" type="presParOf" srcId="{8700B01E-5BB8-4D80-BC4A-5A2DC33BC661}" destId="{CF94DE9D-5C96-4479-BDB1-2E0D5D9970F1}" srcOrd="2" destOrd="0" presId="urn:microsoft.com/office/officeart/2018/2/layout/IconLabelList"/>
    <dgm:cxn modelId="{B648CEA2-3DB4-40EE-B7FC-D5FAA30D033C}" type="presParOf" srcId="{F691CB5D-B332-4B99-9442-AFCB2ABE044D}" destId="{DB0ACED1-1813-4756-A751-F299BFDE9D85}" srcOrd="1" destOrd="0" presId="urn:microsoft.com/office/officeart/2018/2/layout/IconLabelList"/>
    <dgm:cxn modelId="{1F4EBF60-E5AC-4FB8-83A0-D44022C3BD06}" type="presParOf" srcId="{F691CB5D-B332-4B99-9442-AFCB2ABE044D}" destId="{28AEBB00-3AD2-40A2-BB5D-756C329CD5F0}" srcOrd="2" destOrd="0" presId="urn:microsoft.com/office/officeart/2018/2/layout/IconLabelList"/>
    <dgm:cxn modelId="{B3EEB523-C712-4E4F-8B36-CBE951AAF9D7}" type="presParOf" srcId="{28AEBB00-3AD2-40A2-BB5D-756C329CD5F0}" destId="{10397741-EC11-4634-968A-B19471C28BC8}" srcOrd="0" destOrd="0" presId="urn:microsoft.com/office/officeart/2018/2/layout/IconLabelList"/>
    <dgm:cxn modelId="{D5332824-A6DA-4DB5-BFD5-AC77D019F41D}" type="presParOf" srcId="{28AEBB00-3AD2-40A2-BB5D-756C329CD5F0}" destId="{FA19162B-5D3C-4DC8-9579-0A44C3D789DE}" srcOrd="1" destOrd="0" presId="urn:microsoft.com/office/officeart/2018/2/layout/IconLabelList"/>
    <dgm:cxn modelId="{59F9A389-7D6F-474A-899E-896C412DDF87}" type="presParOf" srcId="{28AEBB00-3AD2-40A2-BB5D-756C329CD5F0}" destId="{4BF1D904-9658-413F-9DE5-4987E0FC7851}"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FB924F-82EF-49FA-AE1B-1E65AC79DDAF}">
      <dsp:nvSpPr>
        <dsp:cNvPr id="0" name=""/>
        <dsp:cNvSpPr/>
      </dsp:nvSpPr>
      <dsp:spPr>
        <a:xfrm>
          <a:off x="0" y="46309"/>
          <a:ext cx="5000124" cy="1271205"/>
        </a:xfrm>
        <a:prstGeom prst="round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Social: Ethical expectations.</a:t>
          </a:r>
        </a:p>
      </dsp:txBody>
      <dsp:txXfrm>
        <a:off x="62055" y="108364"/>
        <a:ext cx="4876014" cy="1147095"/>
      </dsp:txXfrm>
    </dsp:sp>
    <dsp:sp modelId="{36DF14EE-07B1-46C8-9FAA-47FD270C318E}">
      <dsp:nvSpPr>
        <dsp:cNvPr id="0" name=""/>
        <dsp:cNvSpPr/>
      </dsp:nvSpPr>
      <dsp:spPr>
        <a:xfrm>
          <a:off x="0" y="1409674"/>
          <a:ext cx="5000124" cy="1271205"/>
        </a:xfrm>
        <a:prstGeom prst="roundRect">
          <a:avLst/>
        </a:prstGeom>
        <a:gradFill rotWithShape="0">
          <a:gsLst>
            <a:gs pos="0">
              <a:schemeClr val="accent5">
                <a:hueOff val="-3311292"/>
                <a:satOff val="13270"/>
                <a:lumOff val="2876"/>
                <a:alphaOff val="0"/>
                <a:tint val="100000"/>
                <a:shade val="100000"/>
                <a:satMod val="130000"/>
              </a:schemeClr>
            </a:gs>
            <a:gs pos="100000">
              <a:schemeClr val="accent5">
                <a:hueOff val="-3311292"/>
                <a:satOff val="13270"/>
                <a:lumOff val="2876"/>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Environmental: Climate change.</a:t>
          </a:r>
        </a:p>
      </dsp:txBody>
      <dsp:txXfrm>
        <a:off x="62055" y="1471729"/>
        <a:ext cx="4876014" cy="1147095"/>
      </dsp:txXfrm>
    </dsp:sp>
    <dsp:sp modelId="{B2F1DD41-F987-4B62-BB85-415FC57B4421}">
      <dsp:nvSpPr>
        <dsp:cNvPr id="0" name=""/>
        <dsp:cNvSpPr/>
      </dsp:nvSpPr>
      <dsp:spPr>
        <a:xfrm>
          <a:off x="0" y="2773040"/>
          <a:ext cx="5000124" cy="1271205"/>
        </a:xfrm>
        <a:prstGeom prst="roundRect">
          <a:avLst/>
        </a:prstGeom>
        <a:gradFill rotWithShape="0">
          <a:gsLst>
            <a:gs pos="0">
              <a:schemeClr val="accent5">
                <a:hueOff val="-6622584"/>
                <a:satOff val="26541"/>
                <a:lumOff val="5752"/>
                <a:alphaOff val="0"/>
                <a:tint val="100000"/>
                <a:shade val="100000"/>
                <a:satMod val="130000"/>
              </a:schemeClr>
            </a:gs>
            <a:gs pos="100000">
              <a:schemeClr val="accent5">
                <a:hueOff val="-6622584"/>
                <a:satOff val="26541"/>
                <a:lumOff val="5752"/>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Legal: Packaging laws.</a:t>
          </a:r>
        </a:p>
      </dsp:txBody>
      <dsp:txXfrm>
        <a:off x="62055" y="2835095"/>
        <a:ext cx="4876014" cy="1147095"/>
      </dsp:txXfrm>
    </dsp:sp>
    <dsp:sp modelId="{576BA7F2-E07E-4382-A6B4-AC7ED8765F44}">
      <dsp:nvSpPr>
        <dsp:cNvPr id="0" name=""/>
        <dsp:cNvSpPr/>
      </dsp:nvSpPr>
      <dsp:spPr>
        <a:xfrm>
          <a:off x="0" y="4136405"/>
          <a:ext cx="5000124" cy="1271205"/>
        </a:xfrm>
        <a:prstGeom prst="roundRect">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Economic: Rising costs.</a:t>
          </a:r>
        </a:p>
      </dsp:txBody>
      <dsp:txXfrm>
        <a:off x="62055" y="4198460"/>
        <a:ext cx="4876014" cy="11470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05CCA6-EA1B-4784-8174-41C1BD411942}">
      <dsp:nvSpPr>
        <dsp:cNvPr id="0" name=""/>
        <dsp:cNvSpPr/>
      </dsp:nvSpPr>
      <dsp:spPr>
        <a:xfrm>
          <a:off x="0" y="662809"/>
          <a:ext cx="5000124" cy="1312740"/>
        </a:xfrm>
        <a:prstGeom prst="round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Strengths: Brand, loyalty, digital.</a:t>
          </a:r>
        </a:p>
      </dsp:txBody>
      <dsp:txXfrm>
        <a:off x="64083" y="726892"/>
        <a:ext cx="4871958" cy="1184574"/>
      </dsp:txXfrm>
    </dsp:sp>
    <dsp:sp modelId="{F25D06D9-6E31-4259-9DE6-66A54E252672}">
      <dsp:nvSpPr>
        <dsp:cNvPr id="0" name=""/>
        <dsp:cNvSpPr/>
      </dsp:nvSpPr>
      <dsp:spPr>
        <a:xfrm>
          <a:off x="0" y="2070589"/>
          <a:ext cx="5000124" cy="1312740"/>
        </a:xfrm>
        <a:prstGeom prst="roundRect">
          <a:avLst/>
        </a:prstGeom>
        <a:gradFill rotWithShape="0">
          <a:gsLst>
            <a:gs pos="0">
              <a:schemeClr val="accent5">
                <a:hueOff val="-4966938"/>
                <a:satOff val="19906"/>
                <a:lumOff val="4314"/>
                <a:alphaOff val="0"/>
                <a:tint val="100000"/>
                <a:shade val="100000"/>
                <a:satMod val="130000"/>
              </a:schemeClr>
            </a:gs>
            <a:gs pos="100000">
              <a:schemeClr val="accent5">
                <a:hueOff val="-4966938"/>
                <a:satOff val="19906"/>
                <a:lumOff val="4314"/>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Weakness: High prices.</a:t>
          </a:r>
        </a:p>
      </dsp:txBody>
      <dsp:txXfrm>
        <a:off x="64083" y="2134672"/>
        <a:ext cx="4871958" cy="1184574"/>
      </dsp:txXfrm>
    </dsp:sp>
    <dsp:sp modelId="{2207D4C5-B581-42DE-9352-A65BC9144816}">
      <dsp:nvSpPr>
        <dsp:cNvPr id="0" name=""/>
        <dsp:cNvSpPr/>
      </dsp:nvSpPr>
      <dsp:spPr>
        <a:xfrm>
          <a:off x="0" y="3478370"/>
          <a:ext cx="5000124" cy="1312740"/>
        </a:xfrm>
        <a:prstGeom prst="roundRect">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Opportunity: Sustainability justifies premium pricing.</a:t>
          </a:r>
        </a:p>
      </dsp:txBody>
      <dsp:txXfrm>
        <a:off x="64083" y="3542453"/>
        <a:ext cx="4871958" cy="11845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4D202-29E2-48BA-9FA8-E598CF2A16AA}">
      <dsp:nvSpPr>
        <dsp:cNvPr id="0" name=""/>
        <dsp:cNvSpPr/>
      </dsp:nvSpPr>
      <dsp:spPr>
        <a:xfrm>
          <a:off x="1099810" y="696102"/>
          <a:ext cx="1660500" cy="1660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F94DE9D-5C96-4479-BDB1-2E0D5D9970F1}">
      <dsp:nvSpPr>
        <dsp:cNvPr id="0" name=""/>
        <dsp:cNvSpPr/>
      </dsp:nvSpPr>
      <dsp:spPr>
        <a:xfrm>
          <a:off x="85060" y="2776702"/>
          <a:ext cx="369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GB" sz="5000" kern="1200"/>
            <a:t>Thank you </a:t>
          </a:r>
          <a:endParaRPr lang="en-US" sz="5000" kern="1200"/>
        </a:p>
      </dsp:txBody>
      <dsp:txXfrm>
        <a:off x="85060" y="2776702"/>
        <a:ext cx="3690000" cy="720000"/>
      </dsp:txXfrm>
    </dsp:sp>
    <dsp:sp modelId="{10397741-EC11-4634-968A-B19471C28BC8}">
      <dsp:nvSpPr>
        <dsp:cNvPr id="0" name=""/>
        <dsp:cNvSpPr/>
      </dsp:nvSpPr>
      <dsp:spPr>
        <a:xfrm>
          <a:off x="5435560" y="696102"/>
          <a:ext cx="1660500" cy="1660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F1D904-9658-413F-9DE5-4987E0FC7851}">
      <dsp:nvSpPr>
        <dsp:cNvPr id="0" name=""/>
        <dsp:cNvSpPr/>
      </dsp:nvSpPr>
      <dsp:spPr>
        <a:xfrm>
          <a:off x="4420810" y="2776702"/>
          <a:ext cx="369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222500">
            <a:lnSpc>
              <a:spcPct val="90000"/>
            </a:lnSpc>
            <a:spcBef>
              <a:spcPct val="0"/>
            </a:spcBef>
            <a:spcAft>
              <a:spcPct val="35000"/>
            </a:spcAft>
            <a:buNone/>
          </a:pPr>
          <a:r>
            <a:rPr lang="en-GB" sz="5000" kern="1200"/>
            <a:t>For listening </a:t>
          </a:r>
          <a:endParaRPr lang="en-US" sz="5000" kern="1200"/>
        </a:p>
      </dsp:txBody>
      <dsp:txXfrm>
        <a:off x="4420810" y="2776702"/>
        <a:ext cx="369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A8AF07-4923-4DDA-AFE3-CBDE86C58D1E}" type="datetimeFigureOut">
              <a:rPr lang="en-GB" smtClean="0"/>
              <a:t>19/01/2026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194767-D010-4041-9CBC-6EBEF0244E5C}" type="slidenum">
              <a:rPr lang="en-GB" smtClean="0"/>
              <a:t>‹#›</a:t>
            </a:fld>
            <a:endParaRPr lang="en-GB"/>
          </a:p>
        </p:txBody>
      </p:sp>
    </p:spTree>
    <p:extLst>
      <p:ext uri="{BB962C8B-B14F-4D97-AF65-F5344CB8AC3E}">
        <p14:creationId xmlns:p14="http://schemas.microsoft.com/office/powerpoint/2010/main" val="1281808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194767-D010-4041-9CBC-6EBEF0244E5C}" type="slidenum">
              <a:rPr lang="en-GB" smtClean="0"/>
              <a:t>1</a:t>
            </a:fld>
            <a:endParaRPr lang="en-GB"/>
          </a:p>
        </p:txBody>
      </p:sp>
    </p:spTree>
    <p:extLst>
      <p:ext uri="{BB962C8B-B14F-4D97-AF65-F5344CB8AC3E}">
        <p14:creationId xmlns:p14="http://schemas.microsoft.com/office/powerpoint/2010/main" val="38494644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Today this presentation outlines a straightforward sustainability-based strategy to support Starbucks' future growth.</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Starbucks is one of the largest coffee chains in the world and has a strong global brand. </a:t>
            </a:r>
          </a:p>
          <a:p>
            <a:r>
              <a:rPr lang="en-GB" sz="1200" kern="1200" dirty="0">
                <a:solidFill>
                  <a:schemeClr val="tx1"/>
                </a:solidFill>
                <a:effectLst/>
                <a:latin typeface="+mn-lt"/>
                <a:ea typeface="+mn-ea"/>
                <a:cs typeface="+mn-cs"/>
              </a:rPr>
              <a:t>However, it operates in a highly competitive market, facing competition from companies such as McDonald’s, Costa, and independent cafés.</a:t>
            </a:r>
          </a:p>
          <a:p>
            <a:r>
              <a:rPr lang="en-GB" sz="1200" kern="1200" dirty="0">
                <a:solidFill>
                  <a:schemeClr val="tx1"/>
                </a:solidFill>
                <a:effectLst/>
                <a:latin typeface="+mn-lt"/>
                <a:ea typeface="+mn-ea"/>
                <a:cs typeface="+mn-cs"/>
              </a:rPr>
              <a:t>The central argument of this presentation is that by placing sustainability at the core of its strategy, Starbucks can remain competitive while achieving ethical, environmental, and long-term business growth (White &amp; </a:t>
            </a:r>
            <a:r>
              <a:rPr lang="en-GB" sz="1200" kern="1200" dirty="0" err="1">
                <a:solidFill>
                  <a:schemeClr val="tx1"/>
                </a:solidFill>
                <a:effectLst/>
                <a:latin typeface="+mn-lt"/>
                <a:ea typeface="+mn-ea"/>
                <a:cs typeface="+mn-cs"/>
              </a:rPr>
              <a:t>Moraschinelli</a:t>
            </a:r>
            <a:r>
              <a:rPr lang="en-GB" sz="1200" kern="1200" dirty="0">
                <a:solidFill>
                  <a:schemeClr val="tx1"/>
                </a:solidFill>
                <a:effectLst/>
                <a:latin typeface="+mn-lt"/>
                <a:ea typeface="+mn-ea"/>
                <a:cs typeface="+mn-cs"/>
              </a:rPr>
              <a:t>, 2009).</a:t>
            </a:r>
          </a:p>
          <a:p>
            <a:endParaRPr lang="en-GB" dirty="0"/>
          </a:p>
        </p:txBody>
      </p:sp>
      <p:sp>
        <p:nvSpPr>
          <p:cNvPr id="4" name="Slide Number Placeholder 3"/>
          <p:cNvSpPr>
            <a:spLocks noGrp="1"/>
          </p:cNvSpPr>
          <p:nvPr>
            <p:ph type="sldNum" sz="quarter" idx="5"/>
          </p:nvPr>
        </p:nvSpPr>
        <p:spPr/>
        <p:txBody>
          <a:bodyPr/>
          <a:lstStyle/>
          <a:p>
            <a:fld id="{F2194767-D010-4041-9CBC-6EBEF0244E5C}" type="slidenum">
              <a:rPr lang="en-GB" smtClean="0"/>
              <a:t>2</a:t>
            </a:fld>
            <a:endParaRPr lang="en-GB"/>
          </a:p>
        </p:txBody>
      </p:sp>
    </p:spTree>
    <p:extLst>
      <p:ext uri="{BB962C8B-B14F-4D97-AF65-F5344CB8AC3E}">
        <p14:creationId xmlns:p14="http://schemas.microsoft.com/office/powerpoint/2010/main" val="1081471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Starbucks’ mission is </a:t>
            </a:r>
            <a:r>
              <a:rPr lang="en-GB" sz="1200" i="1" kern="1200" dirty="0">
                <a:solidFill>
                  <a:schemeClr val="tx1"/>
                </a:solidFill>
                <a:effectLst/>
                <a:latin typeface="+mn-lt"/>
                <a:ea typeface="+mn-ea"/>
                <a:cs typeface="+mn-cs"/>
              </a:rPr>
              <a:t>“to inspire and nurture the human spirit – one person, one cup, and one neighbourhood at a time.”</a:t>
            </a:r>
            <a:r>
              <a:rPr lang="en-GB" sz="1200" kern="1200" dirty="0">
                <a:solidFill>
                  <a:schemeClr val="tx1"/>
                </a:solidFill>
                <a:effectLst/>
                <a:latin typeface="+mn-lt"/>
                <a:ea typeface="+mn-ea"/>
                <a:cs typeface="+mn-cs"/>
              </a:rPr>
              <a:t> This highlights that Starbucks aims to create positive social experiences, not just sell coffee, ( </a:t>
            </a:r>
            <a:r>
              <a:rPr lang="en-GB" sz="1200" kern="1200" dirty="0" err="1">
                <a:solidFill>
                  <a:schemeClr val="tx1"/>
                </a:solidFill>
                <a:effectLst/>
                <a:latin typeface="+mn-lt"/>
                <a:ea typeface="+mn-ea"/>
                <a:cs typeface="+mn-cs"/>
              </a:rPr>
              <a:t>Startbucks</a:t>
            </a:r>
            <a:r>
              <a:rPr lang="en-GB" sz="1200" kern="1200" dirty="0">
                <a:solidFill>
                  <a:schemeClr val="tx1"/>
                </a:solidFill>
                <a:effectLst/>
                <a:latin typeface="+mn-lt"/>
                <a:ea typeface="+mn-ea"/>
                <a:cs typeface="+mn-cs"/>
              </a:rPr>
              <a:t>, 2025).</a:t>
            </a:r>
          </a:p>
          <a:p>
            <a:r>
              <a:rPr lang="en-GB" sz="1200" kern="1200" dirty="0">
                <a:solidFill>
                  <a:schemeClr val="tx1"/>
                </a:solidFill>
                <a:effectLst/>
                <a:latin typeface="+mn-lt"/>
                <a:ea typeface="+mn-ea"/>
                <a:cs typeface="+mn-cs"/>
              </a:rPr>
              <a:t>The company’s sustainability-focused vision is to become the most trustworthy and responsible coffee company in the world while creating a positive impact on people and the environment. The necessity of a sustainable company plan is strongly supported by this concept.</a:t>
            </a:r>
          </a:p>
          <a:p>
            <a:r>
              <a:rPr lang="en-GB" sz="1200" kern="1200" dirty="0">
                <a:solidFill>
                  <a:schemeClr val="tx1"/>
                </a:solidFill>
                <a:effectLst/>
                <a:latin typeface="+mn-lt"/>
                <a:ea typeface="+mn-ea"/>
                <a:cs typeface="+mn-cs"/>
              </a:rPr>
              <a:t>Ethical sourcing, environmental responsibility, innovation, excellent quality, and respect for communities and employees are among Starbucks' core principles. The company's operations and decision-making are guided by these values.</a:t>
            </a:r>
          </a:p>
          <a:p>
            <a:r>
              <a:rPr lang="en-GB" sz="1200" kern="1200" dirty="0">
                <a:solidFill>
                  <a:schemeClr val="tx1"/>
                </a:solidFill>
                <a:effectLst/>
                <a:latin typeface="+mn-lt"/>
                <a:ea typeface="+mn-ea"/>
                <a:cs typeface="+mn-cs"/>
              </a:rPr>
              <a:t>Based on this, Starbucks' primary strategic goals are to reduce its influence on the environment, assist coffee growers and safeguard its supply chain, and develop everlasting customer loyalty. These goals make a clear connection between long-term growth and sustainability.</a:t>
            </a:r>
          </a:p>
          <a:p>
            <a:endParaRPr lang="en-GB" dirty="0"/>
          </a:p>
        </p:txBody>
      </p:sp>
      <p:sp>
        <p:nvSpPr>
          <p:cNvPr id="4" name="Slide Number Placeholder 3"/>
          <p:cNvSpPr>
            <a:spLocks noGrp="1"/>
          </p:cNvSpPr>
          <p:nvPr>
            <p:ph type="sldNum" sz="quarter" idx="5"/>
          </p:nvPr>
        </p:nvSpPr>
        <p:spPr/>
        <p:txBody>
          <a:bodyPr/>
          <a:lstStyle/>
          <a:p>
            <a:fld id="{F2194767-D010-4041-9CBC-6EBEF0244E5C}" type="slidenum">
              <a:rPr lang="en-GB" smtClean="0"/>
              <a:t>3</a:t>
            </a:fld>
            <a:endParaRPr lang="en-GB"/>
          </a:p>
        </p:txBody>
      </p:sp>
    </p:spTree>
    <p:extLst>
      <p:ext uri="{BB962C8B-B14F-4D97-AF65-F5344CB8AC3E}">
        <p14:creationId xmlns:p14="http://schemas.microsoft.com/office/powerpoint/2010/main" val="3771726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Currently, Starbucks concentrates on providing a high-end coffee experience, supported by powerful branding and a welcoming store environment. The company also continues to expand globally and invest heavily in digital innovation, including its mobile app and rewards programme. </a:t>
            </a:r>
          </a:p>
          <a:p>
            <a:r>
              <a:rPr lang="en-GB" sz="1200" kern="1200" dirty="0">
                <a:solidFill>
                  <a:schemeClr val="tx1"/>
                </a:solidFill>
                <a:effectLst/>
                <a:latin typeface="+mn-lt"/>
                <a:ea typeface="+mn-ea"/>
                <a:cs typeface="+mn-cs"/>
              </a:rPr>
              <a:t>Starbucks has introduced ethical sourcing through C.A.F.E. ( Coffee and Farmer Equity) Practices, offers discounts for reusable cups, and has set targets to reduce carbon emissions and waste, ( Starbucks, 2025). </a:t>
            </a:r>
          </a:p>
          <a:p>
            <a:r>
              <a:rPr lang="en-GB" sz="1200" kern="1200" dirty="0">
                <a:solidFill>
                  <a:schemeClr val="tx1"/>
                </a:solidFill>
                <a:effectLst/>
                <a:latin typeface="+mn-lt"/>
                <a:ea typeface="+mn-ea"/>
                <a:cs typeface="+mn-cs"/>
              </a:rPr>
              <a:t>However, the issue is that customers do not consistently understand or acknowledge the effects of these efforts to promote sustainability.</a:t>
            </a:r>
          </a:p>
          <a:p>
            <a:endParaRPr lang="en-GB" dirty="0"/>
          </a:p>
        </p:txBody>
      </p:sp>
      <p:sp>
        <p:nvSpPr>
          <p:cNvPr id="4" name="Slide Number Placeholder 3"/>
          <p:cNvSpPr>
            <a:spLocks noGrp="1"/>
          </p:cNvSpPr>
          <p:nvPr>
            <p:ph type="sldNum" sz="quarter" idx="5"/>
          </p:nvPr>
        </p:nvSpPr>
        <p:spPr/>
        <p:txBody>
          <a:bodyPr/>
          <a:lstStyle/>
          <a:p>
            <a:fld id="{F2194767-D010-4041-9CBC-6EBEF0244E5C}" type="slidenum">
              <a:rPr lang="en-GB" smtClean="0"/>
              <a:t>4</a:t>
            </a:fld>
            <a:endParaRPr lang="en-GB"/>
          </a:p>
        </p:txBody>
      </p:sp>
    </p:spTree>
    <p:extLst>
      <p:ext uri="{BB962C8B-B14F-4D97-AF65-F5344CB8AC3E}">
        <p14:creationId xmlns:p14="http://schemas.microsoft.com/office/powerpoint/2010/main" val="1903557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From a social point of view, consumers especially younger ones who place a high value on sustainability are expecting brands to operate ethically.</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Climate change poses a challenge to coffee production from a sustainability point of view, and there is increasing pressure to cut emissions and waste.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Governments have introduced stricter laws around garbage and packaging.</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Starbucks is faced with growing expenses and customer spending pressure, ( European council, 2025). </a:t>
            </a:r>
          </a:p>
          <a:p>
            <a:r>
              <a:rPr lang="en-GB" sz="1200" kern="1200" dirty="0">
                <a:solidFill>
                  <a:schemeClr val="tx1"/>
                </a:solidFill>
                <a:effectLst/>
                <a:latin typeface="+mn-lt"/>
                <a:ea typeface="+mn-ea"/>
                <a:cs typeface="+mn-cs"/>
              </a:rPr>
              <a:t>Overall, these external factors highlight that sustainability is essential for Starbucks future success.</a:t>
            </a:r>
          </a:p>
          <a:p>
            <a:endParaRPr lang="en-GB" dirty="0"/>
          </a:p>
        </p:txBody>
      </p:sp>
      <p:sp>
        <p:nvSpPr>
          <p:cNvPr id="4" name="Slide Number Placeholder 3"/>
          <p:cNvSpPr>
            <a:spLocks noGrp="1"/>
          </p:cNvSpPr>
          <p:nvPr>
            <p:ph type="sldNum" sz="quarter" idx="5"/>
          </p:nvPr>
        </p:nvSpPr>
        <p:spPr/>
        <p:txBody>
          <a:bodyPr/>
          <a:lstStyle/>
          <a:p>
            <a:fld id="{F2194767-D010-4041-9CBC-6EBEF0244E5C}" type="slidenum">
              <a:rPr lang="en-GB" smtClean="0"/>
              <a:t>5</a:t>
            </a:fld>
            <a:endParaRPr lang="en-GB"/>
          </a:p>
        </p:txBody>
      </p:sp>
    </p:spTree>
    <p:extLst>
      <p:ext uri="{BB962C8B-B14F-4D97-AF65-F5344CB8AC3E}">
        <p14:creationId xmlns:p14="http://schemas.microsoft.com/office/powerpoint/2010/main" val="27486255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coffee industry is highly competitive, with numerous businesses, including Starbucks, Costa, McDonald's, and individual cafés, selling similar products.</a:t>
            </a:r>
          </a:p>
          <a:p>
            <a:r>
              <a:rPr lang="en-GB" sz="1200" kern="1200" dirty="0">
                <a:solidFill>
                  <a:schemeClr val="tx1"/>
                </a:solidFill>
                <a:effectLst/>
                <a:latin typeface="+mn-lt"/>
                <a:ea typeface="+mn-ea"/>
                <a:cs typeface="+mn-cs"/>
              </a:rPr>
              <a:t> Starbucks finds it challenging to differentiate itself because coffee and prices are frequently comparable. With McCafé and new </a:t>
            </a:r>
            <a:r>
              <a:rPr lang="en-GB" sz="1200" kern="1200" dirty="0" err="1">
                <a:solidFill>
                  <a:schemeClr val="tx1"/>
                </a:solidFill>
                <a:effectLst/>
                <a:latin typeface="+mn-lt"/>
                <a:ea typeface="+mn-ea"/>
                <a:cs typeface="+mn-cs"/>
              </a:rPr>
              <a:t>CosMc's</a:t>
            </a:r>
            <a:r>
              <a:rPr lang="en-GB" sz="1200" kern="1200" dirty="0">
                <a:solidFill>
                  <a:schemeClr val="tx1"/>
                </a:solidFill>
                <a:effectLst/>
                <a:latin typeface="+mn-lt"/>
                <a:ea typeface="+mn-ea"/>
                <a:cs typeface="+mn-cs"/>
              </a:rPr>
              <a:t>-inspired drinks, McDonald's has emerged as a significant coffee rival. It introduced these beverage-led ideas into hundreds of US restaurants in 2025, setting records for cold brew and flavoured drink sales ( Ultima Markets, 2025).</a:t>
            </a:r>
          </a:p>
          <a:p>
            <a:r>
              <a:rPr lang="en-GB" sz="1200" kern="1200" dirty="0">
                <a:solidFill>
                  <a:schemeClr val="tx1"/>
                </a:solidFill>
                <a:effectLst/>
                <a:latin typeface="+mn-lt"/>
                <a:ea typeface="+mn-ea"/>
                <a:cs typeface="+mn-cs"/>
              </a:rPr>
              <a:t>If costs increase, and if customers are dissatisfied with the brand, they can move to another café. Customers have more negotiating power as a result, and there is a greater chance of losing loyal customers. </a:t>
            </a:r>
          </a:p>
          <a:p>
            <a:r>
              <a:rPr lang="en-GB" sz="1200" kern="1200" dirty="0">
                <a:solidFill>
                  <a:schemeClr val="tx1"/>
                </a:solidFill>
                <a:effectLst/>
                <a:latin typeface="+mn-lt"/>
                <a:ea typeface="+mn-ea"/>
                <a:cs typeface="+mn-cs"/>
              </a:rPr>
              <a:t>Climate change is making it more difficult and costly to grow coffee, giving suppliers, especially coffee farmers, greater power. For coffee firms like Starbucks, this raises expenses and poses supply issues ( Starbuck.com, 2026).</a:t>
            </a:r>
          </a:p>
          <a:p>
            <a:endParaRPr lang="en-GB" dirty="0"/>
          </a:p>
        </p:txBody>
      </p:sp>
      <p:sp>
        <p:nvSpPr>
          <p:cNvPr id="4" name="Slide Number Placeholder 3"/>
          <p:cNvSpPr>
            <a:spLocks noGrp="1"/>
          </p:cNvSpPr>
          <p:nvPr>
            <p:ph type="sldNum" sz="quarter" idx="5"/>
          </p:nvPr>
        </p:nvSpPr>
        <p:spPr/>
        <p:txBody>
          <a:bodyPr/>
          <a:lstStyle/>
          <a:p>
            <a:fld id="{F2194767-D010-4041-9CBC-6EBEF0244E5C}" type="slidenum">
              <a:rPr lang="en-GB" smtClean="0"/>
              <a:t>6</a:t>
            </a:fld>
            <a:endParaRPr lang="en-GB"/>
          </a:p>
        </p:txBody>
      </p:sp>
    </p:spTree>
    <p:extLst>
      <p:ext uri="{BB962C8B-B14F-4D97-AF65-F5344CB8AC3E}">
        <p14:creationId xmlns:p14="http://schemas.microsoft.com/office/powerpoint/2010/main" val="25749691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Starbucks has a number of important advantages. It has an impressive and devoted client base, a powerful worldwide brand, and a modern digital rewards system that boosts customer engagement and repeat business.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However, Starbucks' extremely high prices when compared to rivals are a significant problem, Customers now anticipate greater value from the brand in terms of social responsibility and ethical behaviour in addition to product quality, (Song, Y. 2025).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Additionally, this weakness presents a chance, Starbucks can justify its premium pricing by providing customers with more than just coffee by putting a big emphasis on sustainability. Through ethical sourcing, environmental accountability, and positive social effect, sustainability enables Starbucks to contribute value, which may improve long-term competitive advantage and increase customer loyalty, (Pereira, D. 2024).</a:t>
            </a:r>
          </a:p>
          <a:p>
            <a:endParaRPr lang="en-GB" dirty="0"/>
          </a:p>
        </p:txBody>
      </p:sp>
      <p:sp>
        <p:nvSpPr>
          <p:cNvPr id="4" name="Slide Number Placeholder 3"/>
          <p:cNvSpPr>
            <a:spLocks noGrp="1"/>
          </p:cNvSpPr>
          <p:nvPr>
            <p:ph type="sldNum" sz="quarter" idx="5"/>
          </p:nvPr>
        </p:nvSpPr>
        <p:spPr/>
        <p:txBody>
          <a:bodyPr/>
          <a:lstStyle/>
          <a:p>
            <a:fld id="{F2194767-D010-4041-9CBC-6EBEF0244E5C}" type="slidenum">
              <a:rPr lang="en-GB" smtClean="0"/>
              <a:t>7</a:t>
            </a:fld>
            <a:endParaRPr lang="en-GB"/>
          </a:p>
        </p:txBody>
      </p:sp>
    </p:spTree>
    <p:extLst>
      <p:ext uri="{BB962C8B-B14F-4D97-AF65-F5344CB8AC3E}">
        <p14:creationId xmlns:p14="http://schemas.microsoft.com/office/powerpoint/2010/main" val="5416060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shows how the Green Starbucks Experience meets the needs of key stakeholders.</a:t>
            </a:r>
          </a:p>
          <a:p>
            <a:r>
              <a:rPr lang="en-GB" sz="1200" kern="1200" dirty="0">
                <a:solidFill>
                  <a:schemeClr val="tx1"/>
                </a:solidFill>
                <a:effectLst/>
                <a:latin typeface="+mn-lt"/>
                <a:ea typeface="+mn-ea"/>
                <a:cs typeface="+mn-cs"/>
              </a:rPr>
              <a:t>First, coffee farmers are very important because climate change directly affects coffee supply. They want fair pay and long-term support. Starbucks responds by investing more in climate-smart farming and training, which helps farmers and protects Starbucks’ future supply.</a:t>
            </a:r>
          </a:p>
          <a:p>
            <a:r>
              <a:rPr lang="en-GB" sz="1200" kern="1200" dirty="0">
                <a:solidFill>
                  <a:schemeClr val="tx1"/>
                </a:solidFill>
                <a:effectLst/>
                <a:latin typeface="+mn-lt"/>
                <a:ea typeface="+mn-ea"/>
                <a:cs typeface="+mn-cs"/>
              </a:rPr>
              <a:t>Customers are another high-power group. They expect good quality coffee, but they also want brands to act responsibly. By introducing reusable cups, greener stores, and sustainability tracking in the app, Starbucks makes its sustainability efforts clear and easy for customers to see.(Ackerman &amp; Eden, 2011)</a:t>
            </a:r>
          </a:p>
          <a:p>
            <a:r>
              <a:rPr lang="en-GB" sz="1200" kern="1200" dirty="0">
                <a:solidFill>
                  <a:schemeClr val="tx1"/>
                </a:solidFill>
                <a:effectLst/>
                <a:latin typeface="+mn-lt"/>
                <a:ea typeface="+mn-ea"/>
                <a:cs typeface="+mn-cs"/>
              </a:rPr>
              <a:t>Governments and regulators want businesses to reduce waste and emissions. Starbucks’ focus on reusable cups and energy efficiency helps meet these expectations and reduces regulatory risk.</a:t>
            </a:r>
          </a:p>
          <a:p>
            <a:r>
              <a:rPr lang="en-GB" sz="1200" kern="1200" dirty="0">
                <a:solidFill>
                  <a:schemeClr val="tx1"/>
                </a:solidFill>
                <a:effectLst/>
                <a:latin typeface="+mn-lt"/>
                <a:ea typeface="+mn-ea"/>
                <a:cs typeface="+mn-cs"/>
              </a:rPr>
              <a:t>Employees have slightly less power but still matter. Employees want to work for a responsible company, and want real action, not greenwashing. Starbucks’ visible sustainability initiatives help build trust, motivation, and a positive.</a:t>
            </a:r>
          </a:p>
          <a:p>
            <a:r>
              <a:rPr lang="en-GB" sz="1200" kern="1200" dirty="0">
                <a:solidFill>
                  <a:schemeClr val="tx1"/>
                </a:solidFill>
                <a:effectLst/>
                <a:latin typeface="+mn-lt"/>
                <a:ea typeface="+mn-ea"/>
                <a:cs typeface="+mn-cs"/>
              </a:rPr>
              <a:t>Overall, meeting stakeholder expectations strengthens trust, reduces risk, and supports long-term growth.”</a:t>
            </a:r>
          </a:p>
          <a:p>
            <a:endParaRPr lang="en-GB" dirty="0"/>
          </a:p>
        </p:txBody>
      </p:sp>
      <p:sp>
        <p:nvSpPr>
          <p:cNvPr id="4" name="Slide Number Placeholder 3"/>
          <p:cNvSpPr>
            <a:spLocks noGrp="1"/>
          </p:cNvSpPr>
          <p:nvPr>
            <p:ph type="sldNum" sz="quarter" idx="5"/>
          </p:nvPr>
        </p:nvSpPr>
        <p:spPr/>
        <p:txBody>
          <a:bodyPr/>
          <a:lstStyle/>
          <a:p>
            <a:fld id="{F2194767-D010-4041-9CBC-6EBEF0244E5C}" type="slidenum">
              <a:rPr lang="en-GB" smtClean="0"/>
              <a:t>8</a:t>
            </a:fld>
            <a:endParaRPr lang="en-GB"/>
          </a:p>
        </p:txBody>
      </p:sp>
    </p:spTree>
    <p:extLst>
      <p:ext uri="{BB962C8B-B14F-4D97-AF65-F5344CB8AC3E}">
        <p14:creationId xmlns:p14="http://schemas.microsoft.com/office/powerpoint/2010/main" val="34288289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strategy aims to make Starbucks the most trusted and visible sustainable coffee brand. This means not only adopting sustainable practices but also clearly communicating their impact to customers.</a:t>
            </a:r>
          </a:p>
          <a:p>
            <a:r>
              <a:rPr lang="en-GB" sz="1200" kern="1200" dirty="0">
                <a:solidFill>
                  <a:schemeClr val="tx1"/>
                </a:solidFill>
                <a:effectLst/>
                <a:latin typeface="+mn-lt"/>
                <a:ea typeface="+mn-ea"/>
                <a:cs typeface="+mn-cs"/>
              </a:rPr>
              <a:t>The first action is a Reusable Cup First system, where reusable cups become the default option. Customers would receive strong incentives through the Starbucks app, encouraging reusable cup use and reducing waste (Starbucks, 2025).</a:t>
            </a:r>
          </a:p>
          <a:p>
            <a:r>
              <a:rPr lang="en-GB" sz="1200" kern="1200" dirty="0">
                <a:solidFill>
                  <a:schemeClr val="tx1"/>
                </a:solidFill>
                <a:effectLst/>
                <a:latin typeface="+mn-lt"/>
                <a:ea typeface="+mn-ea"/>
                <a:cs typeface="+mn-cs"/>
              </a:rPr>
              <a:t>The second action focuses on climate-smart coffee farming. Starbucks would increase investment in farmer training and climate-resilient farming techniques. These efforts would be promoted in-store to educate customers about how their purchases support farmers (Starbucks, 2025).</a:t>
            </a:r>
          </a:p>
          <a:p>
            <a:r>
              <a:rPr lang="en-GB" sz="1200" kern="1200" dirty="0">
                <a:solidFill>
                  <a:schemeClr val="tx1"/>
                </a:solidFill>
                <a:effectLst/>
                <a:latin typeface="+mn-lt"/>
                <a:ea typeface="+mn-ea"/>
                <a:cs typeface="+mn-cs"/>
              </a:rPr>
              <a:t>Third, Starbucks would continue developing greener stores by improving energy efficiency, reducing water use, and minimising waste, lowering environmental impact and long-term costs (Potter, 2025).</a:t>
            </a:r>
          </a:p>
          <a:p>
            <a:r>
              <a:rPr lang="en-GB" sz="1200" kern="1200" dirty="0">
                <a:solidFill>
                  <a:schemeClr val="tx1"/>
                </a:solidFill>
                <a:effectLst/>
                <a:latin typeface="+mn-lt"/>
                <a:ea typeface="+mn-ea"/>
                <a:cs typeface="+mn-cs"/>
              </a:rPr>
              <a:t>Finally, Starbucks would introduce digital sustainability tracking within its app, allowing customers to see their personal environmental impact, such as the number of disposable cups saved. This increases engagement and makes sustainability more personal.</a:t>
            </a:r>
          </a:p>
          <a:p>
            <a:r>
              <a:rPr lang="en-GB" sz="1200" kern="1200" dirty="0">
                <a:solidFill>
                  <a:schemeClr val="tx1"/>
                </a:solidFill>
                <a:effectLst/>
                <a:latin typeface="+mn-lt"/>
                <a:ea typeface="+mn-ea"/>
                <a:cs typeface="+mn-cs"/>
              </a:rPr>
              <a:t>Together, these actions support sustainable growth, build trust, and increase customer loyalty.</a:t>
            </a:r>
          </a:p>
          <a:p>
            <a:endParaRPr lang="en-GB" dirty="0"/>
          </a:p>
        </p:txBody>
      </p:sp>
      <p:sp>
        <p:nvSpPr>
          <p:cNvPr id="4" name="Slide Number Placeholder 3"/>
          <p:cNvSpPr>
            <a:spLocks noGrp="1"/>
          </p:cNvSpPr>
          <p:nvPr>
            <p:ph type="sldNum" sz="quarter" idx="5"/>
          </p:nvPr>
        </p:nvSpPr>
        <p:spPr/>
        <p:txBody>
          <a:bodyPr/>
          <a:lstStyle/>
          <a:p>
            <a:fld id="{F2194767-D010-4041-9CBC-6EBEF0244E5C}" type="slidenum">
              <a:rPr lang="en-GB" smtClean="0"/>
              <a:t>9</a:t>
            </a:fld>
            <a:endParaRPr lang="en-GB"/>
          </a:p>
        </p:txBody>
      </p:sp>
    </p:spTree>
    <p:extLst>
      <p:ext uri="{BB962C8B-B14F-4D97-AF65-F5344CB8AC3E}">
        <p14:creationId xmlns:p14="http://schemas.microsoft.com/office/powerpoint/2010/main" val="1181364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strategy works because it means businesses should focus on people, the planet, and profit, not just making money. For people, Starbucks supports farmers and workers by paying fairly and helping them deal with climate change. For the planet, the strategy reduces waste and carbon emissions through reusable cups and greener stores. For profit, these actions help build customer trust and loyalty, which supports Starbucks’ premium brand and long-term sales.</a:t>
            </a:r>
          </a:p>
          <a:p>
            <a:r>
              <a:rPr lang="en-GB" sz="1200" kern="1200" dirty="0">
                <a:solidFill>
                  <a:schemeClr val="tx1"/>
                </a:solidFill>
                <a:effectLst/>
                <a:latin typeface="+mn-lt"/>
                <a:ea typeface="+mn-ea"/>
                <a:cs typeface="+mn-cs"/>
              </a:rPr>
              <a:t>The Resource-Based View describes how businesses overcome rivals. It implies that companies that possess capabilities that are difficult to replicate are more successful. It takes time and money to develop Starbucks' sustainability initiatives, like as long-term partnerships with farmers, greener stores, and digital sustainability tracking. Because of this, sustainability is a powerful advantage that rivals find difficult to imitate.</a:t>
            </a:r>
          </a:p>
          <a:p>
            <a:r>
              <a:rPr lang="en-GB" sz="1200" kern="1200" dirty="0">
                <a:solidFill>
                  <a:schemeClr val="tx1"/>
                </a:solidFill>
                <a:effectLst/>
                <a:latin typeface="+mn-lt"/>
                <a:ea typeface="+mn-ea"/>
                <a:cs typeface="+mn-cs"/>
              </a:rPr>
              <a:t>Overall, these theories show why the strategy supports long-term growth and helps Starbucks stay competitive.</a:t>
            </a:r>
          </a:p>
          <a:p>
            <a:endParaRPr lang="en-GB" dirty="0"/>
          </a:p>
        </p:txBody>
      </p:sp>
      <p:sp>
        <p:nvSpPr>
          <p:cNvPr id="4" name="Slide Number Placeholder 3"/>
          <p:cNvSpPr>
            <a:spLocks noGrp="1"/>
          </p:cNvSpPr>
          <p:nvPr>
            <p:ph type="sldNum" sz="quarter" idx="5"/>
          </p:nvPr>
        </p:nvSpPr>
        <p:spPr/>
        <p:txBody>
          <a:bodyPr/>
          <a:lstStyle/>
          <a:p>
            <a:fld id="{F2194767-D010-4041-9CBC-6EBEF0244E5C}" type="slidenum">
              <a:rPr lang="en-GB" smtClean="0"/>
              <a:t>10</a:t>
            </a:fld>
            <a:endParaRPr lang="en-GB"/>
          </a:p>
        </p:txBody>
      </p:sp>
    </p:spTree>
    <p:extLst>
      <p:ext uri="{BB962C8B-B14F-4D97-AF65-F5344CB8AC3E}">
        <p14:creationId xmlns:p14="http://schemas.microsoft.com/office/powerpoint/2010/main" val="30113679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These advantages demonstrate how the approach supports Starbucks' long-term growth and competitiveness.</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First, a higher level of brand trust indicates that consumers think Starbucks is acting morally. People are more inclined to trust Starbucks and pick it over rivals when they witness genuine sustainability initiatives, such as helping farmers and reducing trash. </a:t>
            </a:r>
          </a:p>
          <a:p>
            <a:r>
              <a:rPr lang="en-GB" sz="1200" kern="1200" dirty="0">
                <a:solidFill>
                  <a:schemeClr val="tx1"/>
                </a:solidFill>
                <a:effectLst/>
                <a:latin typeface="+mn-lt"/>
                <a:ea typeface="+mn-ea"/>
                <a:cs typeface="+mn-cs"/>
              </a:rPr>
              <a:t>Second, sustainability contributes to the justification of greater costs. Customers expect better value because Starbucks charges more than many other cafés. Customers are more prepared to pay higher costs when they are aware that their purchases support ethical sourcing and environmental responsibility (Khan, &amp; Fatma, 2023).</a:t>
            </a:r>
          </a:p>
          <a:p>
            <a:r>
              <a:rPr lang="en-GB" sz="1200" kern="1200" dirty="0">
                <a:solidFill>
                  <a:schemeClr val="tx1"/>
                </a:solidFill>
                <a:effectLst/>
                <a:latin typeface="+mn-lt"/>
                <a:ea typeface="+mn-ea"/>
                <a:cs typeface="+mn-cs"/>
              </a:rPr>
              <a:t>Third, the approach reduces supply concerns over the long run. Supporting farmers and climate-smart farming helps secure Starbucks' future coffee supply because climate change is making it more difficult to grow coffee.</a:t>
            </a:r>
          </a:p>
          <a:p>
            <a:r>
              <a:rPr lang="en-GB" sz="1200" kern="1200" dirty="0">
                <a:solidFill>
                  <a:schemeClr val="tx1"/>
                </a:solidFill>
                <a:effectLst/>
                <a:latin typeface="+mn-lt"/>
                <a:ea typeface="+mn-ea"/>
                <a:cs typeface="+mn-cs"/>
              </a:rPr>
              <a:t>These advantages result in certain growth effects. Increased consumer loyalty, that is, more frequent returns, is a result of stronger trust. Encouraging producers contributes to a steady supply of coffee. When taken as a whole, these elements enable Starbucks to expand responsibly and sustainably throughout the world.(Sahoo, 2025).</a:t>
            </a:r>
          </a:p>
          <a:p>
            <a:endParaRPr lang="en-GB" dirty="0"/>
          </a:p>
        </p:txBody>
      </p:sp>
      <p:sp>
        <p:nvSpPr>
          <p:cNvPr id="4" name="Slide Number Placeholder 3"/>
          <p:cNvSpPr>
            <a:spLocks noGrp="1"/>
          </p:cNvSpPr>
          <p:nvPr>
            <p:ph type="sldNum" sz="quarter" idx="5"/>
          </p:nvPr>
        </p:nvSpPr>
        <p:spPr/>
        <p:txBody>
          <a:bodyPr/>
          <a:lstStyle/>
          <a:p>
            <a:fld id="{F2194767-D010-4041-9CBC-6EBEF0244E5C}" type="slidenum">
              <a:rPr lang="en-GB" smtClean="0"/>
              <a:t>11</a:t>
            </a:fld>
            <a:endParaRPr lang="en-GB"/>
          </a:p>
        </p:txBody>
      </p:sp>
    </p:spTree>
    <p:extLst>
      <p:ext uri="{BB962C8B-B14F-4D97-AF65-F5344CB8AC3E}">
        <p14:creationId xmlns:p14="http://schemas.microsoft.com/office/powerpoint/2010/main" val="21277550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conclusion, this presentation has demonstrated that Starbucks' future strategy should be centred on sustainability. Even while Starbucks already has a strong worldwide brand and ongoing sustainability activities, growing competition, climate change, and shifting consumer expectations make sustainability necessary rather than optional.</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Starbucks can lower long-term supply threats, boost brand trust, and defend its premium pricing by launching the Green Starbucks Experience. In addition to efficiently addressing external environmental and competitive factors, the approach is in line with Starbucks' purpose, values, and ambitions.</a:t>
            </a:r>
          </a:p>
          <a:p>
            <a:r>
              <a:rPr lang="en-GB" sz="1200" kern="1200" dirty="0">
                <a:solidFill>
                  <a:schemeClr val="tx1"/>
                </a:solidFill>
                <a:effectLst/>
                <a:latin typeface="+mn-lt"/>
                <a:ea typeface="+mn-ea"/>
                <a:cs typeface="+mn-cs"/>
              </a:rPr>
              <a:t>This sustainability-focused strategy, which is backed by the Triple Bottom Line and the Resource-Based View, allows Starbucks to generate long-term value for people, the environment, and profit. In the end, Starbucks will be able to attain responsible growth, preserve its competitive edge, and secure its status as a top worldwide coffee brand by including sustainability into its core strategy.</a:t>
            </a:r>
          </a:p>
          <a:p>
            <a:endParaRPr lang="en-GB" dirty="0"/>
          </a:p>
        </p:txBody>
      </p:sp>
      <p:sp>
        <p:nvSpPr>
          <p:cNvPr id="4" name="Slide Number Placeholder 3"/>
          <p:cNvSpPr>
            <a:spLocks noGrp="1"/>
          </p:cNvSpPr>
          <p:nvPr>
            <p:ph type="sldNum" sz="quarter" idx="5"/>
          </p:nvPr>
        </p:nvSpPr>
        <p:spPr/>
        <p:txBody>
          <a:bodyPr/>
          <a:lstStyle/>
          <a:p>
            <a:fld id="{F2194767-D010-4041-9CBC-6EBEF0244E5C}" type="slidenum">
              <a:rPr lang="en-GB" smtClean="0"/>
              <a:t>12</a:t>
            </a:fld>
            <a:endParaRPr lang="en-GB"/>
          </a:p>
        </p:txBody>
      </p:sp>
    </p:spTree>
    <p:extLst>
      <p:ext uri="{BB962C8B-B14F-4D97-AF65-F5344CB8AC3E}">
        <p14:creationId xmlns:p14="http://schemas.microsoft.com/office/powerpoint/2010/main" val="4129153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7" Type="http://schemas.openxmlformats.org/officeDocument/2006/relationships/image" Target="../media/image2.png"/><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audio" Target="../media/media3.m4a"/><Relationship Id="rId7" Type="http://schemas.openxmlformats.org/officeDocument/2006/relationships/image" Target="../media/image5.svg"/><Relationship Id="rId2" Type="http://schemas.microsoft.com/office/2007/relationships/media" Target="../media/media3.m4a"/><Relationship Id="rId1" Type="http://schemas.openxmlformats.org/officeDocument/2006/relationships/tags" Target="../tags/tag2.xml"/><Relationship Id="rId6" Type="http://schemas.openxmlformats.org/officeDocument/2006/relationships/image" Target="../media/image4.png"/><Relationship Id="rId5" Type="http://schemas.openxmlformats.org/officeDocument/2006/relationships/notesSlide" Target="../notesSlides/notesSlide3.xml"/><Relationship Id="rId4" Type="http://schemas.openxmlformats.org/officeDocument/2006/relationships/slideLayout" Target="../slideLayouts/slideLayout2.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4.m4a"/><Relationship Id="rId7" Type="http://schemas.openxmlformats.org/officeDocument/2006/relationships/image" Target="../media/image8.png"/><Relationship Id="rId2" Type="http://schemas.microsoft.com/office/2007/relationships/media" Target="../media/media4.m4a"/><Relationship Id="rId1" Type="http://schemas.openxmlformats.org/officeDocument/2006/relationships/tags" Target="../tags/tag3.xml"/><Relationship Id="rId6" Type="http://schemas.openxmlformats.org/officeDocument/2006/relationships/image" Target="../media/image7.jpe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audio" Target="../media/media6.m4a"/><Relationship Id="rId7" Type="http://schemas.openxmlformats.org/officeDocument/2006/relationships/image" Target="../media/image5.svg"/><Relationship Id="rId2" Type="http://schemas.microsoft.com/office/2007/relationships/media" Target="../media/media6.m4a"/><Relationship Id="rId1" Type="http://schemas.openxmlformats.org/officeDocument/2006/relationships/tags" Target="../tags/tag4.xml"/><Relationship Id="rId6" Type="http://schemas.openxmlformats.org/officeDocument/2006/relationships/image" Target="../media/image4.png"/><Relationship Id="rId5" Type="http://schemas.openxmlformats.org/officeDocument/2006/relationships/notesSlide" Target="../notesSlides/notesSlide6.xml"/><Relationship Id="rId4" Type="http://schemas.openxmlformats.org/officeDocument/2006/relationships/slideLayout" Target="../slideLayouts/slideLayout2.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7" Type="http://schemas.openxmlformats.org/officeDocument/2006/relationships/image" Target="../media/image2.png"/><Relationship Id="rId2" Type="http://schemas.microsoft.com/office/2007/relationships/media" Target="../media/media8.m4a"/><Relationship Id="rId1" Type="http://schemas.openxmlformats.org/officeDocument/2006/relationships/tags" Target="../tags/tag5.xml"/><Relationship Id="rId6" Type="http://schemas.openxmlformats.org/officeDocument/2006/relationships/image" Target="../media/image10.png"/><Relationship Id="rId5" Type="http://schemas.openxmlformats.org/officeDocument/2006/relationships/notesSlide" Target="../notesSlides/notesSlide8.xml"/><Relationship Id="rId4"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audio" Target="../media/media9.m4a"/><Relationship Id="rId7" Type="http://schemas.openxmlformats.org/officeDocument/2006/relationships/image" Target="../media/image5.svg"/><Relationship Id="rId2" Type="http://schemas.microsoft.com/office/2007/relationships/media" Target="../media/media9.m4a"/><Relationship Id="rId1" Type="http://schemas.openxmlformats.org/officeDocument/2006/relationships/tags" Target="../tags/tag6.xml"/><Relationship Id="rId6" Type="http://schemas.openxmlformats.org/officeDocument/2006/relationships/image" Target="../media/image4.png"/><Relationship Id="rId5" Type="http://schemas.openxmlformats.org/officeDocument/2006/relationships/notesSlide" Target="../notesSlides/notesSlide9.xml"/><Relationship Id="rId4" Type="http://schemas.openxmlformats.org/officeDocument/2006/relationships/slideLayout" Target="../slideLayouts/slideLayout2.xml"/><Relationship Id="rId9"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7.xml"/><Relationship Id="rId6" Type="http://schemas.openxmlformats.org/officeDocument/2006/relationships/image" Target="../media/image2.pn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7" Type="http://schemas.openxmlformats.org/officeDocument/2006/relationships/image" Target="../media/image2.png"/><Relationship Id="rId2" Type="http://schemas.microsoft.com/office/2007/relationships/media" Target="../media/media11.m4a"/><Relationship Id="rId1" Type="http://schemas.openxmlformats.org/officeDocument/2006/relationships/tags" Target="../tags/tag8.xml"/><Relationship Id="rId6" Type="http://schemas.openxmlformats.org/officeDocument/2006/relationships/image" Target="../media/image12.png"/><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7" Type="http://schemas.openxmlformats.org/officeDocument/2006/relationships/image" Target="../media/image2.png"/><Relationship Id="rId2" Type="http://schemas.microsoft.com/office/2007/relationships/media" Target="../media/media12.m4a"/><Relationship Id="rId1" Type="http://schemas.openxmlformats.org/officeDocument/2006/relationships/tags" Target="../tags/tag9.xml"/><Relationship Id="rId6" Type="http://schemas.openxmlformats.org/officeDocument/2006/relationships/image" Target="../media/image13.png"/><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audio" Target="../media/media13.m4a"/><Relationship Id="rId7" Type="http://schemas.openxmlformats.org/officeDocument/2006/relationships/diagramQuickStyle" Target="../diagrams/quickStyle3.xml"/><Relationship Id="rId2" Type="http://schemas.microsoft.com/office/2007/relationships/media" Target="../media/media13.m4a"/><Relationship Id="rId1" Type="http://schemas.openxmlformats.org/officeDocument/2006/relationships/tags" Target="../tags/tag10.xml"/><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slideLayout" Target="../slideLayouts/slideLayout7.xml"/><Relationship Id="rId9" Type="http://schemas.microsoft.com/office/2007/relationships/diagramDrawing" Target="../diagrams/drawing3.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3390/su15108259" TargetMode="External"/><Relationship Id="rId7" Type="http://schemas.openxmlformats.org/officeDocument/2006/relationships/hyperlink" Target="https://www.starbucks.com/responsibility/sourcing/coffee/" TargetMode="External"/><Relationship Id="rId2" Type="http://schemas.openxmlformats.org/officeDocument/2006/relationships/hyperlink" Target="https://www.consilium.europa.eu/en/press/press-releases/2024/12/16/sustainable-packaging-council-signs-off-on-new-rules-for-less-waste-and-more-re-use-in-the-eu/" TargetMode="External"/><Relationship Id="rId1" Type="http://schemas.openxmlformats.org/officeDocument/2006/relationships/slideLayout" Target="../slideLayouts/slideLayout7.xml"/><Relationship Id="rId6" Type="http://schemas.openxmlformats.org/officeDocument/2006/relationships/hyperlink" Target="https://sustainabilitymag.com/news/why-is-starbucks-the-worlds-most-sustainable-coffee-chain" TargetMode="External"/><Relationship Id="rId5" Type="http://schemas.openxmlformats.org/officeDocument/2006/relationships/hyperlink" Target="https://public.dhe.ibm.com/software/data/sw-library/cognos/pdfs/articles/art_the_five_competitive_forces_that_shape_strategy.pdf" TargetMode="External"/><Relationship Id="rId4" Type="http://schemas.openxmlformats.org/officeDocument/2006/relationships/hyperlink" Target="https://businessmodelanalyst.com/starbucks-marketing-strategy/"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about.starbucks.com/stories/2025/our-starbucks-mission/" TargetMode="External"/><Relationship Id="rId7" Type="http://schemas.openxmlformats.org/officeDocument/2006/relationships/hyperlink" Target="https://www.ultimamarkets.com/academy/starbucks-competitors-how-they-shape-the-market/" TargetMode="External"/><Relationship Id="rId2" Type="http://schemas.openxmlformats.org/officeDocument/2006/relationships/hyperlink" Target="https://content-prod-live.cert.starbucks.com/binary/v2/asset/137-88326.pdf" TargetMode="External"/><Relationship Id="rId1" Type="http://schemas.openxmlformats.org/officeDocument/2006/relationships/slideLayout" Target="../slideLayouts/slideLayout7.xml"/><Relationship Id="rId6" Type="http://schemas.openxmlformats.org/officeDocument/2006/relationships/hyperlink" Target="https://doi.org/10.61336/jiclt/25-01-65" TargetMode="External"/><Relationship Id="rId5" Type="http://schemas.openxmlformats.org/officeDocument/2006/relationships/hyperlink" Target="https://doi.org/10.54254/2754-1169/2025.BL24160" TargetMode="External"/><Relationship Id="rId4" Type="http://schemas.openxmlformats.org/officeDocument/2006/relationships/hyperlink" Target="https://about.starbucks.com/stories/category/people-impact/sustainability/"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ww.diva-portal.org/smash/get/diva2:226642/FULLTEXT01.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Starbucks - Wikipedia">
            <a:extLst>
              <a:ext uri="{FF2B5EF4-FFF2-40B4-BE49-F238E27FC236}">
                <a16:creationId xmlns:a16="http://schemas.microsoft.com/office/drawing/2014/main" id="{26EE6060-AD65-A863-F926-60930243F8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0586" r="10588"/>
          <a:stretch>
            <a:fillRect/>
          </a:stretch>
        </p:blipFill>
        <p:spPr bwMode="auto">
          <a:xfrm>
            <a:off x="3826328" y="10"/>
            <a:ext cx="5320771" cy="6857989"/>
          </a:xfrm>
          <a:prstGeom prst="rect">
            <a:avLst/>
          </a:prstGeom>
          <a:noFill/>
          <a:extLst>
            <a:ext uri="{909E8E84-426E-40DD-AFC4-6F175D3DCCD1}">
              <a14:hiddenFill xmlns:a14="http://schemas.microsoft.com/office/drawing/2010/main">
                <a:solidFill>
                  <a:srgbClr val="FFFFFF"/>
                </a:solidFill>
              </a14:hiddenFill>
            </a:ext>
          </a:extLst>
        </p:spPr>
      </p:pic>
      <p:sp>
        <p:nvSpPr>
          <p:cNvPr id="1038" name="Rectangle 1037">
            <a:extLst>
              <a:ext uri="{FF2B5EF4-FFF2-40B4-BE49-F238E27FC236}">
                <a16:creationId xmlns:a16="http://schemas.microsoft.com/office/drawing/2014/main" id="{A34066D6-1B59-4642-A86D-39464CEE9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3954066"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Arc 1038">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1288989" y="700861"/>
            <a:ext cx="2240925"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482600" y="795509"/>
            <a:ext cx="3069394" cy="2798604"/>
          </a:xfrm>
        </p:spPr>
        <p:txBody>
          <a:bodyPr vert="horz" lIns="91440" tIns="45720" rIns="91440" bIns="45720" rtlCol="0" anchor="b">
            <a:normAutofit/>
          </a:bodyPr>
          <a:lstStyle/>
          <a:p>
            <a:pPr defTabSz="914400">
              <a:lnSpc>
                <a:spcPct val="90000"/>
              </a:lnSpc>
            </a:pPr>
            <a:r>
              <a:rPr lang="en-US" sz="4700">
                <a:solidFill>
                  <a:srgbClr val="FFFFFF"/>
                </a:solidFill>
              </a:rPr>
              <a:t>Sustainable Strategy for Starbucks</a:t>
            </a:r>
          </a:p>
        </p:txBody>
      </p:sp>
      <p:sp>
        <p:nvSpPr>
          <p:cNvPr id="1040" name="Oval 1039">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0889" y="4626633"/>
            <a:ext cx="368971" cy="49196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82600" y="3686187"/>
            <a:ext cx="3069394" cy="2292581"/>
          </a:xfrm>
        </p:spPr>
        <p:txBody>
          <a:bodyPr vert="horz" lIns="91440" tIns="45720" rIns="91440" bIns="45720" rtlCol="0">
            <a:normAutofit/>
          </a:bodyPr>
          <a:lstStyle/>
          <a:p>
            <a:pPr marL="0" indent="0" algn="ctr" defTabSz="914400">
              <a:lnSpc>
                <a:spcPct val="90000"/>
              </a:lnSpc>
              <a:spcBef>
                <a:spcPts val="1000"/>
              </a:spcBef>
              <a:buNone/>
            </a:pPr>
            <a:r>
              <a:rPr lang="en-US" sz="2400" dirty="0">
                <a:solidFill>
                  <a:srgbClr val="FFFFFF"/>
                </a:solidFill>
              </a:rPr>
              <a:t>By </a:t>
            </a:r>
          </a:p>
          <a:p>
            <a:pPr marL="0" indent="0" algn="ctr" defTabSz="914400">
              <a:lnSpc>
                <a:spcPct val="90000"/>
              </a:lnSpc>
              <a:spcBef>
                <a:spcPts val="1000"/>
              </a:spcBef>
              <a:buNone/>
            </a:pPr>
            <a:r>
              <a:rPr lang="en-US" sz="2400" dirty="0">
                <a:solidFill>
                  <a:srgbClr val="FFFFFF"/>
                </a:solidFill>
              </a:rPr>
              <a:t>Natalie Griffiths</a:t>
            </a:r>
          </a:p>
          <a:p>
            <a:pPr marL="0" indent="0" algn="ctr" defTabSz="914400">
              <a:lnSpc>
                <a:spcPct val="90000"/>
              </a:lnSpc>
              <a:spcBef>
                <a:spcPts val="1000"/>
              </a:spcBef>
              <a:buNone/>
            </a:pPr>
            <a:r>
              <a:rPr lang="en-US" sz="2400" dirty="0">
                <a:solidFill>
                  <a:srgbClr val="FFFFFF"/>
                </a:solidFill>
              </a:rPr>
              <a:t>2316480</a:t>
            </a:r>
          </a:p>
        </p:txBody>
      </p:sp>
      <p:sp>
        <p:nvSpPr>
          <p:cNvPr id="1037" name="Rectangle 1036">
            <a:extLst>
              <a:ext uri="{FF2B5EF4-FFF2-40B4-BE49-F238E27FC236}">
                <a16:creationId xmlns:a16="http://schemas.microsoft.com/office/drawing/2014/main" id="{CBF9EBB4-5078-47B2-AAA0-DF4A88D81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5949" y="5011563"/>
            <a:ext cx="548668" cy="731558"/>
          </a:xfrm>
          <a:prstGeom prst="rect">
            <a:avLst/>
          </a:prstGeom>
          <a:noFill/>
          <a:ln w="127000">
            <a:solidFill>
              <a:schemeClr val="accent4"/>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2" name="Audio 21">
            <a:hlinkClick r:id="" action="ppaction://media"/>
            <a:extLst>
              <a:ext uri="{FF2B5EF4-FFF2-40B4-BE49-F238E27FC236}">
                <a16:creationId xmlns:a16="http://schemas.microsoft.com/office/drawing/2014/main" id="{489752C3-8134-157E-A092-E76F053A3D6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cSld>
  <p:clrMapOvr>
    <a:masterClrMapping/>
  </p:clrMapOvr>
  <p:transition spd="slow" advTm="574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GB" sz="2400" dirty="0">
                <a:latin typeface="Arial Black" panose="020B0A04020102020204" pitchFamily="34" charset="0"/>
              </a:rPr>
              <a:t>Introduction</a:t>
            </a:r>
          </a:p>
        </p:txBody>
      </p:sp>
      <p:pic>
        <p:nvPicPr>
          <p:cNvPr id="7" name="Picture 6">
            <a:extLst>
              <a:ext uri="{FF2B5EF4-FFF2-40B4-BE49-F238E27FC236}">
                <a16:creationId xmlns:a16="http://schemas.microsoft.com/office/drawing/2014/main" id="{1C81C912-10AC-68C4-814A-84CD3103B44A}"/>
              </a:ext>
            </a:extLst>
          </p:cNvPr>
          <p:cNvPicPr>
            <a:picLocks noChangeAspect="1"/>
          </p:cNvPicPr>
          <p:nvPr/>
        </p:nvPicPr>
        <p:blipFill>
          <a:blip r:embed="rId6"/>
          <a:srcRect t="17365" b="10494"/>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67986" y="3752850"/>
            <a:ext cx="5614060" cy="2452687"/>
          </a:xfrm>
        </p:spPr>
        <p:txBody>
          <a:bodyPr anchor="ctr">
            <a:normAutofit/>
          </a:bodyPr>
          <a:lstStyle/>
          <a:p>
            <a:r>
              <a:rPr lang="en-GB" sz="1600" dirty="0">
                <a:latin typeface="Arial Black" panose="020B0A04020102020204" pitchFamily="34" charset="0"/>
              </a:rPr>
              <a:t>Starbucks is one of the world’s largest coffee chains.</a:t>
            </a:r>
          </a:p>
          <a:p>
            <a:r>
              <a:rPr lang="en-GB" sz="1600" dirty="0">
                <a:latin typeface="Arial Black" panose="020B0A04020102020204" pitchFamily="34" charset="0"/>
              </a:rPr>
              <a:t>Highly competitive market.</a:t>
            </a:r>
          </a:p>
          <a:p>
            <a:r>
              <a:rPr lang="en-GB" sz="1600" dirty="0">
                <a:latin typeface="Arial Black" panose="020B0A04020102020204" pitchFamily="34" charset="0"/>
              </a:rPr>
              <a:t>Sustainability as core strategy for long-term growth.</a:t>
            </a:r>
          </a:p>
        </p:txBody>
      </p:sp>
      <p:sp>
        <p:nvSpPr>
          <p:cNvPr id="5" name="AutoShape 4" descr="Top 10 Starbucks Competitors &amp; Alternatives (2026)">
            <a:extLst>
              <a:ext uri="{FF2B5EF4-FFF2-40B4-BE49-F238E27FC236}">
                <a16:creationId xmlns:a16="http://schemas.microsoft.com/office/drawing/2014/main" id="{80681956-5667-7FF7-ED30-E35CD7977E6B}"/>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1" name="Audio 20">
            <a:hlinkClick r:id="" action="ppaction://media"/>
            <a:extLst>
              <a:ext uri="{FF2B5EF4-FFF2-40B4-BE49-F238E27FC236}">
                <a16:creationId xmlns:a16="http://schemas.microsoft.com/office/drawing/2014/main" id="{60B1E70A-159F-3F0E-4726-AD583CA9802C}"/>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7004304" y="4718304"/>
            <a:ext cx="2057400" cy="2057400"/>
          </a:xfrm>
          <a:prstGeom prst="ellipse">
            <a:avLst/>
          </a:prstGeom>
        </p:spPr>
      </p:pic>
    </p:spTree>
    <p:custDataLst>
      <p:tags r:id="rId1"/>
    </p:custDataLst>
  </p:cSld>
  <p:clrMapOvr>
    <a:masterClrMapping/>
  </p:clrMapOvr>
  <p:transition spd="slow" advTm="45441">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par>
                                <p:cTn id="12" presetID="16" presetClass="entr" presetSubtype="21"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barn(inVertical)">
                                      <p:cBhvr>
                                        <p:cTn id="14" dur="500"/>
                                        <p:tgtEl>
                                          <p:spTgt spid="3">
                                            <p:txEl>
                                              <p:pRg st="1" end="1"/>
                                            </p:txEl>
                                          </p:spTgt>
                                        </p:tgtEl>
                                      </p:cBhvr>
                                    </p:animEffect>
                                  </p:childTnLst>
                                </p:cTn>
                              </p:par>
                              <p:par>
                                <p:cTn id="15" presetID="16" presetClass="entr" presetSubtype="21"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 fill="hold" display="0">
                  <p:stCondLst>
                    <p:cond delay="indefinite"/>
                  </p:stCondLst>
                  <p:endCondLst>
                    <p:cond evt="onStopAudio" delay="0">
                      <p:tgtEl>
                        <p:sldTgt/>
                      </p:tgtEl>
                    </p:cond>
                  </p:endCondLst>
                </p:cTn>
                <p:tgtEl>
                  <p:spTgt spid="2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005C616-6139-47B3-BF77-59176F3C8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5400000">
            <a:off x="1110268" y="-2598963"/>
            <a:ext cx="7223503" cy="12071427"/>
          </a:xfrm>
          <a:prstGeom prst="rect">
            <a:avLst/>
          </a:prstGeom>
        </p:spPr>
      </p:pic>
      <p:sp>
        <p:nvSpPr>
          <p:cNvPr id="2" name="Title 1"/>
          <p:cNvSpPr>
            <a:spLocks noGrp="1"/>
          </p:cNvSpPr>
          <p:nvPr>
            <p:ph type="title"/>
          </p:nvPr>
        </p:nvSpPr>
        <p:spPr>
          <a:xfrm>
            <a:off x="288036" y="3789400"/>
            <a:ext cx="4355681" cy="2264392"/>
          </a:xfrm>
        </p:spPr>
        <p:txBody>
          <a:bodyPr anchor="ctr">
            <a:normAutofit/>
          </a:bodyPr>
          <a:lstStyle/>
          <a:p>
            <a:pPr algn="l"/>
            <a:r>
              <a:rPr lang="en-GB" dirty="0"/>
              <a:t>Mission, Vision, Values &amp; Objectives</a:t>
            </a:r>
          </a:p>
        </p:txBody>
      </p:sp>
      <p:pic>
        <p:nvPicPr>
          <p:cNvPr id="5" name="Picture 4">
            <a:extLst>
              <a:ext uri="{FF2B5EF4-FFF2-40B4-BE49-F238E27FC236}">
                <a16:creationId xmlns:a16="http://schemas.microsoft.com/office/drawing/2014/main" id="{CEBA41B4-C1A0-571D-626B-9DB81B42CAF5}"/>
              </a:ext>
            </a:extLst>
          </p:cNvPr>
          <p:cNvPicPr>
            <a:picLocks noChangeAspect="1"/>
          </p:cNvPicPr>
          <p:nvPr/>
        </p:nvPicPr>
        <p:blipFill>
          <a:blip r:embed="rId8"/>
          <a:stretch>
            <a:fillRect/>
          </a:stretch>
        </p:blipFill>
        <p:spPr>
          <a:xfrm>
            <a:off x="0" y="-2"/>
            <a:ext cx="9144000" cy="2811780"/>
          </a:xfrm>
          <a:prstGeom prst="rect">
            <a:avLst/>
          </a:prstGeom>
        </p:spPr>
      </p:pic>
      <p:sp>
        <p:nvSpPr>
          <p:cNvPr id="25" name="Rectangle 24">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89154"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72318" y="3789399"/>
            <a:ext cx="4063656" cy="2382802"/>
          </a:xfrm>
        </p:spPr>
        <p:txBody>
          <a:bodyPr anchor="ctr">
            <a:normAutofit/>
          </a:bodyPr>
          <a:lstStyle/>
          <a:p>
            <a:r>
              <a:rPr lang="en-GB" sz="1600" dirty="0">
                <a:latin typeface="Arial Black" panose="020B0A04020102020204" pitchFamily="34" charset="0"/>
              </a:rPr>
              <a:t>Mission: Inspire and nurture the human spirit.</a:t>
            </a:r>
          </a:p>
          <a:p>
            <a:r>
              <a:rPr lang="en-GB" sz="1600" dirty="0">
                <a:latin typeface="Arial Black" panose="020B0A04020102020204" pitchFamily="34" charset="0"/>
              </a:rPr>
              <a:t>Vision: Most trusted sustainable coffee brand.</a:t>
            </a:r>
          </a:p>
          <a:p>
            <a:r>
              <a:rPr lang="en-GB" sz="1600" dirty="0">
                <a:latin typeface="Arial Black" panose="020B0A04020102020204" pitchFamily="34" charset="0"/>
              </a:rPr>
              <a:t>Values: Ethical sourcing, environment, quality.</a:t>
            </a:r>
          </a:p>
          <a:p>
            <a:r>
              <a:rPr lang="en-GB" sz="1600" dirty="0">
                <a:latin typeface="Arial Black" panose="020B0A04020102020204" pitchFamily="34" charset="0"/>
              </a:rPr>
              <a:t>Objectives: Reduce impact, support farmers, build loyalty.</a:t>
            </a:r>
          </a:p>
        </p:txBody>
      </p:sp>
      <p:sp>
        <p:nvSpPr>
          <p:cNvPr id="27" name="Rectangle 26">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54846" y="6172201"/>
            <a:ext cx="89154"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Audio 9">
            <a:hlinkClick r:id="" action="ppaction://media"/>
            <a:extLst>
              <a:ext uri="{FF2B5EF4-FFF2-40B4-BE49-F238E27FC236}">
                <a16:creationId xmlns:a16="http://schemas.microsoft.com/office/drawing/2014/main" id="{44850A29-2A2C-D604-5D9A-7C19DA0C82B1}"/>
              </a:ext>
            </a:extLst>
          </p:cNvPr>
          <p:cNvPicPr>
            <a:picLocks noChangeAspect="1"/>
          </p:cNvPicPr>
          <p:nvPr>
            <a:audioFile r:link="rId3"/>
            <p:extLst>
              <p:ext uri="{DAA4B4D4-6D71-4841-9C94-3DE7FCFB9230}">
                <p14:media xmlns:p14="http://schemas.microsoft.com/office/powerpoint/2010/main" r:embed="rId2"/>
              </p:ext>
            </p:extLst>
          </p:nvPr>
        </p:nvPicPr>
        <p:blipFill>
          <a:blip r:embed="rId9"/>
          <a:srcRect l="-161075" t="-161075" r="-161075" b="-161075"/>
          <a:stretch>
            <a:fillRect/>
          </a:stretch>
        </p:blipFill>
        <p:spPr>
          <a:xfrm>
            <a:off x="7004304" y="4718304"/>
            <a:ext cx="2057400" cy="2057400"/>
          </a:xfrm>
          <a:prstGeom prst="ellipse">
            <a:avLst/>
          </a:prstGeom>
        </p:spPr>
      </p:pic>
    </p:spTree>
    <p:custDataLst>
      <p:tags r:id="rId1"/>
    </p:custDataLst>
  </p:cSld>
  <p:clrMapOvr>
    <a:masterClrMapping/>
  </p:clrMapOvr>
  <p:transition spd="slow" advTm="85508">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arn(inVertic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arn(inVertical)">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10"/>
                </p:tgtEl>
              </p:cMediaNode>
            </p:audio>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An inside look at Starbucks' coffeehouse redesign | Restaurant Dive">
            <a:extLst>
              <a:ext uri="{FF2B5EF4-FFF2-40B4-BE49-F238E27FC236}">
                <a16:creationId xmlns:a16="http://schemas.microsoft.com/office/drawing/2014/main" id="{4AF7807F-A3CA-3B89-E79A-24A2ECA0AACA}"/>
              </a:ext>
            </a:extLst>
          </p:cNvPr>
          <p:cNvPicPr>
            <a:picLocks noChangeAspect="1" noChangeArrowheads="1"/>
          </p:cNvPicPr>
          <p:nvPr/>
        </p:nvPicPr>
        <p:blipFill>
          <a:blip r:embed="rId6">
            <a:alphaModFix/>
            <a:extLst>
              <a:ext uri="{28A0092B-C50C-407E-A947-70E740481C1C}">
                <a14:useLocalDpi xmlns:a14="http://schemas.microsoft.com/office/drawing/2010/main" val="0"/>
              </a:ext>
            </a:extLst>
          </a:blip>
          <a:srcRect l="26345" r="21443"/>
          <a:stretch>
            <a:fillRect/>
          </a:stretch>
        </p:blipFill>
        <p:spPr bwMode="auto">
          <a:xfrm>
            <a:off x="4348157" y="10"/>
            <a:ext cx="4795614" cy="5143490"/>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3083">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flipH="1" flipV="1">
            <a:off x="0" y="0"/>
            <a:ext cx="9144000" cy="5143500"/>
          </a:xfrm>
          <a:prstGeom prst="rect">
            <a:avLst/>
          </a:prstGeom>
        </p:spPr>
      </p:pic>
      <p:sp>
        <p:nvSpPr>
          <p:cNvPr id="2" name="Title 1"/>
          <p:cNvSpPr>
            <a:spLocks noGrp="1"/>
          </p:cNvSpPr>
          <p:nvPr>
            <p:ph type="title"/>
          </p:nvPr>
        </p:nvSpPr>
        <p:spPr>
          <a:xfrm>
            <a:off x="603749" y="806450"/>
            <a:ext cx="3602727" cy="1633382"/>
          </a:xfrm>
        </p:spPr>
        <p:txBody>
          <a:bodyPr>
            <a:normAutofit/>
          </a:bodyPr>
          <a:lstStyle/>
          <a:p>
            <a:r>
              <a:rPr lang="en-GB">
                <a:solidFill>
                  <a:srgbClr val="000000"/>
                </a:solidFill>
                <a:latin typeface="Arial Black" panose="020B0A04020102020204" pitchFamily="34" charset="0"/>
              </a:rPr>
              <a:t>Current Strategy</a:t>
            </a:r>
          </a:p>
        </p:txBody>
      </p:sp>
      <p:sp>
        <p:nvSpPr>
          <p:cNvPr id="3" name="Content Placeholder 2"/>
          <p:cNvSpPr>
            <a:spLocks noGrp="1"/>
          </p:cNvSpPr>
          <p:nvPr>
            <p:ph idx="1"/>
          </p:nvPr>
        </p:nvSpPr>
        <p:spPr>
          <a:xfrm>
            <a:off x="603748" y="2561357"/>
            <a:ext cx="3602726" cy="3045693"/>
          </a:xfrm>
        </p:spPr>
        <p:txBody>
          <a:bodyPr anchor="ctr">
            <a:normAutofit/>
          </a:bodyPr>
          <a:lstStyle/>
          <a:p>
            <a:r>
              <a:rPr lang="en-GB" sz="1500" dirty="0">
                <a:solidFill>
                  <a:srgbClr val="000000"/>
                </a:solidFill>
                <a:latin typeface="Arial Black" panose="020B0A04020102020204" pitchFamily="34" charset="0"/>
              </a:rPr>
              <a:t>Premium coffee experience.</a:t>
            </a:r>
          </a:p>
          <a:p>
            <a:r>
              <a:rPr lang="en-GB" sz="1500" dirty="0">
                <a:solidFill>
                  <a:srgbClr val="000000"/>
                </a:solidFill>
                <a:latin typeface="Arial Black" panose="020B0A04020102020204" pitchFamily="34" charset="0"/>
              </a:rPr>
              <a:t>Strong branding and stores.</a:t>
            </a:r>
          </a:p>
          <a:p>
            <a:r>
              <a:rPr lang="en-GB" sz="1500" dirty="0">
                <a:solidFill>
                  <a:srgbClr val="000000"/>
                </a:solidFill>
                <a:latin typeface="Arial Black" panose="020B0A04020102020204" pitchFamily="34" charset="0"/>
              </a:rPr>
              <a:t>Digital innovation.</a:t>
            </a:r>
          </a:p>
          <a:p>
            <a:r>
              <a:rPr lang="en-GB" sz="1500" dirty="0">
                <a:solidFill>
                  <a:srgbClr val="000000"/>
                </a:solidFill>
                <a:latin typeface="Arial Black" panose="020B0A04020102020204" pitchFamily="34" charset="0"/>
              </a:rPr>
              <a:t>Existing sustainability efforts.</a:t>
            </a:r>
          </a:p>
        </p:txBody>
      </p:sp>
      <p:pic>
        <p:nvPicPr>
          <p:cNvPr id="19" name="Audio 18">
            <a:hlinkClick r:id="" action="ppaction://media"/>
            <a:extLst>
              <a:ext uri="{FF2B5EF4-FFF2-40B4-BE49-F238E27FC236}">
                <a16:creationId xmlns:a16="http://schemas.microsoft.com/office/drawing/2014/main" id="{07190ED0-CFF4-E066-A671-E371154ED5BD}"/>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161075" t="-161075" r="-161075" b="-161075"/>
          <a:stretch>
            <a:fillRect/>
          </a:stretch>
        </p:blipFill>
        <p:spPr>
          <a:xfrm>
            <a:off x="7004304" y="4718304"/>
            <a:ext cx="2057400" cy="2057400"/>
          </a:xfrm>
          <a:prstGeom prst="ellipse">
            <a:avLst/>
          </a:prstGeom>
        </p:spPr>
      </p:pic>
    </p:spTree>
    <p:custDataLst>
      <p:tags r:id="rId1"/>
    </p:custDataLst>
  </p:cSld>
  <p:clrMapOvr>
    <a:masterClrMapping/>
  </p:clrMapOvr>
  <p:transition spd="slow" advTm="63504">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arn(inVertic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arn(inVertical)">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19"/>
                </p:tgtEl>
              </p:cMediaNode>
            </p:audio>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GB" sz="3200">
                <a:solidFill>
                  <a:srgbClr val="FFFFFF"/>
                </a:solidFill>
              </a:rPr>
              <a:t>External Environment (PESTLE)</a:t>
            </a:r>
          </a:p>
        </p:txBody>
      </p:sp>
      <p:graphicFrame>
        <p:nvGraphicFramePr>
          <p:cNvPr id="5" name="Content Placeholder 2">
            <a:extLst>
              <a:ext uri="{FF2B5EF4-FFF2-40B4-BE49-F238E27FC236}">
                <a16:creationId xmlns:a16="http://schemas.microsoft.com/office/drawing/2014/main" id="{00884175-5992-9FEE-1635-091D9858D887}"/>
              </a:ext>
            </a:extLst>
          </p:cNvPr>
          <p:cNvGraphicFramePr>
            <a:graphicFrameLocks noGrp="1"/>
          </p:cNvGraphicFramePr>
          <p:nvPr>
            <p:ph idx="1"/>
            <p:extLst>
              <p:ext uri="{D42A27DB-BD31-4B8C-83A1-F6EECF244321}">
                <p14:modId xmlns:p14="http://schemas.microsoft.com/office/powerpoint/2010/main" val="2140285256"/>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7" name="Audio 26">
            <a:hlinkClick r:id="" action="ppaction://media"/>
            <a:extLst>
              <a:ext uri="{FF2B5EF4-FFF2-40B4-BE49-F238E27FC236}">
                <a16:creationId xmlns:a16="http://schemas.microsoft.com/office/drawing/2014/main" id="{0290DCE3-7E03-F8C0-E463-69A6420BBAD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7004304" y="4718304"/>
            <a:ext cx="2057400" cy="2057400"/>
          </a:xfrm>
          <a:prstGeom prst="ellipse">
            <a:avLst/>
          </a:prstGeom>
        </p:spPr>
      </p:pic>
    </p:spTree>
  </p:cSld>
  <p:clrMapOvr>
    <a:masterClrMapping/>
  </p:clrMapOvr>
  <p:transition spd="slow" advTm="56397">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A1A6F78-C919-46F0-9B0A-2ED388861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Graphic 20">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5400000">
            <a:off x="1110268" y="-2598963"/>
            <a:ext cx="7223503" cy="12071427"/>
          </a:xfrm>
          <a:prstGeom prst="rect">
            <a:avLst/>
          </a:prstGeom>
        </p:spPr>
      </p:pic>
      <p:sp>
        <p:nvSpPr>
          <p:cNvPr id="2" name="Title 1"/>
          <p:cNvSpPr>
            <a:spLocks noGrp="1"/>
          </p:cNvSpPr>
          <p:nvPr>
            <p:ph type="title"/>
          </p:nvPr>
        </p:nvSpPr>
        <p:spPr>
          <a:xfrm>
            <a:off x="288036" y="3789400"/>
            <a:ext cx="4355681" cy="2264392"/>
          </a:xfrm>
        </p:spPr>
        <p:txBody>
          <a:bodyPr anchor="ctr">
            <a:normAutofit/>
          </a:bodyPr>
          <a:lstStyle/>
          <a:p>
            <a:pPr algn="l"/>
            <a:r>
              <a:rPr lang="en-GB" dirty="0"/>
              <a:t>Competition (Porter’s Five Forces)</a:t>
            </a:r>
          </a:p>
        </p:txBody>
      </p:sp>
      <p:pic>
        <p:nvPicPr>
          <p:cNvPr id="7" name="Picture 6">
            <a:extLst>
              <a:ext uri="{FF2B5EF4-FFF2-40B4-BE49-F238E27FC236}">
                <a16:creationId xmlns:a16="http://schemas.microsoft.com/office/drawing/2014/main" id="{11044D60-571C-503F-C119-5AE941175805}"/>
              </a:ext>
            </a:extLst>
          </p:cNvPr>
          <p:cNvPicPr>
            <a:picLocks noChangeAspect="1"/>
          </p:cNvPicPr>
          <p:nvPr/>
        </p:nvPicPr>
        <p:blipFill>
          <a:blip r:embed="rId8"/>
          <a:srcRect t="21803" b="18272"/>
          <a:stretch>
            <a:fillRect/>
          </a:stretch>
        </p:blipFill>
        <p:spPr>
          <a:xfrm>
            <a:off x="20" y="-2"/>
            <a:ext cx="9143980" cy="3657600"/>
          </a:xfrm>
          <a:prstGeom prst="rect">
            <a:avLst/>
          </a:prstGeom>
        </p:spPr>
      </p:pic>
      <p:sp>
        <p:nvSpPr>
          <p:cNvPr id="22" name="Rectangle 21">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89154"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72318" y="3789399"/>
            <a:ext cx="4063656" cy="2382802"/>
          </a:xfrm>
        </p:spPr>
        <p:txBody>
          <a:bodyPr anchor="ctr">
            <a:normAutofit/>
          </a:bodyPr>
          <a:lstStyle/>
          <a:p>
            <a:r>
              <a:rPr lang="en-GB" sz="1600" dirty="0">
                <a:latin typeface="Arial Black" panose="020B0A04020102020204" pitchFamily="34" charset="0"/>
              </a:rPr>
              <a:t>High competition.</a:t>
            </a:r>
          </a:p>
          <a:p>
            <a:r>
              <a:rPr lang="en-GB" sz="1600" dirty="0">
                <a:latin typeface="Arial Black" panose="020B0A04020102020204" pitchFamily="34" charset="0"/>
              </a:rPr>
              <a:t>High customer power.</a:t>
            </a:r>
          </a:p>
          <a:p>
            <a:r>
              <a:rPr lang="en-GB" sz="1600" dirty="0">
                <a:latin typeface="Arial Black" panose="020B0A04020102020204" pitchFamily="34" charset="0"/>
              </a:rPr>
              <a:t>Increasing supplier power.</a:t>
            </a:r>
          </a:p>
          <a:p>
            <a:r>
              <a:rPr lang="en-GB" sz="1600" dirty="0">
                <a:latin typeface="Arial Black" panose="020B0A04020102020204" pitchFamily="34" charset="0"/>
              </a:rPr>
              <a:t>Need for differentiation.</a:t>
            </a:r>
          </a:p>
        </p:txBody>
      </p:sp>
      <p:sp>
        <p:nvSpPr>
          <p:cNvPr id="23" name="Rectangle 22">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54846" y="6172201"/>
            <a:ext cx="89154"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Audio 10">
            <a:hlinkClick r:id="" action="ppaction://media"/>
            <a:extLst>
              <a:ext uri="{FF2B5EF4-FFF2-40B4-BE49-F238E27FC236}">
                <a16:creationId xmlns:a16="http://schemas.microsoft.com/office/drawing/2014/main" id="{3245B2BD-18B6-51A1-355C-438F0D31B42D}"/>
              </a:ext>
            </a:extLst>
          </p:cNvPr>
          <p:cNvPicPr>
            <a:picLocks noChangeAspect="1"/>
          </p:cNvPicPr>
          <p:nvPr>
            <a:audioFile r:link="rId3"/>
            <p:extLst>
              <p:ext uri="{DAA4B4D4-6D71-4841-9C94-3DE7FCFB9230}">
                <p14:media xmlns:p14="http://schemas.microsoft.com/office/powerpoint/2010/main" r:embed="rId2"/>
              </p:ext>
            </p:extLst>
          </p:nvPr>
        </p:nvPicPr>
        <p:blipFill>
          <a:blip r:embed="rId9"/>
          <a:srcRect l="-161075" t="-161075" r="-161075" b="-161075"/>
          <a:stretch>
            <a:fillRect/>
          </a:stretch>
        </p:blipFill>
        <p:spPr>
          <a:xfrm>
            <a:off x="7004304" y="4718304"/>
            <a:ext cx="2057400" cy="2057400"/>
          </a:xfrm>
          <a:prstGeom prst="ellipse">
            <a:avLst/>
          </a:prstGeom>
        </p:spPr>
      </p:pic>
    </p:spTree>
    <p:custDataLst>
      <p:tags r:id="rId1"/>
    </p:custDataLst>
  </p:cSld>
  <p:clrMapOvr>
    <a:masterClrMapping/>
  </p:clrMapOvr>
  <p:transition spd="slow" advTm="8681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arn(inVertic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arn(inVertical)">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11"/>
                </p:tgtEl>
              </p:cMediaNode>
            </p:audio>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GB" sz="3200">
                <a:solidFill>
                  <a:srgbClr val="FFFFFF"/>
                </a:solidFill>
              </a:rPr>
              <a:t>Strengths &amp; Weaknesses</a:t>
            </a:r>
          </a:p>
        </p:txBody>
      </p:sp>
      <p:graphicFrame>
        <p:nvGraphicFramePr>
          <p:cNvPr id="5" name="Content Placeholder 2">
            <a:extLst>
              <a:ext uri="{FF2B5EF4-FFF2-40B4-BE49-F238E27FC236}">
                <a16:creationId xmlns:a16="http://schemas.microsoft.com/office/drawing/2014/main" id="{9A9C9C17-19B3-CF92-C330-9C12AA49E44F}"/>
              </a:ext>
            </a:extLst>
          </p:cNvPr>
          <p:cNvGraphicFramePr>
            <a:graphicFrameLocks noGrp="1"/>
          </p:cNvGraphicFramePr>
          <p:nvPr>
            <p:ph idx="1"/>
            <p:extLst>
              <p:ext uri="{D42A27DB-BD31-4B8C-83A1-F6EECF244321}">
                <p14:modId xmlns:p14="http://schemas.microsoft.com/office/powerpoint/2010/main" val="2253519555"/>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4" name="Audio 13">
            <a:hlinkClick r:id="" action="ppaction://media"/>
            <a:extLst>
              <a:ext uri="{FF2B5EF4-FFF2-40B4-BE49-F238E27FC236}">
                <a16:creationId xmlns:a16="http://schemas.microsoft.com/office/drawing/2014/main" id="{42BA05B0-DAA7-9C5C-499B-60EF75BD2FA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7004304" y="4718304"/>
            <a:ext cx="2057400" cy="2057400"/>
          </a:xfrm>
          <a:prstGeom prst="ellipse">
            <a:avLst/>
          </a:prstGeom>
        </p:spPr>
      </p:pic>
    </p:spTree>
  </p:cSld>
  <p:clrMapOvr>
    <a:masterClrMapping/>
  </p:clrMapOvr>
  <p:transition spd="slow" advTm="74821">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514EEC4-D1B3-430E-0D25-CDE75A3EA60E}"/>
              </a:ext>
            </a:extLst>
          </p:cNvPr>
          <p:cNvPicPr>
            <a:picLocks noChangeAspect="1"/>
          </p:cNvPicPr>
          <p:nvPr/>
        </p:nvPicPr>
        <p:blipFill>
          <a:blip r:embed="rId6"/>
          <a:stretch>
            <a:fillRect/>
          </a:stretch>
        </p:blipFill>
        <p:spPr>
          <a:xfrm>
            <a:off x="342900" y="606076"/>
            <a:ext cx="8458200" cy="5645848"/>
          </a:xfrm>
          <a:prstGeom prst="rect">
            <a:avLst/>
          </a:prstGeom>
        </p:spPr>
      </p:pic>
      <p:pic>
        <p:nvPicPr>
          <p:cNvPr id="4" name="Audio 3">
            <a:hlinkClick r:id="" action="ppaction://media"/>
            <a:extLst>
              <a:ext uri="{FF2B5EF4-FFF2-40B4-BE49-F238E27FC236}">
                <a16:creationId xmlns:a16="http://schemas.microsoft.com/office/drawing/2014/main" id="{85B2AB33-18D4-0FB8-4034-EB45F19A80DD}"/>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7004304" y="4718304"/>
            <a:ext cx="2057400" cy="2057400"/>
          </a:xfrm>
          <a:prstGeom prst="ellipse">
            <a:avLst/>
          </a:prstGeom>
        </p:spPr>
      </p:pic>
    </p:spTree>
    <p:custDataLst>
      <p:tags r:id="rId1"/>
    </p:custDataLst>
    <p:extLst>
      <p:ext uri="{BB962C8B-B14F-4D97-AF65-F5344CB8AC3E}">
        <p14:creationId xmlns:p14="http://schemas.microsoft.com/office/powerpoint/2010/main" val="104793773"/>
      </p:ext>
    </p:extLst>
  </p:cSld>
  <p:clrMapOvr>
    <a:masterClrMapping/>
  </p:clrMapOvr>
  <mc:AlternateContent xmlns:mc="http://schemas.openxmlformats.org/markup-compatibility/2006" xmlns:p14="http://schemas.microsoft.com/office/powerpoint/2010/main">
    <mc:Choice Requires="p14">
      <p:transition spd="slow" p14:dur="2000" advTm="101090"/>
    </mc:Choice>
    <mc:Fallback xmlns="">
      <p:transition spd="slow" advTm="1010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1A6F78-C919-46F0-9B0A-2ED388861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11">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5400000">
            <a:off x="1110268" y="-2598963"/>
            <a:ext cx="7223503" cy="12071427"/>
          </a:xfrm>
          <a:prstGeom prst="rect">
            <a:avLst/>
          </a:prstGeom>
        </p:spPr>
      </p:pic>
      <p:sp>
        <p:nvSpPr>
          <p:cNvPr id="2" name="Title 1"/>
          <p:cNvSpPr>
            <a:spLocks noGrp="1"/>
          </p:cNvSpPr>
          <p:nvPr>
            <p:ph type="title"/>
          </p:nvPr>
        </p:nvSpPr>
        <p:spPr>
          <a:xfrm>
            <a:off x="288036" y="3789400"/>
            <a:ext cx="4355681" cy="2264392"/>
          </a:xfrm>
        </p:spPr>
        <p:txBody>
          <a:bodyPr anchor="ctr">
            <a:normAutofit/>
          </a:bodyPr>
          <a:lstStyle/>
          <a:p>
            <a:pPr algn="l"/>
            <a:r>
              <a:t>Green Starbucks Experience</a:t>
            </a:r>
            <a:endParaRPr lang="en-GB"/>
          </a:p>
        </p:txBody>
      </p:sp>
      <p:pic>
        <p:nvPicPr>
          <p:cNvPr id="5" name="Picture 4">
            <a:extLst>
              <a:ext uri="{FF2B5EF4-FFF2-40B4-BE49-F238E27FC236}">
                <a16:creationId xmlns:a16="http://schemas.microsoft.com/office/drawing/2014/main" id="{027467CA-037A-6206-94A8-183CA5F880CB}"/>
              </a:ext>
            </a:extLst>
          </p:cNvPr>
          <p:cNvPicPr>
            <a:picLocks noChangeAspect="1"/>
          </p:cNvPicPr>
          <p:nvPr/>
        </p:nvPicPr>
        <p:blipFill>
          <a:blip r:embed="rId8"/>
          <a:srcRect t="22994" b="5895"/>
          <a:stretch>
            <a:fillRect/>
          </a:stretch>
        </p:blipFill>
        <p:spPr>
          <a:xfrm>
            <a:off x="20" y="-2"/>
            <a:ext cx="9143980" cy="3657600"/>
          </a:xfrm>
          <a:prstGeom prst="rect">
            <a:avLst/>
          </a:prstGeom>
        </p:spPr>
      </p:pic>
      <p:sp>
        <p:nvSpPr>
          <p:cNvPr id="14" name="Rectangle 13">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89154"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72318" y="3789399"/>
            <a:ext cx="4063656" cy="2382802"/>
          </a:xfrm>
        </p:spPr>
        <p:txBody>
          <a:bodyPr anchor="ctr">
            <a:normAutofit/>
          </a:bodyPr>
          <a:lstStyle/>
          <a:p>
            <a:r>
              <a:rPr lang="en-GB" sz="1600" dirty="0">
                <a:latin typeface="Arial Black" panose="020B0A04020102020204" pitchFamily="34" charset="0"/>
              </a:rPr>
              <a:t>Reusable cups.</a:t>
            </a:r>
          </a:p>
          <a:p>
            <a:r>
              <a:rPr lang="en-GB" sz="1600" dirty="0">
                <a:latin typeface="Arial Black" panose="020B0A04020102020204" pitchFamily="34" charset="0"/>
              </a:rPr>
              <a:t>Climate-smart farming.</a:t>
            </a:r>
          </a:p>
          <a:p>
            <a:r>
              <a:rPr lang="en-GB" sz="1600" dirty="0">
                <a:latin typeface="Arial Black" panose="020B0A04020102020204" pitchFamily="34" charset="0"/>
              </a:rPr>
              <a:t>Greener stores.</a:t>
            </a:r>
          </a:p>
          <a:p>
            <a:r>
              <a:rPr lang="en-GB" sz="1600" dirty="0">
                <a:latin typeface="Arial Black" panose="020B0A04020102020204" pitchFamily="34" charset="0"/>
              </a:rPr>
              <a:t>Digital sustainability tracking.</a:t>
            </a:r>
          </a:p>
        </p:txBody>
      </p:sp>
      <p:sp>
        <p:nvSpPr>
          <p:cNvPr id="16" name="Rectangle 15">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54846" y="6172201"/>
            <a:ext cx="89154"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Audio 5">
            <a:hlinkClick r:id="" action="ppaction://media"/>
            <a:extLst>
              <a:ext uri="{FF2B5EF4-FFF2-40B4-BE49-F238E27FC236}">
                <a16:creationId xmlns:a16="http://schemas.microsoft.com/office/drawing/2014/main" id="{5ABEED68-62A1-1D1B-8FF9-4426D8FBCEF3}"/>
              </a:ext>
            </a:extLst>
          </p:cNvPr>
          <p:cNvPicPr>
            <a:picLocks noChangeAspect="1"/>
          </p:cNvPicPr>
          <p:nvPr>
            <a:audioFile r:link="rId3"/>
            <p:extLst>
              <p:ext uri="{DAA4B4D4-6D71-4841-9C94-3DE7FCFB9230}">
                <p14:media xmlns:p14="http://schemas.microsoft.com/office/powerpoint/2010/main" r:embed="rId2"/>
              </p:ext>
            </p:extLst>
          </p:nvPr>
        </p:nvPicPr>
        <p:blipFill>
          <a:blip r:embed="rId9"/>
          <a:srcRect l="-161075" t="-161075" r="-161075" b="-161075"/>
          <a:stretch>
            <a:fillRect/>
          </a:stretch>
        </p:blipFill>
        <p:spPr>
          <a:xfrm>
            <a:off x="7004304" y="4718304"/>
            <a:ext cx="2057400" cy="2057400"/>
          </a:xfrm>
          <a:prstGeom prst="ellipse">
            <a:avLst/>
          </a:prstGeom>
        </p:spPr>
      </p:pic>
    </p:spTree>
    <p:custDataLst>
      <p:tags r:id="rId1"/>
    </p:custDataLst>
  </p:cSld>
  <p:clrMapOvr>
    <a:masterClrMapping/>
  </p:clrMapOvr>
  <p:transition spd="slow" advTm="102203">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arn(inVertic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arn(inVertical)">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6"/>
                </p:tgtEl>
              </p:cMediaNode>
            </p:audio>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a:solidFill>
                  <a:srgbClr val="FFFFFF"/>
                </a:solidFill>
              </a:rPr>
              <a:t>Why This Strategy Works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r>
              <a:rPr dirty="0"/>
              <a:t>Triple Bottom Line: People, Planet, Profit.</a:t>
            </a:r>
          </a:p>
          <a:p>
            <a:r>
              <a:rPr dirty="0"/>
              <a:t>Resource-Based View: Hard-to-copy sustainability capabilities.</a:t>
            </a:r>
          </a:p>
        </p:txBody>
      </p:sp>
      <p:pic>
        <p:nvPicPr>
          <p:cNvPr id="5" name="Audio 4">
            <a:hlinkClick r:id="" action="ppaction://media"/>
            <a:extLst>
              <a:ext uri="{FF2B5EF4-FFF2-40B4-BE49-F238E27FC236}">
                <a16:creationId xmlns:a16="http://schemas.microsoft.com/office/drawing/2014/main" id="{2372CAB2-FCC2-0272-51E2-E3FA23BC29E6}"/>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7004304" y="4718304"/>
            <a:ext cx="2057400" cy="2057400"/>
          </a:xfrm>
          <a:prstGeom prst="ellipse">
            <a:avLst/>
          </a:prstGeom>
        </p:spPr>
      </p:pic>
    </p:spTree>
    <p:custDataLst>
      <p:tags r:id="rId1"/>
    </p:custDataLst>
  </p:cSld>
  <p:clrMapOvr>
    <a:masterClrMapping/>
  </p:clrMapOvr>
  <p:transition spd="slow" advTm="7734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arn(inVertical)">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Arc 15">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4421221" y="479493"/>
            <a:ext cx="4094129" cy="1325563"/>
          </a:xfrm>
        </p:spPr>
        <p:txBody>
          <a:bodyPr>
            <a:normAutofit/>
          </a:bodyPr>
          <a:lstStyle/>
          <a:p>
            <a:pPr>
              <a:lnSpc>
                <a:spcPct val="90000"/>
              </a:lnSpc>
            </a:pPr>
            <a:r>
              <a:rPr lang="en-GB" sz="3400"/>
              <a:t>Competitive Advantage &amp; Growth</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2BE77B49-63E7-EBDA-FF70-93D3115F4406}"/>
              </a:ext>
            </a:extLst>
          </p:cNvPr>
          <p:cNvPicPr>
            <a:picLocks noChangeAspect="1"/>
          </p:cNvPicPr>
          <p:nvPr/>
        </p:nvPicPr>
        <p:blipFill>
          <a:blip r:embed="rId6"/>
          <a:stretch>
            <a:fillRect/>
          </a:stretch>
        </p:blipFill>
        <p:spPr>
          <a:xfrm>
            <a:off x="527386" y="1314079"/>
            <a:ext cx="3583036" cy="406009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4421221" y="1984443"/>
            <a:ext cx="4094129" cy="4192520"/>
          </a:xfrm>
        </p:spPr>
        <p:txBody>
          <a:bodyPr>
            <a:normAutofit/>
          </a:bodyPr>
          <a:lstStyle/>
          <a:p>
            <a:r>
              <a:rPr lang="en-GB" dirty="0"/>
              <a:t>Brand trust.</a:t>
            </a:r>
          </a:p>
          <a:p>
            <a:r>
              <a:rPr lang="en-GB" dirty="0"/>
              <a:t>Justifies higher prices.</a:t>
            </a:r>
          </a:p>
          <a:p>
            <a:r>
              <a:rPr lang="en-GB" dirty="0"/>
              <a:t>Lower supply risk.</a:t>
            </a:r>
          </a:p>
          <a:p>
            <a:r>
              <a:rPr lang="en-GB" dirty="0"/>
              <a:t>Sustainable growth.</a:t>
            </a:r>
          </a:p>
        </p:txBody>
      </p:sp>
      <p:pic>
        <p:nvPicPr>
          <p:cNvPr id="6" name="Audio 5">
            <a:hlinkClick r:id="" action="ppaction://media"/>
            <a:extLst>
              <a:ext uri="{FF2B5EF4-FFF2-40B4-BE49-F238E27FC236}">
                <a16:creationId xmlns:a16="http://schemas.microsoft.com/office/drawing/2014/main" id="{FB3ACCB9-33EB-35AD-D209-EED1A6E535DF}"/>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7004304" y="4718304"/>
            <a:ext cx="2057400" cy="2057400"/>
          </a:xfrm>
          <a:prstGeom prst="ellipse">
            <a:avLst/>
          </a:prstGeom>
        </p:spPr>
      </p:pic>
    </p:spTree>
    <p:custDataLst>
      <p:tags r:id="rId1"/>
    </p:custDataLst>
  </p:cSld>
  <p:clrMapOvr>
    <a:masterClrMapping/>
  </p:clrMapOvr>
  <p:transition spd="slow" advTm="92747">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arn(inVertic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arn(inVertical)">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6"/>
                </p:tgtEl>
              </p:cMediaNode>
            </p:audio>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202" y="640823"/>
            <a:ext cx="2564892" cy="5583148"/>
          </a:xfrm>
        </p:spPr>
        <p:txBody>
          <a:bodyPr anchor="ctr">
            <a:normAutofit/>
          </a:bodyPr>
          <a:lstStyle/>
          <a:p>
            <a:r>
              <a:rPr lang="en-GB" sz="4000"/>
              <a:t>Conclusion</a:t>
            </a:r>
          </a:p>
        </p:txBody>
      </p:sp>
      <p:sp>
        <p:nvSpPr>
          <p:cNvPr id="33"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00400" y="630936"/>
            <a:ext cx="13716" cy="5590381"/>
          </a:xfrm>
          <a:custGeom>
            <a:avLst/>
            <a:gdLst>
              <a:gd name="csX0" fmla="*/ 0 w 13716"/>
              <a:gd name="csY0" fmla="*/ 0 h 5590381"/>
              <a:gd name="csX1" fmla="*/ 13716 w 13716"/>
              <a:gd name="csY1" fmla="*/ 0 h 5590381"/>
              <a:gd name="csX2" fmla="*/ 13716 w 13716"/>
              <a:gd name="csY2" fmla="*/ 754701 h 5590381"/>
              <a:gd name="csX3" fmla="*/ 13716 w 13716"/>
              <a:gd name="csY3" fmla="*/ 1565307 h 5590381"/>
              <a:gd name="csX4" fmla="*/ 13716 w 13716"/>
              <a:gd name="csY4" fmla="*/ 2152297 h 5590381"/>
              <a:gd name="csX5" fmla="*/ 13716 w 13716"/>
              <a:gd name="csY5" fmla="*/ 2906998 h 5590381"/>
              <a:gd name="csX6" fmla="*/ 13716 w 13716"/>
              <a:gd name="csY6" fmla="*/ 3549892 h 5590381"/>
              <a:gd name="csX7" fmla="*/ 13716 w 13716"/>
              <a:gd name="csY7" fmla="*/ 4080978 h 5590381"/>
              <a:gd name="csX8" fmla="*/ 13716 w 13716"/>
              <a:gd name="csY8" fmla="*/ 4835680 h 5590381"/>
              <a:gd name="csX9" fmla="*/ 13716 w 13716"/>
              <a:gd name="csY9" fmla="*/ 5590381 h 5590381"/>
              <a:gd name="csX10" fmla="*/ 0 w 13716"/>
              <a:gd name="csY10" fmla="*/ 5590381 h 5590381"/>
              <a:gd name="csX11" fmla="*/ 0 w 13716"/>
              <a:gd name="csY11" fmla="*/ 4835680 h 5590381"/>
              <a:gd name="csX12" fmla="*/ 0 w 13716"/>
              <a:gd name="csY12" fmla="*/ 4304593 h 5590381"/>
              <a:gd name="csX13" fmla="*/ 0 w 13716"/>
              <a:gd name="csY13" fmla="*/ 3773507 h 5590381"/>
              <a:gd name="csX14" fmla="*/ 0 w 13716"/>
              <a:gd name="csY14" fmla="*/ 3186517 h 5590381"/>
              <a:gd name="csX15" fmla="*/ 0 w 13716"/>
              <a:gd name="csY15" fmla="*/ 2487720 h 5590381"/>
              <a:gd name="csX16" fmla="*/ 0 w 13716"/>
              <a:gd name="csY16" fmla="*/ 1956633 h 5590381"/>
              <a:gd name="csX17" fmla="*/ 0 w 13716"/>
              <a:gd name="csY17" fmla="*/ 1425547 h 5590381"/>
              <a:gd name="csX18" fmla="*/ 0 w 13716"/>
              <a:gd name="csY18" fmla="*/ 614942 h 5590381"/>
              <a:gd name="csX19" fmla="*/ 0 w 13716"/>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3716" h="5590381" fill="none" extrusionOk="0">
                <a:moveTo>
                  <a:pt x="0" y="0"/>
                </a:moveTo>
                <a:cubicBezTo>
                  <a:pt x="6519" y="-664"/>
                  <a:pt x="8288" y="665"/>
                  <a:pt x="13716" y="0"/>
                </a:cubicBezTo>
                <a:cubicBezTo>
                  <a:pt x="-9798" y="225076"/>
                  <a:pt x="41703" y="562283"/>
                  <a:pt x="13716" y="754701"/>
                </a:cubicBezTo>
                <a:cubicBezTo>
                  <a:pt x="-14271" y="947119"/>
                  <a:pt x="25509" y="1239251"/>
                  <a:pt x="13716" y="1565307"/>
                </a:cubicBezTo>
                <a:cubicBezTo>
                  <a:pt x="1923" y="1891363"/>
                  <a:pt x="2588" y="1999140"/>
                  <a:pt x="13716" y="2152297"/>
                </a:cubicBezTo>
                <a:cubicBezTo>
                  <a:pt x="24845" y="2305454"/>
                  <a:pt x="24133" y="2598333"/>
                  <a:pt x="13716" y="2906998"/>
                </a:cubicBezTo>
                <a:cubicBezTo>
                  <a:pt x="3299" y="3215663"/>
                  <a:pt x="30691" y="3327412"/>
                  <a:pt x="13716" y="3549892"/>
                </a:cubicBezTo>
                <a:cubicBezTo>
                  <a:pt x="-3259" y="3772372"/>
                  <a:pt x="33989" y="3843836"/>
                  <a:pt x="13716" y="4080978"/>
                </a:cubicBezTo>
                <a:cubicBezTo>
                  <a:pt x="-6557" y="4318120"/>
                  <a:pt x="-8378" y="4511166"/>
                  <a:pt x="13716" y="4835680"/>
                </a:cubicBezTo>
                <a:cubicBezTo>
                  <a:pt x="35810" y="5160194"/>
                  <a:pt x="-17642" y="5401748"/>
                  <a:pt x="13716" y="5590381"/>
                </a:cubicBezTo>
                <a:cubicBezTo>
                  <a:pt x="8599" y="5590092"/>
                  <a:pt x="6708" y="5590668"/>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3716" h="5590381" stroke="0" extrusionOk="0">
                <a:moveTo>
                  <a:pt x="0" y="0"/>
                </a:moveTo>
                <a:cubicBezTo>
                  <a:pt x="4626" y="620"/>
                  <a:pt x="7856" y="-428"/>
                  <a:pt x="13716" y="0"/>
                </a:cubicBezTo>
                <a:cubicBezTo>
                  <a:pt x="36569" y="165299"/>
                  <a:pt x="-959" y="427555"/>
                  <a:pt x="13716" y="698798"/>
                </a:cubicBezTo>
                <a:cubicBezTo>
                  <a:pt x="28391" y="970041"/>
                  <a:pt x="15108" y="1226199"/>
                  <a:pt x="13716" y="1397595"/>
                </a:cubicBezTo>
                <a:cubicBezTo>
                  <a:pt x="12324" y="1568991"/>
                  <a:pt x="34226" y="1794517"/>
                  <a:pt x="13716" y="2152297"/>
                </a:cubicBezTo>
                <a:cubicBezTo>
                  <a:pt x="-6794" y="2510077"/>
                  <a:pt x="36274" y="2594424"/>
                  <a:pt x="13716" y="2739287"/>
                </a:cubicBezTo>
                <a:cubicBezTo>
                  <a:pt x="-8842" y="2884150"/>
                  <a:pt x="22545" y="3129706"/>
                  <a:pt x="13716" y="3493988"/>
                </a:cubicBezTo>
                <a:cubicBezTo>
                  <a:pt x="4887" y="3858270"/>
                  <a:pt x="49629" y="4041447"/>
                  <a:pt x="13716" y="4304593"/>
                </a:cubicBezTo>
                <a:cubicBezTo>
                  <a:pt x="-22197" y="4567740"/>
                  <a:pt x="45055" y="5149125"/>
                  <a:pt x="13716" y="5590381"/>
                </a:cubicBezTo>
                <a:cubicBezTo>
                  <a:pt x="9649" y="5590058"/>
                  <a:pt x="6483" y="5589928"/>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6E3C31E-C48E-8A5D-61FF-64C8A8CD2460}"/>
              </a:ext>
            </a:extLst>
          </p:cNvPr>
          <p:cNvPicPr>
            <a:picLocks noChangeAspect="1"/>
          </p:cNvPicPr>
          <p:nvPr/>
        </p:nvPicPr>
        <p:blipFill>
          <a:blip r:embed="rId6"/>
          <a:stretch>
            <a:fillRect/>
          </a:stretch>
        </p:blipFill>
        <p:spPr>
          <a:xfrm>
            <a:off x="3490722" y="777926"/>
            <a:ext cx="5170932" cy="3619651"/>
          </a:xfrm>
          <a:prstGeom prst="rect">
            <a:avLst/>
          </a:prstGeom>
        </p:spPr>
      </p:pic>
      <p:sp>
        <p:nvSpPr>
          <p:cNvPr id="3" name="Content Placeholder 2"/>
          <p:cNvSpPr>
            <a:spLocks noGrp="1"/>
          </p:cNvSpPr>
          <p:nvPr>
            <p:ph idx="1"/>
          </p:nvPr>
        </p:nvSpPr>
        <p:spPr>
          <a:xfrm>
            <a:off x="3653028" y="4461259"/>
            <a:ext cx="5170932" cy="1428487"/>
          </a:xfrm>
        </p:spPr>
        <p:txBody>
          <a:bodyPr anchor="t">
            <a:normAutofit/>
          </a:bodyPr>
          <a:lstStyle/>
          <a:p>
            <a:r>
              <a:rPr lang="en-GB" sz="1900" dirty="0">
                <a:latin typeface="Arial Black" panose="020B0A04020102020204" pitchFamily="34" charset="0"/>
              </a:rPr>
              <a:t>Sustainability is essential.</a:t>
            </a:r>
          </a:p>
          <a:p>
            <a:r>
              <a:rPr lang="en-GB" sz="1900" dirty="0">
                <a:latin typeface="Arial Black" panose="020B0A04020102020204" pitchFamily="34" charset="0"/>
              </a:rPr>
              <a:t>Supports long-term growth.</a:t>
            </a:r>
          </a:p>
          <a:p>
            <a:r>
              <a:rPr lang="en-GB" sz="1900" dirty="0">
                <a:latin typeface="Arial Black" panose="020B0A04020102020204" pitchFamily="34" charset="0"/>
              </a:rPr>
              <a:t>Maintains competitive advantage.</a:t>
            </a:r>
          </a:p>
        </p:txBody>
      </p:sp>
      <p:pic>
        <p:nvPicPr>
          <p:cNvPr id="9" name="Audio 8">
            <a:hlinkClick r:id="" action="ppaction://media"/>
            <a:extLst>
              <a:ext uri="{FF2B5EF4-FFF2-40B4-BE49-F238E27FC236}">
                <a16:creationId xmlns:a16="http://schemas.microsoft.com/office/drawing/2014/main" id="{C03D2E0A-0321-7880-C81E-B210A6B14EB7}"/>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7004304" y="4718304"/>
            <a:ext cx="2057400" cy="2057400"/>
          </a:xfrm>
          <a:prstGeom prst="ellipse">
            <a:avLst/>
          </a:prstGeom>
        </p:spPr>
      </p:pic>
    </p:spTree>
    <p:custDataLst>
      <p:tags r:id="rId1"/>
    </p:custDataLst>
  </p:cSld>
  <p:clrMapOvr>
    <a:masterClrMapping/>
  </p:clrMapOvr>
  <p:transition spd="slow" advTm="79347">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arn(inVertic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9"/>
                </p:tgtEl>
              </p:cMediaNode>
            </p:audio>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3" name="TextBox 1">
            <a:extLst>
              <a:ext uri="{FF2B5EF4-FFF2-40B4-BE49-F238E27FC236}">
                <a16:creationId xmlns:a16="http://schemas.microsoft.com/office/drawing/2014/main" id="{9B20131A-22C7-7834-3CD3-EE5894C7C5C8}"/>
              </a:ext>
            </a:extLst>
          </p:cNvPr>
          <p:cNvGraphicFramePr/>
          <p:nvPr>
            <p:extLst>
              <p:ext uri="{D42A27DB-BD31-4B8C-83A1-F6EECF244321}">
                <p14:modId xmlns:p14="http://schemas.microsoft.com/office/powerpoint/2010/main" val="164660112"/>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Audio 7">
            <a:hlinkClick r:id="" action="ppaction://media"/>
            <a:extLst>
              <a:ext uri="{FF2B5EF4-FFF2-40B4-BE49-F238E27FC236}">
                <a16:creationId xmlns:a16="http://schemas.microsoft.com/office/drawing/2014/main" id="{5C9C0C8B-5F8D-B8B8-4238-8CCE9ADA5EBA}"/>
              </a:ext>
            </a:extLst>
          </p:cNvPr>
          <p:cNvPicPr>
            <a:picLocks noChangeAspect="1"/>
          </p:cNvPicPr>
          <p:nvPr>
            <a:audioFile r:link="rId3"/>
            <p:extLst>
              <p:ext uri="{DAA4B4D4-6D71-4841-9C94-3DE7FCFB9230}">
                <p14:media xmlns:p14="http://schemas.microsoft.com/office/powerpoint/2010/main" r:embed="rId2"/>
              </p:ext>
            </p:extLst>
          </p:nvPr>
        </p:nvPicPr>
        <p:blipFill>
          <a:blip r:embed="rId10"/>
          <a:srcRect l="-161075" t="-161075" r="-161075" b="-161075"/>
          <a:stretch>
            <a:fillRect/>
          </a:stretch>
        </p:blipFill>
        <p:spPr>
          <a:xfrm>
            <a:off x="7004304" y="4718304"/>
            <a:ext cx="2057400" cy="2057400"/>
          </a:xfrm>
          <a:prstGeom prst="ellipse">
            <a:avLst/>
          </a:prstGeom>
        </p:spPr>
      </p:pic>
    </p:spTree>
    <p:custDataLst>
      <p:tags r:id="rId1"/>
    </p:custDataLst>
    <p:extLst>
      <p:ext uri="{BB962C8B-B14F-4D97-AF65-F5344CB8AC3E}">
        <p14:creationId xmlns:p14="http://schemas.microsoft.com/office/powerpoint/2010/main" val="2581641323"/>
      </p:ext>
    </p:extLst>
  </p:cSld>
  <p:clrMapOvr>
    <a:masterClrMapping/>
  </p:clrMapOvr>
  <p:transition spd="slow" advTm="6259">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45"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2000"/>
                                        <p:tgtEl>
                                          <p:spTgt spid="13"/>
                                        </p:tgtEl>
                                      </p:cBhvr>
                                    </p:animEffect>
                                    <p:anim calcmode="lin" valueType="num">
                                      <p:cBhvr>
                                        <p:cTn id="12" dur="2000" fill="hold"/>
                                        <p:tgtEl>
                                          <p:spTgt spid="13"/>
                                        </p:tgtEl>
                                        <p:attrNameLst>
                                          <p:attrName>ppt_w</p:attrName>
                                        </p:attrNameLst>
                                      </p:cBhvr>
                                      <p:tavLst>
                                        <p:tav tm="0" fmla="#ppt_w*sin(2.5*pi*$)">
                                          <p:val>
                                            <p:fltVal val="0"/>
                                          </p:val>
                                        </p:tav>
                                        <p:tav tm="100000">
                                          <p:val>
                                            <p:fltVal val="1"/>
                                          </p:val>
                                        </p:tav>
                                      </p:tavLst>
                                    </p:anim>
                                    <p:anim calcmode="lin" valueType="num">
                                      <p:cBhvr>
                                        <p:cTn id="13" dur="2000" fill="hold"/>
                                        <p:tgtEl>
                                          <p:spTgt spid="1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8"/>
                </p:tgtEl>
              </p:cMediaNode>
            </p:audio>
          </p:childTnLst>
        </p:cTn>
      </p:par>
    </p:tnLst>
    <p:bldLst>
      <p:bldGraphic spid="13"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B990E39-FF3E-BC01-F28D-F7FCF7E34526}"/>
              </a:ext>
            </a:extLst>
          </p:cNvPr>
          <p:cNvSpPr txBox="1"/>
          <p:nvPr/>
        </p:nvSpPr>
        <p:spPr>
          <a:xfrm>
            <a:off x="176981" y="206477"/>
            <a:ext cx="8740877" cy="7571303"/>
          </a:xfrm>
          <a:prstGeom prst="rect">
            <a:avLst/>
          </a:prstGeom>
          <a:noFill/>
        </p:spPr>
        <p:txBody>
          <a:bodyPr wrap="square" rtlCol="0">
            <a:spAutoFit/>
          </a:bodyPr>
          <a:lstStyle/>
          <a:p>
            <a:r>
              <a:rPr lang="en-GB" dirty="0"/>
              <a:t>European council, ( 2025). </a:t>
            </a:r>
            <a:r>
              <a:rPr lang="en-GB" i="1" dirty="0"/>
              <a:t>Sustainable packaging: Council signs off on new rules for less waste and more re-use in the EU.</a:t>
            </a:r>
            <a:endParaRPr lang="en-GB" dirty="0"/>
          </a:p>
          <a:p>
            <a:r>
              <a:rPr lang="en-GB" u="sng" dirty="0">
                <a:hlinkClick r:id="rId2"/>
              </a:rPr>
              <a:t>Sustainable packaging: Council signs off on new rules for less waste and more re-use in the EU - Consilium</a:t>
            </a:r>
            <a:r>
              <a:rPr lang="en-GB" dirty="0"/>
              <a:t> </a:t>
            </a:r>
          </a:p>
          <a:p>
            <a:r>
              <a:rPr lang="en-GB" dirty="0"/>
              <a:t> </a:t>
            </a:r>
          </a:p>
          <a:p>
            <a:r>
              <a:rPr lang="en-GB" dirty="0"/>
              <a:t>Khan, I., &amp; Fatma, M. (2023). Does Perceived Sustainability Affect the Customer Responses toward the Brands? Role of Customer Engagement as a Mediator. </a:t>
            </a:r>
            <a:r>
              <a:rPr lang="en-GB" i="1" dirty="0"/>
              <a:t>Sustainability</a:t>
            </a:r>
            <a:r>
              <a:rPr lang="en-GB" dirty="0"/>
              <a:t>, </a:t>
            </a:r>
            <a:r>
              <a:rPr lang="en-GB" i="1" dirty="0"/>
              <a:t>15</a:t>
            </a:r>
            <a:r>
              <a:rPr lang="en-GB" dirty="0"/>
              <a:t>(10), 8259–8259. </a:t>
            </a:r>
            <a:r>
              <a:rPr lang="en-GB" u="sng" dirty="0">
                <a:hlinkClick r:id="rId3"/>
              </a:rPr>
              <a:t>https://doi.org/10.3390/su15108259</a:t>
            </a:r>
            <a:r>
              <a:rPr lang="en-GB" dirty="0"/>
              <a:t> </a:t>
            </a:r>
          </a:p>
          <a:p>
            <a:r>
              <a:rPr lang="en-GB" dirty="0"/>
              <a:t>‌</a:t>
            </a:r>
          </a:p>
          <a:p>
            <a:r>
              <a:rPr lang="en-GB" dirty="0"/>
              <a:t> </a:t>
            </a:r>
          </a:p>
          <a:p>
            <a:r>
              <a:rPr lang="en-GB" dirty="0"/>
              <a:t>Pereira, D. (2024, July 9). </a:t>
            </a:r>
            <a:r>
              <a:rPr lang="en-GB" i="1" dirty="0"/>
              <a:t>Starbucks Marketing Strategy (2024)</a:t>
            </a:r>
            <a:r>
              <a:rPr lang="en-GB" dirty="0"/>
              <a:t>. Businessmodelanalyst.com; The Business Model Analyst. </a:t>
            </a:r>
            <a:r>
              <a:rPr lang="en-GB" u="sng" dirty="0">
                <a:hlinkClick r:id="rId4"/>
              </a:rPr>
              <a:t>https://businessmodelanalyst.com/starbucks-marketing-strategy/</a:t>
            </a:r>
            <a:r>
              <a:rPr lang="en-GB" dirty="0"/>
              <a:t> </a:t>
            </a:r>
          </a:p>
          <a:p>
            <a:endParaRPr lang="en-GB" dirty="0"/>
          </a:p>
          <a:p>
            <a:r>
              <a:rPr lang="en-GB" dirty="0"/>
              <a:t>Porter, M. (2008). </a:t>
            </a:r>
            <a:r>
              <a:rPr lang="en-GB" i="1" dirty="0"/>
              <a:t>The Five Competitive Forces That Shape Strategy</a:t>
            </a:r>
            <a:r>
              <a:rPr lang="en-GB" dirty="0"/>
              <a:t>. </a:t>
            </a:r>
            <a:r>
              <a:rPr lang="en-GB" dirty="0">
                <a:hlinkClick r:id="rId5"/>
              </a:rPr>
              <a:t>https://public.dhe.ibm.com/software/data/sw-library/cognos/pdfs/articles/art_the_five_competitive_forces_that_shape_strategy.pdf</a:t>
            </a:r>
            <a:r>
              <a:rPr lang="en-GB" dirty="0"/>
              <a:t>? </a:t>
            </a:r>
          </a:p>
          <a:p>
            <a:r>
              <a:rPr lang="en-GB" dirty="0"/>
              <a:t>‌</a:t>
            </a:r>
          </a:p>
          <a:p>
            <a:r>
              <a:rPr lang="en-GB" dirty="0"/>
              <a:t> </a:t>
            </a:r>
          </a:p>
          <a:p>
            <a:r>
              <a:rPr lang="en-GB" dirty="0"/>
              <a:t> Potter, L. (2025, ). </a:t>
            </a:r>
            <a:r>
              <a:rPr lang="en-GB" i="1" dirty="0"/>
              <a:t>Why is Starbucks the World’s Most Sustainable Coffee Chain?</a:t>
            </a:r>
            <a:r>
              <a:rPr lang="en-GB" dirty="0"/>
              <a:t> Sustainabilitymag.com; </a:t>
            </a:r>
            <a:r>
              <a:rPr lang="en-GB" dirty="0" err="1"/>
              <a:t>Bizclik</a:t>
            </a:r>
            <a:r>
              <a:rPr lang="en-GB" dirty="0"/>
              <a:t> Media Ltd. </a:t>
            </a:r>
            <a:r>
              <a:rPr lang="en-GB" u="sng" dirty="0">
                <a:hlinkClick r:id="rId6"/>
              </a:rPr>
              <a:t>https://sustainabilitymag.com/news/why-is-starbucks-the-worlds-most-sustainable-coffee-chain</a:t>
            </a:r>
            <a:r>
              <a:rPr lang="en-GB" dirty="0"/>
              <a:t> </a:t>
            </a:r>
          </a:p>
          <a:p>
            <a:r>
              <a:rPr lang="en-GB" dirty="0"/>
              <a:t> </a:t>
            </a:r>
          </a:p>
          <a:p>
            <a:r>
              <a:rPr lang="en-GB" dirty="0"/>
              <a:t> </a:t>
            </a:r>
          </a:p>
          <a:p>
            <a:r>
              <a:rPr lang="en-GB" dirty="0"/>
              <a:t>Starbucks (2025). </a:t>
            </a:r>
            <a:r>
              <a:rPr lang="en-GB" i="1" dirty="0"/>
              <a:t>Ethical coffee sourcing &amp; C.A.F.E. Practices</a:t>
            </a:r>
            <a:endParaRPr lang="en-GB" dirty="0"/>
          </a:p>
          <a:p>
            <a:r>
              <a:rPr lang="en-GB" u="sng" dirty="0">
                <a:hlinkClick r:id="rId7"/>
              </a:rPr>
              <a:t>Starbucks: Ethical Sourcing - Coffee: Starbucks Coffee Company</a:t>
            </a:r>
            <a:endParaRPr lang="en-GB" dirty="0"/>
          </a:p>
        </p:txBody>
      </p:sp>
    </p:spTree>
    <p:extLst>
      <p:ext uri="{BB962C8B-B14F-4D97-AF65-F5344CB8AC3E}">
        <p14:creationId xmlns:p14="http://schemas.microsoft.com/office/powerpoint/2010/main" val="729507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EA8ADF-964D-DCD5-8FBF-2137D1468F9D}"/>
              </a:ext>
            </a:extLst>
          </p:cNvPr>
          <p:cNvSpPr txBox="1"/>
          <p:nvPr/>
        </p:nvSpPr>
        <p:spPr>
          <a:xfrm>
            <a:off x="294968" y="275303"/>
            <a:ext cx="8524567" cy="6186309"/>
          </a:xfrm>
          <a:prstGeom prst="rect">
            <a:avLst/>
          </a:prstGeom>
          <a:noFill/>
        </p:spPr>
        <p:txBody>
          <a:bodyPr wrap="square" rtlCol="0">
            <a:spAutoFit/>
          </a:bodyPr>
          <a:lstStyle/>
          <a:p>
            <a:r>
              <a:rPr lang="en-GB" dirty="0"/>
              <a:t>Starbucks.com. (2026). </a:t>
            </a:r>
          </a:p>
          <a:p>
            <a:r>
              <a:rPr lang="en-GB" dirty="0"/>
              <a:t> </a:t>
            </a:r>
            <a:r>
              <a:rPr lang="en-GB" u="sng" dirty="0">
                <a:hlinkClick r:id="rId2"/>
              </a:rPr>
              <a:t>https://content-prod-live.cert.starbucks.com/binary/v2/asset/137-88326.pdf</a:t>
            </a:r>
            <a:r>
              <a:rPr lang="en-GB" dirty="0"/>
              <a:t>? </a:t>
            </a:r>
          </a:p>
          <a:p>
            <a:r>
              <a:rPr lang="en-GB" dirty="0"/>
              <a:t> </a:t>
            </a:r>
          </a:p>
          <a:p>
            <a:r>
              <a:rPr lang="en-GB" dirty="0"/>
              <a:t>Starbucks (2025). </a:t>
            </a:r>
            <a:r>
              <a:rPr lang="en-GB" i="1" dirty="0"/>
              <a:t>Our Starbucks mission</a:t>
            </a:r>
            <a:endParaRPr lang="en-GB" dirty="0"/>
          </a:p>
          <a:p>
            <a:r>
              <a:rPr lang="en-GB" u="sng" dirty="0">
                <a:hlinkClick r:id="rId3"/>
              </a:rPr>
              <a:t>Our Starbucks Mission</a:t>
            </a:r>
            <a:endParaRPr lang="en-GB" dirty="0"/>
          </a:p>
          <a:p>
            <a:r>
              <a:rPr lang="en-GB" dirty="0"/>
              <a:t> </a:t>
            </a:r>
          </a:p>
          <a:p>
            <a:r>
              <a:rPr lang="en-GB" dirty="0"/>
              <a:t>Starbucks. (2025). </a:t>
            </a:r>
            <a:r>
              <a:rPr lang="en-GB" i="1" dirty="0"/>
              <a:t>Giving More Than We Take.</a:t>
            </a:r>
            <a:endParaRPr lang="en-GB" dirty="0"/>
          </a:p>
          <a:p>
            <a:r>
              <a:rPr lang="en-GB" u="sng" dirty="0">
                <a:hlinkClick r:id="rId4"/>
              </a:rPr>
              <a:t>Sustainability - About Starbucks</a:t>
            </a:r>
            <a:endParaRPr lang="en-GB" dirty="0"/>
          </a:p>
          <a:p>
            <a:endParaRPr lang="en-GB" dirty="0"/>
          </a:p>
          <a:p>
            <a:r>
              <a:rPr lang="en-GB" dirty="0"/>
              <a:t> </a:t>
            </a:r>
          </a:p>
          <a:p>
            <a:r>
              <a:rPr lang="en-GB" dirty="0"/>
              <a:t>Song, Y. (2025). Consumer Preferences and Pricing: Starbucks. </a:t>
            </a:r>
            <a:r>
              <a:rPr lang="en-GB" i="1" dirty="0"/>
              <a:t>Advances in Economics Management and Political Sciences</a:t>
            </a:r>
            <a:r>
              <a:rPr lang="en-GB" dirty="0"/>
              <a:t>, </a:t>
            </a:r>
            <a:r>
              <a:rPr lang="en-GB" i="1" dirty="0"/>
              <a:t>192</a:t>
            </a:r>
            <a:r>
              <a:rPr lang="en-GB" dirty="0"/>
              <a:t>(1), 143–152. </a:t>
            </a:r>
            <a:r>
              <a:rPr lang="en-GB" u="sng" dirty="0">
                <a:hlinkClick r:id="rId5"/>
              </a:rPr>
              <a:t>https://doi.org/10.54254/2754-1169/2025.BL24160</a:t>
            </a:r>
            <a:r>
              <a:rPr lang="en-GB" dirty="0"/>
              <a:t> </a:t>
            </a:r>
          </a:p>
          <a:p>
            <a:r>
              <a:rPr lang="en-GB" dirty="0"/>
              <a:t> </a:t>
            </a:r>
          </a:p>
          <a:p>
            <a:r>
              <a:rPr lang="en-GB" dirty="0"/>
              <a:t>Sahoo, D. K. (2025). Educational Reforms in Odisha Post the Right to Education Act: A Policy Review. </a:t>
            </a:r>
            <a:r>
              <a:rPr lang="en-GB" i="1" dirty="0"/>
              <a:t>Journal of International Commercial Law and Technology</a:t>
            </a:r>
            <a:r>
              <a:rPr lang="en-GB" dirty="0"/>
              <a:t>, </a:t>
            </a:r>
            <a:r>
              <a:rPr lang="en-GB" i="1" dirty="0"/>
              <a:t>6</a:t>
            </a:r>
            <a:r>
              <a:rPr lang="en-GB" dirty="0"/>
              <a:t>(1), 681–688. </a:t>
            </a:r>
            <a:r>
              <a:rPr lang="en-GB" u="sng" dirty="0">
                <a:hlinkClick r:id="rId6"/>
              </a:rPr>
              <a:t>https://doi.org/10.61336/jiclt/25-01-65</a:t>
            </a:r>
            <a:r>
              <a:rPr lang="en-GB" dirty="0"/>
              <a:t> </a:t>
            </a:r>
          </a:p>
          <a:p>
            <a:r>
              <a:rPr lang="en-GB" dirty="0"/>
              <a:t> </a:t>
            </a:r>
          </a:p>
          <a:p>
            <a:r>
              <a:rPr lang="en-GB" dirty="0"/>
              <a:t> </a:t>
            </a:r>
          </a:p>
          <a:p>
            <a:r>
              <a:rPr lang="en-GB" dirty="0"/>
              <a:t>‌Ultima Markets, (2025). </a:t>
            </a:r>
            <a:r>
              <a:rPr lang="en-GB" i="1" dirty="0"/>
              <a:t>Starbucks Competitors: How They Shape the Market.</a:t>
            </a:r>
            <a:endParaRPr lang="en-GB" dirty="0"/>
          </a:p>
          <a:p>
            <a:r>
              <a:rPr lang="en-GB" u="sng" dirty="0">
                <a:hlinkClick r:id="rId7"/>
              </a:rPr>
              <a:t>Starbucks Competitors: How They Shape the Market | Ultima Markets</a:t>
            </a:r>
            <a:r>
              <a:rPr lang="en-GB" dirty="0"/>
              <a:t> </a:t>
            </a:r>
          </a:p>
          <a:p>
            <a:endParaRPr lang="en-GB" dirty="0"/>
          </a:p>
        </p:txBody>
      </p:sp>
    </p:spTree>
    <p:extLst>
      <p:ext uri="{BB962C8B-B14F-4D97-AF65-F5344CB8AC3E}">
        <p14:creationId xmlns:p14="http://schemas.microsoft.com/office/powerpoint/2010/main" val="20176847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512882-F1C6-0808-BE57-BBA8623015F4}"/>
              </a:ext>
            </a:extLst>
          </p:cNvPr>
          <p:cNvSpPr txBox="1"/>
          <p:nvPr/>
        </p:nvSpPr>
        <p:spPr>
          <a:xfrm>
            <a:off x="255638" y="165001"/>
            <a:ext cx="8632723" cy="1200329"/>
          </a:xfrm>
          <a:prstGeom prst="rect">
            <a:avLst/>
          </a:prstGeom>
          <a:noFill/>
        </p:spPr>
        <p:txBody>
          <a:bodyPr wrap="square" rtlCol="0">
            <a:spAutoFit/>
          </a:bodyPr>
          <a:lstStyle/>
          <a:p>
            <a:r>
              <a:rPr lang="en-GB"/>
              <a:t> </a:t>
            </a:r>
          </a:p>
          <a:p>
            <a:r>
              <a:rPr lang="en-GB"/>
              <a:t>White, B., &amp; Moraschinelli, E. (2009). The Pursuit of Sustainable Competitive Advantage: A Profile of the Starbucks Corporation. </a:t>
            </a:r>
            <a:r>
              <a:rPr lang="en-GB" u="sng">
                <a:hlinkClick r:id="rId2"/>
              </a:rPr>
              <a:t>Microsoft Word - Final Master's Thesis.doc</a:t>
            </a:r>
            <a:r>
              <a:rPr lang="en-GB"/>
              <a:t> </a:t>
            </a:r>
          </a:p>
          <a:p>
            <a:r>
              <a:rPr lang="en-GB"/>
              <a:t> </a:t>
            </a:r>
          </a:p>
        </p:txBody>
      </p:sp>
    </p:spTree>
    <p:extLst>
      <p:ext uri="{BB962C8B-B14F-4D97-AF65-F5344CB8AC3E}">
        <p14:creationId xmlns:p14="http://schemas.microsoft.com/office/powerpoint/2010/main" val="34754762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2"/>
</p:tagLst>
</file>

<file path=ppt/tags/tag2.xml><?xml version="1.0" encoding="utf-8"?>
<p:tagLst xmlns:a="http://schemas.openxmlformats.org/drawingml/2006/main" xmlns:r="http://schemas.openxmlformats.org/officeDocument/2006/relationships" xmlns:p="http://schemas.openxmlformats.org/presentationml/2006/main">
  <p:tag name="TIMING" val="|0.7|1.1|0.7|4.1"/>
</p:tagLst>
</file>

<file path=ppt/tags/tag3.xml><?xml version="1.0" encoding="utf-8"?>
<p:tagLst xmlns:a="http://schemas.openxmlformats.org/drawingml/2006/main" xmlns:r="http://schemas.openxmlformats.org/officeDocument/2006/relationships" xmlns:p="http://schemas.openxmlformats.org/presentationml/2006/main">
  <p:tag name="TIMING" val="|0.7|0.8|0.7|0.7"/>
</p:tagLst>
</file>

<file path=ppt/tags/tag4.xml><?xml version="1.0" encoding="utf-8"?>
<p:tagLst xmlns:a="http://schemas.openxmlformats.org/drawingml/2006/main" xmlns:r="http://schemas.openxmlformats.org/officeDocument/2006/relationships" xmlns:p="http://schemas.openxmlformats.org/presentationml/2006/main">
  <p:tag name="TIMING" val="|0.8|0.7|0.8|0.7"/>
</p:tagLst>
</file>

<file path=ppt/tags/tag5.xml><?xml version="1.0" encoding="utf-8"?>
<p:tagLst xmlns:a="http://schemas.openxmlformats.org/drawingml/2006/main" xmlns:r="http://schemas.openxmlformats.org/officeDocument/2006/relationships" xmlns:p="http://schemas.openxmlformats.org/presentationml/2006/main">
  <p:tag name="TIMING" val="|1.9"/>
</p:tagLst>
</file>

<file path=ppt/tags/tag6.xml><?xml version="1.0" encoding="utf-8"?>
<p:tagLst xmlns:a="http://schemas.openxmlformats.org/drawingml/2006/main" xmlns:r="http://schemas.openxmlformats.org/officeDocument/2006/relationships" xmlns:p="http://schemas.openxmlformats.org/presentationml/2006/main">
  <p:tag name="TIMING" val="|97|1.2|0.9|0.9"/>
</p:tagLst>
</file>

<file path=ppt/tags/tag7.xml><?xml version="1.0" encoding="utf-8"?>
<p:tagLst xmlns:a="http://schemas.openxmlformats.org/drawingml/2006/main" xmlns:r="http://schemas.openxmlformats.org/officeDocument/2006/relationships" xmlns:p="http://schemas.openxmlformats.org/presentationml/2006/main">
  <p:tag name="TIMING" val="|1|0.8"/>
</p:tagLst>
</file>

<file path=ppt/tags/tag8.xml><?xml version="1.0" encoding="utf-8"?>
<p:tagLst xmlns:a="http://schemas.openxmlformats.org/drawingml/2006/main" xmlns:r="http://schemas.openxmlformats.org/officeDocument/2006/relationships" xmlns:p="http://schemas.openxmlformats.org/presentationml/2006/main">
  <p:tag name="TIMING" val="|1.1|0.8|0.8|0.7"/>
</p:tagLst>
</file>

<file path=ppt/tags/tag9.xml><?xml version="1.0" encoding="utf-8"?>
<p:tagLst xmlns:a="http://schemas.openxmlformats.org/drawingml/2006/main" xmlns:r="http://schemas.openxmlformats.org/officeDocument/2006/relationships" xmlns:p="http://schemas.openxmlformats.org/presentationml/2006/main">
  <p:tag name="TIMING" val="|22.4|0.7|53.5"/>
</p:tagLst>
</file>

<file path=ppt/tags/tag10.xml><?xml version="1.0" encoding="utf-8"?>
<p:tagLst xmlns:a="http://schemas.openxmlformats.org/drawingml/2006/main" xmlns:r="http://schemas.openxmlformats.org/officeDocument/2006/relationships" xmlns:p="http://schemas.openxmlformats.org/presentationml/2006/main">
  <p:tag name="TIMING" val="|0.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14" ma:contentTypeDescription="Create a new document." ma:contentTypeScope="" ma:versionID="99b5216ecc988bbb1b7c6985644261b1">
  <xsd:schema xmlns:xsd="http://www.w3.org/2001/XMLSchema" xmlns:xs="http://www.w3.org/2001/XMLSchema" xmlns:p="http://schemas.microsoft.com/office/2006/metadata/properties" xmlns:ns3="ad7316b1-23f1-480c-8fa6-cbf037f4db9c" xmlns:ns4="bd2b2a82-bc2e-4fcc-b8ad-fd63686c78d2" targetNamespace="http://schemas.microsoft.com/office/2006/metadata/properties" ma:root="true" ma:fieldsID="d2846c779cdbe15f08abd17bd031e7a0" ns3:_="" ns4:_="">
    <xsd:import namespace="ad7316b1-23f1-480c-8fa6-cbf037f4db9c"/>
    <xsd:import namespace="bd2b2a82-bc2e-4fcc-b8ad-fd63686c78d2"/>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d2b2a82-bc2e-4fcc-b8ad-fd63686c78d2"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Props1.xml><?xml version="1.0" encoding="utf-8"?>
<ds:datastoreItem xmlns:ds="http://schemas.openxmlformats.org/officeDocument/2006/customXml" ds:itemID="{2C1A452D-1364-49CA-9229-941566CA3445}">
  <ds:schemaRefs>
    <ds:schemaRef ds:uri="http://schemas.microsoft.com/sharepoint/v3/contenttype/forms"/>
  </ds:schemaRefs>
</ds:datastoreItem>
</file>

<file path=customXml/itemProps2.xml><?xml version="1.0" encoding="utf-8"?>
<ds:datastoreItem xmlns:ds="http://schemas.openxmlformats.org/officeDocument/2006/customXml" ds:itemID="{AD099C16-67E2-44C0-9F0F-AD7E6A523D1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bd2b2a82-bc2e-4fcc-b8ad-fd63686c7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02330BE-986C-472E-A256-D75048EEB7FF}">
  <ds:schemaRefs>
    <ds:schemaRef ds:uri="http://schemas.openxmlformats.org/package/2006/metadata/core-properties"/>
    <ds:schemaRef ds:uri="http://schemas.microsoft.com/office/infopath/2007/PartnerControls"/>
    <ds:schemaRef ds:uri="bd2b2a82-bc2e-4fcc-b8ad-fd63686c78d2"/>
    <ds:schemaRef ds:uri="http://purl.org/dc/dcmitype/"/>
    <ds:schemaRef ds:uri="http://schemas.microsoft.com/office/2006/metadata/properties"/>
    <ds:schemaRef ds:uri="http://schemas.microsoft.com/office/2006/documentManagement/types"/>
    <ds:schemaRef ds:uri="http://purl.org/dc/elements/1.1/"/>
    <ds:schemaRef ds:uri="http://www.w3.org/XML/1998/namespace"/>
    <ds:schemaRef ds:uri="ad7316b1-23f1-480c-8fa6-cbf037f4db9c"/>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205</TotalTime>
  <Words>2432</Words>
  <Application>Microsoft Office PowerPoint</Application>
  <PresentationFormat>On-screen Show (4:3)</PresentationFormat>
  <Paragraphs>140</Paragraphs>
  <Slides>16</Slides>
  <Notes>12</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Arial Black</vt:lpstr>
      <vt:lpstr>Calibri</vt:lpstr>
      <vt:lpstr>Office Theme</vt:lpstr>
      <vt:lpstr>Sustainable Strategy for Starbucks</vt:lpstr>
      <vt:lpstr>Introduction</vt:lpstr>
      <vt:lpstr>Mission, Vision, Values &amp; Objectives</vt:lpstr>
      <vt:lpstr>Current Strategy</vt:lpstr>
      <vt:lpstr>External Environment (PESTLE)</vt:lpstr>
      <vt:lpstr>Competition (Porter’s Five Forces)</vt:lpstr>
      <vt:lpstr>Strengths &amp; Weaknesses</vt:lpstr>
      <vt:lpstr>PowerPoint Presentation</vt:lpstr>
      <vt:lpstr>Green Starbucks Experience</vt:lpstr>
      <vt:lpstr>Why This Strategy Works</vt:lpstr>
      <vt:lpstr>Competitive Advantage &amp; Growth</vt:lpstr>
      <vt:lpstr>Conclusion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Anthony Burns</dc:creator>
  <cp:keywords/>
  <dc:description>generated using python-pptx</dc:description>
  <cp:lastModifiedBy>Anthony Burns</cp:lastModifiedBy>
  <cp:revision>10</cp:revision>
  <dcterms:created xsi:type="dcterms:W3CDTF">2013-01-27T09:14:16Z</dcterms:created>
  <dcterms:modified xsi:type="dcterms:W3CDTF">2026-01-19T17:24:21Z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