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1"/>
  </p:notesMasterIdLst>
  <p:sldIdLst>
    <p:sldId id="304" r:id="rId2"/>
    <p:sldId id="258" r:id="rId3"/>
    <p:sldId id="314" r:id="rId4"/>
    <p:sldId id="327" r:id="rId5"/>
    <p:sldId id="315" r:id="rId6"/>
    <p:sldId id="332" r:id="rId7"/>
    <p:sldId id="333" r:id="rId8"/>
    <p:sldId id="298" r:id="rId9"/>
    <p:sldId id="316" r:id="rId10"/>
    <p:sldId id="318" r:id="rId11"/>
    <p:sldId id="328" r:id="rId12"/>
    <p:sldId id="329" r:id="rId13"/>
    <p:sldId id="330" r:id="rId14"/>
    <p:sldId id="331" r:id="rId15"/>
    <p:sldId id="340" r:id="rId16"/>
    <p:sldId id="341" r:id="rId17"/>
    <p:sldId id="345" r:id="rId18"/>
    <p:sldId id="313" r:id="rId19"/>
    <p:sldId id="263" r:id="rId20"/>
    <p:sldId id="321" r:id="rId21"/>
    <p:sldId id="310" r:id="rId22"/>
    <p:sldId id="335" r:id="rId23"/>
    <p:sldId id="337" r:id="rId24"/>
    <p:sldId id="336" r:id="rId25"/>
    <p:sldId id="338" r:id="rId26"/>
    <p:sldId id="339" r:id="rId27"/>
    <p:sldId id="346" r:id="rId28"/>
    <p:sldId id="342" r:id="rId29"/>
    <p:sldId id="312" r:id="rId30"/>
    <p:sldId id="264" r:id="rId31"/>
    <p:sldId id="343" r:id="rId32"/>
    <p:sldId id="344" r:id="rId33"/>
    <p:sldId id="324" r:id="rId34"/>
    <p:sldId id="259" r:id="rId35"/>
    <p:sldId id="325" r:id="rId36"/>
    <p:sldId id="268" r:id="rId37"/>
    <p:sldId id="269" r:id="rId38"/>
    <p:sldId id="270" r:id="rId39"/>
    <p:sldId id="317" r:id="rId4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Eric Osei" initials="EO" lastIdx="1" clrIdx="0">
    <p:extLst>
      <p:ext uri="{19B8F6BF-5375-455C-9EA6-DF929625EA0E}">
        <p15:presenceInfo xmlns:p15="http://schemas.microsoft.com/office/powerpoint/2012/main" userId="S-1-5-21-809251214-2178901256-4152538893-3948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118" autoAdjust="0"/>
    <p:restoredTop sz="95050" autoAdjust="0"/>
  </p:normalViewPr>
  <p:slideViewPr>
    <p:cSldViewPr snapToGrid="0">
      <p:cViewPr varScale="1">
        <p:scale>
          <a:sx n="93" d="100"/>
          <a:sy n="93" d="100"/>
        </p:scale>
        <p:origin x="84" y="330"/>
      </p:cViewPr>
      <p:guideLst/>
    </p:cSldViewPr>
  </p:slideViewPr>
  <p:notesTextViewPr>
    <p:cViewPr>
      <p:scale>
        <a:sx n="1" d="1"/>
        <a:sy n="1" d="1"/>
      </p:scale>
      <p:origin x="0" y="0"/>
    </p:cViewPr>
  </p:notesTextViewPr>
  <p:sorterViewPr>
    <p:cViewPr>
      <p:scale>
        <a:sx n="100" d="100"/>
        <a:sy n="100" d="100"/>
      </p:scale>
      <p:origin x="0" y="-5214"/>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commentAuthors" Target="commentAuthor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8766B7-B700-4666-AD23-C190CB418E05}" type="datetimeFigureOut">
              <a:rPr lang="en-GB" smtClean="0"/>
              <a:t>12/05/2025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0734E38-5C84-4E2A-B31C-B42A5A9DBFF7}" type="slidenum">
              <a:rPr lang="en-GB" smtClean="0"/>
              <a:t>‹#›</a:t>
            </a:fld>
            <a:endParaRPr lang="en-GB"/>
          </a:p>
        </p:txBody>
      </p:sp>
    </p:spTree>
    <p:extLst>
      <p:ext uri="{BB962C8B-B14F-4D97-AF65-F5344CB8AC3E}">
        <p14:creationId xmlns:p14="http://schemas.microsoft.com/office/powerpoint/2010/main" val="41226388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b="1" dirty="0"/>
          </a:p>
        </p:txBody>
      </p:sp>
      <p:sp>
        <p:nvSpPr>
          <p:cNvPr id="4" name="Slide Number Placeholder 3"/>
          <p:cNvSpPr>
            <a:spLocks noGrp="1"/>
          </p:cNvSpPr>
          <p:nvPr>
            <p:ph type="sldNum" sz="quarter" idx="10"/>
          </p:nvPr>
        </p:nvSpPr>
        <p:spPr/>
        <p:txBody>
          <a:bodyPr/>
          <a:lstStyle/>
          <a:p>
            <a:fld id="{90734E38-5C84-4E2A-B31C-B42A5A9DBFF7}" type="slidenum">
              <a:rPr lang="en-GB" smtClean="0"/>
              <a:t>2</a:t>
            </a:fld>
            <a:endParaRPr lang="en-GB"/>
          </a:p>
        </p:txBody>
      </p:sp>
    </p:spTree>
    <p:extLst>
      <p:ext uri="{BB962C8B-B14F-4D97-AF65-F5344CB8AC3E}">
        <p14:creationId xmlns:p14="http://schemas.microsoft.com/office/powerpoint/2010/main" val="4281610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In leadership literature, more than 100 different definitions of leadership have been identified (</a:t>
            </a:r>
            <a:r>
              <a:rPr lang="en-GB" sz="1200" b="0" i="0" u="none" strike="noStrike" kern="1200" baseline="0" dirty="0" err="1">
                <a:solidFill>
                  <a:schemeClr val="tx1"/>
                </a:solidFill>
                <a:latin typeface="+mn-lt"/>
                <a:ea typeface="+mn-ea"/>
                <a:cs typeface="+mn-cs"/>
              </a:rPr>
              <a:t>Rost</a:t>
            </a:r>
            <a:r>
              <a:rPr lang="en-GB" sz="1200" b="0" i="0" u="none" strike="noStrike" kern="1200" baseline="0" dirty="0">
                <a:solidFill>
                  <a:schemeClr val="tx1"/>
                </a:solidFill>
                <a:latin typeface="+mn-lt"/>
                <a:ea typeface="+mn-ea"/>
                <a:cs typeface="+mn-cs"/>
              </a:rPr>
              <a:t>, 1991).</a:t>
            </a:r>
          </a:p>
          <a:p>
            <a:r>
              <a:rPr lang="en-GB" sz="1200" b="0" i="0" u="none" strike="noStrike" kern="1200" baseline="0" dirty="0">
                <a:solidFill>
                  <a:schemeClr val="tx1"/>
                </a:solidFill>
                <a:latin typeface="+mn-lt"/>
                <a:ea typeface="+mn-ea"/>
                <a:cs typeface="+mn-cs"/>
              </a:rPr>
              <a:t>Despite these many definitions, a number of concepts are recognized by most people as accurately reflecting what it is to be a leader.</a:t>
            </a:r>
            <a:endParaRPr lang="en-GB" dirty="0"/>
          </a:p>
        </p:txBody>
      </p:sp>
      <p:sp>
        <p:nvSpPr>
          <p:cNvPr id="4" name="Slide Number Placeholder 3"/>
          <p:cNvSpPr>
            <a:spLocks noGrp="1"/>
          </p:cNvSpPr>
          <p:nvPr>
            <p:ph type="sldNum" sz="quarter" idx="10"/>
          </p:nvPr>
        </p:nvSpPr>
        <p:spPr/>
        <p:txBody>
          <a:bodyPr/>
          <a:lstStyle/>
          <a:p>
            <a:fld id="{90734E38-5C84-4E2A-B31C-B42A5A9DBFF7}" type="slidenum">
              <a:rPr lang="en-GB" smtClean="0"/>
              <a:t>5</a:t>
            </a:fld>
            <a:endParaRPr lang="en-GB"/>
          </a:p>
        </p:txBody>
      </p:sp>
    </p:spTree>
    <p:extLst>
      <p:ext uri="{BB962C8B-B14F-4D97-AF65-F5344CB8AC3E}">
        <p14:creationId xmlns:p14="http://schemas.microsoft.com/office/powerpoint/2010/main" val="29126940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In leadership literature, more than 100 different definitions of leadership have been identified (</a:t>
            </a:r>
            <a:r>
              <a:rPr lang="en-GB" sz="1200" b="0" i="0" u="none" strike="noStrike" kern="1200" baseline="0" dirty="0" err="1">
                <a:solidFill>
                  <a:schemeClr val="tx1"/>
                </a:solidFill>
                <a:latin typeface="+mn-lt"/>
                <a:ea typeface="+mn-ea"/>
                <a:cs typeface="+mn-cs"/>
              </a:rPr>
              <a:t>Rost</a:t>
            </a:r>
            <a:r>
              <a:rPr lang="en-GB" sz="1200" b="0" i="0" u="none" strike="noStrike" kern="1200" baseline="0" dirty="0">
                <a:solidFill>
                  <a:schemeClr val="tx1"/>
                </a:solidFill>
                <a:latin typeface="+mn-lt"/>
                <a:ea typeface="+mn-ea"/>
                <a:cs typeface="+mn-cs"/>
              </a:rPr>
              <a:t>, 1991).</a:t>
            </a:r>
          </a:p>
          <a:p>
            <a:r>
              <a:rPr lang="en-GB" sz="1200" b="0" i="0" u="none" strike="noStrike" kern="1200" baseline="0" dirty="0">
                <a:solidFill>
                  <a:schemeClr val="tx1"/>
                </a:solidFill>
                <a:latin typeface="+mn-lt"/>
                <a:ea typeface="+mn-ea"/>
                <a:cs typeface="+mn-cs"/>
              </a:rPr>
              <a:t>Despite these many definitions, a number of concepts are recognized by most people as accurately reflecting what it is to be a leader.</a:t>
            </a:r>
            <a:endParaRPr lang="en-GB" dirty="0"/>
          </a:p>
        </p:txBody>
      </p:sp>
      <p:sp>
        <p:nvSpPr>
          <p:cNvPr id="4" name="Slide Number Placeholder 3"/>
          <p:cNvSpPr>
            <a:spLocks noGrp="1"/>
          </p:cNvSpPr>
          <p:nvPr>
            <p:ph type="sldNum" sz="quarter" idx="10"/>
          </p:nvPr>
        </p:nvSpPr>
        <p:spPr/>
        <p:txBody>
          <a:bodyPr/>
          <a:lstStyle/>
          <a:p>
            <a:fld id="{90734E38-5C84-4E2A-B31C-B42A5A9DBFF7}" type="slidenum">
              <a:rPr lang="en-GB" smtClean="0"/>
              <a:t>8</a:t>
            </a:fld>
            <a:endParaRPr lang="en-GB"/>
          </a:p>
        </p:txBody>
      </p:sp>
    </p:spTree>
    <p:extLst>
      <p:ext uri="{BB962C8B-B14F-4D97-AF65-F5344CB8AC3E}">
        <p14:creationId xmlns:p14="http://schemas.microsoft.com/office/powerpoint/2010/main" val="29994480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In leadership literature, more than 100 different definitions of leadership have been identified (</a:t>
            </a:r>
            <a:r>
              <a:rPr lang="en-GB" sz="1200" b="0" i="0" u="none" strike="noStrike" kern="1200" baseline="0" dirty="0" err="1">
                <a:solidFill>
                  <a:schemeClr val="tx1"/>
                </a:solidFill>
                <a:latin typeface="+mn-lt"/>
                <a:ea typeface="+mn-ea"/>
                <a:cs typeface="+mn-cs"/>
              </a:rPr>
              <a:t>Rost</a:t>
            </a:r>
            <a:r>
              <a:rPr lang="en-GB" sz="1200" b="0" i="0" u="none" strike="noStrike" kern="1200" baseline="0" dirty="0">
                <a:solidFill>
                  <a:schemeClr val="tx1"/>
                </a:solidFill>
                <a:latin typeface="+mn-lt"/>
                <a:ea typeface="+mn-ea"/>
                <a:cs typeface="+mn-cs"/>
              </a:rPr>
              <a:t>, 1991).</a:t>
            </a:r>
          </a:p>
          <a:p>
            <a:r>
              <a:rPr lang="en-GB" sz="1200" b="0" i="0" u="none" strike="noStrike" kern="1200" baseline="0" dirty="0">
                <a:solidFill>
                  <a:schemeClr val="tx1"/>
                </a:solidFill>
                <a:latin typeface="+mn-lt"/>
                <a:ea typeface="+mn-ea"/>
                <a:cs typeface="+mn-cs"/>
              </a:rPr>
              <a:t>Despite these many definitions, a number of concepts are recognized by most people as accurately reflecting what it is to be a leader.</a:t>
            </a:r>
            <a:endParaRPr lang="en-GB" dirty="0"/>
          </a:p>
        </p:txBody>
      </p:sp>
      <p:sp>
        <p:nvSpPr>
          <p:cNvPr id="4" name="Slide Number Placeholder 3"/>
          <p:cNvSpPr>
            <a:spLocks noGrp="1"/>
          </p:cNvSpPr>
          <p:nvPr>
            <p:ph type="sldNum" sz="quarter" idx="10"/>
          </p:nvPr>
        </p:nvSpPr>
        <p:spPr/>
        <p:txBody>
          <a:bodyPr/>
          <a:lstStyle/>
          <a:p>
            <a:fld id="{90734E38-5C84-4E2A-B31C-B42A5A9DBFF7}" type="slidenum">
              <a:rPr lang="en-GB" smtClean="0"/>
              <a:t>9</a:t>
            </a:fld>
            <a:endParaRPr lang="en-GB"/>
          </a:p>
        </p:txBody>
      </p:sp>
    </p:spTree>
    <p:extLst>
      <p:ext uri="{BB962C8B-B14F-4D97-AF65-F5344CB8AC3E}">
        <p14:creationId xmlns:p14="http://schemas.microsoft.com/office/powerpoint/2010/main" val="37007448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US" sz="1200" dirty="0"/>
              <a:t>Mutual influence process: </a:t>
            </a:r>
            <a:r>
              <a:rPr lang="en-US" dirty="0"/>
              <a:t>Concepts essential to leadership:</a:t>
            </a:r>
            <a:r>
              <a:rPr lang="en-US" baseline="0" dirty="0"/>
              <a:t> </a:t>
            </a:r>
            <a:r>
              <a:rPr lang="en-US" sz="1200" kern="1200" dirty="0">
                <a:solidFill>
                  <a:schemeClr val="tx1"/>
                </a:solidFill>
                <a:effectLst/>
                <a:latin typeface="+mn-lt"/>
                <a:ea typeface="+mn-ea"/>
                <a:cs typeface="+mn-cs"/>
              </a:rPr>
              <a:t>Leadership is a mutual influence </a:t>
            </a:r>
            <a:r>
              <a:rPr lang="en-US" sz="1200" i="1" kern="1200" dirty="0">
                <a:solidFill>
                  <a:schemeClr val="tx1"/>
                </a:solidFill>
                <a:effectLst/>
                <a:latin typeface="+mn-lt"/>
                <a:ea typeface="+mn-ea"/>
                <a:cs typeface="+mn-cs"/>
              </a:rPr>
              <a:t>process, </a:t>
            </a:r>
            <a:r>
              <a:rPr lang="en-US" sz="1200" kern="1200" dirty="0">
                <a:solidFill>
                  <a:schemeClr val="tx1"/>
                </a:solidFill>
                <a:effectLst/>
                <a:latin typeface="+mn-lt"/>
                <a:ea typeface="+mn-ea"/>
                <a:cs typeface="+mn-cs"/>
              </a:rPr>
              <a:t>involving both leaders and followers.</a:t>
            </a:r>
            <a:endParaRPr lang="en-US" baseline="0" dirty="0"/>
          </a:p>
          <a:p>
            <a:pPr marL="0" marR="0" lvl="1" indent="0" algn="l" defTabSz="914400" rtl="0" eaLnBrk="1" fontAlgn="auto" latinLnBrk="0" hangingPunct="1">
              <a:lnSpc>
                <a:spcPct val="100000"/>
              </a:lnSpc>
              <a:spcBef>
                <a:spcPts val="0"/>
              </a:spcBef>
              <a:spcAft>
                <a:spcPts val="0"/>
              </a:spcAft>
              <a:buClrTx/>
              <a:buSzTx/>
              <a:buFontTx/>
              <a:buNone/>
              <a:tabLst/>
              <a:defRPr/>
            </a:pPr>
            <a:endParaRPr lang="en-US" baseline="0" dirty="0"/>
          </a:p>
          <a:p>
            <a:pPr marL="0" marR="0" lvl="1" indent="0" algn="l" defTabSz="914400" rtl="0" eaLnBrk="1" fontAlgn="auto" latinLnBrk="0" hangingPunct="1">
              <a:lnSpc>
                <a:spcPct val="100000"/>
              </a:lnSpc>
              <a:spcBef>
                <a:spcPts val="0"/>
              </a:spcBef>
              <a:spcAft>
                <a:spcPts val="0"/>
              </a:spcAft>
              <a:buClrTx/>
              <a:buSzTx/>
              <a:buFontTx/>
              <a:buNone/>
              <a:tabLst/>
              <a:defRPr/>
            </a:pPr>
            <a:r>
              <a:rPr lang="en-IN" sz="1200" dirty="0"/>
              <a:t>Leadership demands placed on individuals: </a:t>
            </a:r>
            <a:r>
              <a:rPr lang="en-US" sz="1200" kern="1200" dirty="0">
                <a:solidFill>
                  <a:schemeClr val="tx1"/>
                </a:solidFill>
                <a:effectLst/>
                <a:latin typeface="+mn-lt"/>
                <a:ea typeface="+mn-ea"/>
                <a:cs typeface="+mn-cs"/>
              </a:rPr>
              <a:t>In every leadership situation, there are expectations and demands placed upon one or more individuals to initiate and take responsibility for a decision, event, or other need. A leader may have a high profile or a low profile, but in every situation there are leadership demands placed on the individual who is the leader. </a:t>
            </a:r>
            <a:endParaRPr lang="en-US" dirty="0"/>
          </a:p>
        </p:txBody>
      </p:sp>
      <p:sp>
        <p:nvSpPr>
          <p:cNvPr id="4" name="Slide Number Placeholder 3"/>
          <p:cNvSpPr>
            <a:spLocks noGrp="1"/>
          </p:cNvSpPr>
          <p:nvPr>
            <p:ph type="sldNum" sz="quarter" idx="10"/>
          </p:nvPr>
        </p:nvSpPr>
        <p:spPr/>
        <p:txBody>
          <a:bodyPr/>
          <a:lstStyle/>
          <a:p>
            <a:fld id="{90734E38-5C84-4E2A-B31C-B42A5A9DBFF7}" type="slidenum">
              <a:rPr lang="en-GB" smtClean="0"/>
              <a:t>10</a:t>
            </a:fld>
            <a:endParaRPr lang="en-GB"/>
          </a:p>
        </p:txBody>
      </p:sp>
    </p:spTree>
    <p:extLst>
      <p:ext uri="{BB962C8B-B14F-4D97-AF65-F5344CB8AC3E}">
        <p14:creationId xmlns:p14="http://schemas.microsoft.com/office/powerpoint/2010/main" val="13261373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US" sz="1200" dirty="0"/>
              <a:t>Mutual influence process: </a:t>
            </a:r>
            <a:r>
              <a:rPr lang="en-US" dirty="0"/>
              <a:t>Concepts essential to leadership:</a:t>
            </a:r>
            <a:r>
              <a:rPr lang="en-US" baseline="0" dirty="0"/>
              <a:t> </a:t>
            </a:r>
            <a:r>
              <a:rPr lang="en-US" sz="1200" kern="1200" dirty="0">
                <a:solidFill>
                  <a:schemeClr val="tx1"/>
                </a:solidFill>
                <a:effectLst/>
                <a:latin typeface="+mn-lt"/>
                <a:ea typeface="+mn-ea"/>
                <a:cs typeface="+mn-cs"/>
              </a:rPr>
              <a:t>Leadership is a mutual influence </a:t>
            </a:r>
            <a:r>
              <a:rPr lang="en-US" sz="1200" i="1" kern="1200" dirty="0">
                <a:solidFill>
                  <a:schemeClr val="tx1"/>
                </a:solidFill>
                <a:effectLst/>
                <a:latin typeface="+mn-lt"/>
                <a:ea typeface="+mn-ea"/>
                <a:cs typeface="+mn-cs"/>
              </a:rPr>
              <a:t>process, </a:t>
            </a:r>
            <a:r>
              <a:rPr lang="en-US" sz="1200" kern="1200" dirty="0">
                <a:solidFill>
                  <a:schemeClr val="tx1"/>
                </a:solidFill>
                <a:effectLst/>
                <a:latin typeface="+mn-lt"/>
                <a:ea typeface="+mn-ea"/>
                <a:cs typeface="+mn-cs"/>
              </a:rPr>
              <a:t>involving both leaders and followers.</a:t>
            </a:r>
            <a:endParaRPr lang="en-US" baseline="0" dirty="0"/>
          </a:p>
          <a:p>
            <a:pPr marL="0" marR="0" lvl="1" indent="0" algn="l" defTabSz="914400" rtl="0" eaLnBrk="1" fontAlgn="auto" latinLnBrk="0" hangingPunct="1">
              <a:lnSpc>
                <a:spcPct val="100000"/>
              </a:lnSpc>
              <a:spcBef>
                <a:spcPts val="0"/>
              </a:spcBef>
              <a:spcAft>
                <a:spcPts val="0"/>
              </a:spcAft>
              <a:buClrTx/>
              <a:buSzTx/>
              <a:buFontTx/>
              <a:buNone/>
              <a:tabLst/>
              <a:defRPr/>
            </a:pPr>
            <a:endParaRPr lang="en-US" baseline="0" dirty="0"/>
          </a:p>
          <a:p>
            <a:pPr marL="0" marR="0" lvl="1" indent="0" algn="l" defTabSz="914400" rtl="0" eaLnBrk="1" fontAlgn="auto" latinLnBrk="0" hangingPunct="1">
              <a:lnSpc>
                <a:spcPct val="100000"/>
              </a:lnSpc>
              <a:spcBef>
                <a:spcPts val="0"/>
              </a:spcBef>
              <a:spcAft>
                <a:spcPts val="0"/>
              </a:spcAft>
              <a:buClrTx/>
              <a:buSzTx/>
              <a:buFontTx/>
              <a:buNone/>
              <a:tabLst/>
              <a:defRPr/>
            </a:pPr>
            <a:r>
              <a:rPr lang="en-IN" sz="1200" dirty="0"/>
              <a:t>Leadership demands placed on individuals: </a:t>
            </a:r>
            <a:r>
              <a:rPr lang="en-US" sz="1200" kern="1200" dirty="0">
                <a:solidFill>
                  <a:schemeClr val="tx1"/>
                </a:solidFill>
                <a:effectLst/>
                <a:latin typeface="+mn-lt"/>
                <a:ea typeface="+mn-ea"/>
                <a:cs typeface="+mn-cs"/>
              </a:rPr>
              <a:t>In every leadership situation, there are expectations and demands placed upon one or more individuals to initiate and take responsibility for a decision, event, or other need. A leader may have a high profile or a low profile, but in every situation there are leadership demands placed on the individual who is the leader. </a:t>
            </a:r>
            <a:endParaRPr lang="en-US" dirty="0"/>
          </a:p>
        </p:txBody>
      </p:sp>
      <p:sp>
        <p:nvSpPr>
          <p:cNvPr id="4" name="Slide Number Placeholder 3"/>
          <p:cNvSpPr>
            <a:spLocks noGrp="1"/>
          </p:cNvSpPr>
          <p:nvPr>
            <p:ph type="sldNum" sz="quarter" idx="10"/>
          </p:nvPr>
        </p:nvSpPr>
        <p:spPr/>
        <p:txBody>
          <a:bodyPr/>
          <a:lstStyle/>
          <a:p>
            <a:fld id="{90734E38-5C84-4E2A-B31C-B42A5A9DBFF7}" type="slidenum">
              <a:rPr lang="en-GB" smtClean="0"/>
              <a:t>11</a:t>
            </a:fld>
            <a:endParaRPr lang="en-GB"/>
          </a:p>
        </p:txBody>
      </p:sp>
    </p:spTree>
    <p:extLst>
      <p:ext uri="{BB962C8B-B14F-4D97-AF65-F5344CB8AC3E}">
        <p14:creationId xmlns:p14="http://schemas.microsoft.com/office/powerpoint/2010/main" val="3447080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US" sz="1200" dirty="0"/>
              <a:t>Mutual influence process: </a:t>
            </a:r>
            <a:r>
              <a:rPr lang="en-US" dirty="0"/>
              <a:t>Concepts essential to leadership:</a:t>
            </a:r>
            <a:r>
              <a:rPr lang="en-US" baseline="0" dirty="0"/>
              <a:t> </a:t>
            </a:r>
            <a:r>
              <a:rPr lang="en-US" sz="1200" kern="1200" dirty="0">
                <a:solidFill>
                  <a:schemeClr val="tx1"/>
                </a:solidFill>
                <a:effectLst/>
                <a:latin typeface="+mn-lt"/>
                <a:ea typeface="+mn-ea"/>
                <a:cs typeface="+mn-cs"/>
              </a:rPr>
              <a:t>Leadership is a mutual influence </a:t>
            </a:r>
            <a:r>
              <a:rPr lang="en-US" sz="1200" i="1" kern="1200" dirty="0">
                <a:solidFill>
                  <a:schemeClr val="tx1"/>
                </a:solidFill>
                <a:effectLst/>
                <a:latin typeface="+mn-lt"/>
                <a:ea typeface="+mn-ea"/>
                <a:cs typeface="+mn-cs"/>
              </a:rPr>
              <a:t>process, </a:t>
            </a:r>
            <a:r>
              <a:rPr lang="en-US" sz="1200" kern="1200" dirty="0">
                <a:solidFill>
                  <a:schemeClr val="tx1"/>
                </a:solidFill>
                <a:effectLst/>
                <a:latin typeface="+mn-lt"/>
                <a:ea typeface="+mn-ea"/>
                <a:cs typeface="+mn-cs"/>
              </a:rPr>
              <a:t>involving both leaders and followers.</a:t>
            </a:r>
            <a:endParaRPr lang="en-US" baseline="0" dirty="0"/>
          </a:p>
          <a:p>
            <a:pPr marL="0" marR="0" lvl="1" indent="0" algn="l" defTabSz="914400" rtl="0" eaLnBrk="1" fontAlgn="auto" latinLnBrk="0" hangingPunct="1">
              <a:lnSpc>
                <a:spcPct val="100000"/>
              </a:lnSpc>
              <a:spcBef>
                <a:spcPts val="0"/>
              </a:spcBef>
              <a:spcAft>
                <a:spcPts val="0"/>
              </a:spcAft>
              <a:buClrTx/>
              <a:buSzTx/>
              <a:buFontTx/>
              <a:buNone/>
              <a:tabLst/>
              <a:defRPr/>
            </a:pPr>
            <a:endParaRPr lang="en-US" baseline="0" dirty="0"/>
          </a:p>
          <a:p>
            <a:pPr marL="0" marR="0" lvl="1" indent="0" algn="l" defTabSz="914400" rtl="0" eaLnBrk="1" fontAlgn="auto" latinLnBrk="0" hangingPunct="1">
              <a:lnSpc>
                <a:spcPct val="100000"/>
              </a:lnSpc>
              <a:spcBef>
                <a:spcPts val="0"/>
              </a:spcBef>
              <a:spcAft>
                <a:spcPts val="0"/>
              </a:spcAft>
              <a:buClrTx/>
              <a:buSzTx/>
              <a:buFontTx/>
              <a:buNone/>
              <a:tabLst/>
              <a:defRPr/>
            </a:pPr>
            <a:r>
              <a:rPr lang="en-IN" sz="1200" dirty="0"/>
              <a:t>Leadership demands placed on individuals: </a:t>
            </a:r>
            <a:r>
              <a:rPr lang="en-US" sz="1200" kern="1200" dirty="0">
                <a:solidFill>
                  <a:schemeClr val="tx1"/>
                </a:solidFill>
                <a:effectLst/>
                <a:latin typeface="+mn-lt"/>
                <a:ea typeface="+mn-ea"/>
                <a:cs typeface="+mn-cs"/>
              </a:rPr>
              <a:t>In every leadership situation, there are expectations and demands placed upon one or more individuals to initiate and take responsibility for a decision, event, or other need. A leader may have a high profile or a low profile, but in every situation there are leadership demands placed on the individual who is the leader. </a:t>
            </a:r>
            <a:endParaRPr lang="en-US" dirty="0"/>
          </a:p>
        </p:txBody>
      </p:sp>
      <p:sp>
        <p:nvSpPr>
          <p:cNvPr id="4" name="Slide Number Placeholder 3"/>
          <p:cNvSpPr>
            <a:spLocks noGrp="1"/>
          </p:cNvSpPr>
          <p:nvPr>
            <p:ph type="sldNum" sz="quarter" idx="10"/>
          </p:nvPr>
        </p:nvSpPr>
        <p:spPr/>
        <p:txBody>
          <a:bodyPr/>
          <a:lstStyle/>
          <a:p>
            <a:fld id="{90734E38-5C84-4E2A-B31C-B42A5A9DBFF7}" type="slidenum">
              <a:rPr lang="en-GB" smtClean="0"/>
              <a:t>12</a:t>
            </a:fld>
            <a:endParaRPr lang="en-GB"/>
          </a:p>
        </p:txBody>
      </p:sp>
    </p:spTree>
    <p:extLst>
      <p:ext uri="{BB962C8B-B14F-4D97-AF65-F5344CB8AC3E}">
        <p14:creationId xmlns:p14="http://schemas.microsoft.com/office/powerpoint/2010/main" val="31502796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US" sz="1200" dirty="0"/>
              <a:t>Mutual influence process: </a:t>
            </a:r>
            <a:r>
              <a:rPr lang="en-US" dirty="0"/>
              <a:t>Concepts essential to leadership:</a:t>
            </a:r>
            <a:r>
              <a:rPr lang="en-US" baseline="0" dirty="0"/>
              <a:t> </a:t>
            </a:r>
            <a:r>
              <a:rPr lang="en-US" sz="1200" kern="1200" dirty="0">
                <a:solidFill>
                  <a:schemeClr val="tx1"/>
                </a:solidFill>
                <a:effectLst/>
                <a:latin typeface="+mn-lt"/>
                <a:ea typeface="+mn-ea"/>
                <a:cs typeface="+mn-cs"/>
              </a:rPr>
              <a:t>Leadership is a mutual influence </a:t>
            </a:r>
            <a:r>
              <a:rPr lang="en-US" sz="1200" i="1" kern="1200" dirty="0">
                <a:solidFill>
                  <a:schemeClr val="tx1"/>
                </a:solidFill>
                <a:effectLst/>
                <a:latin typeface="+mn-lt"/>
                <a:ea typeface="+mn-ea"/>
                <a:cs typeface="+mn-cs"/>
              </a:rPr>
              <a:t>process, </a:t>
            </a:r>
            <a:r>
              <a:rPr lang="en-US" sz="1200" kern="1200" dirty="0">
                <a:solidFill>
                  <a:schemeClr val="tx1"/>
                </a:solidFill>
                <a:effectLst/>
                <a:latin typeface="+mn-lt"/>
                <a:ea typeface="+mn-ea"/>
                <a:cs typeface="+mn-cs"/>
              </a:rPr>
              <a:t>involving both leaders and followers.</a:t>
            </a:r>
            <a:endParaRPr lang="en-US" baseline="0" dirty="0"/>
          </a:p>
          <a:p>
            <a:pPr marL="0" marR="0" lvl="1" indent="0" algn="l" defTabSz="914400" rtl="0" eaLnBrk="1" fontAlgn="auto" latinLnBrk="0" hangingPunct="1">
              <a:lnSpc>
                <a:spcPct val="100000"/>
              </a:lnSpc>
              <a:spcBef>
                <a:spcPts val="0"/>
              </a:spcBef>
              <a:spcAft>
                <a:spcPts val="0"/>
              </a:spcAft>
              <a:buClrTx/>
              <a:buSzTx/>
              <a:buFontTx/>
              <a:buNone/>
              <a:tabLst/>
              <a:defRPr/>
            </a:pPr>
            <a:endParaRPr lang="en-US" baseline="0" dirty="0"/>
          </a:p>
          <a:p>
            <a:pPr marL="0" marR="0" lvl="1" indent="0" algn="l" defTabSz="914400" rtl="0" eaLnBrk="1" fontAlgn="auto" latinLnBrk="0" hangingPunct="1">
              <a:lnSpc>
                <a:spcPct val="100000"/>
              </a:lnSpc>
              <a:spcBef>
                <a:spcPts val="0"/>
              </a:spcBef>
              <a:spcAft>
                <a:spcPts val="0"/>
              </a:spcAft>
              <a:buClrTx/>
              <a:buSzTx/>
              <a:buFontTx/>
              <a:buNone/>
              <a:tabLst/>
              <a:defRPr/>
            </a:pPr>
            <a:r>
              <a:rPr lang="en-IN" sz="1200" dirty="0"/>
              <a:t>Leadership demands placed on individuals: </a:t>
            </a:r>
            <a:r>
              <a:rPr lang="en-US" sz="1200" kern="1200" dirty="0">
                <a:solidFill>
                  <a:schemeClr val="tx1"/>
                </a:solidFill>
                <a:effectLst/>
                <a:latin typeface="+mn-lt"/>
                <a:ea typeface="+mn-ea"/>
                <a:cs typeface="+mn-cs"/>
              </a:rPr>
              <a:t>In every leadership situation, there are expectations and demands placed upon one or more individuals to initiate and take responsibility for a decision, event, or other need. A leader may have a high profile or a low profile, but in every situation there are leadership demands placed on the individual who is the leader. </a:t>
            </a:r>
            <a:endParaRPr lang="en-US" dirty="0"/>
          </a:p>
        </p:txBody>
      </p:sp>
      <p:sp>
        <p:nvSpPr>
          <p:cNvPr id="4" name="Slide Number Placeholder 3"/>
          <p:cNvSpPr>
            <a:spLocks noGrp="1"/>
          </p:cNvSpPr>
          <p:nvPr>
            <p:ph type="sldNum" sz="quarter" idx="10"/>
          </p:nvPr>
        </p:nvSpPr>
        <p:spPr/>
        <p:txBody>
          <a:bodyPr/>
          <a:lstStyle/>
          <a:p>
            <a:fld id="{90734E38-5C84-4E2A-B31C-B42A5A9DBFF7}" type="slidenum">
              <a:rPr lang="en-GB" smtClean="0"/>
              <a:t>13</a:t>
            </a:fld>
            <a:endParaRPr lang="en-GB"/>
          </a:p>
        </p:txBody>
      </p:sp>
    </p:spTree>
    <p:extLst>
      <p:ext uri="{BB962C8B-B14F-4D97-AF65-F5344CB8AC3E}">
        <p14:creationId xmlns:p14="http://schemas.microsoft.com/office/powerpoint/2010/main" val="27588064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US" sz="1200" dirty="0"/>
              <a:t>Mutual influence process: </a:t>
            </a:r>
            <a:r>
              <a:rPr lang="en-US" dirty="0"/>
              <a:t>Concepts essential to leadership:</a:t>
            </a:r>
            <a:r>
              <a:rPr lang="en-US" baseline="0" dirty="0"/>
              <a:t> </a:t>
            </a:r>
            <a:r>
              <a:rPr lang="en-US" sz="1200" kern="1200" dirty="0">
                <a:solidFill>
                  <a:schemeClr val="tx1"/>
                </a:solidFill>
                <a:effectLst/>
                <a:latin typeface="+mn-lt"/>
                <a:ea typeface="+mn-ea"/>
                <a:cs typeface="+mn-cs"/>
              </a:rPr>
              <a:t>Leadership is a mutual influence </a:t>
            </a:r>
            <a:r>
              <a:rPr lang="en-US" sz="1200" i="1" kern="1200" dirty="0">
                <a:solidFill>
                  <a:schemeClr val="tx1"/>
                </a:solidFill>
                <a:effectLst/>
                <a:latin typeface="+mn-lt"/>
                <a:ea typeface="+mn-ea"/>
                <a:cs typeface="+mn-cs"/>
              </a:rPr>
              <a:t>process, </a:t>
            </a:r>
            <a:r>
              <a:rPr lang="en-US" sz="1200" kern="1200" dirty="0">
                <a:solidFill>
                  <a:schemeClr val="tx1"/>
                </a:solidFill>
                <a:effectLst/>
                <a:latin typeface="+mn-lt"/>
                <a:ea typeface="+mn-ea"/>
                <a:cs typeface="+mn-cs"/>
              </a:rPr>
              <a:t>involving both leaders and followers.</a:t>
            </a:r>
            <a:endParaRPr lang="en-US" baseline="0" dirty="0"/>
          </a:p>
          <a:p>
            <a:pPr marL="0" marR="0" lvl="1" indent="0" algn="l" defTabSz="914400" rtl="0" eaLnBrk="1" fontAlgn="auto" latinLnBrk="0" hangingPunct="1">
              <a:lnSpc>
                <a:spcPct val="100000"/>
              </a:lnSpc>
              <a:spcBef>
                <a:spcPts val="0"/>
              </a:spcBef>
              <a:spcAft>
                <a:spcPts val="0"/>
              </a:spcAft>
              <a:buClrTx/>
              <a:buSzTx/>
              <a:buFontTx/>
              <a:buNone/>
              <a:tabLst/>
              <a:defRPr/>
            </a:pPr>
            <a:endParaRPr lang="en-US" baseline="0" dirty="0"/>
          </a:p>
          <a:p>
            <a:pPr marL="0" marR="0" lvl="1" indent="0" algn="l" defTabSz="914400" rtl="0" eaLnBrk="1" fontAlgn="auto" latinLnBrk="0" hangingPunct="1">
              <a:lnSpc>
                <a:spcPct val="100000"/>
              </a:lnSpc>
              <a:spcBef>
                <a:spcPts val="0"/>
              </a:spcBef>
              <a:spcAft>
                <a:spcPts val="0"/>
              </a:spcAft>
              <a:buClrTx/>
              <a:buSzTx/>
              <a:buFontTx/>
              <a:buNone/>
              <a:tabLst/>
              <a:defRPr/>
            </a:pPr>
            <a:r>
              <a:rPr lang="en-IN" sz="1200" dirty="0"/>
              <a:t>Leadership demands placed on individuals: </a:t>
            </a:r>
            <a:r>
              <a:rPr lang="en-US" sz="1200" kern="1200" dirty="0">
                <a:solidFill>
                  <a:schemeClr val="tx1"/>
                </a:solidFill>
                <a:effectLst/>
                <a:latin typeface="+mn-lt"/>
                <a:ea typeface="+mn-ea"/>
                <a:cs typeface="+mn-cs"/>
              </a:rPr>
              <a:t>In every leadership situation, there are expectations and demands placed upon one or more individuals to initiate and take responsibility for a decision, event, or other need. A leader may have a high profile or a low profile, but in every situation there are leadership demands placed on the individual who is the leader. </a:t>
            </a:r>
            <a:endParaRPr lang="en-US" dirty="0"/>
          </a:p>
        </p:txBody>
      </p:sp>
      <p:sp>
        <p:nvSpPr>
          <p:cNvPr id="4" name="Slide Number Placeholder 3"/>
          <p:cNvSpPr>
            <a:spLocks noGrp="1"/>
          </p:cNvSpPr>
          <p:nvPr>
            <p:ph type="sldNum" sz="quarter" idx="10"/>
          </p:nvPr>
        </p:nvSpPr>
        <p:spPr/>
        <p:txBody>
          <a:bodyPr/>
          <a:lstStyle/>
          <a:p>
            <a:fld id="{90734E38-5C84-4E2A-B31C-B42A5A9DBFF7}" type="slidenum">
              <a:rPr lang="en-GB" smtClean="0"/>
              <a:t>14</a:t>
            </a:fld>
            <a:endParaRPr lang="en-GB"/>
          </a:p>
        </p:txBody>
      </p:sp>
    </p:spTree>
    <p:extLst>
      <p:ext uri="{BB962C8B-B14F-4D97-AF65-F5344CB8AC3E}">
        <p14:creationId xmlns:p14="http://schemas.microsoft.com/office/powerpoint/2010/main" val="41055210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US" sz="1200" dirty="0"/>
              <a:t>Mutual influence process: </a:t>
            </a:r>
            <a:r>
              <a:rPr lang="en-US" dirty="0"/>
              <a:t>Concepts essential to leadership:</a:t>
            </a:r>
            <a:r>
              <a:rPr lang="en-US" baseline="0" dirty="0"/>
              <a:t> </a:t>
            </a:r>
            <a:r>
              <a:rPr lang="en-US" sz="1200" kern="1200" dirty="0">
                <a:solidFill>
                  <a:schemeClr val="tx1"/>
                </a:solidFill>
                <a:effectLst/>
                <a:latin typeface="+mn-lt"/>
                <a:ea typeface="+mn-ea"/>
                <a:cs typeface="+mn-cs"/>
              </a:rPr>
              <a:t>Leadership is a mutual influence </a:t>
            </a:r>
            <a:r>
              <a:rPr lang="en-US" sz="1200" i="1" kern="1200" dirty="0">
                <a:solidFill>
                  <a:schemeClr val="tx1"/>
                </a:solidFill>
                <a:effectLst/>
                <a:latin typeface="+mn-lt"/>
                <a:ea typeface="+mn-ea"/>
                <a:cs typeface="+mn-cs"/>
              </a:rPr>
              <a:t>process, </a:t>
            </a:r>
            <a:r>
              <a:rPr lang="en-US" sz="1200" kern="1200" dirty="0">
                <a:solidFill>
                  <a:schemeClr val="tx1"/>
                </a:solidFill>
                <a:effectLst/>
                <a:latin typeface="+mn-lt"/>
                <a:ea typeface="+mn-ea"/>
                <a:cs typeface="+mn-cs"/>
              </a:rPr>
              <a:t>involving both leaders and followers.</a:t>
            </a:r>
            <a:endParaRPr lang="en-US" baseline="0" dirty="0"/>
          </a:p>
          <a:p>
            <a:pPr marL="0" marR="0" lvl="1" indent="0" algn="l" defTabSz="914400" rtl="0" eaLnBrk="1" fontAlgn="auto" latinLnBrk="0" hangingPunct="1">
              <a:lnSpc>
                <a:spcPct val="100000"/>
              </a:lnSpc>
              <a:spcBef>
                <a:spcPts val="0"/>
              </a:spcBef>
              <a:spcAft>
                <a:spcPts val="0"/>
              </a:spcAft>
              <a:buClrTx/>
              <a:buSzTx/>
              <a:buFontTx/>
              <a:buNone/>
              <a:tabLst/>
              <a:defRPr/>
            </a:pPr>
            <a:endParaRPr lang="en-US" baseline="0" dirty="0"/>
          </a:p>
          <a:p>
            <a:pPr marL="0" marR="0" lvl="1" indent="0" algn="l" defTabSz="914400" rtl="0" eaLnBrk="1" fontAlgn="auto" latinLnBrk="0" hangingPunct="1">
              <a:lnSpc>
                <a:spcPct val="100000"/>
              </a:lnSpc>
              <a:spcBef>
                <a:spcPts val="0"/>
              </a:spcBef>
              <a:spcAft>
                <a:spcPts val="0"/>
              </a:spcAft>
              <a:buClrTx/>
              <a:buSzTx/>
              <a:buFontTx/>
              <a:buNone/>
              <a:tabLst/>
              <a:defRPr/>
            </a:pPr>
            <a:r>
              <a:rPr lang="en-IN" sz="1200" dirty="0"/>
              <a:t>Leadership demands placed on individuals: </a:t>
            </a:r>
            <a:r>
              <a:rPr lang="en-US" sz="1200" kern="1200" dirty="0">
                <a:solidFill>
                  <a:schemeClr val="tx1"/>
                </a:solidFill>
                <a:effectLst/>
                <a:latin typeface="+mn-lt"/>
                <a:ea typeface="+mn-ea"/>
                <a:cs typeface="+mn-cs"/>
              </a:rPr>
              <a:t>In every leadership situation, there are expectations and demands placed upon one or more individuals to initiate and take responsibility for a decision, event, or other need. A leader may have a high profile or a low profile, but in every situation there are leadership demands placed on the individual who is the leader. </a:t>
            </a:r>
            <a:endParaRPr lang="en-US" dirty="0"/>
          </a:p>
        </p:txBody>
      </p:sp>
      <p:sp>
        <p:nvSpPr>
          <p:cNvPr id="4" name="Slide Number Placeholder 3"/>
          <p:cNvSpPr>
            <a:spLocks noGrp="1"/>
          </p:cNvSpPr>
          <p:nvPr>
            <p:ph type="sldNum" sz="quarter" idx="10"/>
          </p:nvPr>
        </p:nvSpPr>
        <p:spPr/>
        <p:txBody>
          <a:bodyPr/>
          <a:lstStyle/>
          <a:p>
            <a:fld id="{90734E38-5C84-4E2A-B31C-B42A5A9DBFF7}" type="slidenum">
              <a:rPr lang="en-GB" smtClean="0"/>
              <a:t>15</a:t>
            </a:fld>
            <a:endParaRPr lang="en-GB"/>
          </a:p>
        </p:txBody>
      </p:sp>
    </p:spTree>
    <p:extLst>
      <p:ext uri="{BB962C8B-B14F-4D97-AF65-F5344CB8AC3E}">
        <p14:creationId xmlns:p14="http://schemas.microsoft.com/office/powerpoint/2010/main" val="26558832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US" sz="1200" dirty="0"/>
              <a:t>Mutual influence process: </a:t>
            </a:r>
            <a:r>
              <a:rPr lang="en-US" dirty="0"/>
              <a:t>Concepts essential to leadership:</a:t>
            </a:r>
            <a:r>
              <a:rPr lang="en-US" baseline="0" dirty="0"/>
              <a:t> </a:t>
            </a:r>
            <a:r>
              <a:rPr lang="en-US" sz="1200" kern="1200" dirty="0">
                <a:solidFill>
                  <a:schemeClr val="tx1"/>
                </a:solidFill>
                <a:effectLst/>
                <a:latin typeface="+mn-lt"/>
                <a:ea typeface="+mn-ea"/>
                <a:cs typeface="+mn-cs"/>
              </a:rPr>
              <a:t>Leadership is a mutual influence </a:t>
            </a:r>
            <a:r>
              <a:rPr lang="en-US" sz="1200" i="1" kern="1200" dirty="0">
                <a:solidFill>
                  <a:schemeClr val="tx1"/>
                </a:solidFill>
                <a:effectLst/>
                <a:latin typeface="+mn-lt"/>
                <a:ea typeface="+mn-ea"/>
                <a:cs typeface="+mn-cs"/>
              </a:rPr>
              <a:t>process, </a:t>
            </a:r>
            <a:r>
              <a:rPr lang="en-US" sz="1200" kern="1200" dirty="0">
                <a:solidFill>
                  <a:schemeClr val="tx1"/>
                </a:solidFill>
                <a:effectLst/>
                <a:latin typeface="+mn-lt"/>
                <a:ea typeface="+mn-ea"/>
                <a:cs typeface="+mn-cs"/>
              </a:rPr>
              <a:t>involving both leaders and followers.</a:t>
            </a:r>
            <a:endParaRPr lang="en-US" baseline="0" dirty="0"/>
          </a:p>
          <a:p>
            <a:pPr marL="0" marR="0" lvl="1" indent="0" algn="l" defTabSz="914400" rtl="0" eaLnBrk="1" fontAlgn="auto" latinLnBrk="0" hangingPunct="1">
              <a:lnSpc>
                <a:spcPct val="100000"/>
              </a:lnSpc>
              <a:spcBef>
                <a:spcPts val="0"/>
              </a:spcBef>
              <a:spcAft>
                <a:spcPts val="0"/>
              </a:spcAft>
              <a:buClrTx/>
              <a:buSzTx/>
              <a:buFontTx/>
              <a:buNone/>
              <a:tabLst/>
              <a:defRPr/>
            </a:pPr>
            <a:endParaRPr lang="en-US" baseline="0" dirty="0"/>
          </a:p>
          <a:p>
            <a:pPr marL="0" marR="0" lvl="1" indent="0" algn="l" defTabSz="914400" rtl="0" eaLnBrk="1" fontAlgn="auto" latinLnBrk="0" hangingPunct="1">
              <a:lnSpc>
                <a:spcPct val="100000"/>
              </a:lnSpc>
              <a:spcBef>
                <a:spcPts val="0"/>
              </a:spcBef>
              <a:spcAft>
                <a:spcPts val="0"/>
              </a:spcAft>
              <a:buClrTx/>
              <a:buSzTx/>
              <a:buFontTx/>
              <a:buNone/>
              <a:tabLst/>
              <a:defRPr/>
            </a:pPr>
            <a:r>
              <a:rPr lang="en-IN" sz="1200" dirty="0"/>
              <a:t>Leadership demands placed on individuals: </a:t>
            </a:r>
            <a:r>
              <a:rPr lang="en-US" sz="1200" kern="1200" dirty="0">
                <a:solidFill>
                  <a:schemeClr val="tx1"/>
                </a:solidFill>
                <a:effectLst/>
                <a:latin typeface="+mn-lt"/>
                <a:ea typeface="+mn-ea"/>
                <a:cs typeface="+mn-cs"/>
              </a:rPr>
              <a:t>In every leadership situation, there are expectations and demands placed upon one or more individuals to initiate and take responsibility for a decision, event, or other need. A leader may have a high profile or a low profile, but in every situation there are leadership demands placed on the individual who is the leader. </a:t>
            </a:r>
            <a:endParaRPr lang="en-US" dirty="0"/>
          </a:p>
        </p:txBody>
      </p:sp>
      <p:sp>
        <p:nvSpPr>
          <p:cNvPr id="4" name="Slide Number Placeholder 3"/>
          <p:cNvSpPr>
            <a:spLocks noGrp="1"/>
          </p:cNvSpPr>
          <p:nvPr>
            <p:ph type="sldNum" sz="quarter" idx="10"/>
          </p:nvPr>
        </p:nvSpPr>
        <p:spPr/>
        <p:txBody>
          <a:bodyPr/>
          <a:lstStyle/>
          <a:p>
            <a:fld id="{90734E38-5C84-4E2A-B31C-B42A5A9DBFF7}" type="slidenum">
              <a:rPr lang="en-GB" smtClean="0"/>
              <a:t>16</a:t>
            </a:fld>
            <a:endParaRPr lang="en-GB"/>
          </a:p>
        </p:txBody>
      </p:sp>
    </p:spTree>
    <p:extLst>
      <p:ext uri="{BB962C8B-B14F-4D97-AF65-F5344CB8AC3E}">
        <p14:creationId xmlns:p14="http://schemas.microsoft.com/office/powerpoint/2010/main" val="36851237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sz="1200" b="1" dirty="0"/>
              <a:t>Trait:</a:t>
            </a:r>
            <a:r>
              <a:rPr lang="en-US" sz="1200" dirty="0"/>
              <a:t> Bringing influencing qualities: </a:t>
            </a:r>
            <a:r>
              <a:rPr lang="en-US" b="0" i="1" dirty="0"/>
              <a:t>Trait</a:t>
            </a:r>
            <a:r>
              <a:rPr lang="en-US" b="1" dirty="0"/>
              <a:t> </a:t>
            </a:r>
            <a:r>
              <a:rPr lang="en-US" baseline="0" dirty="0"/>
              <a:t>is </a:t>
            </a:r>
            <a:r>
              <a:rPr lang="en-US" sz="1200" kern="1200" dirty="0">
                <a:solidFill>
                  <a:schemeClr val="tx1"/>
                </a:solidFill>
                <a:effectLst/>
                <a:latin typeface="+mn-lt"/>
                <a:ea typeface="+mn-ea"/>
                <a:cs typeface="+mn-cs"/>
              </a:rPr>
              <a:t>a distinguishing quality of an individual and defining leadership as a trait means that each individual brings to the table certain qualities that influence the way he or she leads.</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Belief that traits are innate: Saying that leadership is a trait places a great deal of emphasis on the leader and on the leader’s special gifts. It follows the often-expressed belief “leaders are born, not made,” that leadership traits are innate rather than learned. </a:t>
            </a:r>
          </a:p>
          <a:p>
            <a:endParaRPr lang="en-US" sz="1200" kern="1200" baseline="0" dirty="0">
              <a:solidFill>
                <a:schemeClr val="tx1"/>
              </a:solidFill>
              <a:effectLst/>
              <a:latin typeface="+mn-lt"/>
              <a:ea typeface="+mn-ea"/>
              <a:cs typeface="+mn-cs"/>
            </a:endParaRPr>
          </a:p>
          <a:p>
            <a:r>
              <a:rPr lang="en-US" sz="1200" kern="1200" baseline="0" dirty="0">
                <a:solidFill>
                  <a:schemeClr val="tx1"/>
                </a:solidFill>
                <a:effectLst/>
                <a:latin typeface="+mn-lt"/>
                <a:ea typeface="+mn-ea"/>
                <a:cs typeface="+mn-cs"/>
              </a:rPr>
              <a:t>All have unique traits: A</a:t>
            </a:r>
            <a:r>
              <a:rPr lang="en-US" sz="1200" kern="1200" dirty="0">
                <a:solidFill>
                  <a:schemeClr val="tx1"/>
                </a:solidFill>
                <a:effectLst/>
                <a:latin typeface="+mn-lt"/>
                <a:ea typeface="+mn-ea"/>
                <a:cs typeface="+mn-cs"/>
              </a:rPr>
              <a:t>ll of us are born with a wide array of unique traits and that many of these traits can have a positive impact on our leadership. </a:t>
            </a:r>
            <a:r>
              <a:rPr lang="en-US" sz="1200" kern="1200" baseline="0" dirty="0">
                <a:solidFill>
                  <a:schemeClr val="tx1"/>
                </a:solidFill>
                <a:effectLst/>
                <a:latin typeface="+mn-lt"/>
                <a:ea typeface="+mn-ea"/>
                <a:cs typeface="+mn-cs"/>
              </a:rPr>
              <a:t>It is possible to modify or change these traits to become an effective leader.</a:t>
            </a:r>
          </a:p>
          <a:p>
            <a:endParaRPr lang="en-US" sz="1200" kern="1200" baseline="0" dirty="0">
              <a:solidFill>
                <a:schemeClr val="tx1"/>
              </a:solidFill>
              <a:effectLst/>
              <a:latin typeface="+mn-lt"/>
              <a:ea typeface="+mn-ea"/>
              <a:cs typeface="+mn-cs"/>
            </a:endParaRPr>
          </a:p>
          <a:p>
            <a:r>
              <a:rPr lang="en-US" sz="1200" kern="1200" baseline="0" dirty="0">
                <a:solidFill>
                  <a:schemeClr val="tx1"/>
                </a:solidFill>
                <a:effectLst/>
                <a:latin typeface="+mn-lt"/>
                <a:ea typeface="+mn-ea"/>
                <a:cs typeface="+mn-cs"/>
              </a:rPr>
              <a:t>Right trait in right situation: </a:t>
            </a:r>
            <a:r>
              <a:rPr lang="en-US" sz="1200" kern="1200" dirty="0">
                <a:solidFill>
                  <a:schemeClr val="tx1"/>
                </a:solidFill>
                <a:effectLst/>
                <a:latin typeface="+mn-lt"/>
                <a:ea typeface="+mn-ea"/>
                <a:cs typeface="+mn-cs"/>
              </a:rPr>
              <a:t>Although there are many important leadership traits, what is most important for leaders is having the required traits that a particular situation demands. Effective leadership results when the leader engages the right traits in the right place at the right time.</a:t>
            </a:r>
            <a:endParaRPr lang="en-US"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9974C31-EB4A-4B21-8134-CB5741A1DC5F}" type="slidenum">
              <a:rPr lang="en-US" smtClean="0"/>
              <a:t>19</a:t>
            </a:fld>
            <a:endParaRPr lang="en-US" dirty="0"/>
          </a:p>
        </p:txBody>
      </p:sp>
    </p:spTree>
    <p:extLst>
      <p:ext uri="{BB962C8B-B14F-4D97-AF65-F5344CB8AC3E}">
        <p14:creationId xmlns:p14="http://schemas.microsoft.com/office/powerpoint/2010/main" val="18658767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sz="1200" b="1" dirty="0"/>
              <a:t>Trait:</a:t>
            </a:r>
            <a:r>
              <a:rPr lang="en-US" sz="1200" dirty="0"/>
              <a:t> Bringing influencing qualities: </a:t>
            </a:r>
            <a:r>
              <a:rPr lang="en-US" b="0" i="1" dirty="0"/>
              <a:t>Trait</a:t>
            </a:r>
            <a:r>
              <a:rPr lang="en-US" b="1" dirty="0"/>
              <a:t> </a:t>
            </a:r>
            <a:r>
              <a:rPr lang="en-US" baseline="0" dirty="0"/>
              <a:t>is </a:t>
            </a:r>
            <a:r>
              <a:rPr lang="en-US" sz="1200" kern="1200" dirty="0">
                <a:solidFill>
                  <a:schemeClr val="tx1"/>
                </a:solidFill>
                <a:effectLst/>
                <a:latin typeface="+mn-lt"/>
                <a:ea typeface="+mn-ea"/>
                <a:cs typeface="+mn-cs"/>
              </a:rPr>
              <a:t>a distinguishing quality of an individual and defining leadership as a trait means that each individual brings to the table certain qualities that influence the way he or she leads.</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Belief that traits are innate: Saying that leadership is a trait places a great deal of emphasis on the leader and on the leader’s special gifts. It follows the often-expressed belief “leaders are born, not made,” that leadership traits are innate rather than learned. </a:t>
            </a:r>
          </a:p>
          <a:p>
            <a:endParaRPr lang="en-US" sz="1200" kern="1200" baseline="0" dirty="0">
              <a:solidFill>
                <a:schemeClr val="tx1"/>
              </a:solidFill>
              <a:effectLst/>
              <a:latin typeface="+mn-lt"/>
              <a:ea typeface="+mn-ea"/>
              <a:cs typeface="+mn-cs"/>
            </a:endParaRPr>
          </a:p>
          <a:p>
            <a:r>
              <a:rPr lang="en-US" sz="1200" kern="1200" baseline="0" dirty="0">
                <a:solidFill>
                  <a:schemeClr val="tx1"/>
                </a:solidFill>
                <a:effectLst/>
                <a:latin typeface="+mn-lt"/>
                <a:ea typeface="+mn-ea"/>
                <a:cs typeface="+mn-cs"/>
              </a:rPr>
              <a:t>All have unique traits: A</a:t>
            </a:r>
            <a:r>
              <a:rPr lang="en-US" sz="1200" kern="1200" dirty="0">
                <a:solidFill>
                  <a:schemeClr val="tx1"/>
                </a:solidFill>
                <a:effectLst/>
                <a:latin typeface="+mn-lt"/>
                <a:ea typeface="+mn-ea"/>
                <a:cs typeface="+mn-cs"/>
              </a:rPr>
              <a:t>ll of us are born with a wide array of unique traits and that many of these traits can have a positive impact on our leadership. </a:t>
            </a:r>
            <a:r>
              <a:rPr lang="en-US" sz="1200" kern="1200" baseline="0" dirty="0">
                <a:solidFill>
                  <a:schemeClr val="tx1"/>
                </a:solidFill>
                <a:effectLst/>
                <a:latin typeface="+mn-lt"/>
                <a:ea typeface="+mn-ea"/>
                <a:cs typeface="+mn-cs"/>
              </a:rPr>
              <a:t>It is possible to modify or change these traits to become an effective leader.</a:t>
            </a:r>
          </a:p>
          <a:p>
            <a:endParaRPr lang="en-US" sz="1200" kern="1200" baseline="0" dirty="0">
              <a:solidFill>
                <a:schemeClr val="tx1"/>
              </a:solidFill>
              <a:effectLst/>
              <a:latin typeface="+mn-lt"/>
              <a:ea typeface="+mn-ea"/>
              <a:cs typeface="+mn-cs"/>
            </a:endParaRPr>
          </a:p>
          <a:p>
            <a:r>
              <a:rPr lang="en-US" sz="1200" kern="1200" baseline="0" dirty="0">
                <a:solidFill>
                  <a:schemeClr val="tx1"/>
                </a:solidFill>
                <a:effectLst/>
                <a:latin typeface="+mn-lt"/>
                <a:ea typeface="+mn-ea"/>
                <a:cs typeface="+mn-cs"/>
              </a:rPr>
              <a:t>Right trait in right situation: </a:t>
            </a:r>
            <a:r>
              <a:rPr lang="en-US" sz="1200" kern="1200" dirty="0">
                <a:solidFill>
                  <a:schemeClr val="tx1"/>
                </a:solidFill>
                <a:effectLst/>
                <a:latin typeface="+mn-lt"/>
                <a:ea typeface="+mn-ea"/>
                <a:cs typeface="+mn-cs"/>
              </a:rPr>
              <a:t>Although there are many important leadership traits, what is most important for leaders is having the required traits that a particular situation demands. Effective leadership results when the leader engages the right traits in the right place at the right time.</a:t>
            </a:r>
            <a:endParaRPr lang="en-US"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9974C31-EB4A-4B21-8134-CB5741A1DC5F}" type="slidenum">
              <a:rPr lang="en-US" smtClean="0"/>
              <a:t>20</a:t>
            </a:fld>
            <a:endParaRPr lang="en-US" dirty="0"/>
          </a:p>
        </p:txBody>
      </p:sp>
    </p:spTree>
    <p:extLst>
      <p:ext uri="{BB962C8B-B14F-4D97-AF65-F5344CB8AC3E}">
        <p14:creationId xmlns:p14="http://schemas.microsoft.com/office/powerpoint/2010/main" val="20704620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sz="1200" b="1" dirty="0"/>
              <a:t>Trait:</a:t>
            </a:r>
            <a:r>
              <a:rPr lang="en-US" sz="1200" dirty="0"/>
              <a:t> Bringing influencing qualities: </a:t>
            </a:r>
            <a:r>
              <a:rPr lang="en-US" b="0" i="1" dirty="0"/>
              <a:t>Trait</a:t>
            </a:r>
            <a:r>
              <a:rPr lang="en-US" b="1" dirty="0"/>
              <a:t> </a:t>
            </a:r>
            <a:r>
              <a:rPr lang="en-US" baseline="0" dirty="0"/>
              <a:t>is </a:t>
            </a:r>
            <a:r>
              <a:rPr lang="en-US" sz="1200" kern="1200" dirty="0">
                <a:solidFill>
                  <a:schemeClr val="tx1"/>
                </a:solidFill>
                <a:effectLst/>
                <a:latin typeface="+mn-lt"/>
                <a:ea typeface="+mn-ea"/>
                <a:cs typeface="+mn-cs"/>
              </a:rPr>
              <a:t>a distinguishing quality of an individual and defining leadership as a trait means that each individual brings to the table certain qualities that influence the way he or she leads.</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Belief that traits are innate: Saying that leadership is a trait places a great deal of emphasis on the leader and on the leader’s special gifts. It follows the often-expressed belief “leaders are born, not made,” that leadership traits are innate rather than learned. </a:t>
            </a:r>
          </a:p>
          <a:p>
            <a:endParaRPr lang="en-US" sz="1200" kern="1200" baseline="0" dirty="0">
              <a:solidFill>
                <a:schemeClr val="tx1"/>
              </a:solidFill>
              <a:effectLst/>
              <a:latin typeface="+mn-lt"/>
              <a:ea typeface="+mn-ea"/>
              <a:cs typeface="+mn-cs"/>
            </a:endParaRPr>
          </a:p>
          <a:p>
            <a:r>
              <a:rPr lang="en-US" sz="1200" kern="1200" baseline="0" dirty="0">
                <a:solidFill>
                  <a:schemeClr val="tx1"/>
                </a:solidFill>
                <a:effectLst/>
                <a:latin typeface="+mn-lt"/>
                <a:ea typeface="+mn-ea"/>
                <a:cs typeface="+mn-cs"/>
              </a:rPr>
              <a:t>All have unique traits: A</a:t>
            </a:r>
            <a:r>
              <a:rPr lang="en-US" sz="1200" kern="1200" dirty="0">
                <a:solidFill>
                  <a:schemeClr val="tx1"/>
                </a:solidFill>
                <a:effectLst/>
                <a:latin typeface="+mn-lt"/>
                <a:ea typeface="+mn-ea"/>
                <a:cs typeface="+mn-cs"/>
              </a:rPr>
              <a:t>ll of us are born with a wide array of unique traits and that many of these traits can have a positive impact on our leadership. </a:t>
            </a:r>
            <a:r>
              <a:rPr lang="en-US" sz="1200" kern="1200" baseline="0" dirty="0">
                <a:solidFill>
                  <a:schemeClr val="tx1"/>
                </a:solidFill>
                <a:effectLst/>
                <a:latin typeface="+mn-lt"/>
                <a:ea typeface="+mn-ea"/>
                <a:cs typeface="+mn-cs"/>
              </a:rPr>
              <a:t>It is possible to modify or change these traits to become an effective leader.</a:t>
            </a:r>
          </a:p>
          <a:p>
            <a:endParaRPr lang="en-US" sz="1200" kern="1200" baseline="0" dirty="0">
              <a:solidFill>
                <a:schemeClr val="tx1"/>
              </a:solidFill>
              <a:effectLst/>
              <a:latin typeface="+mn-lt"/>
              <a:ea typeface="+mn-ea"/>
              <a:cs typeface="+mn-cs"/>
            </a:endParaRPr>
          </a:p>
          <a:p>
            <a:r>
              <a:rPr lang="en-US" sz="1200" kern="1200" baseline="0" dirty="0">
                <a:solidFill>
                  <a:schemeClr val="tx1"/>
                </a:solidFill>
                <a:effectLst/>
                <a:latin typeface="+mn-lt"/>
                <a:ea typeface="+mn-ea"/>
                <a:cs typeface="+mn-cs"/>
              </a:rPr>
              <a:t>Right trait in right situation: </a:t>
            </a:r>
            <a:r>
              <a:rPr lang="en-US" sz="1200" kern="1200" dirty="0">
                <a:solidFill>
                  <a:schemeClr val="tx1"/>
                </a:solidFill>
                <a:effectLst/>
                <a:latin typeface="+mn-lt"/>
                <a:ea typeface="+mn-ea"/>
                <a:cs typeface="+mn-cs"/>
              </a:rPr>
              <a:t>Although there are many important leadership traits, what is most important for leaders is having the required traits that a particular situation demands. Effective leadership results when the leader engages the right traits in the right place at the right time.</a:t>
            </a:r>
            <a:endParaRPr lang="en-US"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9974C31-EB4A-4B21-8134-CB5741A1DC5F}" type="slidenum">
              <a:rPr lang="en-US" smtClean="0"/>
              <a:t>21</a:t>
            </a:fld>
            <a:endParaRPr lang="en-US" dirty="0"/>
          </a:p>
        </p:txBody>
      </p:sp>
    </p:spTree>
    <p:extLst>
      <p:ext uri="{BB962C8B-B14F-4D97-AF65-F5344CB8AC3E}">
        <p14:creationId xmlns:p14="http://schemas.microsoft.com/office/powerpoint/2010/main" val="25478428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sz="1200" b="1" dirty="0"/>
              <a:t>Trait:</a:t>
            </a:r>
            <a:r>
              <a:rPr lang="en-US" sz="1200" dirty="0"/>
              <a:t> Bringing influencing qualities: </a:t>
            </a:r>
            <a:r>
              <a:rPr lang="en-US" b="0" i="1" dirty="0"/>
              <a:t>Trait</a:t>
            </a:r>
            <a:r>
              <a:rPr lang="en-US" b="1" dirty="0"/>
              <a:t> </a:t>
            </a:r>
            <a:r>
              <a:rPr lang="en-US" baseline="0" dirty="0"/>
              <a:t>is </a:t>
            </a:r>
            <a:r>
              <a:rPr lang="en-US" sz="1200" kern="1200" dirty="0">
                <a:solidFill>
                  <a:schemeClr val="tx1"/>
                </a:solidFill>
                <a:effectLst/>
                <a:latin typeface="+mn-lt"/>
                <a:ea typeface="+mn-ea"/>
                <a:cs typeface="+mn-cs"/>
              </a:rPr>
              <a:t>a distinguishing quality of an individual and defining leadership as a trait means that each individual brings to the table certain qualities that influence the way he or she leads.</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Belief that traits are innate: Saying that leadership is a trait places a great deal of emphasis on the leader and on the leader’s special gifts. It follows the often-expressed belief “leaders are born, not made,” that leadership traits are innate rather than learned. </a:t>
            </a:r>
          </a:p>
          <a:p>
            <a:endParaRPr lang="en-US" sz="1200" kern="1200" baseline="0" dirty="0">
              <a:solidFill>
                <a:schemeClr val="tx1"/>
              </a:solidFill>
              <a:effectLst/>
              <a:latin typeface="+mn-lt"/>
              <a:ea typeface="+mn-ea"/>
              <a:cs typeface="+mn-cs"/>
            </a:endParaRPr>
          </a:p>
          <a:p>
            <a:r>
              <a:rPr lang="en-US" sz="1200" kern="1200" baseline="0" dirty="0">
                <a:solidFill>
                  <a:schemeClr val="tx1"/>
                </a:solidFill>
                <a:effectLst/>
                <a:latin typeface="+mn-lt"/>
                <a:ea typeface="+mn-ea"/>
                <a:cs typeface="+mn-cs"/>
              </a:rPr>
              <a:t>All have unique traits: A</a:t>
            </a:r>
            <a:r>
              <a:rPr lang="en-US" sz="1200" kern="1200" dirty="0">
                <a:solidFill>
                  <a:schemeClr val="tx1"/>
                </a:solidFill>
                <a:effectLst/>
                <a:latin typeface="+mn-lt"/>
                <a:ea typeface="+mn-ea"/>
                <a:cs typeface="+mn-cs"/>
              </a:rPr>
              <a:t>ll of us are born with a wide array of unique traits and that many of these traits can have a positive impact on our leadership. </a:t>
            </a:r>
            <a:r>
              <a:rPr lang="en-US" sz="1200" kern="1200" baseline="0" dirty="0">
                <a:solidFill>
                  <a:schemeClr val="tx1"/>
                </a:solidFill>
                <a:effectLst/>
                <a:latin typeface="+mn-lt"/>
                <a:ea typeface="+mn-ea"/>
                <a:cs typeface="+mn-cs"/>
              </a:rPr>
              <a:t>It is possible to modify or change these traits to become an effective leader.</a:t>
            </a:r>
          </a:p>
          <a:p>
            <a:endParaRPr lang="en-US" sz="1200" kern="1200" baseline="0" dirty="0">
              <a:solidFill>
                <a:schemeClr val="tx1"/>
              </a:solidFill>
              <a:effectLst/>
              <a:latin typeface="+mn-lt"/>
              <a:ea typeface="+mn-ea"/>
              <a:cs typeface="+mn-cs"/>
            </a:endParaRPr>
          </a:p>
          <a:p>
            <a:r>
              <a:rPr lang="en-US" sz="1200" kern="1200" baseline="0" dirty="0">
                <a:solidFill>
                  <a:schemeClr val="tx1"/>
                </a:solidFill>
                <a:effectLst/>
                <a:latin typeface="+mn-lt"/>
                <a:ea typeface="+mn-ea"/>
                <a:cs typeface="+mn-cs"/>
              </a:rPr>
              <a:t>Right trait in right situation: </a:t>
            </a:r>
            <a:r>
              <a:rPr lang="en-US" sz="1200" kern="1200" dirty="0">
                <a:solidFill>
                  <a:schemeClr val="tx1"/>
                </a:solidFill>
                <a:effectLst/>
                <a:latin typeface="+mn-lt"/>
                <a:ea typeface="+mn-ea"/>
                <a:cs typeface="+mn-cs"/>
              </a:rPr>
              <a:t>Although there are many important leadership traits, what is most important for leaders is having the required traits that a particular situation demands. Effective leadership results when the leader engages the right traits in the right place at the right time.</a:t>
            </a:r>
            <a:endParaRPr lang="en-US"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9974C31-EB4A-4B21-8134-CB5741A1DC5F}" type="slidenum">
              <a:rPr lang="en-US" smtClean="0"/>
              <a:t>29</a:t>
            </a:fld>
            <a:endParaRPr lang="en-US" dirty="0"/>
          </a:p>
        </p:txBody>
      </p:sp>
    </p:spTree>
    <p:extLst>
      <p:ext uri="{BB962C8B-B14F-4D97-AF65-F5344CB8AC3E}">
        <p14:creationId xmlns:p14="http://schemas.microsoft.com/office/powerpoint/2010/main" val="4395807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3"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Ability</a:t>
            </a:r>
            <a:r>
              <a:rPr lang="en-US" sz="1200" kern="1200" dirty="0">
                <a:solidFill>
                  <a:schemeClr val="tx1"/>
                </a:solidFill>
                <a:effectLst/>
                <a:latin typeface="+mn-lt"/>
                <a:ea typeface="+mn-ea"/>
                <a:cs typeface="+mn-cs"/>
              </a:rPr>
              <a:t>: </a:t>
            </a:r>
            <a:r>
              <a:rPr lang="en-US" sz="1200" dirty="0"/>
              <a:t>Capacity to lead:</a:t>
            </a:r>
            <a:r>
              <a:rPr lang="en-US" sz="1200" kern="1200" dirty="0">
                <a:solidFill>
                  <a:schemeClr val="tx1"/>
                </a:solidFill>
                <a:effectLst/>
                <a:latin typeface="+mn-lt"/>
                <a:ea typeface="+mn-ea"/>
                <a:cs typeface="+mn-cs"/>
              </a:rPr>
              <a:t> A person who has leadership ability is able to be a leader;</a:t>
            </a:r>
            <a:r>
              <a:rPr lang="en-US" sz="1200" kern="1200" baseline="0" dirty="0">
                <a:solidFill>
                  <a:schemeClr val="tx1"/>
                </a:solidFill>
                <a:effectLst/>
                <a:latin typeface="+mn-lt"/>
                <a:ea typeface="+mn-ea"/>
                <a:cs typeface="+mn-cs"/>
              </a:rPr>
              <a:t> that is, has the capacity to lead.</a:t>
            </a:r>
          </a:p>
          <a:p>
            <a:pPr marL="0" marR="0" lvl="3" indent="0" algn="l" defTabSz="914400" rtl="0" eaLnBrk="1" fontAlgn="auto" latinLnBrk="0" hangingPunct="1">
              <a:lnSpc>
                <a:spcPct val="100000"/>
              </a:lnSpc>
              <a:spcBef>
                <a:spcPts val="0"/>
              </a:spcBef>
              <a:spcAft>
                <a:spcPts val="0"/>
              </a:spcAft>
              <a:buClrTx/>
              <a:buSzTx/>
              <a:buFontTx/>
              <a:buNone/>
              <a:tabLst/>
              <a:defRPr/>
            </a:pPr>
            <a:endParaRPr lang="en-US" sz="1200" kern="1200" baseline="0" dirty="0">
              <a:solidFill>
                <a:schemeClr val="tx1"/>
              </a:solidFill>
              <a:effectLst/>
              <a:latin typeface="+mn-lt"/>
              <a:ea typeface="+mn-ea"/>
              <a:cs typeface="+mn-cs"/>
            </a:endParaRPr>
          </a:p>
          <a:p>
            <a:pPr marL="0" marR="0" lvl="3" indent="0" algn="l" defTabSz="914400" rtl="0" eaLnBrk="1" fontAlgn="auto" latinLnBrk="0" hangingPunct="1">
              <a:lnSpc>
                <a:spcPct val="100000"/>
              </a:lnSpc>
              <a:spcBef>
                <a:spcPts val="0"/>
              </a:spcBef>
              <a:spcAft>
                <a:spcPts val="0"/>
              </a:spcAft>
              <a:buClrTx/>
              <a:buSzTx/>
              <a:buFontTx/>
              <a:buNone/>
              <a:tabLst/>
              <a:defRPr/>
            </a:pPr>
            <a:r>
              <a:rPr lang="en-US" sz="1200" kern="1200" baseline="0" dirty="0">
                <a:solidFill>
                  <a:schemeClr val="tx1"/>
                </a:solidFill>
                <a:effectLst/>
                <a:latin typeface="+mn-lt"/>
                <a:ea typeface="+mn-ea"/>
                <a:cs typeface="+mn-cs"/>
              </a:rPr>
              <a:t>Ability is both natural and acquired: </a:t>
            </a:r>
            <a:r>
              <a:rPr lang="en-US" sz="1200" kern="1200" dirty="0">
                <a:solidFill>
                  <a:schemeClr val="tx1"/>
                </a:solidFill>
                <a:effectLst/>
                <a:latin typeface="+mn-lt"/>
                <a:ea typeface="+mn-ea"/>
                <a:cs typeface="+mn-cs"/>
              </a:rPr>
              <a:t>While the term </a:t>
            </a:r>
            <a:r>
              <a:rPr lang="en-US" sz="1200" i="1" kern="1200" dirty="0">
                <a:solidFill>
                  <a:schemeClr val="tx1"/>
                </a:solidFill>
                <a:effectLst/>
                <a:latin typeface="+mn-lt"/>
                <a:ea typeface="+mn-ea"/>
                <a:cs typeface="+mn-cs"/>
              </a:rPr>
              <a:t>ability</a:t>
            </a:r>
            <a:r>
              <a:rPr lang="en-US" sz="1200" kern="1200" dirty="0">
                <a:solidFill>
                  <a:schemeClr val="tx1"/>
                </a:solidFill>
                <a:effectLst/>
                <a:latin typeface="+mn-lt"/>
                <a:ea typeface="+mn-ea"/>
                <a:cs typeface="+mn-cs"/>
              </a:rPr>
              <a:t> frequently refers to a natural capacity, ability can be acquired. For example, some people are naturally good at public speaking, while others rehearse to become comfortable speaking in public.</a:t>
            </a:r>
          </a:p>
          <a:p>
            <a:pPr marL="0" marR="0" lvl="3" indent="0" algn="l" defTabSz="914400" rtl="0" eaLnBrk="1" fontAlgn="auto" latinLnBrk="0" hangingPunct="1">
              <a:lnSpc>
                <a:spcPct val="100000"/>
              </a:lnSpc>
              <a:spcBef>
                <a:spcPts val="0"/>
              </a:spcBef>
              <a:spcAft>
                <a:spcPts val="0"/>
              </a:spcAft>
              <a:buClrTx/>
              <a:buSzTx/>
              <a:buFontTx/>
              <a:buNone/>
              <a:tabLst/>
              <a:defRPr/>
            </a:pPr>
            <a:endParaRPr lang="en-US" sz="1200" kern="1200" baseline="0" dirty="0">
              <a:solidFill>
                <a:schemeClr val="tx1"/>
              </a:solidFill>
              <a:effectLst/>
              <a:latin typeface="+mn-lt"/>
              <a:ea typeface="+mn-ea"/>
              <a:cs typeface="+mn-cs"/>
            </a:endParaRPr>
          </a:p>
          <a:p>
            <a:pPr marL="0" marR="0" lvl="3" indent="0" algn="l" defTabSz="914400" rtl="0" eaLnBrk="1" fontAlgn="auto" latinLnBrk="0" hangingPunct="1">
              <a:lnSpc>
                <a:spcPct val="100000"/>
              </a:lnSpc>
              <a:spcBef>
                <a:spcPts val="0"/>
              </a:spcBef>
              <a:spcAft>
                <a:spcPts val="0"/>
              </a:spcAft>
              <a:buClrTx/>
              <a:buSzTx/>
              <a:buFontTx/>
              <a:buNone/>
              <a:tabLst/>
              <a:defRPr/>
            </a:pPr>
            <a:r>
              <a:rPr lang="en-US" dirty="0"/>
              <a:t>Leadership as ability: </a:t>
            </a:r>
            <a:r>
              <a:rPr lang="en-US" sz="1200" kern="1200" dirty="0">
                <a:solidFill>
                  <a:schemeClr val="tx1"/>
                </a:solidFill>
                <a:effectLst/>
                <a:latin typeface="+mn-lt"/>
                <a:ea typeface="+mn-ea"/>
                <a:cs typeface="+mn-cs"/>
              </a:rPr>
              <a:t>John Wooden</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An example of leadership as ability is the legendary University of California at Los Angeles basketball coach John Wooden, whose teams won seven consecutive National Collegiate Athletic Association titles. Wooden implemented four laws of learning into his coaching: explanation, demonstration, imitation, and repetition. His goal was to teach players how to do the right thing instinctively under great pressure.</a:t>
            </a:r>
            <a:endParaRPr lang="en-US" dirty="0"/>
          </a:p>
        </p:txBody>
      </p:sp>
      <p:sp>
        <p:nvSpPr>
          <p:cNvPr id="4" name="Slide Number Placeholder 3"/>
          <p:cNvSpPr>
            <a:spLocks noGrp="1"/>
          </p:cNvSpPr>
          <p:nvPr>
            <p:ph type="sldNum" sz="quarter" idx="10"/>
          </p:nvPr>
        </p:nvSpPr>
        <p:spPr/>
        <p:txBody>
          <a:bodyPr/>
          <a:lstStyle/>
          <a:p>
            <a:fld id="{39974C31-EB4A-4B21-8134-CB5741A1DC5F}" type="slidenum">
              <a:rPr lang="en-US" smtClean="0"/>
              <a:t>30</a:t>
            </a:fld>
            <a:endParaRPr lang="en-US" dirty="0"/>
          </a:p>
        </p:txBody>
      </p:sp>
    </p:spTree>
    <p:extLst>
      <p:ext uri="{BB962C8B-B14F-4D97-AF65-F5344CB8AC3E}">
        <p14:creationId xmlns:p14="http://schemas.microsoft.com/office/powerpoint/2010/main" val="20846819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US" sz="1200" dirty="0"/>
              <a:t>Mutual influence process: </a:t>
            </a:r>
            <a:r>
              <a:rPr lang="en-US" dirty="0"/>
              <a:t>Concepts essential to leadership:</a:t>
            </a:r>
            <a:r>
              <a:rPr lang="en-US" baseline="0" dirty="0"/>
              <a:t> </a:t>
            </a:r>
            <a:r>
              <a:rPr lang="en-US" sz="1200" kern="1200" dirty="0">
                <a:solidFill>
                  <a:schemeClr val="tx1"/>
                </a:solidFill>
                <a:effectLst/>
                <a:latin typeface="+mn-lt"/>
                <a:ea typeface="+mn-ea"/>
                <a:cs typeface="+mn-cs"/>
              </a:rPr>
              <a:t>Leadership is a mutual influence </a:t>
            </a:r>
            <a:r>
              <a:rPr lang="en-US" sz="1200" i="1" kern="1200" dirty="0">
                <a:solidFill>
                  <a:schemeClr val="tx1"/>
                </a:solidFill>
                <a:effectLst/>
                <a:latin typeface="+mn-lt"/>
                <a:ea typeface="+mn-ea"/>
                <a:cs typeface="+mn-cs"/>
              </a:rPr>
              <a:t>process, </a:t>
            </a:r>
            <a:r>
              <a:rPr lang="en-US" sz="1200" kern="1200" dirty="0">
                <a:solidFill>
                  <a:schemeClr val="tx1"/>
                </a:solidFill>
                <a:effectLst/>
                <a:latin typeface="+mn-lt"/>
                <a:ea typeface="+mn-ea"/>
                <a:cs typeface="+mn-cs"/>
              </a:rPr>
              <a:t>involving both leaders and followers.</a:t>
            </a:r>
            <a:endParaRPr lang="en-US" baseline="0" dirty="0"/>
          </a:p>
          <a:p>
            <a:pPr marL="0" marR="0" lvl="1" indent="0" algn="l" defTabSz="914400" rtl="0" eaLnBrk="1" fontAlgn="auto" latinLnBrk="0" hangingPunct="1">
              <a:lnSpc>
                <a:spcPct val="100000"/>
              </a:lnSpc>
              <a:spcBef>
                <a:spcPts val="0"/>
              </a:spcBef>
              <a:spcAft>
                <a:spcPts val="0"/>
              </a:spcAft>
              <a:buClrTx/>
              <a:buSzTx/>
              <a:buFontTx/>
              <a:buNone/>
              <a:tabLst/>
              <a:defRPr/>
            </a:pPr>
            <a:endParaRPr lang="en-US" baseline="0" dirty="0"/>
          </a:p>
          <a:p>
            <a:pPr marL="0" marR="0" lvl="1" indent="0" algn="l" defTabSz="914400" rtl="0" eaLnBrk="1" fontAlgn="auto" latinLnBrk="0" hangingPunct="1">
              <a:lnSpc>
                <a:spcPct val="100000"/>
              </a:lnSpc>
              <a:spcBef>
                <a:spcPts val="0"/>
              </a:spcBef>
              <a:spcAft>
                <a:spcPts val="0"/>
              </a:spcAft>
              <a:buClrTx/>
              <a:buSzTx/>
              <a:buFontTx/>
              <a:buNone/>
              <a:tabLst/>
              <a:defRPr/>
            </a:pPr>
            <a:r>
              <a:rPr lang="en-IN" sz="1200" dirty="0"/>
              <a:t>Leadership demands placed on individuals: </a:t>
            </a:r>
            <a:r>
              <a:rPr lang="en-US" sz="1200" kern="1200" dirty="0">
                <a:solidFill>
                  <a:schemeClr val="tx1"/>
                </a:solidFill>
                <a:effectLst/>
                <a:latin typeface="+mn-lt"/>
                <a:ea typeface="+mn-ea"/>
                <a:cs typeface="+mn-cs"/>
              </a:rPr>
              <a:t>In every leadership situation, there are expectations and demands placed upon one or more individuals to initiate and take responsibility for a decision, event, or other need. A leader may have a high profile or a low profile, but in every situation there are leadership demands placed on the individual who is the leader. </a:t>
            </a:r>
            <a:endParaRPr lang="en-US" dirty="0"/>
          </a:p>
        </p:txBody>
      </p:sp>
      <p:sp>
        <p:nvSpPr>
          <p:cNvPr id="4" name="Slide Number Placeholder 3"/>
          <p:cNvSpPr>
            <a:spLocks noGrp="1"/>
          </p:cNvSpPr>
          <p:nvPr>
            <p:ph type="sldNum" sz="quarter" idx="10"/>
          </p:nvPr>
        </p:nvSpPr>
        <p:spPr/>
        <p:txBody>
          <a:bodyPr/>
          <a:lstStyle/>
          <a:p>
            <a:fld id="{90734E38-5C84-4E2A-B31C-B42A5A9DBFF7}" type="slidenum">
              <a:rPr lang="en-GB" smtClean="0"/>
              <a:t>34</a:t>
            </a:fld>
            <a:endParaRPr lang="en-GB"/>
          </a:p>
        </p:txBody>
      </p:sp>
    </p:spTree>
    <p:extLst>
      <p:ext uri="{BB962C8B-B14F-4D97-AF65-F5344CB8AC3E}">
        <p14:creationId xmlns:p14="http://schemas.microsoft.com/office/powerpoint/2010/main" val="20370799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2" indent="0" algn="l" defTabSz="914400" rtl="0" eaLnBrk="1" fontAlgn="auto" latinLnBrk="0" hangingPunct="1">
              <a:lnSpc>
                <a:spcPct val="100000"/>
              </a:lnSpc>
              <a:spcBef>
                <a:spcPts val="0"/>
              </a:spcBef>
              <a:spcAft>
                <a:spcPts val="0"/>
              </a:spcAft>
              <a:buClrTx/>
              <a:buSzTx/>
              <a:buFontTx/>
              <a:buNone/>
              <a:tabLst/>
              <a:defRPr/>
            </a:pPr>
            <a:r>
              <a:rPr lang="en-US" sz="1200" b="1" dirty="0"/>
              <a:t>Skill:</a:t>
            </a:r>
            <a:r>
              <a:rPr lang="en-US" sz="1200" dirty="0"/>
              <a:t> Competency to accomplish task:</a:t>
            </a:r>
            <a:r>
              <a:rPr lang="en-US" dirty="0"/>
              <a:t> </a:t>
            </a:r>
            <a:r>
              <a:rPr lang="en-US" sz="1200" kern="1200" dirty="0">
                <a:solidFill>
                  <a:schemeClr val="tx1"/>
                </a:solidFill>
                <a:effectLst/>
                <a:latin typeface="+mn-lt"/>
                <a:ea typeface="+mn-ea"/>
                <a:cs typeface="+mn-cs"/>
              </a:rPr>
              <a:t>Leadership is a </a:t>
            </a:r>
            <a:r>
              <a:rPr lang="en-US" sz="1200" i="1" kern="1200" dirty="0">
                <a:solidFill>
                  <a:schemeClr val="tx1"/>
                </a:solidFill>
                <a:effectLst/>
                <a:latin typeface="+mn-lt"/>
                <a:ea typeface="+mn-ea"/>
                <a:cs typeface="+mn-cs"/>
              </a:rPr>
              <a:t>skill.</a:t>
            </a:r>
            <a:r>
              <a:rPr lang="en-US" sz="1200" kern="1200" dirty="0">
                <a:solidFill>
                  <a:schemeClr val="tx1"/>
                </a:solidFill>
                <a:effectLst/>
                <a:latin typeface="+mn-lt"/>
                <a:ea typeface="+mn-ea"/>
                <a:cs typeface="+mn-cs"/>
              </a:rPr>
              <a:t> Conceptualized as a </a:t>
            </a:r>
            <a:r>
              <a:rPr lang="en-US" sz="1200" b="1" kern="1200" dirty="0">
                <a:solidFill>
                  <a:schemeClr val="tx1"/>
                </a:solidFill>
                <a:effectLst/>
                <a:latin typeface="+mn-lt"/>
                <a:ea typeface="+mn-ea"/>
                <a:cs typeface="+mn-cs"/>
              </a:rPr>
              <a:t>skill</a:t>
            </a:r>
            <a:r>
              <a:rPr lang="en-US" sz="1200" kern="1200" dirty="0">
                <a:solidFill>
                  <a:schemeClr val="tx1"/>
                </a:solidFill>
                <a:effectLst/>
                <a:latin typeface="+mn-lt"/>
                <a:ea typeface="+mn-ea"/>
                <a:cs typeface="+mn-cs"/>
              </a:rPr>
              <a:t>, leadership is a </a:t>
            </a:r>
            <a:r>
              <a:rPr lang="en-US" sz="1200" i="1" kern="1200" dirty="0">
                <a:solidFill>
                  <a:schemeClr val="tx1"/>
                </a:solidFill>
                <a:effectLst/>
                <a:latin typeface="+mn-lt"/>
                <a:ea typeface="+mn-ea"/>
                <a:cs typeface="+mn-cs"/>
              </a:rPr>
              <a:t>competency</a:t>
            </a:r>
            <a:r>
              <a:rPr lang="en-US" sz="1200" kern="1200" dirty="0">
                <a:solidFill>
                  <a:schemeClr val="tx1"/>
                </a:solidFill>
                <a:effectLst/>
                <a:latin typeface="+mn-lt"/>
                <a:ea typeface="+mn-ea"/>
                <a:cs typeface="+mn-cs"/>
              </a:rPr>
              <a:t> developed to accomplish a task effectively.</a:t>
            </a:r>
          </a:p>
          <a:p>
            <a:pPr marL="0" marR="0" lvl="2"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2"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Know what to do and how to do:</a:t>
            </a:r>
            <a:r>
              <a:rPr lang="en-US" sz="1200" kern="1200" baseline="0" dirty="0">
                <a:solidFill>
                  <a:schemeClr val="tx1"/>
                </a:solidFill>
                <a:effectLst/>
                <a:latin typeface="+mn-lt"/>
                <a:ea typeface="+mn-ea"/>
                <a:cs typeface="+mn-cs"/>
              </a:rPr>
              <a:t> Skilled leaders are competent people. They know what they need to do, and they know how to do it.</a:t>
            </a:r>
          </a:p>
          <a:p>
            <a:pPr marL="0" marR="0" lvl="2" indent="0" algn="l" defTabSz="914400" rtl="0" eaLnBrk="1" fontAlgn="auto" latinLnBrk="0" hangingPunct="1">
              <a:lnSpc>
                <a:spcPct val="100000"/>
              </a:lnSpc>
              <a:spcBef>
                <a:spcPts val="0"/>
              </a:spcBef>
              <a:spcAft>
                <a:spcPts val="0"/>
              </a:spcAft>
              <a:buClrTx/>
              <a:buSzTx/>
              <a:buFontTx/>
              <a:buNone/>
              <a:tabLst/>
              <a:defRPr/>
            </a:pPr>
            <a:endParaRPr lang="en-US" sz="1200" kern="1200" baseline="0" dirty="0">
              <a:solidFill>
                <a:schemeClr val="tx1"/>
              </a:solidFill>
              <a:effectLst/>
              <a:latin typeface="+mn-lt"/>
              <a:ea typeface="+mn-ea"/>
              <a:cs typeface="+mn-cs"/>
            </a:endParaRPr>
          </a:p>
          <a:p>
            <a:pPr marL="0" marR="0" lvl="2" indent="0" algn="l" defTabSz="914400" rtl="0" eaLnBrk="1" fontAlgn="auto" latinLnBrk="0" hangingPunct="1">
              <a:lnSpc>
                <a:spcPct val="100000"/>
              </a:lnSpc>
              <a:spcBef>
                <a:spcPts val="0"/>
              </a:spcBef>
              <a:spcAft>
                <a:spcPts val="0"/>
              </a:spcAft>
              <a:buClrTx/>
              <a:buSzTx/>
              <a:buFontTx/>
              <a:buNone/>
              <a:tabLst/>
              <a:defRPr/>
            </a:pPr>
            <a:r>
              <a:rPr lang="en-US" sz="1200" kern="1200" baseline="0" dirty="0">
                <a:solidFill>
                  <a:schemeClr val="tx1"/>
                </a:solidFill>
                <a:effectLst/>
                <a:latin typeface="+mn-lt"/>
                <a:ea typeface="+mn-ea"/>
                <a:cs typeface="+mn-cs"/>
              </a:rPr>
              <a:t>Can be studied and learned: Even without natural ability, like all skills, people can improve their leadership with practice, instruction, and feedback from others. </a:t>
            </a:r>
            <a:r>
              <a:rPr lang="en-US" sz="1200" kern="1200" dirty="0">
                <a:solidFill>
                  <a:schemeClr val="tx1"/>
                </a:solidFill>
                <a:effectLst/>
                <a:latin typeface="+mn-lt"/>
                <a:ea typeface="+mn-ea"/>
                <a:cs typeface="+mn-cs"/>
              </a:rPr>
              <a:t>Viewed as a skill, leadership can be studied and learned. If you are capable of learning from experience, you can acquire leadership.</a:t>
            </a: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9974C31-EB4A-4B21-8134-CB5741A1DC5F}" type="slidenum">
              <a:rPr lang="en-US" smtClean="0"/>
              <a:t>36</a:t>
            </a:fld>
            <a:endParaRPr lang="en-US" dirty="0"/>
          </a:p>
        </p:txBody>
      </p:sp>
    </p:spTree>
    <p:extLst>
      <p:ext uri="{BB962C8B-B14F-4D97-AF65-F5344CB8AC3E}">
        <p14:creationId xmlns:p14="http://schemas.microsoft.com/office/powerpoint/2010/main" val="7291447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2" indent="0" algn="l" defTabSz="914400" rtl="0" eaLnBrk="1" fontAlgn="auto" latinLnBrk="0" hangingPunct="1">
              <a:lnSpc>
                <a:spcPct val="100000"/>
              </a:lnSpc>
              <a:spcBef>
                <a:spcPts val="0"/>
              </a:spcBef>
              <a:spcAft>
                <a:spcPts val="0"/>
              </a:spcAft>
              <a:buClrTx/>
              <a:buSzTx/>
              <a:buFontTx/>
              <a:buNone/>
              <a:tabLst/>
              <a:defRPr/>
            </a:pPr>
            <a:r>
              <a:rPr lang="en-US" b="1" dirty="0"/>
              <a:t>Behavioral dimension:</a:t>
            </a:r>
            <a:r>
              <a:rPr lang="en-US" dirty="0"/>
              <a:t> </a:t>
            </a:r>
            <a:r>
              <a:rPr lang="en-US" sz="1200" kern="1200" dirty="0">
                <a:solidFill>
                  <a:schemeClr val="tx1"/>
                </a:solidFill>
                <a:effectLst/>
                <a:latin typeface="+mn-lt"/>
                <a:ea typeface="+mn-ea"/>
                <a:cs typeface="+mn-cs"/>
              </a:rPr>
              <a:t>Behavior is </a:t>
            </a:r>
            <a:r>
              <a:rPr lang="en-US" sz="1200" i="0" kern="1200" dirty="0">
                <a:solidFill>
                  <a:schemeClr val="tx1"/>
                </a:solidFill>
                <a:effectLst/>
                <a:latin typeface="+mn-lt"/>
                <a:ea typeface="+mn-ea"/>
                <a:cs typeface="+mn-cs"/>
              </a:rPr>
              <a:t>what leaders do </a:t>
            </a:r>
            <a:r>
              <a:rPr lang="en-US" sz="1200" kern="1200" dirty="0">
                <a:solidFill>
                  <a:schemeClr val="tx1"/>
                </a:solidFill>
                <a:effectLst/>
                <a:latin typeface="+mn-lt"/>
                <a:ea typeface="+mn-ea"/>
                <a:cs typeface="+mn-cs"/>
              </a:rPr>
              <a:t>when they are in a leadership role. The behavioral dimension is concerned with how leaders act toward others in various situations.</a:t>
            </a:r>
          </a:p>
          <a:p>
            <a:pPr marL="0" marR="0" lvl="2"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2"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Leadership</a:t>
            </a:r>
            <a:r>
              <a:rPr lang="en-US" sz="1200" kern="1200" baseline="0" dirty="0">
                <a:solidFill>
                  <a:schemeClr val="tx1"/>
                </a:solidFill>
                <a:effectLst/>
                <a:latin typeface="+mn-lt"/>
                <a:ea typeface="+mn-ea"/>
                <a:cs typeface="+mn-cs"/>
              </a:rPr>
              <a:t> behaviors are observable: </a:t>
            </a:r>
            <a:r>
              <a:rPr lang="en-US" sz="1200" kern="1200" dirty="0">
                <a:solidFill>
                  <a:schemeClr val="tx1"/>
                </a:solidFill>
                <a:effectLst/>
                <a:latin typeface="+mn-lt"/>
                <a:ea typeface="+mn-ea"/>
                <a:cs typeface="+mn-cs"/>
              </a:rPr>
              <a:t>Unlike traits, abilities, and skills, leadership behaviors are observable. </a:t>
            </a:r>
            <a:r>
              <a:rPr lang="en-US" sz="1200" kern="1200" baseline="0" dirty="0">
                <a:solidFill>
                  <a:schemeClr val="tx1"/>
                </a:solidFill>
                <a:effectLst/>
                <a:latin typeface="+mn-lt"/>
                <a:ea typeface="+mn-ea"/>
                <a:cs typeface="+mn-cs"/>
              </a:rPr>
              <a:t>When someone leads, we see that person’s behavior, unlike traits, abilities, and skills.</a:t>
            </a:r>
            <a:endParaRPr lang="en-IN" sz="1200" kern="1200" dirty="0">
              <a:solidFill>
                <a:schemeClr val="tx1"/>
              </a:solidFill>
              <a:effectLst/>
              <a:latin typeface="+mn-lt"/>
              <a:ea typeface="+mn-ea"/>
              <a:cs typeface="+mn-cs"/>
            </a:endParaRPr>
          </a:p>
          <a:p>
            <a:endParaRPr lang="en-US" dirty="0"/>
          </a:p>
          <a:p>
            <a:pPr marL="0" marR="0" lvl="2" indent="0" algn="l" defTabSz="914400" rtl="0" eaLnBrk="1" fontAlgn="auto" latinLnBrk="0" hangingPunct="1">
              <a:lnSpc>
                <a:spcPct val="100000"/>
              </a:lnSpc>
              <a:spcBef>
                <a:spcPts val="0"/>
              </a:spcBef>
              <a:spcAft>
                <a:spcPts val="0"/>
              </a:spcAft>
              <a:buClrTx/>
              <a:buSzTx/>
              <a:buFontTx/>
              <a:buNone/>
              <a:tabLst/>
              <a:defRPr/>
            </a:pPr>
            <a:r>
              <a:rPr lang="en-US" b="1" dirty="0"/>
              <a:t>Task</a:t>
            </a:r>
            <a:r>
              <a:rPr lang="en-US" b="1" baseline="0" dirty="0"/>
              <a:t> behaviors</a:t>
            </a:r>
            <a:r>
              <a:rPr lang="en-US" baseline="0" dirty="0"/>
              <a:t>: These </a:t>
            </a:r>
            <a:r>
              <a:rPr lang="en-US" sz="1200" kern="1200" dirty="0">
                <a:solidFill>
                  <a:schemeClr val="tx1"/>
                </a:solidFill>
                <a:effectLst/>
                <a:latin typeface="+mn-lt"/>
                <a:ea typeface="+mn-ea"/>
                <a:cs typeface="+mn-cs"/>
              </a:rPr>
              <a:t>are used by leaders to get the job done.</a:t>
            </a:r>
            <a:endParaRPr lang="en-IN" sz="1200" kern="1200" dirty="0">
              <a:solidFill>
                <a:schemeClr val="tx1"/>
              </a:solidFill>
              <a:effectLst/>
              <a:latin typeface="+mn-lt"/>
              <a:ea typeface="+mn-ea"/>
              <a:cs typeface="+mn-cs"/>
            </a:endParaRPr>
          </a:p>
          <a:p>
            <a:endParaRPr lang="en-US" dirty="0"/>
          </a:p>
          <a:p>
            <a:pPr marL="0" marR="0" lvl="2" indent="0" algn="l" defTabSz="914400" rtl="0" eaLnBrk="1" fontAlgn="auto" latinLnBrk="0" hangingPunct="1">
              <a:lnSpc>
                <a:spcPct val="100000"/>
              </a:lnSpc>
              <a:spcBef>
                <a:spcPts val="0"/>
              </a:spcBef>
              <a:spcAft>
                <a:spcPts val="0"/>
              </a:spcAft>
              <a:buClrTx/>
              <a:buSzTx/>
              <a:buFontTx/>
              <a:buNone/>
              <a:tabLst/>
              <a:defRPr/>
            </a:pPr>
            <a:r>
              <a:rPr lang="en-US" b="1" dirty="0"/>
              <a:t>Process behaviors</a:t>
            </a:r>
            <a:r>
              <a:rPr lang="en-US" dirty="0"/>
              <a:t>: These are </a:t>
            </a:r>
            <a:r>
              <a:rPr lang="en-US" sz="1200" kern="1200" dirty="0">
                <a:solidFill>
                  <a:schemeClr val="tx1"/>
                </a:solidFill>
                <a:effectLst/>
                <a:latin typeface="+mn-lt"/>
                <a:ea typeface="+mn-ea"/>
                <a:cs typeface="+mn-cs"/>
              </a:rPr>
              <a:t>used by leaders to help people feel comfortable with other group members and at ease in the situations in which they find themselves.</a:t>
            </a: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9974C31-EB4A-4B21-8134-CB5741A1DC5F}" type="slidenum">
              <a:rPr lang="en-US" smtClean="0"/>
              <a:t>37</a:t>
            </a:fld>
            <a:endParaRPr lang="en-US" dirty="0"/>
          </a:p>
        </p:txBody>
      </p:sp>
    </p:spTree>
    <p:extLst>
      <p:ext uri="{BB962C8B-B14F-4D97-AF65-F5344CB8AC3E}">
        <p14:creationId xmlns:p14="http://schemas.microsoft.com/office/powerpoint/2010/main" val="30043135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2" indent="0" algn="l" defTabSz="914400" rtl="0" eaLnBrk="1" fontAlgn="auto" latinLnBrk="0" hangingPunct="1">
              <a:lnSpc>
                <a:spcPct val="100000"/>
              </a:lnSpc>
              <a:spcBef>
                <a:spcPts val="0"/>
              </a:spcBef>
              <a:spcAft>
                <a:spcPts val="0"/>
              </a:spcAft>
              <a:buClrTx/>
              <a:buSzTx/>
              <a:buFontTx/>
              <a:buNone/>
              <a:tabLst/>
              <a:defRPr/>
            </a:pPr>
            <a:r>
              <a:rPr lang="en-US" dirty="0"/>
              <a:t>Collaboration between leaders and followers: </a:t>
            </a:r>
            <a:r>
              <a:rPr lang="en-US" sz="1200" kern="1200" dirty="0">
                <a:solidFill>
                  <a:schemeClr val="tx1"/>
                </a:solidFill>
                <a:effectLst/>
                <a:latin typeface="+mn-lt"/>
                <a:ea typeface="+mn-ea"/>
                <a:cs typeface="+mn-cs"/>
              </a:rPr>
              <a:t>Leadership is centered on the communication between leaders and followers rather than on the unique qualities of the leader. Thought of as a relationship, leadership becomes a process of collaboration that occurs between leaders and followers.</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2" indent="0" algn="l" defTabSz="914400" rtl="0" eaLnBrk="1" fontAlgn="auto" latinLnBrk="0" hangingPunct="1">
              <a:lnSpc>
                <a:spcPct val="100000"/>
              </a:lnSpc>
              <a:spcBef>
                <a:spcPts val="0"/>
              </a:spcBef>
              <a:spcAft>
                <a:spcPts val="0"/>
              </a:spcAft>
              <a:buClrTx/>
              <a:buSzTx/>
              <a:buFontTx/>
              <a:buNone/>
              <a:tabLst/>
              <a:defRPr/>
            </a:pPr>
            <a:r>
              <a:rPr lang="en-US" dirty="0"/>
              <a:t>Interactive event:</a:t>
            </a:r>
            <a:r>
              <a:rPr lang="en-US" sz="1200" kern="1200" dirty="0">
                <a:solidFill>
                  <a:schemeClr val="tx1"/>
                </a:solidFill>
                <a:effectLst/>
                <a:latin typeface="+mn-lt"/>
                <a:ea typeface="+mn-ea"/>
                <a:cs typeface="+mn-cs"/>
              </a:rPr>
              <a:t> Leadership is not a linear one-way event, but rather an interactive event. In traditional leadership, authority is often top down; in the interactive type of leadership, authority and influence are shared. It is not restricted to the formally designated leader in a group.</a:t>
            </a:r>
          </a:p>
          <a:p>
            <a:pPr marL="0" marR="0" lvl="2"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2" indent="0" algn="l" defTabSz="914400" rtl="0" eaLnBrk="1" fontAlgn="auto" latinLnBrk="0" hangingPunct="1">
              <a:lnSpc>
                <a:spcPct val="100000"/>
              </a:lnSpc>
              <a:spcBef>
                <a:spcPts val="0"/>
              </a:spcBef>
              <a:spcAft>
                <a:spcPts val="0"/>
              </a:spcAft>
              <a:buClrTx/>
              <a:buSzTx/>
              <a:buFontTx/>
              <a:buNone/>
              <a:tabLst/>
              <a:defRPr/>
            </a:pPr>
            <a:r>
              <a:rPr lang="en-US" dirty="0"/>
              <a:t>Ethical overtone of including followers’ interests: </a:t>
            </a:r>
            <a:r>
              <a:rPr lang="en-US" sz="1200" kern="1200" dirty="0">
                <a:solidFill>
                  <a:schemeClr val="tx1"/>
                </a:solidFill>
                <a:effectLst/>
                <a:latin typeface="+mn-lt"/>
                <a:ea typeface="+mn-ea"/>
                <a:cs typeface="+mn-cs"/>
              </a:rPr>
              <a:t>Thinking of leadership as a relationship suggests that leaders must include followers and their interests in the process of leadership. This approach has an ethical overtone because it stresses the need for leaders to work with followers to achieve their mutual purposes. Stressing mutuality lessens the possibility that leaders might act toward followers in ways that are forced or unethical.</a:t>
            </a: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9974C31-EB4A-4B21-8134-CB5741A1DC5F}" type="slidenum">
              <a:rPr lang="en-US" smtClean="0"/>
              <a:t>38</a:t>
            </a:fld>
            <a:endParaRPr lang="en-US" dirty="0"/>
          </a:p>
        </p:txBody>
      </p:sp>
    </p:spTree>
    <p:extLst>
      <p:ext uri="{BB962C8B-B14F-4D97-AF65-F5344CB8AC3E}">
        <p14:creationId xmlns:p14="http://schemas.microsoft.com/office/powerpoint/2010/main" val="6973266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2"/>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7" y="6525344"/>
            <a:ext cx="971128" cy="218522"/>
          </a:xfrm>
        </p:spPr>
        <p:txBody>
          <a:bodyPr/>
          <a:lstStyle/>
          <a:p>
            <a:fld id="{3F54D9F0-04AB-9943-BD88-2F95519E01A9}" type="datetimeFigureOut">
              <a:rPr lang="en-US" smtClean="0"/>
              <a:t>5/12/2025</a:t>
            </a:fld>
            <a:endParaRPr lang="en-US"/>
          </a:p>
        </p:txBody>
      </p:sp>
      <p:sp>
        <p:nvSpPr>
          <p:cNvPr id="5" name="Footer Placeholder 4"/>
          <p:cNvSpPr>
            <a:spLocks noGrp="1"/>
          </p:cNvSpPr>
          <p:nvPr>
            <p:ph type="ftr" sz="quarter" idx="11"/>
          </p:nvPr>
        </p:nvSpPr>
        <p:spPr>
          <a:xfrm>
            <a:off x="4139952" y="638133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20746156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F54D9F0-04AB-9943-BD88-2F95519E01A9}" type="datetimeFigureOut">
              <a:rPr lang="en-US" smtClean="0"/>
              <a:t>5/12/2025</a:t>
            </a:fld>
            <a:endParaRPr lang="en-US"/>
          </a:p>
        </p:txBody>
      </p:sp>
      <p:sp>
        <p:nvSpPr>
          <p:cNvPr id="5" name="Footer Placeholder 4"/>
          <p:cNvSpPr>
            <a:spLocks noGrp="1"/>
          </p:cNvSpPr>
          <p:nvPr>
            <p:ph type="ftr" sz="quarter" idx="11"/>
          </p:nvPr>
        </p:nvSpPr>
        <p:spPr>
          <a:xfrm>
            <a:off x="3131840" y="6461782"/>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804439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5"/>
            <a:ext cx="7772400" cy="1362075"/>
          </a:xfrm>
        </p:spPr>
        <p:txBody>
          <a:bodyPr anchor="t"/>
          <a:lstStyle>
            <a:lvl1pPr algn="l">
              <a:defRPr sz="3000" b="1" cap="all"/>
            </a:lvl1pPr>
          </a:lstStyle>
          <a:p>
            <a:r>
              <a:rPr lang="en-US"/>
              <a:t>Click to edit Master title style</a:t>
            </a:r>
            <a:endParaRPr lang="en-GB"/>
          </a:p>
        </p:txBody>
      </p:sp>
      <p:sp>
        <p:nvSpPr>
          <p:cNvPr id="3" name="Text Placeholder 2"/>
          <p:cNvSpPr>
            <a:spLocks noGrp="1"/>
          </p:cNvSpPr>
          <p:nvPr>
            <p:ph type="body" idx="1"/>
          </p:nvPr>
        </p:nvSpPr>
        <p:spPr>
          <a:xfrm>
            <a:off x="683568" y="2492898"/>
            <a:ext cx="7772400" cy="1500187"/>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F54D9F0-04AB-9943-BD88-2F95519E01A9}" type="datetimeFigureOut">
              <a:rPr lang="en-US" smtClean="0"/>
              <a:t>5/12/2025</a:t>
            </a:fld>
            <a:endParaRPr lang="en-US"/>
          </a:p>
        </p:txBody>
      </p:sp>
      <p:sp>
        <p:nvSpPr>
          <p:cNvPr id="6" name="Slide Number Placeholder 5"/>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10730750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F54D9F0-04AB-9943-BD88-2F95519E01A9}" type="datetimeFigureOut">
              <a:rPr lang="en-US" smtClean="0"/>
              <a:t>5/12/2025</a:t>
            </a:fld>
            <a:endParaRPr lang="en-US"/>
          </a:p>
        </p:txBody>
      </p:sp>
      <p:sp>
        <p:nvSpPr>
          <p:cNvPr id="7" name="Slide Number Placeholder 6"/>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3199924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57200" y="2174877"/>
            <a:ext cx="4040188" cy="3414365"/>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645026" y="2174877"/>
            <a:ext cx="4041775" cy="3414365"/>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F54D9F0-04AB-9943-BD88-2F95519E01A9}" type="datetimeFigureOut">
              <a:rPr lang="en-US" smtClean="0"/>
              <a:t>5/12/2025</a:t>
            </a:fld>
            <a:endParaRPr lang="en-US"/>
          </a:p>
        </p:txBody>
      </p:sp>
      <p:sp>
        <p:nvSpPr>
          <p:cNvPr id="9" name="Slide Number Placeholder 8"/>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31549285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F54D9F0-04AB-9943-BD88-2F95519E01A9}" type="datetimeFigureOut">
              <a:rPr lang="en-US" smtClean="0"/>
              <a:t>5/12/2025</a:t>
            </a:fld>
            <a:endParaRPr lang="en-US"/>
          </a:p>
        </p:txBody>
      </p:sp>
      <p:sp>
        <p:nvSpPr>
          <p:cNvPr id="5" name="Slide Number Placeholder 4"/>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3527341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F54D9F0-04AB-9943-BD88-2F95519E01A9}" type="datetimeFigureOut">
              <a:rPr lang="en-US" smtClean="0"/>
              <a:t>5/12/2025</a:t>
            </a:fld>
            <a:endParaRPr lang="en-US"/>
          </a:p>
        </p:txBody>
      </p:sp>
      <p:sp>
        <p:nvSpPr>
          <p:cNvPr id="4" name="Slide Number Placeholder 3"/>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20704873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1500" b="1"/>
            </a:lvl1pPr>
          </a:lstStyle>
          <a:p>
            <a:r>
              <a:rPr lang="en-US"/>
              <a:t>Click to edit Master title style</a:t>
            </a:r>
            <a:endParaRPr lang="en-GB"/>
          </a:p>
        </p:txBody>
      </p:sp>
      <p:sp>
        <p:nvSpPr>
          <p:cNvPr id="3" name="Content Placeholder 2"/>
          <p:cNvSpPr>
            <a:spLocks noGrp="1"/>
          </p:cNvSpPr>
          <p:nvPr>
            <p:ph idx="1"/>
          </p:nvPr>
        </p:nvSpPr>
        <p:spPr>
          <a:xfrm>
            <a:off x="3575050" y="273052"/>
            <a:ext cx="5111750" cy="517217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1" y="1435102"/>
            <a:ext cx="3008313" cy="4029891"/>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5" name="Date Placeholder 4"/>
          <p:cNvSpPr>
            <a:spLocks noGrp="1"/>
          </p:cNvSpPr>
          <p:nvPr>
            <p:ph type="dt" sz="half" idx="10"/>
          </p:nvPr>
        </p:nvSpPr>
        <p:spPr/>
        <p:txBody>
          <a:bodyPr/>
          <a:lstStyle/>
          <a:p>
            <a:fld id="{3F54D9F0-04AB-9943-BD88-2F95519E01A9}" type="datetimeFigureOut">
              <a:rPr lang="en-US" smtClean="0"/>
              <a:t>5/12/2025</a:t>
            </a:fld>
            <a:endParaRPr lang="en-US"/>
          </a:p>
        </p:txBody>
      </p:sp>
      <p:sp>
        <p:nvSpPr>
          <p:cNvPr id="7" name="Slide Number Placeholder 6"/>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29951814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15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7"/>
            <a:ext cx="5486400" cy="3824337"/>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5" name="Date Placeholder 4"/>
          <p:cNvSpPr>
            <a:spLocks noGrp="1"/>
          </p:cNvSpPr>
          <p:nvPr>
            <p:ph type="dt" sz="half" idx="10"/>
          </p:nvPr>
        </p:nvSpPr>
        <p:spPr/>
        <p:txBody>
          <a:bodyPr/>
          <a:lstStyle/>
          <a:p>
            <a:fld id="{3F54D9F0-04AB-9943-BD88-2F95519E01A9}" type="datetimeFigureOut">
              <a:rPr lang="en-US" smtClean="0"/>
              <a:t>5/12/2025</a:t>
            </a:fld>
            <a:endParaRPr lang="en-US"/>
          </a:p>
        </p:txBody>
      </p:sp>
      <p:sp>
        <p:nvSpPr>
          <p:cNvPr id="7" name="Slide Number Placeholder 6"/>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413676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F54D9F0-04AB-9943-BD88-2F95519E01A9}" type="datetimeFigureOut">
              <a:rPr lang="en-US" smtClean="0"/>
              <a:t>5/12/2025</a:t>
            </a:fld>
            <a:endParaRPr lang="en-US"/>
          </a:p>
        </p:txBody>
      </p:sp>
      <p:sp>
        <p:nvSpPr>
          <p:cNvPr id="6" name="Slide Number Placeholder 5"/>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2642303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F54D9F0-04AB-9943-BD88-2F95519E01A9}" type="datetimeFigureOut">
              <a:rPr lang="en-US" smtClean="0"/>
              <a:t>5/12/2025</a:t>
            </a:fld>
            <a:endParaRPr lang="en-US"/>
          </a:p>
        </p:txBody>
      </p:sp>
      <p:sp>
        <p:nvSpPr>
          <p:cNvPr id="6" name="Slide Number Placeholder 5"/>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19513799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788">
                <a:solidFill>
                  <a:schemeClr val="tx1">
                    <a:tint val="75000"/>
                  </a:schemeClr>
                </a:solidFill>
              </a:defRPr>
            </a:lvl1pPr>
          </a:lstStyle>
          <a:p>
            <a:fld id="{3F54D9F0-04AB-9943-BD88-2F95519E01A9}" type="datetimeFigureOut">
              <a:rPr lang="en-US" smtClean="0"/>
              <a:t>5/12/2025</a:t>
            </a:fld>
            <a:endParaRPr lang="en-US"/>
          </a:p>
        </p:txBody>
      </p:sp>
      <p:sp>
        <p:nvSpPr>
          <p:cNvPr id="6" name="Slide Number Placeholder 5"/>
          <p:cNvSpPr>
            <a:spLocks noGrp="1"/>
          </p:cNvSpPr>
          <p:nvPr>
            <p:ph type="sldNum" sz="quarter" idx="4"/>
          </p:nvPr>
        </p:nvSpPr>
        <p:spPr>
          <a:xfrm>
            <a:off x="7956376" y="6380974"/>
            <a:ext cx="730424" cy="340503"/>
          </a:xfrm>
          <a:prstGeom prst="rect">
            <a:avLst/>
          </a:prstGeom>
        </p:spPr>
        <p:txBody>
          <a:bodyPr vert="horz" lIns="91440" tIns="45720" rIns="91440" bIns="45720" rtlCol="0" anchor="ctr"/>
          <a:lstStyle>
            <a:lvl1pPr algn="r">
              <a:defRPr sz="900">
                <a:solidFill>
                  <a:schemeClr val="tx1">
                    <a:tint val="75000"/>
                  </a:schemeClr>
                </a:solidFill>
              </a:defRPr>
            </a:lvl1pPr>
          </a:lstStyle>
          <a:p>
            <a:fld id="{47A7220B-D7BF-184F-A355-55C20C5E56CA}" type="slidenum">
              <a:rPr lang="en-US" smtClean="0"/>
              <a:t>‹#›</a:t>
            </a:fld>
            <a:endParaRPr lang="en-US"/>
          </a:p>
        </p:txBody>
      </p:sp>
    </p:spTree>
    <p:extLst>
      <p:ext uri="{BB962C8B-B14F-4D97-AF65-F5344CB8AC3E}">
        <p14:creationId xmlns:p14="http://schemas.microsoft.com/office/powerpoint/2010/main" val="23816199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6858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75556" y="908720"/>
            <a:ext cx="7992888" cy="4824536"/>
          </a:xfrm>
        </p:spPr>
        <p:txBody>
          <a:bodyPr>
            <a:normAutofit/>
          </a:bodyPr>
          <a:lstStyle/>
          <a:p>
            <a:r>
              <a:rPr lang="en-GB" altLang="en-US" sz="2800" b="1" dirty="0"/>
              <a:t>Master of Business Administration</a:t>
            </a:r>
            <a:br>
              <a:rPr lang="en-GB" altLang="en-US" sz="2400" dirty="0"/>
            </a:br>
            <a:br>
              <a:rPr lang="en-GB" altLang="en-US" dirty="0"/>
            </a:br>
            <a:r>
              <a:rPr lang="en-GB" dirty="0"/>
              <a:t> </a:t>
            </a:r>
            <a:r>
              <a:rPr lang="en-GB" sz="3600" b="1" dirty="0">
                <a:solidFill>
                  <a:schemeClr val="accent2">
                    <a:lumMod val="20000"/>
                    <a:lumOff val="80000"/>
                  </a:schemeClr>
                </a:solidFill>
              </a:rPr>
              <a:t>Strategic Management </a:t>
            </a:r>
            <a:br>
              <a:rPr lang="en-GB" sz="4800" b="1" dirty="0">
                <a:solidFill>
                  <a:schemeClr val="accent2">
                    <a:lumMod val="20000"/>
                    <a:lumOff val="80000"/>
                  </a:schemeClr>
                </a:solidFill>
              </a:rPr>
            </a:br>
            <a:br>
              <a:rPr lang="en-GB" sz="3200" b="1" dirty="0">
                <a:solidFill>
                  <a:schemeClr val="accent2">
                    <a:lumMod val="20000"/>
                    <a:lumOff val="80000"/>
                  </a:schemeClr>
                </a:solidFill>
              </a:rPr>
            </a:br>
            <a:r>
              <a:rPr lang="en-GB" sz="3200" b="1" dirty="0">
                <a:solidFill>
                  <a:schemeClr val="accent2">
                    <a:lumMod val="60000"/>
                    <a:lumOff val="40000"/>
                  </a:schemeClr>
                </a:solidFill>
              </a:rPr>
              <a:t>WEEK 2: </a:t>
            </a:r>
            <a:br>
              <a:rPr lang="en-GB" sz="3200" b="1" dirty="0">
                <a:solidFill>
                  <a:schemeClr val="accent2">
                    <a:lumMod val="60000"/>
                    <a:lumOff val="40000"/>
                  </a:schemeClr>
                </a:solidFill>
              </a:rPr>
            </a:br>
            <a:r>
              <a:rPr lang="en-GB" b="1" dirty="0">
                <a:solidFill>
                  <a:schemeClr val="accent2">
                    <a:lumMod val="60000"/>
                    <a:lumOff val="40000"/>
                  </a:schemeClr>
                </a:solidFill>
              </a:rPr>
              <a:t>External Audit</a:t>
            </a:r>
            <a:endParaRPr lang="en-GB" altLang="en-US" b="1" dirty="0">
              <a:solidFill>
                <a:schemeClr val="accent2">
                  <a:lumMod val="60000"/>
                  <a:lumOff val="40000"/>
                </a:schemeClr>
              </a:solidFill>
            </a:endParaRPr>
          </a:p>
        </p:txBody>
      </p:sp>
    </p:spTree>
    <p:extLst>
      <p:ext uri="{BB962C8B-B14F-4D97-AF65-F5344CB8AC3E}">
        <p14:creationId xmlns:p14="http://schemas.microsoft.com/office/powerpoint/2010/main" val="9725704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6387E0-7873-7643-B10F-EF5254558214}"/>
              </a:ext>
            </a:extLst>
          </p:cNvPr>
          <p:cNvSpPr>
            <a:spLocks noGrp="1"/>
          </p:cNvSpPr>
          <p:nvPr>
            <p:ph type="title"/>
          </p:nvPr>
        </p:nvSpPr>
        <p:spPr>
          <a:xfrm>
            <a:off x="457200" y="13316"/>
            <a:ext cx="8229600" cy="1143000"/>
          </a:xfrm>
        </p:spPr>
        <p:txBody>
          <a:bodyPr>
            <a:normAutofit/>
          </a:bodyPr>
          <a:lstStyle/>
          <a:p>
            <a:r>
              <a:rPr lang="en-US" b="1" dirty="0">
                <a:solidFill>
                  <a:srgbClr val="0070C0"/>
                </a:solidFill>
                <a:latin typeface="Corbel" panose="020B0503020204020204" pitchFamily="34" charset="0"/>
              </a:rPr>
              <a:t>Learning Outcomes</a:t>
            </a:r>
          </a:p>
        </p:txBody>
      </p:sp>
      <p:sp>
        <p:nvSpPr>
          <p:cNvPr id="5" name="Title 1">
            <a:extLst>
              <a:ext uri="{FF2B5EF4-FFF2-40B4-BE49-F238E27FC236}">
                <a16:creationId xmlns:a16="http://schemas.microsoft.com/office/drawing/2014/main" id="{5E6387E0-7873-7643-B10F-EF5254558214}"/>
              </a:ext>
            </a:extLst>
          </p:cNvPr>
          <p:cNvSpPr txBox="1">
            <a:spLocks/>
          </p:cNvSpPr>
          <p:nvPr/>
        </p:nvSpPr>
        <p:spPr>
          <a:xfrm>
            <a:off x="457200" y="1366718"/>
            <a:ext cx="8229600" cy="3423646"/>
          </a:xfrm>
          <a:prstGeom prst="rect">
            <a:avLst/>
          </a:prstGeom>
        </p:spPr>
        <p:txBody>
          <a:bodyPr vert="horz" lIns="91440" tIns="45720" rIns="91440" bIns="45720" rtlCol="0" anchor="ctr">
            <a:noAutofit/>
          </a:bodyPr>
          <a:lstStyle>
            <a:lvl1pPr algn="ctr" defTabSz="685800" rtl="0" eaLnBrk="1" latinLnBrk="0" hangingPunct="1">
              <a:spcBef>
                <a:spcPct val="0"/>
              </a:spcBef>
              <a:buNone/>
              <a:defRPr sz="3300" kern="1200">
                <a:solidFill>
                  <a:schemeClr val="tx1"/>
                </a:solidFill>
                <a:latin typeface="+mj-lt"/>
                <a:ea typeface="+mj-ea"/>
                <a:cs typeface="+mj-cs"/>
              </a:defRPr>
            </a:lvl1pPr>
          </a:lstStyle>
          <a:p>
            <a:pPr algn="just"/>
            <a:r>
              <a:rPr lang="en-GB" sz="2000" b="1" dirty="0"/>
              <a:t>Upon the successful completion of this module, the student should be able to demonstrate the ability to: </a:t>
            </a:r>
          </a:p>
          <a:p>
            <a:pPr algn="just"/>
            <a:endParaRPr lang="en-GB" sz="2000" b="1" dirty="0"/>
          </a:p>
          <a:p>
            <a:pPr marL="514350" lvl="0" indent="-514350" algn="just">
              <a:buFont typeface="+mj-lt"/>
              <a:buAutoNum type="arabicPeriod"/>
            </a:pPr>
            <a:r>
              <a:rPr lang="en-GB" sz="2000" dirty="0"/>
              <a:t>Synthesise the relationship between the external context of an organisation and its internal context and their impact on its strategies;</a:t>
            </a:r>
          </a:p>
          <a:p>
            <a:pPr marL="457200" lvl="0" indent="-457200" algn="just">
              <a:buFont typeface="+mj-lt"/>
              <a:buAutoNum type="arabicPeriod"/>
            </a:pPr>
            <a:endParaRPr lang="en-GB" sz="2000" dirty="0"/>
          </a:p>
          <a:p>
            <a:pPr marL="514350" lvl="0" indent="-514350" algn="just">
              <a:buFont typeface="+mj-lt"/>
              <a:buAutoNum type="arabicPeriod"/>
            </a:pPr>
            <a:r>
              <a:rPr lang="en-GB" sz="2000" dirty="0"/>
              <a:t>Critically evaluate competitive and development strategies, in the context of contemporary strategic management issues;</a:t>
            </a:r>
          </a:p>
          <a:p>
            <a:pPr marL="457200" lvl="0" indent="-457200" algn="just">
              <a:buFont typeface="+mj-lt"/>
              <a:buAutoNum type="arabicPeriod"/>
            </a:pPr>
            <a:endParaRPr lang="en-GB" sz="2000" dirty="0"/>
          </a:p>
          <a:p>
            <a:pPr marL="514350" lvl="0" indent="-514350" algn="just">
              <a:buFont typeface="+mj-lt"/>
              <a:buAutoNum type="arabicPeriod"/>
            </a:pPr>
            <a:r>
              <a:rPr lang="en-GB" sz="2000" dirty="0"/>
              <a:t>Assess the factors that must be considered in strategy implementation.</a:t>
            </a:r>
          </a:p>
        </p:txBody>
      </p:sp>
    </p:spTree>
    <p:extLst>
      <p:ext uri="{BB962C8B-B14F-4D97-AF65-F5344CB8AC3E}">
        <p14:creationId xmlns:p14="http://schemas.microsoft.com/office/powerpoint/2010/main" val="1232797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204" y="116632"/>
            <a:ext cx="8229600" cy="490066"/>
          </a:xfrm>
        </p:spPr>
        <p:txBody>
          <a:bodyPr>
            <a:normAutofit fontScale="90000"/>
          </a:bodyPr>
          <a:lstStyle/>
          <a:p>
            <a:r>
              <a:rPr lang="en-GB" dirty="0"/>
              <a:t>Key Topics per Week</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041260062"/>
              </p:ext>
            </p:extLst>
          </p:nvPr>
        </p:nvGraphicFramePr>
        <p:xfrm>
          <a:off x="0" y="764704"/>
          <a:ext cx="9144000" cy="5223890"/>
        </p:xfrm>
        <a:graphic>
          <a:graphicData uri="http://schemas.openxmlformats.org/drawingml/2006/table">
            <a:tbl>
              <a:tblPr firstRow="1" bandRow="1">
                <a:tableStyleId>{5C22544A-7EE6-4342-B048-85BDC9FD1C3A}</a:tableStyleId>
              </a:tblPr>
              <a:tblGrid>
                <a:gridCol w="1938964">
                  <a:extLst>
                    <a:ext uri="{9D8B030D-6E8A-4147-A177-3AD203B41FA5}">
                      <a16:colId xmlns:a16="http://schemas.microsoft.com/office/drawing/2014/main" val="3508980973"/>
                    </a:ext>
                  </a:extLst>
                </a:gridCol>
                <a:gridCol w="7205036">
                  <a:extLst>
                    <a:ext uri="{9D8B030D-6E8A-4147-A177-3AD203B41FA5}">
                      <a16:colId xmlns:a16="http://schemas.microsoft.com/office/drawing/2014/main" val="2941425508"/>
                    </a:ext>
                  </a:extLst>
                </a:gridCol>
              </a:tblGrid>
              <a:tr h="416910">
                <a:tc>
                  <a:txBody>
                    <a:bodyPr/>
                    <a:lstStyle/>
                    <a:p>
                      <a:r>
                        <a:rPr lang="en-GB" sz="2000" dirty="0"/>
                        <a:t>WEEK</a:t>
                      </a:r>
                    </a:p>
                  </a:txBody>
                  <a:tcPr/>
                </a:tc>
                <a:tc>
                  <a:txBody>
                    <a:bodyPr/>
                    <a:lstStyle/>
                    <a:p>
                      <a:r>
                        <a:rPr lang="en-GB" sz="2000" dirty="0"/>
                        <a:t>TOPICS</a:t>
                      </a:r>
                    </a:p>
                  </a:txBody>
                  <a:tcPr/>
                </a:tc>
                <a:extLst>
                  <a:ext uri="{0D108BD9-81ED-4DB2-BD59-A6C34878D82A}">
                    <a16:rowId xmlns:a16="http://schemas.microsoft.com/office/drawing/2014/main" val="1455651282"/>
                  </a:ext>
                </a:extLst>
              </a:tr>
              <a:tr h="410594">
                <a:tc>
                  <a:txBody>
                    <a:bodyPr/>
                    <a:lstStyle/>
                    <a:p>
                      <a:r>
                        <a:rPr lang="en-GB" sz="2000" dirty="0"/>
                        <a:t>WEEK 1</a:t>
                      </a:r>
                      <a:endParaRPr lang="en-GB" sz="2000" dirty="0">
                        <a:solidFill>
                          <a:schemeClr val="tx1"/>
                        </a:solidFill>
                      </a:endParaRPr>
                    </a:p>
                  </a:txBody>
                  <a:tcPr/>
                </a:tc>
                <a:tc>
                  <a:txBody>
                    <a:bodyPr/>
                    <a:lstStyle/>
                    <a:p>
                      <a:r>
                        <a:rPr lang="en-GB" sz="2000" dirty="0"/>
                        <a:t>Introduction and</a:t>
                      </a:r>
                      <a:r>
                        <a:rPr lang="en-GB" sz="2000" baseline="0" dirty="0"/>
                        <a:t> Overview of Strategic Management </a:t>
                      </a:r>
                      <a:endParaRPr lang="en-GB" sz="2000" dirty="0">
                        <a:solidFill>
                          <a:schemeClr val="tx1"/>
                        </a:solidFill>
                      </a:endParaRPr>
                    </a:p>
                  </a:txBody>
                  <a:tcPr/>
                </a:tc>
                <a:extLst>
                  <a:ext uri="{0D108BD9-81ED-4DB2-BD59-A6C34878D82A}">
                    <a16:rowId xmlns:a16="http://schemas.microsoft.com/office/drawing/2014/main" val="1378505061"/>
                  </a:ext>
                </a:extLst>
              </a:tr>
              <a:tr h="410594">
                <a:tc>
                  <a:txBody>
                    <a:bodyPr/>
                    <a:lstStyle/>
                    <a:p>
                      <a:r>
                        <a:rPr lang="en-GB" sz="2000" dirty="0"/>
                        <a:t>WEEK 2</a:t>
                      </a:r>
                      <a:endParaRPr lang="en-GB" sz="2000" dirty="0">
                        <a:solidFill>
                          <a:schemeClr val="tx1"/>
                        </a:solidFill>
                      </a:endParaRPr>
                    </a:p>
                  </a:txBody>
                  <a:tcPr/>
                </a:tc>
                <a:tc>
                  <a:txBody>
                    <a:bodyPr/>
                    <a:lstStyle/>
                    <a:p>
                      <a:r>
                        <a:rPr lang="en-GB" sz="2000" dirty="0"/>
                        <a:t>Scanning</a:t>
                      </a:r>
                      <a:r>
                        <a:rPr lang="en-GB" sz="2000" baseline="0" dirty="0"/>
                        <a:t> External Environment &amp; Industry Analysis</a:t>
                      </a:r>
                      <a:endParaRPr lang="en-GB" sz="2000" dirty="0">
                        <a:solidFill>
                          <a:schemeClr val="tx1"/>
                        </a:solidFill>
                      </a:endParaRPr>
                    </a:p>
                  </a:txBody>
                  <a:tcPr/>
                </a:tc>
                <a:extLst>
                  <a:ext uri="{0D108BD9-81ED-4DB2-BD59-A6C34878D82A}">
                    <a16:rowId xmlns:a16="http://schemas.microsoft.com/office/drawing/2014/main" val="258109216"/>
                  </a:ext>
                </a:extLst>
              </a:tr>
              <a:tr h="690165">
                <a:tc>
                  <a:txBody>
                    <a:bodyPr/>
                    <a:lstStyle/>
                    <a:p>
                      <a:r>
                        <a:rPr lang="en-GB" sz="2000" dirty="0">
                          <a:solidFill>
                            <a:schemeClr val="bg1"/>
                          </a:solidFill>
                        </a:rPr>
                        <a:t>WEEK 3</a:t>
                      </a: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dirty="0">
                          <a:solidFill>
                            <a:schemeClr val="bg1"/>
                          </a:solidFill>
                        </a:rPr>
                        <a:t>Evaluating</a:t>
                      </a:r>
                      <a:r>
                        <a:rPr lang="en-GB" sz="2000" baseline="0" dirty="0">
                          <a:solidFill>
                            <a:schemeClr val="bg1"/>
                          </a:solidFill>
                        </a:rPr>
                        <a:t> a Company’s Resources , Capabilities &amp; Competitiveness</a:t>
                      </a:r>
                      <a:endParaRPr lang="en-GB" sz="2000" dirty="0">
                        <a:solidFill>
                          <a:schemeClr val="bg1"/>
                        </a:solidFill>
                      </a:endParaRPr>
                    </a:p>
                  </a:txBody>
                  <a:tcPr>
                    <a:solidFill>
                      <a:schemeClr val="bg1"/>
                    </a:solidFill>
                  </a:tcPr>
                </a:tc>
                <a:extLst>
                  <a:ext uri="{0D108BD9-81ED-4DB2-BD59-A6C34878D82A}">
                    <a16:rowId xmlns:a16="http://schemas.microsoft.com/office/drawing/2014/main" val="421082560"/>
                  </a:ext>
                </a:extLst>
              </a:tr>
              <a:tr h="410594">
                <a:tc>
                  <a:txBody>
                    <a:bodyPr/>
                    <a:lstStyle/>
                    <a:p>
                      <a:r>
                        <a:rPr lang="en-GB" sz="2000" dirty="0">
                          <a:solidFill>
                            <a:schemeClr val="bg1"/>
                          </a:solidFill>
                        </a:rPr>
                        <a:t>WEEK 4</a:t>
                      </a: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dirty="0">
                          <a:solidFill>
                            <a:schemeClr val="bg1"/>
                          </a:solidFill>
                        </a:rPr>
                        <a:t>Crafting</a:t>
                      </a:r>
                      <a:r>
                        <a:rPr lang="en-GB" sz="2000" baseline="0" dirty="0">
                          <a:solidFill>
                            <a:schemeClr val="bg1"/>
                          </a:solidFill>
                        </a:rPr>
                        <a:t> a Business Strategy: 5 Generic Competitive Strategies </a:t>
                      </a:r>
                      <a:endParaRPr lang="en-GB" sz="2000" dirty="0">
                        <a:solidFill>
                          <a:schemeClr val="bg1"/>
                        </a:solidFill>
                      </a:endParaRPr>
                    </a:p>
                  </a:txBody>
                  <a:tcPr>
                    <a:solidFill>
                      <a:schemeClr val="bg1"/>
                    </a:solidFill>
                  </a:tcPr>
                </a:tc>
                <a:extLst>
                  <a:ext uri="{0D108BD9-81ED-4DB2-BD59-A6C34878D82A}">
                    <a16:rowId xmlns:a16="http://schemas.microsoft.com/office/drawing/2014/main" val="1525412374"/>
                  </a:ext>
                </a:extLst>
              </a:tr>
              <a:tr h="41059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kern="1200" dirty="0">
                          <a:solidFill>
                            <a:schemeClr val="bg1"/>
                          </a:solidFill>
                        </a:rPr>
                        <a:t>WEEK 5</a:t>
                      </a:r>
                      <a:endParaRPr lang="en-GB" sz="2000" kern="1200" dirty="0">
                        <a:solidFill>
                          <a:schemeClr val="bg1"/>
                        </a:solidFill>
                        <a:latin typeface="+mn-lt"/>
                        <a:ea typeface="+mn-ea"/>
                        <a:cs typeface="+mn-cs"/>
                      </a:endParaRP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kern="1200" dirty="0">
                          <a:solidFill>
                            <a:schemeClr val="bg1"/>
                          </a:solidFill>
                        </a:rPr>
                        <a:t>Crafting a Business Strategy: Diversification &amp; Multibusiness </a:t>
                      </a:r>
                      <a:endParaRPr lang="en-GB" sz="2000" kern="1200" dirty="0">
                        <a:solidFill>
                          <a:schemeClr val="bg1"/>
                        </a:solidFill>
                        <a:latin typeface="+mn-lt"/>
                        <a:ea typeface="+mn-ea"/>
                        <a:cs typeface="+mn-cs"/>
                      </a:endParaRPr>
                    </a:p>
                  </a:txBody>
                  <a:tcPr>
                    <a:solidFill>
                      <a:schemeClr val="bg1"/>
                    </a:solidFill>
                  </a:tcPr>
                </a:tc>
                <a:extLst>
                  <a:ext uri="{0D108BD9-81ED-4DB2-BD59-A6C34878D82A}">
                    <a16:rowId xmlns:a16="http://schemas.microsoft.com/office/drawing/2014/main" val="3590033289"/>
                  </a:ext>
                </a:extLst>
              </a:tr>
              <a:tr h="41059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kern="1200" dirty="0">
                          <a:solidFill>
                            <a:schemeClr val="bg1"/>
                          </a:solidFill>
                        </a:rPr>
                        <a:t>WEEK 6</a:t>
                      </a:r>
                      <a:endParaRPr lang="en-GB" sz="2000" kern="1200" dirty="0">
                        <a:solidFill>
                          <a:schemeClr val="bg1"/>
                        </a:solidFill>
                        <a:latin typeface="+mn-lt"/>
                        <a:ea typeface="+mn-ea"/>
                        <a:cs typeface="+mn-cs"/>
                      </a:endParaRP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kern="1200" dirty="0">
                          <a:solidFill>
                            <a:schemeClr val="bg1"/>
                          </a:solidFill>
                        </a:rPr>
                        <a:t>Strategy Formulation </a:t>
                      </a:r>
                      <a:endParaRPr lang="en-GB" sz="2000" kern="1200" dirty="0">
                        <a:solidFill>
                          <a:schemeClr val="bg1"/>
                        </a:solidFill>
                        <a:latin typeface="+mn-lt"/>
                        <a:ea typeface="+mn-ea"/>
                        <a:cs typeface="+mn-cs"/>
                      </a:endParaRPr>
                    </a:p>
                  </a:txBody>
                  <a:tcPr>
                    <a:solidFill>
                      <a:schemeClr val="bg1"/>
                    </a:solidFill>
                  </a:tcPr>
                </a:tc>
                <a:extLst>
                  <a:ext uri="{0D108BD9-81ED-4DB2-BD59-A6C34878D82A}">
                    <a16:rowId xmlns:a16="http://schemas.microsoft.com/office/drawing/2014/main" val="1217383239"/>
                  </a:ext>
                </a:extLst>
              </a:tr>
              <a:tr h="41059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kern="1200" dirty="0">
                          <a:solidFill>
                            <a:schemeClr val="bg1"/>
                          </a:solidFill>
                        </a:rPr>
                        <a:t>WEEK 7</a:t>
                      </a:r>
                      <a:endParaRPr lang="en-GB" sz="2000" kern="1200" dirty="0">
                        <a:solidFill>
                          <a:schemeClr val="bg1"/>
                        </a:solidFill>
                        <a:latin typeface="+mn-lt"/>
                        <a:ea typeface="+mn-ea"/>
                        <a:cs typeface="+mn-cs"/>
                      </a:endParaRP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kern="1200" dirty="0">
                          <a:solidFill>
                            <a:schemeClr val="bg1"/>
                          </a:solidFill>
                        </a:rPr>
                        <a:t>Strategy Implementation / Execution</a:t>
                      </a:r>
                      <a:endParaRPr lang="en-GB" sz="2000" kern="1200" dirty="0">
                        <a:solidFill>
                          <a:schemeClr val="bg1"/>
                        </a:solidFill>
                        <a:latin typeface="+mn-lt"/>
                        <a:ea typeface="+mn-ea"/>
                        <a:cs typeface="+mn-cs"/>
                      </a:endParaRPr>
                    </a:p>
                  </a:txBody>
                  <a:tcPr>
                    <a:solidFill>
                      <a:schemeClr val="bg1"/>
                    </a:solidFill>
                  </a:tcPr>
                </a:tc>
                <a:extLst>
                  <a:ext uri="{0D108BD9-81ED-4DB2-BD59-A6C34878D82A}">
                    <a16:rowId xmlns:a16="http://schemas.microsoft.com/office/drawing/2014/main" val="3522238081"/>
                  </a:ext>
                </a:extLst>
              </a:tr>
              <a:tr h="410594">
                <a:tc>
                  <a:txBody>
                    <a:bodyPr/>
                    <a:lstStyle/>
                    <a:p>
                      <a:r>
                        <a:rPr lang="en-GB" sz="2000" dirty="0">
                          <a:solidFill>
                            <a:schemeClr val="bg1"/>
                          </a:solidFill>
                        </a:rPr>
                        <a:t>WEEK 8</a:t>
                      </a: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dirty="0">
                          <a:solidFill>
                            <a:schemeClr val="bg1"/>
                          </a:solidFill>
                        </a:rPr>
                        <a:t>Ethics,</a:t>
                      </a:r>
                      <a:r>
                        <a:rPr lang="en-GB" sz="2000" baseline="0" dirty="0">
                          <a:solidFill>
                            <a:schemeClr val="bg1"/>
                          </a:solidFill>
                        </a:rPr>
                        <a:t> Corporate Social Responsibility, Sustainability &amp; Strategy</a:t>
                      </a:r>
                      <a:endParaRPr lang="en-GB" sz="2000" dirty="0">
                        <a:solidFill>
                          <a:schemeClr val="bg1"/>
                        </a:solidFill>
                      </a:endParaRPr>
                    </a:p>
                  </a:txBody>
                  <a:tcPr>
                    <a:solidFill>
                      <a:schemeClr val="bg1"/>
                    </a:solidFill>
                  </a:tcPr>
                </a:tc>
                <a:extLst>
                  <a:ext uri="{0D108BD9-81ED-4DB2-BD59-A6C34878D82A}">
                    <a16:rowId xmlns:a16="http://schemas.microsoft.com/office/drawing/2014/main" val="307989824"/>
                  </a:ext>
                </a:extLst>
              </a:tr>
              <a:tr h="410594">
                <a:tc>
                  <a:txBody>
                    <a:bodyPr/>
                    <a:lstStyle/>
                    <a:p>
                      <a:r>
                        <a:rPr lang="en-GB" sz="2000" dirty="0">
                          <a:solidFill>
                            <a:schemeClr val="bg1"/>
                          </a:solidFill>
                        </a:rPr>
                        <a:t>WEEK 9</a:t>
                      </a: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dirty="0">
                          <a:solidFill>
                            <a:schemeClr val="bg1"/>
                          </a:solidFill>
                        </a:rPr>
                        <a:t>Evaluation and Control</a:t>
                      </a:r>
                    </a:p>
                  </a:txBody>
                  <a:tcPr>
                    <a:solidFill>
                      <a:schemeClr val="bg1"/>
                    </a:solidFill>
                  </a:tcPr>
                </a:tc>
                <a:extLst>
                  <a:ext uri="{0D108BD9-81ED-4DB2-BD59-A6C34878D82A}">
                    <a16:rowId xmlns:a16="http://schemas.microsoft.com/office/drawing/2014/main" val="1382191698"/>
                  </a:ext>
                </a:extLst>
              </a:tr>
              <a:tr h="410594">
                <a:tc>
                  <a:txBody>
                    <a:bodyPr/>
                    <a:lstStyle/>
                    <a:p>
                      <a:r>
                        <a:rPr lang="en-GB" sz="2000" dirty="0">
                          <a:solidFill>
                            <a:schemeClr val="bg1"/>
                          </a:solidFill>
                        </a:rPr>
                        <a:t>WEEK 10</a:t>
                      </a: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dirty="0">
                          <a:solidFill>
                            <a:schemeClr val="bg1"/>
                          </a:solidFill>
                        </a:rPr>
                        <a:t>Workshop</a:t>
                      </a:r>
                    </a:p>
                  </a:txBody>
                  <a:tcPr>
                    <a:solidFill>
                      <a:schemeClr val="bg1"/>
                    </a:solidFill>
                  </a:tcPr>
                </a:tc>
                <a:extLst>
                  <a:ext uri="{0D108BD9-81ED-4DB2-BD59-A6C34878D82A}">
                    <a16:rowId xmlns:a16="http://schemas.microsoft.com/office/drawing/2014/main" val="3497332834"/>
                  </a:ext>
                </a:extLst>
              </a:tr>
              <a:tr h="410594">
                <a:tc>
                  <a:txBody>
                    <a:bodyPr/>
                    <a:lstStyle/>
                    <a:p>
                      <a:r>
                        <a:rPr lang="en-GB" sz="2000" dirty="0">
                          <a:solidFill>
                            <a:schemeClr val="bg1"/>
                          </a:solidFill>
                        </a:rPr>
                        <a:t>WEEK 11</a:t>
                      </a: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dirty="0">
                          <a:solidFill>
                            <a:schemeClr val="bg1"/>
                          </a:solidFill>
                        </a:rPr>
                        <a:t>Assignment</a:t>
                      </a:r>
                      <a:r>
                        <a:rPr lang="en-GB" sz="2000" baseline="0" dirty="0">
                          <a:solidFill>
                            <a:schemeClr val="bg1"/>
                          </a:solidFill>
                        </a:rPr>
                        <a:t> Submission</a:t>
                      </a:r>
                      <a:endParaRPr lang="en-GB" sz="2000" dirty="0">
                        <a:solidFill>
                          <a:schemeClr val="bg1"/>
                        </a:solidFill>
                      </a:endParaRPr>
                    </a:p>
                  </a:txBody>
                  <a:tcPr>
                    <a:solidFill>
                      <a:schemeClr val="bg1"/>
                    </a:solidFill>
                  </a:tcPr>
                </a:tc>
                <a:extLst>
                  <a:ext uri="{0D108BD9-81ED-4DB2-BD59-A6C34878D82A}">
                    <a16:rowId xmlns:a16="http://schemas.microsoft.com/office/drawing/2014/main" val="3822482138"/>
                  </a:ext>
                </a:extLst>
              </a:tr>
            </a:tbl>
          </a:graphicData>
        </a:graphic>
      </p:graphicFrame>
    </p:spTree>
    <p:extLst>
      <p:ext uri="{BB962C8B-B14F-4D97-AF65-F5344CB8AC3E}">
        <p14:creationId xmlns:p14="http://schemas.microsoft.com/office/powerpoint/2010/main" val="1890768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5439" y="450376"/>
            <a:ext cx="8372902" cy="5254388"/>
          </a:xfrm>
        </p:spPr>
        <p:txBody>
          <a:bodyPr>
            <a:noAutofit/>
          </a:bodyPr>
          <a:lstStyle/>
          <a:p>
            <a:r>
              <a:rPr lang="en-GB" sz="2800" b="1" dirty="0"/>
              <a:t>Environmental Scanning &amp; Industry Analysis</a:t>
            </a:r>
            <a:r>
              <a:rPr lang="en-GB" sz="2800" dirty="0"/>
              <a:t> </a:t>
            </a:r>
          </a:p>
          <a:p>
            <a:pPr lvl="1"/>
            <a:r>
              <a:rPr lang="en-GB" sz="2400" dirty="0"/>
              <a:t>Explain why environmental scanning is necessary </a:t>
            </a:r>
          </a:p>
          <a:p>
            <a:pPr lvl="1"/>
            <a:r>
              <a:rPr lang="en-GB" sz="2400" dirty="0"/>
              <a:t>The Nature of External Audit</a:t>
            </a:r>
          </a:p>
          <a:p>
            <a:pPr lvl="1"/>
            <a:r>
              <a:rPr lang="en-GB" sz="2400" dirty="0"/>
              <a:t>Discuss the 10 major external forces that affect organisations </a:t>
            </a:r>
          </a:p>
          <a:p>
            <a:pPr lvl="2"/>
            <a:r>
              <a:rPr lang="en-GB" sz="2000" dirty="0"/>
              <a:t>PESTEL</a:t>
            </a:r>
          </a:p>
          <a:p>
            <a:pPr lvl="2"/>
            <a:r>
              <a:rPr lang="en-GB" sz="2000" dirty="0"/>
              <a:t>Porter’s 5 Forces </a:t>
            </a:r>
          </a:p>
          <a:p>
            <a:pPr lvl="2"/>
            <a:r>
              <a:rPr lang="en-GB" sz="2000" dirty="0"/>
              <a:t>Competitive Intelligence / Competitive Profile Matrix </a:t>
            </a:r>
          </a:p>
          <a:p>
            <a:pPr lvl="0"/>
            <a:r>
              <a:rPr lang="en-GB" sz="2800" b="1" dirty="0"/>
              <a:t>Industry Analysis</a:t>
            </a:r>
          </a:p>
          <a:p>
            <a:pPr lvl="1"/>
            <a:r>
              <a:rPr lang="en-GB" sz="2400" dirty="0"/>
              <a:t>Major forces affecting the industry </a:t>
            </a:r>
          </a:p>
          <a:p>
            <a:pPr lvl="2"/>
            <a:r>
              <a:rPr lang="en-GB" sz="2000" dirty="0"/>
              <a:t>Use Porter’s 5 Forces</a:t>
            </a:r>
          </a:p>
          <a:p>
            <a:pPr lvl="2"/>
            <a:r>
              <a:rPr lang="en-GB" sz="2000" dirty="0"/>
              <a:t> Competitive Intelligence</a:t>
            </a:r>
          </a:p>
        </p:txBody>
      </p:sp>
    </p:spTree>
    <p:extLst>
      <p:ext uri="{BB962C8B-B14F-4D97-AF65-F5344CB8AC3E}">
        <p14:creationId xmlns:p14="http://schemas.microsoft.com/office/powerpoint/2010/main" val="3344717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6387E0-7873-7643-B10F-EF5254558214}"/>
              </a:ext>
            </a:extLst>
          </p:cNvPr>
          <p:cNvSpPr>
            <a:spLocks noGrp="1"/>
          </p:cNvSpPr>
          <p:nvPr>
            <p:ph type="title"/>
          </p:nvPr>
        </p:nvSpPr>
        <p:spPr>
          <a:xfrm>
            <a:off x="814859" y="272201"/>
            <a:ext cx="7705350" cy="436728"/>
          </a:xfrm>
        </p:spPr>
        <p:txBody>
          <a:bodyPr>
            <a:normAutofit fontScale="90000"/>
          </a:bodyPr>
          <a:lstStyle/>
          <a:p>
            <a:r>
              <a:rPr lang="en-US" b="1" dirty="0">
                <a:latin typeface="Corbel" panose="020B0503020204020204" pitchFamily="34" charset="0"/>
              </a:rPr>
              <a:t>The Nature of Externa Audit</a:t>
            </a:r>
          </a:p>
        </p:txBody>
      </p:sp>
      <p:sp>
        <p:nvSpPr>
          <p:cNvPr id="3" name="Content Placeholder 2"/>
          <p:cNvSpPr>
            <a:spLocks noGrp="1"/>
          </p:cNvSpPr>
          <p:nvPr>
            <p:ph idx="1"/>
          </p:nvPr>
        </p:nvSpPr>
        <p:spPr>
          <a:xfrm>
            <a:off x="552734" y="1050878"/>
            <a:ext cx="8229600" cy="5254388"/>
          </a:xfrm>
        </p:spPr>
        <p:txBody>
          <a:bodyPr>
            <a:noAutofit/>
          </a:bodyPr>
          <a:lstStyle/>
          <a:p>
            <a:pPr algn="just"/>
            <a:r>
              <a:rPr lang="en-GB" sz="2800" dirty="0"/>
              <a:t>Allows the firm to explore a set of opportunities that it can benefit from. </a:t>
            </a:r>
          </a:p>
          <a:p>
            <a:pPr algn="just"/>
            <a:r>
              <a:rPr lang="en-GB" sz="2800" dirty="0"/>
              <a:t>Allows the firm to explore and identify threats that are likely to impact the firm and should be avoided.</a:t>
            </a:r>
          </a:p>
          <a:p>
            <a:pPr algn="just"/>
            <a:r>
              <a:rPr lang="en-GB" sz="2800" dirty="0"/>
              <a:t>External Audit helps the business identify the </a:t>
            </a:r>
            <a:r>
              <a:rPr lang="en-GB" sz="2800" b="1" dirty="0">
                <a:solidFill>
                  <a:srgbClr val="FF0000"/>
                </a:solidFill>
              </a:rPr>
              <a:t>key variables / factors</a:t>
            </a:r>
            <a:r>
              <a:rPr lang="en-GB" sz="2800" dirty="0"/>
              <a:t> which are likely to influence the business.  </a:t>
            </a:r>
          </a:p>
          <a:p>
            <a:pPr algn="just"/>
            <a:r>
              <a:rPr lang="en-GB" sz="2800" dirty="0"/>
              <a:t>Firms then formulate strategies which enable the firm </a:t>
            </a:r>
            <a:r>
              <a:rPr lang="en-GB" sz="2800" b="1" u="sng" dirty="0"/>
              <a:t>exploit the opportunities or minimise the threats</a:t>
            </a:r>
            <a:r>
              <a:rPr lang="en-GB" sz="2800" dirty="0"/>
              <a:t> of external factors. </a:t>
            </a:r>
          </a:p>
          <a:p>
            <a:pPr algn="just"/>
            <a:endParaRPr lang="en-GB" sz="2800" dirty="0"/>
          </a:p>
          <a:p>
            <a:pPr algn="just"/>
            <a:endParaRPr lang="en-GB" sz="2800" dirty="0"/>
          </a:p>
          <a:p>
            <a:pPr algn="just"/>
            <a:endParaRPr lang="en-GB" sz="2800" dirty="0"/>
          </a:p>
        </p:txBody>
      </p:sp>
    </p:spTree>
    <p:extLst>
      <p:ext uri="{BB962C8B-B14F-4D97-AF65-F5344CB8AC3E}">
        <p14:creationId xmlns:p14="http://schemas.microsoft.com/office/powerpoint/2010/main" val="3548224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48944"/>
          </a:xfrm>
        </p:spPr>
        <p:txBody>
          <a:bodyPr/>
          <a:lstStyle/>
          <a:p>
            <a:r>
              <a:rPr lang="en-GB" b="1" dirty="0"/>
              <a:t>The Macro-Environment</a:t>
            </a:r>
          </a:p>
        </p:txBody>
      </p:sp>
      <p:sp>
        <p:nvSpPr>
          <p:cNvPr id="3" name="Content Placeholder 2"/>
          <p:cNvSpPr>
            <a:spLocks noGrp="1"/>
          </p:cNvSpPr>
          <p:nvPr>
            <p:ph idx="1"/>
          </p:nvPr>
        </p:nvSpPr>
        <p:spPr>
          <a:xfrm>
            <a:off x="457200" y="1272654"/>
            <a:ext cx="8229600" cy="3917032"/>
          </a:xfrm>
        </p:spPr>
        <p:txBody>
          <a:bodyPr>
            <a:noAutofit/>
          </a:bodyPr>
          <a:lstStyle/>
          <a:p>
            <a:pPr algn="just"/>
            <a:r>
              <a:rPr lang="en-GB" sz="2800" b="1" dirty="0">
                <a:solidFill>
                  <a:srgbClr val="C00000"/>
                </a:solidFill>
              </a:rPr>
              <a:t>The macro-environment </a:t>
            </a:r>
            <a:r>
              <a:rPr lang="en-GB" sz="2800" dirty="0"/>
              <a:t>defines the broad environmental context in which a company is situated and is comprised of </a:t>
            </a:r>
            <a:r>
              <a:rPr lang="en-GB" sz="2800" b="1" dirty="0">
                <a:solidFill>
                  <a:srgbClr val="FF0000"/>
                </a:solidFill>
              </a:rPr>
              <a:t>six</a:t>
            </a:r>
            <a:r>
              <a:rPr lang="en-GB" sz="2800" dirty="0"/>
              <a:t> principal components: political factors, economic conditions, sociocultural forces, technological factors, environmental factors, and legal/regulatory conditions. </a:t>
            </a:r>
          </a:p>
          <a:p>
            <a:pPr algn="just"/>
            <a:r>
              <a:rPr lang="en-GB" sz="2800" b="1" dirty="0">
                <a:solidFill>
                  <a:srgbClr val="C00000"/>
                </a:solidFill>
              </a:rPr>
              <a:t>PESTEL analysis </a:t>
            </a:r>
            <a:r>
              <a:rPr lang="en-GB" sz="2800" dirty="0"/>
              <a:t>can be used to assess the relevance of the six principal components of the macro-environment in making strategic decisions. </a:t>
            </a:r>
          </a:p>
        </p:txBody>
      </p:sp>
    </p:spTree>
    <p:extLst>
      <p:ext uri="{BB962C8B-B14F-4D97-AF65-F5344CB8AC3E}">
        <p14:creationId xmlns:p14="http://schemas.microsoft.com/office/powerpoint/2010/main" val="2899028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44228"/>
          </a:xfrm>
        </p:spPr>
        <p:txBody>
          <a:bodyPr>
            <a:normAutofit fontScale="90000"/>
          </a:bodyPr>
          <a:lstStyle/>
          <a:p>
            <a:r>
              <a:rPr lang="en-GB" b="1" dirty="0"/>
              <a:t>Components of External Environment </a:t>
            </a:r>
          </a:p>
        </p:txBody>
      </p:sp>
      <p:pic>
        <p:nvPicPr>
          <p:cNvPr id="4" name="Picture 3"/>
          <p:cNvPicPr>
            <a:picLocks noChangeAspect="1"/>
          </p:cNvPicPr>
          <p:nvPr/>
        </p:nvPicPr>
        <p:blipFill>
          <a:blip r:embed="rId2"/>
          <a:stretch>
            <a:fillRect/>
          </a:stretch>
        </p:blipFill>
        <p:spPr>
          <a:xfrm>
            <a:off x="259307" y="1417638"/>
            <a:ext cx="8720920" cy="5440362"/>
          </a:xfrm>
          <a:prstGeom prst="rect">
            <a:avLst/>
          </a:prstGeom>
        </p:spPr>
      </p:pic>
    </p:spTree>
    <p:extLst>
      <p:ext uri="{BB962C8B-B14F-4D97-AF65-F5344CB8AC3E}">
        <p14:creationId xmlns:p14="http://schemas.microsoft.com/office/powerpoint/2010/main" val="2257248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6387E0-7873-7643-B10F-EF5254558214}"/>
              </a:ext>
            </a:extLst>
          </p:cNvPr>
          <p:cNvSpPr>
            <a:spLocks noGrp="1"/>
          </p:cNvSpPr>
          <p:nvPr>
            <p:ph type="title"/>
          </p:nvPr>
        </p:nvSpPr>
        <p:spPr>
          <a:xfrm>
            <a:off x="719325" y="0"/>
            <a:ext cx="7705350" cy="504967"/>
          </a:xfrm>
        </p:spPr>
        <p:txBody>
          <a:bodyPr>
            <a:normAutofit fontScale="90000"/>
          </a:bodyPr>
          <a:lstStyle/>
          <a:p>
            <a:r>
              <a:rPr lang="en-US" b="1" dirty="0">
                <a:solidFill>
                  <a:srgbClr val="0070C0"/>
                </a:solidFill>
                <a:latin typeface="Corbel" panose="020B0503020204020204" pitchFamily="34" charset="0"/>
              </a:rPr>
              <a:t>External Environment </a:t>
            </a:r>
          </a:p>
        </p:txBody>
      </p:sp>
      <p:grpSp>
        <p:nvGrpSpPr>
          <p:cNvPr id="38" name="Group 37"/>
          <p:cNvGrpSpPr/>
          <p:nvPr/>
        </p:nvGrpSpPr>
        <p:grpSpPr>
          <a:xfrm>
            <a:off x="191069" y="945708"/>
            <a:ext cx="8502555" cy="2903733"/>
            <a:chOff x="191069" y="945708"/>
            <a:chExt cx="8502555" cy="2903733"/>
          </a:xfrm>
        </p:grpSpPr>
        <p:grpSp>
          <p:nvGrpSpPr>
            <p:cNvPr id="15" name="Group 14"/>
            <p:cNvGrpSpPr/>
            <p:nvPr/>
          </p:nvGrpSpPr>
          <p:grpSpPr>
            <a:xfrm>
              <a:off x="423081" y="1105469"/>
              <a:ext cx="2238232" cy="1050877"/>
              <a:chOff x="423081" y="1105469"/>
              <a:chExt cx="2238232" cy="1050877"/>
            </a:xfrm>
          </p:grpSpPr>
          <p:sp>
            <p:nvSpPr>
              <p:cNvPr id="13" name="Rounded Rectangle 12"/>
              <p:cNvSpPr/>
              <p:nvPr/>
            </p:nvSpPr>
            <p:spPr>
              <a:xfrm>
                <a:off x="423081" y="1105469"/>
                <a:ext cx="2238232" cy="1050877"/>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496469" y="1215408"/>
                <a:ext cx="2091456" cy="830997"/>
              </a:xfrm>
              <a:prstGeom prst="rect">
                <a:avLst/>
              </a:prstGeom>
            </p:spPr>
            <p:txBody>
              <a:bodyPr wrap="square">
                <a:spAutoFit/>
              </a:bodyPr>
              <a:lstStyle/>
              <a:p>
                <a:pPr algn="ctr"/>
                <a:r>
                  <a:rPr lang="en-GB" sz="2400" b="1" dirty="0">
                    <a:latin typeface="Corbel" panose="020B0503020204020204" pitchFamily="34" charset="0"/>
                  </a:rPr>
                  <a:t>(1) Political Factors</a:t>
                </a:r>
                <a:endParaRPr lang="en-GB" sz="2400" dirty="0"/>
              </a:p>
            </p:txBody>
          </p:sp>
        </p:grpSp>
        <p:grpSp>
          <p:nvGrpSpPr>
            <p:cNvPr id="16" name="Group 15"/>
            <p:cNvGrpSpPr/>
            <p:nvPr/>
          </p:nvGrpSpPr>
          <p:grpSpPr>
            <a:xfrm>
              <a:off x="3322588" y="1105465"/>
              <a:ext cx="2238232" cy="1050877"/>
              <a:chOff x="423081" y="1105469"/>
              <a:chExt cx="2238232" cy="1050877"/>
            </a:xfrm>
          </p:grpSpPr>
          <p:sp>
            <p:nvSpPr>
              <p:cNvPr id="17" name="Rounded Rectangle 16"/>
              <p:cNvSpPr/>
              <p:nvPr/>
            </p:nvSpPr>
            <p:spPr>
              <a:xfrm>
                <a:off x="423081" y="1105469"/>
                <a:ext cx="2238232" cy="1050877"/>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496469" y="1215408"/>
                <a:ext cx="2091456" cy="830997"/>
              </a:xfrm>
              <a:prstGeom prst="rect">
                <a:avLst/>
              </a:prstGeom>
            </p:spPr>
            <p:txBody>
              <a:bodyPr wrap="square">
                <a:spAutoFit/>
              </a:bodyPr>
              <a:lstStyle/>
              <a:p>
                <a:pPr algn="ctr"/>
                <a:r>
                  <a:rPr lang="en-GB" sz="2400" b="1" dirty="0">
                    <a:latin typeface="Corbel" panose="020B0503020204020204" pitchFamily="34" charset="0"/>
                  </a:rPr>
                  <a:t>(2) Economic Factors</a:t>
                </a:r>
                <a:endParaRPr lang="en-GB" sz="2400" dirty="0"/>
              </a:p>
            </p:txBody>
          </p:sp>
        </p:grpSp>
        <p:grpSp>
          <p:nvGrpSpPr>
            <p:cNvPr id="19" name="Group 18"/>
            <p:cNvGrpSpPr/>
            <p:nvPr/>
          </p:nvGrpSpPr>
          <p:grpSpPr>
            <a:xfrm>
              <a:off x="6075529" y="1105467"/>
              <a:ext cx="2238232" cy="1050877"/>
              <a:chOff x="423081" y="1105469"/>
              <a:chExt cx="2238232" cy="1050877"/>
            </a:xfrm>
          </p:grpSpPr>
          <p:sp>
            <p:nvSpPr>
              <p:cNvPr id="20" name="Rounded Rectangle 19"/>
              <p:cNvSpPr/>
              <p:nvPr/>
            </p:nvSpPr>
            <p:spPr>
              <a:xfrm>
                <a:off x="423081" y="1105469"/>
                <a:ext cx="2238232" cy="1050877"/>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496469" y="1169241"/>
                <a:ext cx="2091456" cy="923330"/>
              </a:xfrm>
              <a:prstGeom prst="rect">
                <a:avLst/>
              </a:prstGeom>
            </p:spPr>
            <p:txBody>
              <a:bodyPr wrap="square">
                <a:spAutoFit/>
              </a:bodyPr>
              <a:lstStyle/>
              <a:p>
                <a:pPr algn="ctr"/>
                <a:r>
                  <a:rPr lang="en-GB" b="1" dirty="0">
                    <a:latin typeface="Corbel" panose="020B0503020204020204" pitchFamily="34" charset="0"/>
                  </a:rPr>
                  <a:t>(3) Social, Cultural, Demographic Factors</a:t>
                </a:r>
                <a:endParaRPr lang="en-GB" dirty="0"/>
              </a:p>
            </p:txBody>
          </p:sp>
        </p:grpSp>
        <p:grpSp>
          <p:nvGrpSpPr>
            <p:cNvPr id="22" name="Group 21"/>
            <p:cNvGrpSpPr/>
            <p:nvPr/>
          </p:nvGrpSpPr>
          <p:grpSpPr>
            <a:xfrm>
              <a:off x="349693" y="2376070"/>
              <a:ext cx="2311515" cy="1214572"/>
              <a:chOff x="349798" y="941774"/>
              <a:chExt cx="2311515" cy="1214572"/>
            </a:xfrm>
          </p:grpSpPr>
          <p:sp>
            <p:nvSpPr>
              <p:cNvPr id="23" name="Rounded Rectangle 22"/>
              <p:cNvSpPr/>
              <p:nvPr/>
            </p:nvSpPr>
            <p:spPr>
              <a:xfrm>
                <a:off x="423081" y="981441"/>
                <a:ext cx="2238232" cy="1174905"/>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349798" y="941774"/>
                <a:ext cx="2238232" cy="1200329"/>
              </a:xfrm>
              <a:prstGeom prst="rect">
                <a:avLst/>
              </a:prstGeom>
            </p:spPr>
            <p:txBody>
              <a:bodyPr wrap="square">
                <a:spAutoFit/>
              </a:bodyPr>
              <a:lstStyle/>
              <a:p>
                <a:pPr algn="ctr"/>
                <a:r>
                  <a:rPr lang="en-GB" sz="2400" b="1" dirty="0">
                    <a:latin typeface="Corbel" panose="020B0503020204020204" pitchFamily="34" charset="0"/>
                  </a:rPr>
                  <a:t>(4) Technological Factors</a:t>
                </a:r>
                <a:endParaRPr lang="en-GB" sz="2400" dirty="0"/>
              </a:p>
            </p:txBody>
          </p:sp>
        </p:grpSp>
        <p:grpSp>
          <p:nvGrpSpPr>
            <p:cNvPr id="31" name="Group 30"/>
            <p:cNvGrpSpPr/>
            <p:nvPr/>
          </p:nvGrpSpPr>
          <p:grpSpPr>
            <a:xfrm>
              <a:off x="3249305" y="2402727"/>
              <a:ext cx="2311515" cy="1200924"/>
              <a:chOff x="349798" y="955422"/>
              <a:chExt cx="2311515" cy="1200924"/>
            </a:xfrm>
          </p:grpSpPr>
          <p:sp>
            <p:nvSpPr>
              <p:cNvPr id="32" name="Rounded Rectangle 31"/>
              <p:cNvSpPr/>
              <p:nvPr/>
            </p:nvSpPr>
            <p:spPr>
              <a:xfrm>
                <a:off x="423081" y="981441"/>
                <a:ext cx="2238232" cy="1174905"/>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p:cNvSpPr/>
              <p:nvPr/>
            </p:nvSpPr>
            <p:spPr>
              <a:xfrm>
                <a:off x="349798" y="955422"/>
                <a:ext cx="2238232" cy="1200329"/>
              </a:xfrm>
              <a:prstGeom prst="rect">
                <a:avLst/>
              </a:prstGeom>
            </p:spPr>
            <p:txBody>
              <a:bodyPr wrap="square">
                <a:spAutoFit/>
              </a:bodyPr>
              <a:lstStyle/>
              <a:p>
                <a:pPr algn="ctr"/>
                <a:r>
                  <a:rPr lang="en-GB" sz="2400" b="1" dirty="0">
                    <a:latin typeface="Corbel" panose="020B0503020204020204" pitchFamily="34" charset="0"/>
                  </a:rPr>
                  <a:t>(5) Natural Environmental Factors</a:t>
                </a:r>
                <a:endParaRPr lang="en-GB" sz="2400" dirty="0"/>
              </a:p>
            </p:txBody>
          </p:sp>
        </p:grpSp>
        <p:grpSp>
          <p:nvGrpSpPr>
            <p:cNvPr id="34" name="Group 33"/>
            <p:cNvGrpSpPr/>
            <p:nvPr/>
          </p:nvGrpSpPr>
          <p:grpSpPr>
            <a:xfrm>
              <a:off x="6075423" y="2428746"/>
              <a:ext cx="2238232" cy="1174905"/>
              <a:chOff x="423081" y="981441"/>
              <a:chExt cx="2238232" cy="1174905"/>
            </a:xfrm>
          </p:grpSpPr>
          <p:sp>
            <p:nvSpPr>
              <p:cNvPr id="35" name="Rounded Rectangle 34"/>
              <p:cNvSpPr/>
              <p:nvPr/>
            </p:nvSpPr>
            <p:spPr>
              <a:xfrm>
                <a:off x="423081" y="981441"/>
                <a:ext cx="2238232" cy="1174905"/>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Rectangle 35"/>
              <p:cNvSpPr/>
              <p:nvPr/>
            </p:nvSpPr>
            <p:spPr>
              <a:xfrm>
                <a:off x="423081" y="1043448"/>
                <a:ext cx="2238232" cy="830997"/>
              </a:xfrm>
              <a:prstGeom prst="rect">
                <a:avLst/>
              </a:prstGeom>
            </p:spPr>
            <p:txBody>
              <a:bodyPr wrap="square">
                <a:spAutoFit/>
              </a:bodyPr>
              <a:lstStyle/>
              <a:p>
                <a:pPr algn="ctr"/>
                <a:r>
                  <a:rPr lang="en-GB" sz="2400" b="1" dirty="0">
                    <a:latin typeface="Corbel" panose="020B0503020204020204" pitchFamily="34" charset="0"/>
                  </a:rPr>
                  <a:t>(6) </a:t>
                </a:r>
              </a:p>
              <a:p>
                <a:pPr algn="ctr"/>
                <a:r>
                  <a:rPr lang="en-GB" sz="2400" b="1" dirty="0">
                    <a:latin typeface="Corbel" panose="020B0503020204020204" pitchFamily="34" charset="0"/>
                  </a:rPr>
                  <a:t>Legal Factors</a:t>
                </a:r>
                <a:endParaRPr lang="en-GB" sz="2400" dirty="0"/>
              </a:p>
            </p:txBody>
          </p:sp>
        </p:grpSp>
        <p:sp>
          <p:nvSpPr>
            <p:cNvPr id="37" name="Rectangle 36"/>
            <p:cNvSpPr/>
            <p:nvPr/>
          </p:nvSpPr>
          <p:spPr>
            <a:xfrm>
              <a:off x="191069" y="945708"/>
              <a:ext cx="8502555" cy="2903733"/>
            </a:xfrm>
            <a:prstGeom prst="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2" name="Group 41"/>
          <p:cNvGrpSpPr/>
          <p:nvPr/>
        </p:nvGrpSpPr>
        <p:grpSpPr>
          <a:xfrm>
            <a:off x="1542092" y="4121843"/>
            <a:ext cx="5213445" cy="1419367"/>
            <a:chOff x="1665027" y="4107976"/>
            <a:chExt cx="5213445" cy="1419367"/>
          </a:xfrm>
        </p:grpSpPr>
        <p:sp>
          <p:nvSpPr>
            <p:cNvPr id="41" name="Rectangle 40"/>
            <p:cNvSpPr/>
            <p:nvPr/>
          </p:nvSpPr>
          <p:spPr>
            <a:xfrm>
              <a:off x="1665027" y="4107976"/>
              <a:ext cx="5213445" cy="1419367"/>
            </a:xfrm>
            <a:prstGeom prst="rect">
              <a:avLst/>
            </a:prstGeom>
            <a:solidFill>
              <a:schemeClr val="bg2"/>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3034751" y="4287316"/>
              <a:ext cx="2146451" cy="1015663"/>
            </a:xfrm>
            <a:prstGeom prst="rect">
              <a:avLst/>
            </a:prstGeom>
          </p:spPr>
          <p:txBody>
            <a:bodyPr wrap="square">
              <a:spAutoFit/>
            </a:bodyPr>
            <a:lstStyle/>
            <a:p>
              <a:pPr algn="ctr"/>
              <a:r>
                <a:rPr lang="en-GB" sz="2000" b="1" dirty="0">
                  <a:latin typeface="Corbel" panose="020B0503020204020204" pitchFamily="34" charset="0"/>
                </a:rPr>
                <a:t>(7) </a:t>
              </a:r>
            </a:p>
            <a:p>
              <a:pPr algn="ctr"/>
              <a:r>
                <a:rPr lang="en-GB" sz="2000" b="1" dirty="0">
                  <a:latin typeface="Corbel" panose="020B0503020204020204" pitchFamily="34" charset="0"/>
                </a:rPr>
                <a:t>Competitive </a:t>
              </a:r>
            </a:p>
            <a:p>
              <a:pPr algn="ctr"/>
              <a:r>
                <a:rPr lang="en-GB" sz="2000" b="1" dirty="0">
                  <a:latin typeface="Corbel" panose="020B0503020204020204" pitchFamily="34" charset="0"/>
                </a:rPr>
                <a:t>Forces. </a:t>
              </a:r>
            </a:p>
          </p:txBody>
        </p:sp>
        <p:sp>
          <p:nvSpPr>
            <p:cNvPr id="40" name="Rounded Rectangle 39"/>
            <p:cNvSpPr/>
            <p:nvPr/>
          </p:nvSpPr>
          <p:spPr>
            <a:xfrm>
              <a:off x="3034751" y="4207696"/>
              <a:ext cx="2238232" cy="1174905"/>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3" name="TextBox 42"/>
          <p:cNvSpPr txBox="1"/>
          <p:nvPr/>
        </p:nvSpPr>
        <p:spPr>
          <a:xfrm>
            <a:off x="4741808" y="5444280"/>
            <a:ext cx="2053387" cy="369332"/>
          </a:xfrm>
          <a:prstGeom prst="rect">
            <a:avLst/>
          </a:prstGeom>
          <a:noFill/>
        </p:spPr>
        <p:txBody>
          <a:bodyPr wrap="square" rtlCol="0">
            <a:spAutoFit/>
          </a:bodyPr>
          <a:lstStyle/>
          <a:p>
            <a:pPr algn="r"/>
            <a:r>
              <a:rPr lang="en-GB" dirty="0">
                <a:solidFill>
                  <a:srgbClr val="C00000"/>
                </a:solidFill>
              </a:rPr>
              <a:t>Microenvironment</a:t>
            </a:r>
          </a:p>
        </p:txBody>
      </p:sp>
      <p:sp>
        <p:nvSpPr>
          <p:cNvPr id="44" name="TextBox 43"/>
          <p:cNvSpPr txBox="1"/>
          <p:nvPr/>
        </p:nvSpPr>
        <p:spPr>
          <a:xfrm>
            <a:off x="6755537" y="638900"/>
            <a:ext cx="2053387" cy="369332"/>
          </a:xfrm>
          <a:prstGeom prst="rect">
            <a:avLst/>
          </a:prstGeom>
          <a:noFill/>
        </p:spPr>
        <p:txBody>
          <a:bodyPr wrap="square" rtlCol="0">
            <a:spAutoFit/>
          </a:bodyPr>
          <a:lstStyle/>
          <a:p>
            <a:pPr algn="r"/>
            <a:r>
              <a:rPr lang="en-GB" dirty="0">
                <a:solidFill>
                  <a:srgbClr val="C00000"/>
                </a:solidFill>
              </a:rPr>
              <a:t>Macroenvironment</a:t>
            </a:r>
          </a:p>
        </p:txBody>
      </p:sp>
    </p:spTree>
    <p:extLst>
      <p:ext uri="{BB962C8B-B14F-4D97-AF65-F5344CB8AC3E}">
        <p14:creationId xmlns:p14="http://schemas.microsoft.com/office/powerpoint/2010/main" val="1839635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500"/>
                                        <p:tgtEl>
                                          <p:spTgt spid="38"/>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4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6387E0-7873-7643-B10F-EF5254558214}"/>
              </a:ext>
            </a:extLst>
          </p:cNvPr>
          <p:cNvSpPr>
            <a:spLocks noGrp="1"/>
          </p:cNvSpPr>
          <p:nvPr>
            <p:ph type="title"/>
          </p:nvPr>
        </p:nvSpPr>
        <p:spPr>
          <a:xfrm>
            <a:off x="719325" y="0"/>
            <a:ext cx="7705350" cy="994172"/>
          </a:xfrm>
        </p:spPr>
        <p:txBody>
          <a:bodyPr>
            <a:normAutofit fontScale="90000"/>
          </a:bodyPr>
          <a:lstStyle/>
          <a:p>
            <a:r>
              <a:rPr lang="en-US" b="1" dirty="0">
                <a:solidFill>
                  <a:srgbClr val="0070C0"/>
                </a:solidFill>
                <a:latin typeface="Corbel" panose="020B0503020204020204" pitchFamily="34" charset="0"/>
              </a:rPr>
              <a:t>Relationship between Key External Factors and Organisation</a:t>
            </a:r>
          </a:p>
        </p:txBody>
      </p:sp>
      <p:grpSp>
        <p:nvGrpSpPr>
          <p:cNvPr id="3" name="Group 2"/>
          <p:cNvGrpSpPr/>
          <p:nvPr/>
        </p:nvGrpSpPr>
        <p:grpSpPr>
          <a:xfrm>
            <a:off x="705675" y="1282888"/>
            <a:ext cx="7968077" cy="4524315"/>
            <a:chOff x="705675" y="1282888"/>
            <a:chExt cx="7968077" cy="4524315"/>
          </a:xfrm>
        </p:grpSpPr>
        <p:sp>
          <p:nvSpPr>
            <p:cNvPr id="7" name="TextBox 6"/>
            <p:cNvSpPr txBox="1"/>
            <p:nvPr/>
          </p:nvSpPr>
          <p:spPr>
            <a:xfrm>
              <a:off x="705675" y="1460310"/>
              <a:ext cx="2337779" cy="3970318"/>
            </a:xfrm>
            <a:prstGeom prst="rect">
              <a:avLst/>
            </a:prstGeom>
            <a:noFill/>
            <a:ln w="38100">
              <a:solidFill>
                <a:schemeClr val="accent1">
                  <a:lumMod val="75000"/>
                </a:schemeClr>
              </a:solidFill>
            </a:ln>
          </p:spPr>
          <p:txBody>
            <a:bodyPr wrap="square" rtlCol="0">
              <a:spAutoFit/>
            </a:bodyPr>
            <a:lstStyle/>
            <a:p>
              <a:r>
                <a:rPr lang="en-GB" dirty="0"/>
                <a:t>Economic Factors</a:t>
              </a:r>
            </a:p>
            <a:p>
              <a:endParaRPr lang="en-GB" dirty="0"/>
            </a:p>
            <a:p>
              <a:r>
                <a:rPr lang="en-GB" dirty="0"/>
                <a:t>Social, Cultural, Demographic Factors </a:t>
              </a:r>
            </a:p>
            <a:p>
              <a:endParaRPr lang="en-GB" dirty="0"/>
            </a:p>
            <a:p>
              <a:r>
                <a:rPr lang="en-GB" dirty="0"/>
                <a:t>Political and Legal Factors </a:t>
              </a:r>
            </a:p>
            <a:p>
              <a:endParaRPr lang="en-GB" dirty="0"/>
            </a:p>
            <a:p>
              <a:r>
                <a:rPr lang="en-GB" dirty="0"/>
                <a:t>Technological Factors </a:t>
              </a:r>
            </a:p>
            <a:p>
              <a:endParaRPr lang="en-GB" dirty="0"/>
            </a:p>
            <a:p>
              <a:r>
                <a:rPr lang="en-GB" dirty="0"/>
                <a:t>Natural Environment Factors</a:t>
              </a:r>
            </a:p>
            <a:p>
              <a:endParaRPr lang="en-GB" dirty="0"/>
            </a:p>
            <a:p>
              <a:endParaRPr lang="en-GB" dirty="0"/>
            </a:p>
          </p:txBody>
        </p:sp>
        <p:sp>
          <p:nvSpPr>
            <p:cNvPr id="14" name="Pentagon 13"/>
            <p:cNvSpPr/>
            <p:nvPr/>
          </p:nvSpPr>
          <p:spPr>
            <a:xfrm>
              <a:off x="3194171" y="1794089"/>
              <a:ext cx="498144" cy="3302759"/>
            </a:xfrm>
            <a:prstGeom prst="homePlate">
              <a:avLst>
                <a:gd name="adj" fmla="val 100000"/>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3772196" y="1282888"/>
              <a:ext cx="2340595" cy="4524315"/>
            </a:xfrm>
            <a:prstGeom prst="rect">
              <a:avLst/>
            </a:prstGeom>
            <a:solidFill>
              <a:schemeClr val="accent2">
                <a:lumMod val="20000"/>
                <a:lumOff val="80000"/>
              </a:schemeClr>
            </a:solidFill>
            <a:ln w="38100">
              <a:solidFill>
                <a:schemeClr val="accent1">
                  <a:lumMod val="75000"/>
                </a:schemeClr>
              </a:solidFill>
            </a:ln>
          </p:spPr>
          <p:txBody>
            <a:bodyPr wrap="square" rtlCol="0">
              <a:spAutoFit/>
            </a:bodyPr>
            <a:lstStyle/>
            <a:p>
              <a:pPr algn="ctr">
                <a:lnSpc>
                  <a:spcPct val="150000"/>
                </a:lnSpc>
              </a:pPr>
              <a:r>
                <a:rPr lang="en-GB" sz="1600" dirty="0"/>
                <a:t>Competitors</a:t>
              </a:r>
            </a:p>
            <a:p>
              <a:pPr algn="ctr">
                <a:lnSpc>
                  <a:spcPct val="150000"/>
                </a:lnSpc>
              </a:pPr>
              <a:r>
                <a:rPr lang="en-GB" sz="1600" dirty="0"/>
                <a:t>Suppliers</a:t>
              </a:r>
            </a:p>
            <a:p>
              <a:pPr algn="ctr">
                <a:lnSpc>
                  <a:spcPct val="150000"/>
                </a:lnSpc>
              </a:pPr>
              <a:r>
                <a:rPr lang="en-GB" sz="1600" dirty="0"/>
                <a:t>Buyers/Customers</a:t>
              </a:r>
            </a:p>
            <a:p>
              <a:pPr algn="ctr">
                <a:lnSpc>
                  <a:spcPct val="150000"/>
                </a:lnSpc>
              </a:pPr>
              <a:r>
                <a:rPr lang="en-GB" sz="1600" dirty="0"/>
                <a:t>Distributors </a:t>
              </a:r>
            </a:p>
            <a:p>
              <a:pPr algn="ctr">
                <a:lnSpc>
                  <a:spcPct val="150000"/>
                </a:lnSpc>
              </a:pPr>
              <a:r>
                <a:rPr lang="en-GB" sz="1600" dirty="0"/>
                <a:t>Suppliers </a:t>
              </a:r>
            </a:p>
            <a:p>
              <a:pPr algn="ctr">
                <a:lnSpc>
                  <a:spcPct val="150000"/>
                </a:lnSpc>
              </a:pPr>
              <a:r>
                <a:rPr lang="en-GB" sz="1600" dirty="0"/>
                <a:t>Employees</a:t>
              </a:r>
            </a:p>
            <a:p>
              <a:pPr algn="ctr">
                <a:lnSpc>
                  <a:spcPct val="150000"/>
                </a:lnSpc>
              </a:pPr>
              <a:r>
                <a:rPr lang="en-GB" sz="1600" dirty="0"/>
                <a:t>Communities</a:t>
              </a:r>
            </a:p>
            <a:p>
              <a:pPr algn="ctr">
                <a:lnSpc>
                  <a:spcPct val="150000"/>
                </a:lnSpc>
              </a:pPr>
              <a:r>
                <a:rPr lang="en-GB" sz="1600" dirty="0"/>
                <a:t>Trade Unions</a:t>
              </a:r>
            </a:p>
            <a:p>
              <a:pPr algn="ctr">
                <a:lnSpc>
                  <a:spcPct val="150000"/>
                </a:lnSpc>
              </a:pPr>
              <a:r>
                <a:rPr lang="en-GB" sz="1600" dirty="0"/>
                <a:t>Governments</a:t>
              </a:r>
            </a:p>
            <a:p>
              <a:pPr algn="ctr">
                <a:lnSpc>
                  <a:spcPct val="150000"/>
                </a:lnSpc>
              </a:pPr>
              <a:r>
                <a:rPr lang="en-GB" sz="1600" dirty="0"/>
                <a:t>Interest Groups </a:t>
              </a:r>
            </a:p>
            <a:p>
              <a:pPr algn="ctr">
                <a:lnSpc>
                  <a:spcPct val="150000"/>
                </a:lnSpc>
              </a:pPr>
              <a:r>
                <a:rPr lang="en-GB" sz="1600" dirty="0"/>
                <a:t>Products/Services </a:t>
              </a:r>
            </a:p>
            <a:p>
              <a:pPr algn="ctr">
                <a:lnSpc>
                  <a:spcPct val="150000"/>
                </a:lnSpc>
              </a:pPr>
              <a:r>
                <a:rPr lang="en-GB" sz="1600" dirty="0"/>
                <a:t>Natural Environment</a:t>
              </a:r>
            </a:p>
          </p:txBody>
        </p:sp>
        <p:sp>
          <p:nvSpPr>
            <p:cNvPr id="13" name="TextBox 12"/>
            <p:cNvSpPr txBox="1"/>
            <p:nvPr/>
          </p:nvSpPr>
          <p:spPr>
            <a:xfrm>
              <a:off x="6763060" y="2845302"/>
              <a:ext cx="1910692" cy="1200329"/>
            </a:xfrm>
            <a:prstGeom prst="rect">
              <a:avLst/>
            </a:prstGeom>
            <a:solidFill>
              <a:schemeClr val="accent6">
                <a:lumMod val="40000"/>
                <a:lumOff val="60000"/>
              </a:schemeClr>
            </a:solidFill>
            <a:ln w="38100">
              <a:solidFill>
                <a:schemeClr val="accent1">
                  <a:lumMod val="75000"/>
                </a:schemeClr>
              </a:solidFill>
            </a:ln>
          </p:spPr>
          <p:txBody>
            <a:bodyPr wrap="square" rtlCol="0">
              <a:spAutoFit/>
            </a:bodyPr>
            <a:lstStyle/>
            <a:p>
              <a:pPr algn="ctr"/>
              <a:r>
                <a:rPr lang="en-GB" dirty="0"/>
                <a:t>Opportunities and Threats to the Organization</a:t>
              </a:r>
            </a:p>
            <a:p>
              <a:pPr algn="ctr"/>
              <a:endParaRPr lang="en-GB" dirty="0"/>
            </a:p>
          </p:txBody>
        </p:sp>
        <p:sp>
          <p:nvSpPr>
            <p:cNvPr id="19" name="Pentagon 18"/>
            <p:cNvSpPr/>
            <p:nvPr/>
          </p:nvSpPr>
          <p:spPr>
            <a:xfrm>
              <a:off x="6229388" y="1794088"/>
              <a:ext cx="417075" cy="3302759"/>
            </a:xfrm>
            <a:prstGeom prst="homePlate">
              <a:avLst>
                <a:gd name="adj" fmla="val 100000"/>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4163492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6387E0-7873-7643-B10F-EF5254558214}"/>
              </a:ext>
            </a:extLst>
          </p:cNvPr>
          <p:cNvSpPr>
            <a:spLocks noGrp="1"/>
          </p:cNvSpPr>
          <p:nvPr>
            <p:ph type="title"/>
          </p:nvPr>
        </p:nvSpPr>
        <p:spPr>
          <a:xfrm>
            <a:off x="470848" y="141522"/>
            <a:ext cx="8229600" cy="595458"/>
          </a:xfrm>
        </p:spPr>
        <p:txBody>
          <a:bodyPr>
            <a:normAutofit/>
          </a:bodyPr>
          <a:lstStyle/>
          <a:p>
            <a:r>
              <a:rPr lang="en-US" sz="3200" b="1" dirty="0">
                <a:solidFill>
                  <a:srgbClr val="0070C0"/>
                </a:solidFill>
                <a:latin typeface="Corbel" panose="020B0503020204020204" pitchFamily="34" charset="0"/>
              </a:rPr>
              <a:t>Performing External Audit </a:t>
            </a:r>
          </a:p>
        </p:txBody>
      </p:sp>
      <p:sp>
        <p:nvSpPr>
          <p:cNvPr id="6" name="TextBox 5"/>
          <p:cNvSpPr txBox="1"/>
          <p:nvPr/>
        </p:nvSpPr>
        <p:spPr>
          <a:xfrm>
            <a:off x="736979" y="1146412"/>
            <a:ext cx="7963469" cy="415498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marL="342900" indent="-342900">
              <a:buFont typeface="+mj-lt"/>
              <a:buAutoNum type="arabicPeriod"/>
            </a:pPr>
            <a:r>
              <a:rPr lang="en-GB" sz="2400" dirty="0"/>
              <a:t>Scanning the macroenvironment for warning signs and possible changes in the environment that may affect the business. </a:t>
            </a:r>
          </a:p>
          <a:p>
            <a:pPr marL="342900" indent="-342900">
              <a:buFont typeface="+mj-lt"/>
              <a:buAutoNum type="arabicPeriod"/>
            </a:pPr>
            <a:endParaRPr lang="en-GB" sz="2400" dirty="0"/>
          </a:p>
          <a:p>
            <a:pPr marL="342900" indent="-342900">
              <a:buFont typeface="+mj-lt"/>
              <a:buAutoNum type="arabicPeriod"/>
            </a:pPr>
            <a:r>
              <a:rPr lang="en-GB" sz="2400" dirty="0"/>
              <a:t>Identify and monitor the environment for key trends and patterns. </a:t>
            </a:r>
          </a:p>
          <a:p>
            <a:pPr marL="342900" indent="-342900">
              <a:buFont typeface="+mj-lt"/>
              <a:buAutoNum type="arabicPeriod"/>
            </a:pPr>
            <a:endParaRPr lang="en-GB" sz="2400" dirty="0"/>
          </a:p>
          <a:p>
            <a:pPr marL="342900" indent="-342900">
              <a:buFont typeface="+mj-lt"/>
              <a:buAutoNum type="arabicPeriod"/>
            </a:pPr>
            <a:r>
              <a:rPr lang="en-GB" sz="2400" dirty="0"/>
              <a:t>Forecasting future directions of environmental changes. </a:t>
            </a:r>
          </a:p>
          <a:p>
            <a:pPr marL="342900" indent="-342900">
              <a:buFont typeface="+mj-lt"/>
              <a:buAutoNum type="arabicPeriod"/>
            </a:pPr>
            <a:endParaRPr lang="en-GB" sz="2400" dirty="0"/>
          </a:p>
          <a:p>
            <a:pPr marL="342900" indent="-342900">
              <a:buFont typeface="+mj-lt"/>
              <a:buAutoNum type="arabicPeriod"/>
            </a:pPr>
            <a:r>
              <a:rPr lang="en-GB" sz="2400" dirty="0"/>
              <a:t>Assessing current and future trends in terms of effects which may have impact on the organisation. </a:t>
            </a:r>
          </a:p>
        </p:txBody>
      </p:sp>
    </p:spTree>
    <p:extLst>
      <p:ext uri="{BB962C8B-B14F-4D97-AF65-F5344CB8AC3E}">
        <p14:creationId xmlns:p14="http://schemas.microsoft.com/office/powerpoint/2010/main" val="24670664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6387E0-7873-7643-B10F-EF5254558214}"/>
              </a:ext>
            </a:extLst>
          </p:cNvPr>
          <p:cNvSpPr>
            <a:spLocks noGrp="1"/>
          </p:cNvSpPr>
          <p:nvPr>
            <p:ph type="title"/>
          </p:nvPr>
        </p:nvSpPr>
        <p:spPr>
          <a:xfrm>
            <a:off x="470848" y="141522"/>
            <a:ext cx="8229600" cy="595458"/>
          </a:xfrm>
        </p:spPr>
        <p:txBody>
          <a:bodyPr>
            <a:normAutofit/>
          </a:bodyPr>
          <a:lstStyle/>
          <a:p>
            <a:r>
              <a:rPr lang="en-US" sz="3200" b="1" dirty="0">
                <a:solidFill>
                  <a:srgbClr val="0070C0"/>
                </a:solidFill>
                <a:latin typeface="Corbel" panose="020B0503020204020204" pitchFamily="34" charset="0"/>
              </a:rPr>
              <a:t>Performing External Audit </a:t>
            </a:r>
          </a:p>
        </p:txBody>
      </p:sp>
      <p:sp>
        <p:nvSpPr>
          <p:cNvPr id="4" name="Content Placeholder 3"/>
          <p:cNvSpPr>
            <a:spLocks noGrp="1"/>
          </p:cNvSpPr>
          <p:nvPr>
            <p:ph idx="1"/>
          </p:nvPr>
        </p:nvSpPr>
        <p:spPr>
          <a:xfrm>
            <a:off x="2043750" y="906815"/>
            <a:ext cx="4674358" cy="464025"/>
          </a:xfrm>
          <a:ln w="57150">
            <a:solidFill>
              <a:srgbClr val="C00000"/>
            </a:solidFill>
          </a:ln>
        </p:spPr>
        <p:txBody>
          <a:bodyPr>
            <a:noAutofit/>
          </a:bodyPr>
          <a:lstStyle/>
          <a:p>
            <a:pPr marL="0" indent="0" algn="ctr">
              <a:buNone/>
            </a:pPr>
            <a:r>
              <a:rPr lang="en-GB" dirty="0"/>
              <a:t>Political and Legal Factors</a:t>
            </a:r>
            <a:endParaRPr lang="en-GB" b="1" dirty="0">
              <a:solidFill>
                <a:schemeClr val="tx2">
                  <a:lumMod val="75000"/>
                </a:schemeClr>
              </a:solidFill>
            </a:endParaRPr>
          </a:p>
        </p:txBody>
      </p:sp>
      <p:grpSp>
        <p:nvGrpSpPr>
          <p:cNvPr id="5" name="Group 4"/>
          <p:cNvGrpSpPr/>
          <p:nvPr/>
        </p:nvGrpSpPr>
        <p:grpSpPr>
          <a:xfrm>
            <a:off x="470848" y="1452728"/>
            <a:ext cx="8495731" cy="1185498"/>
            <a:chOff x="470848" y="1370840"/>
            <a:chExt cx="8495731" cy="1185498"/>
          </a:xfrm>
        </p:grpSpPr>
        <p:sp>
          <p:nvSpPr>
            <p:cNvPr id="6" name="TextBox 5"/>
            <p:cNvSpPr txBox="1"/>
            <p:nvPr/>
          </p:nvSpPr>
          <p:spPr>
            <a:xfrm>
              <a:off x="736979" y="1540675"/>
              <a:ext cx="7963469" cy="1015663"/>
            </a:xfrm>
            <a:prstGeom prst="rect">
              <a:avLst/>
            </a:prstGeom>
            <a:ln>
              <a:noFill/>
            </a:ln>
          </p:spPr>
          <p:style>
            <a:lnRef idx="2">
              <a:schemeClr val="dk1"/>
            </a:lnRef>
            <a:fillRef idx="1">
              <a:schemeClr val="lt1"/>
            </a:fillRef>
            <a:effectRef idx="0">
              <a:schemeClr val="dk1"/>
            </a:effectRef>
            <a:fontRef idx="minor">
              <a:schemeClr val="dk1"/>
            </a:fontRef>
          </p:style>
          <p:txBody>
            <a:bodyPr wrap="square" rtlCol="0">
              <a:spAutoFit/>
            </a:bodyPr>
            <a:lstStyle/>
            <a:p>
              <a:pPr algn="just"/>
              <a:r>
                <a:rPr lang="en-GB" sz="2000" dirty="0"/>
                <a:t>The part of the macro environment which is under the direct control of the state or government (i.e., particular country, local government and several national governments, e.g., EU, UN, etc.)</a:t>
              </a:r>
            </a:p>
          </p:txBody>
        </p:sp>
        <p:sp>
          <p:nvSpPr>
            <p:cNvPr id="3" name="Half Frame 2"/>
            <p:cNvSpPr/>
            <p:nvPr/>
          </p:nvSpPr>
          <p:spPr>
            <a:xfrm>
              <a:off x="470848" y="1370840"/>
              <a:ext cx="580030" cy="1072109"/>
            </a:xfrm>
            <a:prstGeom prst="halfFrame">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 name="Half Frame 6"/>
            <p:cNvSpPr/>
            <p:nvPr/>
          </p:nvSpPr>
          <p:spPr>
            <a:xfrm rot="10800000">
              <a:off x="8386549" y="1484229"/>
              <a:ext cx="580030" cy="1072109"/>
            </a:xfrm>
            <a:prstGeom prst="halfFrame">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grpSp>
        <p:nvGrpSpPr>
          <p:cNvPr id="9" name="Group 8"/>
          <p:cNvGrpSpPr/>
          <p:nvPr/>
        </p:nvGrpSpPr>
        <p:grpSpPr>
          <a:xfrm>
            <a:off x="1105862" y="2981472"/>
            <a:ext cx="1620283" cy="2327507"/>
            <a:chOff x="416643" y="1105469"/>
            <a:chExt cx="1540457" cy="2327507"/>
          </a:xfrm>
        </p:grpSpPr>
        <p:sp>
          <p:nvSpPr>
            <p:cNvPr id="26" name="Rounded Rectangle 25"/>
            <p:cNvSpPr/>
            <p:nvPr/>
          </p:nvSpPr>
          <p:spPr>
            <a:xfrm>
              <a:off x="423081" y="1105469"/>
              <a:ext cx="1534019" cy="2327507"/>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p:cNvSpPr/>
            <p:nvPr/>
          </p:nvSpPr>
          <p:spPr>
            <a:xfrm>
              <a:off x="416643" y="1197819"/>
              <a:ext cx="1378037" cy="1815882"/>
            </a:xfrm>
            <a:prstGeom prst="rect">
              <a:avLst/>
            </a:prstGeom>
          </p:spPr>
          <p:txBody>
            <a:bodyPr wrap="square">
              <a:spAutoFit/>
            </a:bodyPr>
            <a:lstStyle/>
            <a:p>
              <a:pPr algn="ctr"/>
              <a:r>
                <a:rPr lang="en-GB" sz="2000" b="1" dirty="0">
                  <a:solidFill>
                    <a:srgbClr val="C00000"/>
                  </a:solidFill>
                </a:rPr>
                <a:t>Economic Policy</a:t>
              </a:r>
              <a:r>
                <a:rPr lang="en-GB" sz="2000" dirty="0"/>
                <a:t>, </a:t>
              </a:r>
              <a:r>
                <a:rPr lang="en-GB" dirty="0"/>
                <a:t>e.g. taxation, expenditure and special </a:t>
              </a:r>
              <a:r>
                <a:rPr lang="en-GB" dirty="0" err="1"/>
                <a:t>tarrifs</a:t>
              </a:r>
              <a:endParaRPr lang="en-GB" dirty="0"/>
            </a:p>
          </p:txBody>
        </p:sp>
      </p:grpSp>
      <p:grpSp>
        <p:nvGrpSpPr>
          <p:cNvPr id="10" name="Group 9"/>
          <p:cNvGrpSpPr/>
          <p:nvPr/>
        </p:nvGrpSpPr>
        <p:grpSpPr>
          <a:xfrm>
            <a:off x="2879685" y="2981472"/>
            <a:ext cx="1583139" cy="2351954"/>
            <a:chOff x="423080" y="1105469"/>
            <a:chExt cx="1583139" cy="2351954"/>
          </a:xfrm>
        </p:grpSpPr>
        <p:sp>
          <p:nvSpPr>
            <p:cNvPr id="24" name="Rounded Rectangle 23"/>
            <p:cNvSpPr/>
            <p:nvPr/>
          </p:nvSpPr>
          <p:spPr>
            <a:xfrm>
              <a:off x="423080" y="1105469"/>
              <a:ext cx="1583139" cy="2331927"/>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423080" y="1149099"/>
              <a:ext cx="1457734" cy="2308324"/>
            </a:xfrm>
            <a:prstGeom prst="rect">
              <a:avLst/>
            </a:prstGeom>
          </p:spPr>
          <p:txBody>
            <a:bodyPr wrap="square">
              <a:spAutoFit/>
            </a:bodyPr>
            <a:lstStyle/>
            <a:p>
              <a:pPr algn="ctr"/>
              <a:r>
                <a:rPr lang="en-GB" sz="1600" b="1" dirty="0">
                  <a:solidFill>
                    <a:srgbClr val="C00000"/>
                  </a:solidFill>
                </a:rPr>
                <a:t>Legislation &amp; Regulation: </a:t>
              </a:r>
              <a:r>
                <a:rPr lang="en-GB" sz="1600" dirty="0"/>
                <a:t>laws on  employment, consumer protection, health &amp; safety, M&amp;As, trading </a:t>
              </a:r>
            </a:p>
          </p:txBody>
        </p:sp>
      </p:grpSp>
      <p:grpSp>
        <p:nvGrpSpPr>
          <p:cNvPr id="28" name="Group 27"/>
          <p:cNvGrpSpPr/>
          <p:nvPr/>
        </p:nvGrpSpPr>
        <p:grpSpPr>
          <a:xfrm>
            <a:off x="4588228" y="2969248"/>
            <a:ext cx="1583139" cy="2351954"/>
            <a:chOff x="423080" y="1105469"/>
            <a:chExt cx="1583139" cy="2351954"/>
          </a:xfrm>
        </p:grpSpPr>
        <p:sp>
          <p:nvSpPr>
            <p:cNvPr id="29" name="Rounded Rectangle 28"/>
            <p:cNvSpPr/>
            <p:nvPr/>
          </p:nvSpPr>
          <p:spPr>
            <a:xfrm>
              <a:off x="423080" y="1105469"/>
              <a:ext cx="1583139" cy="2331927"/>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p:cNvSpPr/>
            <p:nvPr/>
          </p:nvSpPr>
          <p:spPr>
            <a:xfrm>
              <a:off x="451216" y="1149099"/>
              <a:ext cx="1429598" cy="2308324"/>
            </a:xfrm>
            <a:prstGeom prst="rect">
              <a:avLst/>
            </a:prstGeom>
          </p:spPr>
          <p:txBody>
            <a:bodyPr wrap="square">
              <a:spAutoFit/>
            </a:bodyPr>
            <a:lstStyle/>
            <a:p>
              <a:pPr algn="ctr"/>
              <a:r>
                <a:rPr lang="en-GB" sz="1600" b="1" dirty="0">
                  <a:solidFill>
                    <a:srgbClr val="C00000"/>
                  </a:solidFill>
                </a:rPr>
                <a:t>Government International Policy</a:t>
              </a:r>
              <a:r>
                <a:rPr lang="en-GB" sz="1600" dirty="0">
                  <a:solidFill>
                    <a:srgbClr val="C00000"/>
                  </a:solidFill>
                </a:rPr>
                <a:t>:</a:t>
              </a:r>
              <a:r>
                <a:rPr lang="en-GB" sz="1600" dirty="0"/>
                <a:t> laws required to intervene, e.g., exchange rates and international trade</a:t>
              </a:r>
            </a:p>
          </p:txBody>
        </p:sp>
      </p:grpSp>
      <p:grpSp>
        <p:nvGrpSpPr>
          <p:cNvPr id="31" name="Group 30"/>
          <p:cNvGrpSpPr/>
          <p:nvPr/>
        </p:nvGrpSpPr>
        <p:grpSpPr>
          <a:xfrm>
            <a:off x="6324907" y="2969248"/>
            <a:ext cx="1583139" cy="2351954"/>
            <a:chOff x="423080" y="1105469"/>
            <a:chExt cx="1583139" cy="2351954"/>
          </a:xfrm>
        </p:grpSpPr>
        <p:sp>
          <p:nvSpPr>
            <p:cNvPr id="32" name="Rounded Rectangle 31"/>
            <p:cNvSpPr/>
            <p:nvPr/>
          </p:nvSpPr>
          <p:spPr>
            <a:xfrm>
              <a:off x="423080" y="1105469"/>
              <a:ext cx="1583139" cy="2331927"/>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p:cNvSpPr/>
            <p:nvPr/>
          </p:nvSpPr>
          <p:spPr>
            <a:xfrm>
              <a:off x="451216" y="1149099"/>
              <a:ext cx="1429598" cy="2308324"/>
            </a:xfrm>
            <a:prstGeom prst="rect">
              <a:avLst/>
            </a:prstGeom>
          </p:spPr>
          <p:txBody>
            <a:bodyPr wrap="square">
              <a:spAutoFit/>
            </a:bodyPr>
            <a:lstStyle/>
            <a:p>
              <a:pPr algn="ctr"/>
              <a:r>
                <a:rPr lang="en-GB" sz="1600" b="1" dirty="0">
                  <a:solidFill>
                    <a:srgbClr val="C00000"/>
                  </a:solidFill>
                </a:rPr>
                <a:t>Other political and legal variables</a:t>
              </a:r>
              <a:r>
                <a:rPr lang="en-GB" sz="1600" dirty="0">
                  <a:solidFill>
                    <a:srgbClr val="C00000"/>
                  </a:solidFill>
                </a:rPr>
                <a:t>:</a:t>
              </a:r>
              <a:r>
                <a:rPr lang="en-GB" sz="1600" dirty="0"/>
                <a:t> environmental protection laws, patent laws, govt. regulations, </a:t>
              </a:r>
            </a:p>
          </p:txBody>
        </p:sp>
      </p:grpSp>
    </p:spTree>
    <p:extLst>
      <p:ext uri="{BB962C8B-B14F-4D97-AF65-F5344CB8AC3E}">
        <p14:creationId xmlns:p14="http://schemas.microsoft.com/office/powerpoint/2010/main" val="3142594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8"/>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6387E0-7873-7643-B10F-EF5254558214}"/>
              </a:ext>
            </a:extLst>
          </p:cNvPr>
          <p:cNvSpPr>
            <a:spLocks noGrp="1"/>
          </p:cNvSpPr>
          <p:nvPr>
            <p:ph type="title"/>
          </p:nvPr>
        </p:nvSpPr>
        <p:spPr>
          <a:xfrm>
            <a:off x="470848" y="141522"/>
            <a:ext cx="8229600" cy="595458"/>
          </a:xfrm>
        </p:spPr>
        <p:txBody>
          <a:bodyPr>
            <a:normAutofit/>
          </a:bodyPr>
          <a:lstStyle/>
          <a:p>
            <a:r>
              <a:rPr lang="en-US" sz="3200" b="1" dirty="0">
                <a:solidFill>
                  <a:srgbClr val="0070C0"/>
                </a:solidFill>
                <a:latin typeface="Corbel" panose="020B0503020204020204" pitchFamily="34" charset="0"/>
              </a:rPr>
              <a:t>Performing External Audit </a:t>
            </a:r>
          </a:p>
        </p:txBody>
      </p:sp>
      <p:sp>
        <p:nvSpPr>
          <p:cNvPr id="4" name="Content Placeholder 3"/>
          <p:cNvSpPr>
            <a:spLocks noGrp="1"/>
          </p:cNvSpPr>
          <p:nvPr>
            <p:ph idx="1"/>
          </p:nvPr>
        </p:nvSpPr>
        <p:spPr>
          <a:xfrm>
            <a:off x="2043750" y="906815"/>
            <a:ext cx="4674358" cy="464025"/>
          </a:xfrm>
          <a:ln w="57150">
            <a:solidFill>
              <a:srgbClr val="C00000"/>
            </a:solidFill>
          </a:ln>
        </p:spPr>
        <p:txBody>
          <a:bodyPr>
            <a:noAutofit/>
          </a:bodyPr>
          <a:lstStyle/>
          <a:p>
            <a:pPr marL="0" indent="0" algn="ctr">
              <a:buNone/>
            </a:pPr>
            <a:r>
              <a:rPr lang="en-GB" dirty="0"/>
              <a:t>Economic Factors</a:t>
            </a:r>
            <a:endParaRPr lang="en-GB" b="1" dirty="0">
              <a:solidFill>
                <a:schemeClr val="tx2">
                  <a:lumMod val="75000"/>
                </a:schemeClr>
              </a:solidFill>
            </a:endParaRPr>
          </a:p>
        </p:txBody>
      </p:sp>
      <p:grpSp>
        <p:nvGrpSpPr>
          <p:cNvPr id="5" name="Group 4"/>
          <p:cNvGrpSpPr/>
          <p:nvPr/>
        </p:nvGrpSpPr>
        <p:grpSpPr>
          <a:xfrm>
            <a:off x="470848" y="1452728"/>
            <a:ext cx="8495731" cy="1185498"/>
            <a:chOff x="470848" y="1370840"/>
            <a:chExt cx="8495731" cy="1185498"/>
          </a:xfrm>
        </p:grpSpPr>
        <p:sp>
          <p:nvSpPr>
            <p:cNvPr id="6" name="TextBox 5"/>
            <p:cNvSpPr txBox="1"/>
            <p:nvPr/>
          </p:nvSpPr>
          <p:spPr>
            <a:xfrm>
              <a:off x="736979" y="1540675"/>
              <a:ext cx="7963469" cy="707886"/>
            </a:xfrm>
            <a:prstGeom prst="rect">
              <a:avLst/>
            </a:prstGeom>
            <a:ln>
              <a:noFill/>
            </a:ln>
          </p:spPr>
          <p:style>
            <a:lnRef idx="2">
              <a:schemeClr val="dk1"/>
            </a:lnRef>
            <a:fillRef idx="1">
              <a:schemeClr val="lt1"/>
            </a:fillRef>
            <a:effectRef idx="0">
              <a:schemeClr val="dk1"/>
            </a:effectRef>
            <a:fontRef idx="minor">
              <a:schemeClr val="dk1"/>
            </a:fontRef>
          </p:style>
          <p:txBody>
            <a:bodyPr wrap="square" rtlCol="0">
              <a:spAutoFit/>
            </a:bodyPr>
            <a:lstStyle/>
            <a:p>
              <a:pPr algn="just"/>
              <a:r>
                <a:rPr lang="en-GB" sz="2000" dirty="0"/>
                <a:t>Changes in the </a:t>
              </a:r>
              <a:r>
                <a:rPr lang="en-GB" sz="2000" dirty="0" err="1"/>
                <a:t>macroeconomy</a:t>
              </a:r>
              <a:r>
                <a:rPr lang="en-GB" sz="2000" dirty="0"/>
                <a:t> and their effects on the business and consumers. </a:t>
              </a:r>
            </a:p>
          </p:txBody>
        </p:sp>
        <p:sp>
          <p:nvSpPr>
            <p:cNvPr id="3" name="Half Frame 2"/>
            <p:cNvSpPr/>
            <p:nvPr/>
          </p:nvSpPr>
          <p:spPr>
            <a:xfrm>
              <a:off x="470848" y="1370840"/>
              <a:ext cx="580030" cy="1072109"/>
            </a:xfrm>
            <a:prstGeom prst="halfFrame">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 name="Half Frame 6"/>
            <p:cNvSpPr/>
            <p:nvPr/>
          </p:nvSpPr>
          <p:spPr>
            <a:xfrm rot="10800000">
              <a:off x="8386549" y="1484229"/>
              <a:ext cx="580030" cy="1072109"/>
            </a:xfrm>
            <a:prstGeom prst="halfFrame">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grpSp>
        <p:nvGrpSpPr>
          <p:cNvPr id="9" name="Group 8"/>
          <p:cNvGrpSpPr/>
          <p:nvPr/>
        </p:nvGrpSpPr>
        <p:grpSpPr>
          <a:xfrm>
            <a:off x="528433" y="2711464"/>
            <a:ext cx="7704992" cy="2893100"/>
            <a:chOff x="416644" y="898176"/>
            <a:chExt cx="7418904" cy="2893100"/>
          </a:xfrm>
        </p:grpSpPr>
        <p:sp>
          <p:nvSpPr>
            <p:cNvPr id="26" name="Rounded Rectangle 25"/>
            <p:cNvSpPr/>
            <p:nvPr/>
          </p:nvSpPr>
          <p:spPr>
            <a:xfrm>
              <a:off x="423081" y="955687"/>
              <a:ext cx="7412467" cy="2778079"/>
            </a:xfrm>
            <a:prstGeom prst="roundRect">
              <a:avLst>
                <a:gd name="adj" fmla="val 11994"/>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p:cNvSpPr/>
            <p:nvPr/>
          </p:nvSpPr>
          <p:spPr>
            <a:xfrm>
              <a:off x="416644" y="898176"/>
              <a:ext cx="7089579" cy="2893100"/>
            </a:xfrm>
            <a:prstGeom prst="rect">
              <a:avLst/>
            </a:prstGeom>
          </p:spPr>
          <p:txBody>
            <a:bodyPr wrap="square">
              <a:spAutoFit/>
            </a:bodyPr>
            <a:lstStyle/>
            <a:p>
              <a:pPr marL="342900" indent="-342900">
                <a:buFont typeface="Arial" panose="020B0604020202020204" pitchFamily="34" charset="0"/>
                <a:buChar char="•"/>
              </a:pPr>
              <a:r>
                <a:rPr lang="en-GB" sz="2000" b="1" dirty="0">
                  <a:solidFill>
                    <a:srgbClr val="C00000"/>
                  </a:solidFill>
                </a:rPr>
                <a:t>Economic Growth Rates</a:t>
              </a:r>
              <a:r>
                <a:rPr lang="en-GB" sz="2000" dirty="0"/>
                <a:t>, </a:t>
              </a:r>
              <a:r>
                <a:rPr lang="en-GB" dirty="0"/>
                <a:t>year on year growth in the GDP</a:t>
              </a:r>
            </a:p>
            <a:p>
              <a:pPr marL="342900" indent="-342900">
                <a:buFont typeface="Arial" panose="020B0604020202020204" pitchFamily="34" charset="0"/>
                <a:buChar char="•"/>
              </a:pPr>
              <a:r>
                <a:rPr lang="en-GB" b="1" dirty="0">
                  <a:solidFill>
                    <a:srgbClr val="C00000"/>
                  </a:solidFill>
                </a:rPr>
                <a:t>Levels of Income in the Economy:</a:t>
              </a:r>
            </a:p>
            <a:p>
              <a:pPr marL="342900" indent="-342900">
                <a:buFont typeface="Arial" panose="020B0604020202020204" pitchFamily="34" charset="0"/>
                <a:buChar char="•"/>
              </a:pPr>
              <a:r>
                <a:rPr lang="en-GB" b="1" dirty="0">
                  <a:solidFill>
                    <a:srgbClr val="C00000"/>
                  </a:solidFill>
                </a:rPr>
                <a:t>Levels of Productivity: </a:t>
              </a:r>
              <a:r>
                <a:rPr lang="en-GB" dirty="0"/>
                <a:t>output per worker in the economy</a:t>
              </a:r>
            </a:p>
            <a:p>
              <a:pPr marL="342900" indent="-342900">
                <a:buFont typeface="Arial" panose="020B0604020202020204" pitchFamily="34" charset="0"/>
                <a:buChar char="•"/>
              </a:pPr>
              <a:r>
                <a:rPr lang="en-GB" b="1" dirty="0">
                  <a:solidFill>
                    <a:srgbClr val="C00000"/>
                  </a:solidFill>
                </a:rPr>
                <a:t>Wage Levels and the rate of increase in wages</a:t>
              </a:r>
              <a:endParaRPr lang="en-GB" dirty="0"/>
            </a:p>
            <a:p>
              <a:pPr marL="342900" indent="-342900">
                <a:buFont typeface="Arial" panose="020B0604020202020204" pitchFamily="34" charset="0"/>
                <a:buChar char="•"/>
              </a:pPr>
              <a:r>
                <a:rPr lang="en-GB" b="1" dirty="0">
                  <a:solidFill>
                    <a:srgbClr val="C00000"/>
                  </a:solidFill>
                </a:rPr>
                <a:t>Levels of inflation</a:t>
              </a:r>
              <a:r>
                <a:rPr lang="en-GB" dirty="0"/>
                <a:t>: the year-on-year rise in prices </a:t>
              </a:r>
            </a:p>
            <a:p>
              <a:pPr marL="342900" indent="-342900">
                <a:buFont typeface="Arial" panose="020B0604020202020204" pitchFamily="34" charset="0"/>
                <a:buChar char="•"/>
              </a:pPr>
              <a:r>
                <a:rPr lang="en-GB" b="1" dirty="0">
                  <a:solidFill>
                    <a:srgbClr val="C00000"/>
                  </a:solidFill>
                </a:rPr>
                <a:t>Levels of unemployment </a:t>
              </a:r>
            </a:p>
            <a:p>
              <a:pPr marL="342900" indent="-342900">
                <a:buFont typeface="Arial" panose="020B0604020202020204" pitchFamily="34" charset="0"/>
                <a:buChar char="•"/>
              </a:pPr>
              <a:r>
                <a:rPr lang="en-GB" b="1" dirty="0">
                  <a:solidFill>
                    <a:srgbClr val="C00000"/>
                  </a:solidFill>
                </a:rPr>
                <a:t>Balance of payments</a:t>
              </a:r>
              <a:r>
                <a:rPr lang="en-GB" dirty="0"/>
                <a:t>: measure of competitiveness of the international competitiveness of one country’s economy against its international countries. </a:t>
              </a:r>
            </a:p>
            <a:p>
              <a:pPr marL="342900" indent="-342900">
                <a:buFont typeface="Arial" panose="020B0604020202020204" pitchFamily="34" charset="0"/>
                <a:buChar char="•"/>
              </a:pPr>
              <a:r>
                <a:rPr lang="en-GB" b="1" dirty="0">
                  <a:solidFill>
                    <a:srgbClr val="C00000"/>
                  </a:solidFill>
                </a:rPr>
                <a:t>Exchange rates</a:t>
              </a:r>
              <a:r>
                <a:rPr lang="en-GB" dirty="0"/>
                <a:t>: the exchange value of one currency against another. </a:t>
              </a:r>
            </a:p>
          </p:txBody>
        </p:sp>
      </p:grpSp>
    </p:spTree>
    <p:extLst>
      <p:ext uri="{BB962C8B-B14F-4D97-AF65-F5344CB8AC3E}">
        <p14:creationId xmlns:p14="http://schemas.microsoft.com/office/powerpoint/2010/main" val="2149351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6387E0-7873-7643-B10F-EF5254558214}"/>
              </a:ext>
            </a:extLst>
          </p:cNvPr>
          <p:cNvSpPr>
            <a:spLocks noGrp="1"/>
          </p:cNvSpPr>
          <p:nvPr>
            <p:ph type="title"/>
          </p:nvPr>
        </p:nvSpPr>
        <p:spPr>
          <a:xfrm>
            <a:off x="470848" y="141522"/>
            <a:ext cx="8229600" cy="595458"/>
          </a:xfrm>
        </p:spPr>
        <p:txBody>
          <a:bodyPr>
            <a:normAutofit/>
          </a:bodyPr>
          <a:lstStyle/>
          <a:p>
            <a:r>
              <a:rPr lang="en-US" sz="3200" b="1" dirty="0">
                <a:solidFill>
                  <a:srgbClr val="0070C0"/>
                </a:solidFill>
                <a:latin typeface="Corbel" panose="020B0503020204020204" pitchFamily="34" charset="0"/>
              </a:rPr>
              <a:t>Performing External Audit </a:t>
            </a:r>
          </a:p>
        </p:txBody>
      </p:sp>
      <p:sp>
        <p:nvSpPr>
          <p:cNvPr id="4" name="Content Placeholder 3"/>
          <p:cNvSpPr>
            <a:spLocks noGrp="1"/>
          </p:cNvSpPr>
          <p:nvPr>
            <p:ph idx="1"/>
          </p:nvPr>
        </p:nvSpPr>
        <p:spPr>
          <a:xfrm>
            <a:off x="2043750" y="906815"/>
            <a:ext cx="4674358" cy="464025"/>
          </a:xfrm>
          <a:ln w="57150">
            <a:solidFill>
              <a:srgbClr val="C00000"/>
            </a:solidFill>
          </a:ln>
        </p:spPr>
        <p:txBody>
          <a:bodyPr>
            <a:noAutofit/>
          </a:bodyPr>
          <a:lstStyle/>
          <a:p>
            <a:pPr marL="0" indent="0" algn="ctr">
              <a:buNone/>
            </a:pPr>
            <a:r>
              <a:rPr lang="en-GB" dirty="0"/>
              <a:t>Sociodemographic Factors</a:t>
            </a:r>
            <a:endParaRPr lang="en-GB" b="1" dirty="0">
              <a:solidFill>
                <a:schemeClr val="tx2">
                  <a:lumMod val="75000"/>
                </a:schemeClr>
              </a:solidFill>
            </a:endParaRPr>
          </a:p>
        </p:txBody>
      </p:sp>
      <p:grpSp>
        <p:nvGrpSpPr>
          <p:cNvPr id="5" name="Group 4"/>
          <p:cNvGrpSpPr/>
          <p:nvPr/>
        </p:nvGrpSpPr>
        <p:grpSpPr>
          <a:xfrm>
            <a:off x="470848" y="1452728"/>
            <a:ext cx="8495731" cy="1370164"/>
            <a:chOff x="470848" y="1370840"/>
            <a:chExt cx="8495731" cy="1370164"/>
          </a:xfrm>
        </p:grpSpPr>
        <p:sp>
          <p:nvSpPr>
            <p:cNvPr id="6" name="TextBox 5"/>
            <p:cNvSpPr txBox="1"/>
            <p:nvPr/>
          </p:nvSpPr>
          <p:spPr>
            <a:xfrm>
              <a:off x="736979" y="1540675"/>
              <a:ext cx="7963469" cy="1200329"/>
            </a:xfrm>
            <a:prstGeom prst="rect">
              <a:avLst/>
            </a:prstGeom>
            <a:ln>
              <a:noFill/>
            </a:ln>
          </p:spPr>
          <p:style>
            <a:lnRef idx="2">
              <a:schemeClr val="dk1"/>
            </a:lnRef>
            <a:fillRef idx="1">
              <a:schemeClr val="lt1"/>
            </a:fillRef>
            <a:effectRef idx="0">
              <a:schemeClr val="dk1"/>
            </a:effectRef>
            <a:fontRef idx="minor">
              <a:schemeClr val="dk1"/>
            </a:fontRef>
          </p:style>
          <p:txBody>
            <a:bodyPr wrap="square" rtlCol="0">
              <a:spAutoFit/>
            </a:bodyPr>
            <a:lstStyle/>
            <a:p>
              <a:pPr algn="just"/>
              <a:r>
                <a:rPr lang="en-GB" sz="2400" dirty="0"/>
                <a:t>They are concerned with understanding the potential impacts of society and social changes on a business, its industry and markets. </a:t>
              </a:r>
            </a:p>
          </p:txBody>
        </p:sp>
        <p:sp>
          <p:nvSpPr>
            <p:cNvPr id="3" name="Half Frame 2"/>
            <p:cNvSpPr/>
            <p:nvPr/>
          </p:nvSpPr>
          <p:spPr>
            <a:xfrm>
              <a:off x="470848" y="1370840"/>
              <a:ext cx="580030" cy="1072109"/>
            </a:xfrm>
            <a:prstGeom prst="halfFrame">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 name="Half Frame 6"/>
            <p:cNvSpPr/>
            <p:nvPr/>
          </p:nvSpPr>
          <p:spPr>
            <a:xfrm rot="10800000">
              <a:off x="8386549" y="1484229"/>
              <a:ext cx="580030" cy="1072109"/>
            </a:xfrm>
            <a:prstGeom prst="halfFrame">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sp>
        <p:nvSpPr>
          <p:cNvPr id="12" name="Rectangle 11"/>
          <p:cNvSpPr/>
          <p:nvPr/>
        </p:nvSpPr>
        <p:spPr>
          <a:xfrm>
            <a:off x="736979" y="2890793"/>
            <a:ext cx="7820167" cy="2862322"/>
          </a:xfrm>
          <a:prstGeom prst="rect">
            <a:avLst/>
          </a:prstGeom>
          <a:ln w="38100">
            <a:solidFill>
              <a:schemeClr val="accent2">
                <a:lumMod val="75000"/>
              </a:schemeClr>
            </a:solidFill>
          </a:ln>
        </p:spPr>
        <p:txBody>
          <a:bodyPr wrap="square">
            <a:spAutoFit/>
          </a:bodyPr>
          <a:lstStyle/>
          <a:p>
            <a:pPr marL="342900" indent="-342900">
              <a:buFont typeface="Arial" panose="020B0604020202020204" pitchFamily="34" charset="0"/>
              <a:buChar char="•"/>
            </a:pPr>
            <a:r>
              <a:rPr lang="en-GB" sz="2000" b="1" dirty="0">
                <a:solidFill>
                  <a:srgbClr val="C00000"/>
                </a:solidFill>
              </a:rPr>
              <a:t>Social Culture (values, attitudes &amp; beliefs):  </a:t>
            </a:r>
            <a:r>
              <a:rPr lang="en-GB" sz="2000" dirty="0"/>
              <a:t>These have impact on demand for products/services, attitudes to work, savings and investment, ecology, ethics, etc. </a:t>
            </a:r>
          </a:p>
          <a:p>
            <a:pPr marL="342900" indent="-342900">
              <a:buFont typeface="Arial" panose="020B0604020202020204" pitchFamily="34" charset="0"/>
              <a:buChar char="•"/>
            </a:pPr>
            <a:endParaRPr lang="en-GB" sz="2000" dirty="0"/>
          </a:p>
          <a:p>
            <a:pPr marL="342900" indent="-342900" algn="just">
              <a:buFont typeface="Arial" panose="020B0604020202020204" pitchFamily="34" charset="0"/>
              <a:buChar char="•"/>
            </a:pPr>
            <a:r>
              <a:rPr lang="en-GB" sz="2000" b="1" dirty="0">
                <a:solidFill>
                  <a:srgbClr val="C00000"/>
                </a:solidFill>
              </a:rPr>
              <a:t>Demography:  </a:t>
            </a:r>
            <a:r>
              <a:rPr lang="en-GB" sz="2000" dirty="0"/>
              <a:t>The size and structure of the population, and its impact on the workforce and patterns of demand. </a:t>
            </a:r>
          </a:p>
          <a:p>
            <a:pPr marL="342900" indent="-342900" algn="just">
              <a:buFont typeface="Arial" panose="020B0604020202020204" pitchFamily="34" charset="0"/>
              <a:buChar char="•"/>
            </a:pPr>
            <a:endParaRPr lang="en-GB" sz="2000" dirty="0"/>
          </a:p>
          <a:p>
            <a:pPr marL="342900" indent="-342900">
              <a:buFont typeface="Arial" panose="020B0604020202020204" pitchFamily="34" charset="0"/>
              <a:buChar char="•"/>
            </a:pPr>
            <a:r>
              <a:rPr lang="en-GB" sz="2000" b="1" dirty="0">
                <a:solidFill>
                  <a:srgbClr val="C00000"/>
                </a:solidFill>
              </a:rPr>
              <a:t>Social Structure: </a:t>
            </a:r>
            <a:r>
              <a:rPr lang="en-GB" sz="2000" dirty="0"/>
              <a:t>its impact on attitudes to work and certain products. </a:t>
            </a:r>
          </a:p>
        </p:txBody>
      </p:sp>
    </p:spTree>
    <p:extLst>
      <p:ext uri="{BB962C8B-B14F-4D97-AF65-F5344CB8AC3E}">
        <p14:creationId xmlns:p14="http://schemas.microsoft.com/office/powerpoint/2010/main" val="3394415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6387E0-7873-7643-B10F-EF5254558214}"/>
              </a:ext>
            </a:extLst>
          </p:cNvPr>
          <p:cNvSpPr>
            <a:spLocks noGrp="1"/>
          </p:cNvSpPr>
          <p:nvPr>
            <p:ph type="title"/>
          </p:nvPr>
        </p:nvSpPr>
        <p:spPr>
          <a:xfrm>
            <a:off x="470848" y="141522"/>
            <a:ext cx="8229600" cy="595458"/>
          </a:xfrm>
        </p:spPr>
        <p:txBody>
          <a:bodyPr>
            <a:normAutofit/>
          </a:bodyPr>
          <a:lstStyle/>
          <a:p>
            <a:r>
              <a:rPr lang="en-US" sz="3200" b="1" dirty="0">
                <a:solidFill>
                  <a:srgbClr val="0070C0"/>
                </a:solidFill>
                <a:latin typeface="Corbel" panose="020B0503020204020204" pitchFamily="34" charset="0"/>
              </a:rPr>
              <a:t>Performing External Audit </a:t>
            </a:r>
          </a:p>
        </p:txBody>
      </p:sp>
      <p:sp>
        <p:nvSpPr>
          <p:cNvPr id="4" name="Content Placeholder 3"/>
          <p:cNvSpPr>
            <a:spLocks noGrp="1"/>
          </p:cNvSpPr>
          <p:nvPr>
            <p:ph idx="1"/>
          </p:nvPr>
        </p:nvSpPr>
        <p:spPr>
          <a:xfrm>
            <a:off x="2043750" y="906815"/>
            <a:ext cx="4674358" cy="464025"/>
          </a:xfrm>
          <a:ln w="57150">
            <a:solidFill>
              <a:srgbClr val="C00000"/>
            </a:solidFill>
          </a:ln>
        </p:spPr>
        <p:txBody>
          <a:bodyPr>
            <a:noAutofit/>
          </a:bodyPr>
          <a:lstStyle/>
          <a:p>
            <a:pPr marL="0" indent="0" algn="ctr">
              <a:buNone/>
            </a:pPr>
            <a:r>
              <a:rPr lang="en-GB" dirty="0"/>
              <a:t>Technological Factors</a:t>
            </a:r>
            <a:endParaRPr lang="en-GB" b="1" dirty="0">
              <a:solidFill>
                <a:schemeClr val="tx2">
                  <a:lumMod val="75000"/>
                </a:schemeClr>
              </a:solidFill>
            </a:endParaRPr>
          </a:p>
        </p:txBody>
      </p:sp>
      <p:grpSp>
        <p:nvGrpSpPr>
          <p:cNvPr id="5" name="Group 4"/>
          <p:cNvGrpSpPr/>
          <p:nvPr/>
        </p:nvGrpSpPr>
        <p:grpSpPr>
          <a:xfrm>
            <a:off x="470848" y="1452728"/>
            <a:ext cx="8495731" cy="1370164"/>
            <a:chOff x="470848" y="1370840"/>
            <a:chExt cx="8495731" cy="1370164"/>
          </a:xfrm>
        </p:grpSpPr>
        <p:sp>
          <p:nvSpPr>
            <p:cNvPr id="6" name="TextBox 5"/>
            <p:cNvSpPr txBox="1"/>
            <p:nvPr/>
          </p:nvSpPr>
          <p:spPr>
            <a:xfrm>
              <a:off x="736979" y="1540675"/>
              <a:ext cx="7963469" cy="1200329"/>
            </a:xfrm>
            <a:prstGeom prst="rect">
              <a:avLst/>
            </a:prstGeom>
            <a:ln>
              <a:noFill/>
            </a:ln>
          </p:spPr>
          <p:style>
            <a:lnRef idx="2">
              <a:schemeClr val="dk1"/>
            </a:lnRef>
            <a:fillRef idx="1">
              <a:schemeClr val="lt1"/>
            </a:fillRef>
            <a:effectRef idx="0">
              <a:schemeClr val="dk1"/>
            </a:effectRef>
            <a:fontRef idx="minor">
              <a:schemeClr val="dk1"/>
            </a:fontRef>
          </p:style>
          <p:txBody>
            <a:bodyPr wrap="square" rtlCol="0">
              <a:spAutoFit/>
            </a:bodyPr>
            <a:lstStyle/>
            <a:p>
              <a:pPr algn="just"/>
              <a:r>
                <a:rPr lang="en-GB" sz="2400" dirty="0"/>
                <a:t>They involve the effects of the changes in technology and their impact on all areas of an industry, its members and their activities. </a:t>
              </a:r>
            </a:p>
          </p:txBody>
        </p:sp>
        <p:sp>
          <p:nvSpPr>
            <p:cNvPr id="3" name="Half Frame 2"/>
            <p:cNvSpPr/>
            <p:nvPr/>
          </p:nvSpPr>
          <p:spPr>
            <a:xfrm>
              <a:off x="470848" y="1370840"/>
              <a:ext cx="580030" cy="1072109"/>
            </a:xfrm>
            <a:prstGeom prst="halfFrame">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 name="Half Frame 6"/>
            <p:cNvSpPr/>
            <p:nvPr/>
          </p:nvSpPr>
          <p:spPr>
            <a:xfrm rot="10800000">
              <a:off x="8386549" y="1484229"/>
              <a:ext cx="580030" cy="1072109"/>
            </a:xfrm>
            <a:prstGeom prst="halfFrame">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sp>
        <p:nvSpPr>
          <p:cNvPr id="12" name="Rectangle 11"/>
          <p:cNvSpPr/>
          <p:nvPr/>
        </p:nvSpPr>
        <p:spPr>
          <a:xfrm>
            <a:off x="736979" y="2890793"/>
            <a:ext cx="7820167" cy="2246769"/>
          </a:xfrm>
          <a:prstGeom prst="rect">
            <a:avLst/>
          </a:prstGeom>
          <a:ln w="38100">
            <a:solidFill>
              <a:schemeClr val="tx2">
                <a:lumMod val="60000"/>
                <a:lumOff val="40000"/>
              </a:schemeClr>
            </a:solidFill>
          </a:ln>
        </p:spPr>
        <p:txBody>
          <a:bodyPr wrap="square">
            <a:spAutoFit/>
          </a:bodyPr>
          <a:lstStyle/>
          <a:p>
            <a:pPr marL="342900" indent="-342900">
              <a:buFont typeface="Arial" panose="020B0604020202020204" pitchFamily="34" charset="0"/>
              <a:buChar char="•"/>
            </a:pPr>
            <a:r>
              <a:rPr lang="en-GB" sz="2000" dirty="0">
                <a:solidFill>
                  <a:srgbClr val="C00000"/>
                </a:solidFill>
              </a:rPr>
              <a:t>The IT Infrastructure</a:t>
            </a:r>
          </a:p>
          <a:p>
            <a:pPr marL="342900" indent="-342900">
              <a:buFont typeface="Arial" panose="020B0604020202020204" pitchFamily="34" charset="0"/>
              <a:buChar char="•"/>
            </a:pPr>
            <a:r>
              <a:rPr lang="en-GB" sz="2000" dirty="0">
                <a:solidFill>
                  <a:srgbClr val="C00000"/>
                </a:solidFill>
              </a:rPr>
              <a:t>New and emerging technologies </a:t>
            </a:r>
          </a:p>
          <a:p>
            <a:pPr marL="342900" indent="-342900">
              <a:buFont typeface="Arial" panose="020B0604020202020204" pitchFamily="34" charset="0"/>
              <a:buChar char="•"/>
            </a:pPr>
            <a:r>
              <a:rPr lang="en-GB" sz="2000" dirty="0">
                <a:solidFill>
                  <a:srgbClr val="C00000"/>
                </a:solidFill>
              </a:rPr>
              <a:t>Speed of Change of Technologies</a:t>
            </a:r>
          </a:p>
          <a:p>
            <a:pPr marL="342900" indent="-342900">
              <a:buFont typeface="Arial" panose="020B0604020202020204" pitchFamily="34" charset="0"/>
              <a:buChar char="•"/>
            </a:pPr>
            <a:r>
              <a:rPr lang="en-GB" sz="2000" dirty="0">
                <a:solidFill>
                  <a:srgbClr val="C00000"/>
                </a:solidFill>
              </a:rPr>
              <a:t>Automation </a:t>
            </a:r>
          </a:p>
          <a:p>
            <a:pPr marL="342900" indent="-342900">
              <a:buFont typeface="Arial" panose="020B0604020202020204" pitchFamily="34" charset="0"/>
              <a:buChar char="•"/>
            </a:pPr>
            <a:r>
              <a:rPr lang="en-GB" sz="2000" dirty="0">
                <a:solidFill>
                  <a:srgbClr val="C00000"/>
                </a:solidFill>
              </a:rPr>
              <a:t>Innovation</a:t>
            </a:r>
          </a:p>
          <a:p>
            <a:pPr marL="342900" indent="-342900">
              <a:buFont typeface="Arial" panose="020B0604020202020204" pitchFamily="34" charset="0"/>
              <a:buChar char="•"/>
            </a:pPr>
            <a:endParaRPr lang="en-GB" sz="2000" dirty="0">
              <a:solidFill>
                <a:srgbClr val="C00000"/>
              </a:solidFill>
            </a:endParaRPr>
          </a:p>
          <a:p>
            <a:pPr marL="342900" indent="-342900">
              <a:buFont typeface="Arial" panose="020B0604020202020204" pitchFamily="34" charset="0"/>
              <a:buChar char="•"/>
            </a:pPr>
            <a:endParaRPr lang="en-GB" sz="2000" dirty="0"/>
          </a:p>
        </p:txBody>
      </p:sp>
    </p:spTree>
    <p:extLst>
      <p:ext uri="{BB962C8B-B14F-4D97-AF65-F5344CB8AC3E}">
        <p14:creationId xmlns:p14="http://schemas.microsoft.com/office/powerpoint/2010/main" val="774726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P spid="1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6387E0-7873-7643-B10F-EF5254558214}"/>
              </a:ext>
            </a:extLst>
          </p:cNvPr>
          <p:cNvSpPr>
            <a:spLocks noGrp="1"/>
          </p:cNvSpPr>
          <p:nvPr>
            <p:ph type="title"/>
          </p:nvPr>
        </p:nvSpPr>
        <p:spPr>
          <a:xfrm>
            <a:off x="470848" y="141522"/>
            <a:ext cx="8229600" cy="595458"/>
          </a:xfrm>
        </p:spPr>
        <p:txBody>
          <a:bodyPr>
            <a:normAutofit/>
          </a:bodyPr>
          <a:lstStyle/>
          <a:p>
            <a:r>
              <a:rPr lang="en-US" sz="3200" b="1" dirty="0">
                <a:solidFill>
                  <a:srgbClr val="0070C0"/>
                </a:solidFill>
                <a:latin typeface="Corbel" panose="020B0503020204020204" pitchFamily="34" charset="0"/>
              </a:rPr>
              <a:t>Performing External Audit </a:t>
            </a:r>
          </a:p>
        </p:txBody>
      </p:sp>
      <p:sp>
        <p:nvSpPr>
          <p:cNvPr id="4" name="Content Placeholder 3"/>
          <p:cNvSpPr>
            <a:spLocks noGrp="1"/>
          </p:cNvSpPr>
          <p:nvPr>
            <p:ph idx="1"/>
          </p:nvPr>
        </p:nvSpPr>
        <p:spPr>
          <a:xfrm>
            <a:off x="2043750" y="906815"/>
            <a:ext cx="4674358" cy="464025"/>
          </a:xfrm>
          <a:ln w="57150">
            <a:solidFill>
              <a:srgbClr val="C00000"/>
            </a:solidFill>
          </a:ln>
        </p:spPr>
        <p:txBody>
          <a:bodyPr>
            <a:noAutofit/>
          </a:bodyPr>
          <a:lstStyle/>
          <a:p>
            <a:pPr marL="0" indent="0" algn="ctr">
              <a:buNone/>
            </a:pPr>
            <a:r>
              <a:rPr lang="en-GB" dirty="0"/>
              <a:t>Technological Factors</a:t>
            </a:r>
            <a:endParaRPr lang="en-GB" b="1" dirty="0">
              <a:solidFill>
                <a:schemeClr val="tx2">
                  <a:lumMod val="75000"/>
                </a:schemeClr>
              </a:solidFill>
            </a:endParaRPr>
          </a:p>
        </p:txBody>
      </p:sp>
      <p:grpSp>
        <p:nvGrpSpPr>
          <p:cNvPr id="5" name="Group 4"/>
          <p:cNvGrpSpPr/>
          <p:nvPr/>
        </p:nvGrpSpPr>
        <p:grpSpPr>
          <a:xfrm>
            <a:off x="470848" y="1452728"/>
            <a:ext cx="8495731" cy="1370164"/>
            <a:chOff x="470848" y="1370840"/>
            <a:chExt cx="8495731" cy="1370164"/>
          </a:xfrm>
        </p:grpSpPr>
        <p:sp>
          <p:nvSpPr>
            <p:cNvPr id="6" name="TextBox 5"/>
            <p:cNvSpPr txBox="1"/>
            <p:nvPr/>
          </p:nvSpPr>
          <p:spPr>
            <a:xfrm>
              <a:off x="736979" y="1540675"/>
              <a:ext cx="7963469" cy="1200329"/>
            </a:xfrm>
            <a:prstGeom prst="rect">
              <a:avLst/>
            </a:prstGeom>
            <a:ln>
              <a:noFill/>
            </a:ln>
          </p:spPr>
          <p:style>
            <a:lnRef idx="2">
              <a:schemeClr val="dk1"/>
            </a:lnRef>
            <a:fillRef idx="1">
              <a:schemeClr val="lt1"/>
            </a:fillRef>
            <a:effectRef idx="0">
              <a:schemeClr val="dk1"/>
            </a:effectRef>
            <a:fontRef idx="minor">
              <a:schemeClr val="dk1"/>
            </a:fontRef>
          </p:style>
          <p:txBody>
            <a:bodyPr wrap="square" rtlCol="0">
              <a:spAutoFit/>
            </a:bodyPr>
            <a:lstStyle/>
            <a:p>
              <a:pPr algn="just"/>
              <a:r>
                <a:rPr lang="en-GB" sz="2400" dirty="0"/>
                <a:t>They involve the effects of the changes in technology and their impact on all areas of an industry, its members and their activities. </a:t>
              </a:r>
            </a:p>
          </p:txBody>
        </p:sp>
        <p:sp>
          <p:nvSpPr>
            <p:cNvPr id="3" name="Half Frame 2"/>
            <p:cNvSpPr/>
            <p:nvPr/>
          </p:nvSpPr>
          <p:spPr>
            <a:xfrm>
              <a:off x="470848" y="1370840"/>
              <a:ext cx="580030" cy="1072109"/>
            </a:xfrm>
            <a:prstGeom prst="halfFrame">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 name="Half Frame 6"/>
            <p:cNvSpPr/>
            <p:nvPr/>
          </p:nvSpPr>
          <p:spPr>
            <a:xfrm rot="10800000">
              <a:off x="8386549" y="1484229"/>
              <a:ext cx="580030" cy="1072109"/>
            </a:xfrm>
            <a:prstGeom prst="halfFrame">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sp>
        <p:nvSpPr>
          <p:cNvPr id="12" name="Rectangle 11"/>
          <p:cNvSpPr/>
          <p:nvPr/>
        </p:nvSpPr>
        <p:spPr>
          <a:xfrm>
            <a:off x="736979" y="2890793"/>
            <a:ext cx="7820167" cy="2246769"/>
          </a:xfrm>
          <a:prstGeom prst="rect">
            <a:avLst/>
          </a:prstGeom>
          <a:ln w="38100">
            <a:solidFill>
              <a:schemeClr val="tx2">
                <a:lumMod val="60000"/>
                <a:lumOff val="40000"/>
              </a:schemeClr>
            </a:solidFill>
          </a:ln>
        </p:spPr>
        <p:txBody>
          <a:bodyPr wrap="square">
            <a:spAutoFit/>
          </a:bodyPr>
          <a:lstStyle/>
          <a:p>
            <a:pPr marL="342900" indent="-342900">
              <a:buFont typeface="Arial" panose="020B0604020202020204" pitchFamily="34" charset="0"/>
              <a:buChar char="•"/>
            </a:pPr>
            <a:r>
              <a:rPr lang="en-GB" sz="2000" dirty="0">
                <a:solidFill>
                  <a:srgbClr val="C00000"/>
                </a:solidFill>
              </a:rPr>
              <a:t>The IT Infrastructure</a:t>
            </a:r>
          </a:p>
          <a:p>
            <a:pPr marL="342900" indent="-342900">
              <a:buFont typeface="Arial" panose="020B0604020202020204" pitchFamily="34" charset="0"/>
              <a:buChar char="•"/>
            </a:pPr>
            <a:r>
              <a:rPr lang="en-GB" sz="2000" dirty="0">
                <a:solidFill>
                  <a:srgbClr val="C00000"/>
                </a:solidFill>
              </a:rPr>
              <a:t>New and emerging technologies </a:t>
            </a:r>
          </a:p>
          <a:p>
            <a:pPr marL="342900" indent="-342900">
              <a:buFont typeface="Arial" panose="020B0604020202020204" pitchFamily="34" charset="0"/>
              <a:buChar char="•"/>
            </a:pPr>
            <a:r>
              <a:rPr lang="en-GB" sz="2000" dirty="0">
                <a:solidFill>
                  <a:srgbClr val="C00000"/>
                </a:solidFill>
              </a:rPr>
              <a:t>Speed of Change of Technologies</a:t>
            </a:r>
          </a:p>
          <a:p>
            <a:pPr marL="342900" indent="-342900">
              <a:buFont typeface="Arial" panose="020B0604020202020204" pitchFamily="34" charset="0"/>
              <a:buChar char="•"/>
            </a:pPr>
            <a:r>
              <a:rPr lang="en-GB" sz="2000" dirty="0">
                <a:solidFill>
                  <a:srgbClr val="C00000"/>
                </a:solidFill>
              </a:rPr>
              <a:t>Automation </a:t>
            </a:r>
          </a:p>
          <a:p>
            <a:pPr marL="342900" indent="-342900">
              <a:buFont typeface="Arial" panose="020B0604020202020204" pitchFamily="34" charset="0"/>
              <a:buChar char="•"/>
            </a:pPr>
            <a:r>
              <a:rPr lang="en-GB" sz="2000" dirty="0">
                <a:solidFill>
                  <a:srgbClr val="C00000"/>
                </a:solidFill>
              </a:rPr>
              <a:t>Innovation</a:t>
            </a:r>
          </a:p>
          <a:p>
            <a:pPr marL="342900" indent="-342900">
              <a:buFont typeface="Arial" panose="020B0604020202020204" pitchFamily="34" charset="0"/>
              <a:buChar char="•"/>
            </a:pPr>
            <a:endParaRPr lang="en-GB" sz="2000" dirty="0">
              <a:solidFill>
                <a:srgbClr val="C00000"/>
              </a:solidFill>
            </a:endParaRPr>
          </a:p>
          <a:p>
            <a:pPr marL="342900" indent="-342900">
              <a:buFont typeface="Arial" panose="020B0604020202020204" pitchFamily="34" charset="0"/>
              <a:buChar char="•"/>
            </a:pPr>
            <a:endParaRPr lang="en-GB" sz="2000" dirty="0"/>
          </a:p>
        </p:txBody>
      </p:sp>
    </p:spTree>
    <p:extLst>
      <p:ext uri="{BB962C8B-B14F-4D97-AF65-F5344CB8AC3E}">
        <p14:creationId xmlns:p14="http://schemas.microsoft.com/office/powerpoint/2010/main" val="1612064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P spid="1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6387E0-7873-7643-B10F-EF5254558214}"/>
              </a:ext>
            </a:extLst>
          </p:cNvPr>
          <p:cNvSpPr>
            <a:spLocks noGrp="1"/>
          </p:cNvSpPr>
          <p:nvPr>
            <p:ph type="title"/>
          </p:nvPr>
        </p:nvSpPr>
        <p:spPr>
          <a:xfrm>
            <a:off x="470848" y="141522"/>
            <a:ext cx="8229600" cy="595458"/>
          </a:xfrm>
        </p:spPr>
        <p:txBody>
          <a:bodyPr>
            <a:normAutofit/>
          </a:bodyPr>
          <a:lstStyle/>
          <a:p>
            <a:r>
              <a:rPr lang="en-US" sz="3200" b="1" dirty="0">
                <a:solidFill>
                  <a:srgbClr val="0070C0"/>
                </a:solidFill>
                <a:latin typeface="Corbel" panose="020B0503020204020204" pitchFamily="34" charset="0"/>
              </a:rPr>
              <a:t>Performing External Audit </a:t>
            </a:r>
          </a:p>
        </p:txBody>
      </p:sp>
      <p:sp>
        <p:nvSpPr>
          <p:cNvPr id="4" name="Content Placeholder 3"/>
          <p:cNvSpPr>
            <a:spLocks noGrp="1"/>
          </p:cNvSpPr>
          <p:nvPr>
            <p:ph idx="1"/>
          </p:nvPr>
        </p:nvSpPr>
        <p:spPr>
          <a:xfrm>
            <a:off x="2248469" y="840432"/>
            <a:ext cx="4674358" cy="464025"/>
          </a:xfrm>
          <a:ln w="57150">
            <a:solidFill>
              <a:srgbClr val="C00000"/>
            </a:solidFill>
          </a:ln>
        </p:spPr>
        <p:txBody>
          <a:bodyPr>
            <a:noAutofit/>
          </a:bodyPr>
          <a:lstStyle/>
          <a:p>
            <a:pPr marL="0" indent="0" algn="ctr">
              <a:buNone/>
            </a:pPr>
            <a:r>
              <a:rPr lang="en-GB" b="1" dirty="0">
                <a:latin typeface="Corbel" panose="020B0503020204020204" pitchFamily="34" charset="0"/>
              </a:rPr>
              <a:t>Natural Environmental Factors</a:t>
            </a:r>
            <a:endParaRPr lang="en-GB" dirty="0"/>
          </a:p>
        </p:txBody>
      </p:sp>
      <p:grpSp>
        <p:nvGrpSpPr>
          <p:cNvPr id="5" name="Group 4"/>
          <p:cNvGrpSpPr/>
          <p:nvPr/>
        </p:nvGrpSpPr>
        <p:grpSpPr>
          <a:xfrm>
            <a:off x="470848" y="1442027"/>
            <a:ext cx="8495731" cy="1554830"/>
            <a:chOff x="470848" y="1370840"/>
            <a:chExt cx="8495731" cy="1554830"/>
          </a:xfrm>
        </p:grpSpPr>
        <p:sp>
          <p:nvSpPr>
            <p:cNvPr id="6" name="TextBox 5"/>
            <p:cNvSpPr txBox="1"/>
            <p:nvPr/>
          </p:nvSpPr>
          <p:spPr>
            <a:xfrm>
              <a:off x="736979" y="1540675"/>
              <a:ext cx="7963469" cy="1384995"/>
            </a:xfrm>
            <a:prstGeom prst="rect">
              <a:avLst/>
            </a:prstGeom>
            <a:ln>
              <a:noFill/>
            </a:ln>
          </p:spPr>
          <p:style>
            <a:lnRef idx="2">
              <a:schemeClr val="dk1"/>
            </a:lnRef>
            <a:fillRef idx="1">
              <a:schemeClr val="lt1"/>
            </a:fillRef>
            <a:effectRef idx="0">
              <a:schemeClr val="dk1"/>
            </a:effectRef>
            <a:fontRef idx="minor">
              <a:schemeClr val="dk1"/>
            </a:fontRef>
          </p:style>
          <p:txBody>
            <a:bodyPr wrap="square" rtlCol="0">
              <a:spAutoFit/>
            </a:bodyPr>
            <a:lstStyle/>
            <a:p>
              <a:pPr algn="just"/>
              <a:r>
                <a:rPr lang="en-GB" sz="2800" b="1" i="1" dirty="0"/>
                <a:t>They</a:t>
              </a:r>
              <a:r>
                <a:rPr lang="en-GB" sz="2800" dirty="0"/>
                <a:t> </a:t>
              </a:r>
              <a:r>
                <a:rPr lang="en-GB" sz="2800" b="1" i="1" dirty="0"/>
                <a:t>are the changes from the natural environment and their impact on all areas of an industry, its members and their activities</a:t>
              </a:r>
              <a:r>
                <a:rPr lang="en-GB" sz="2800" dirty="0"/>
                <a:t>. </a:t>
              </a:r>
            </a:p>
          </p:txBody>
        </p:sp>
        <p:sp>
          <p:nvSpPr>
            <p:cNvPr id="3" name="Half Frame 2"/>
            <p:cNvSpPr/>
            <p:nvPr/>
          </p:nvSpPr>
          <p:spPr>
            <a:xfrm>
              <a:off x="470848" y="1370840"/>
              <a:ext cx="580030" cy="1072109"/>
            </a:xfrm>
            <a:prstGeom prst="halfFrame">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 name="Half Frame 6"/>
            <p:cNvSpPr/>
            <p:nvPr/>
          </p:nvSpPr>
          <p:spPr>
            <a:xfrm rot="10800000">
              <a:off x="8386549" y="1740172"/>
              <a:ext cx="580030" cy="1185498"/>
            </a:xfrm>
            <a:prstGeom prst="halfFrame">
              <a:avLst>
                <a:gd name="adj1" fmla="val 33333"/>
                <a:gd name="adj2" fmla="val 30980"/>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sp>
        <p:nvSpPr>
          <p:cNvPr id="12" name="Rectangle 11"/>
          <p:cNvSpPr/>
          <p:nvPr/>
        </p:nvSpPr>
        <p:spPr>
          <a:xfrm>
            <a:off x="754038" y="3188338"/>
            <a:ext cx="3804314" cy="1323439"/>
          </a:xfrm>
          <a:prstGeom prst="rect">
            <a:avLst/>
          </a:prstGeom>
          <a:ln w="38100">
            <a:solidFill>
              <a:schemeClr val="accent3">
                <a:lumMod val="50000"/>
              </a:schemeClr>
            </a:solidFill>
          </a:ln>
        </p:spPr>
        <p:txBody>
          <a:bodyPr wrap="square">
            <a:spAutoFit/>
          </a:bodyPr>
          <a:lstStyle/>
          <a:p>
            <a:pPr marL="342900" indent="-342900">
              <a:buFont typeface="Arial" panose="020B0604020202020204" pitchFamily="34" charset="0"/>
              <a:buChar char="•"/>
            </a:pPr>
            <a:r>
              <a:rPr lang="en-GB" sz="2000" dirty="0">
                <a:solidFill>
                  <a:srgbClr val="C00000"/>
                </a:solidFill>
              </a:rPr>
              <a:t>Pollution control</a:t>
            </a:r>
          </a:p>
          <a:p>
            <a:pPr marL="342900" indent="-342900">
              <a:buFont typeface="Arial" panose="020B0604020202020204" pitchFamily="34" charset="0"/>
              <a:buChar char="•"/>
            </a:pPr>
            <a:r>
              <a:rPr lang="en-GB" sz="2000" dirty="0">
                <a:solidFill>
                  <a:srgbClr val="C00000"/>
                </a:solidFill>
              </a:rPr>
              <a:t>Energy conservation</a:t>
            </a:r>
          </a:p>
          <a:p>
            <a:pPr marL="342900" indent="-342900">
              <a:buFont typeface="Arial" panose="020B0604020202020204" pitchFamily="34" charset="0"/>
              <a:buChar char="•"/>
            </a:pPr>
            <a:r>
              <a:rPr lang="en-GB" sz="2000" dirty="0">
                <a:solidFill>
                  <a:srgbClr val="C00000"/>
                </a:solidFill>
              </a:rPr>
              <a:t>Climate change </a:t>
            </a:r>
          </a:p>
          <a:p>
            <a:pPr marL="342900" indent="-342900">
              <a:buFont typeface="Arial" panose="020B0604020202020204" pitchFamily="34" charset="0"/>
              <a:buChar char="•"/>
            </a:pPr>
            <a:r>
              <a:rPr lang="en-GB" sz="2000" dirty="0">
                <a:solidFill>
                  <a:srgbClr val="C00000"/>
                </a:solidFill>
              </a:rPr>
              <a:t>Air Quality</a:t>
            </a:r>
          </a:p>
        </p:txBody>
      </p:sp>
      <p:sp>
        <p:nvSpPr>
          <p:cNvPr id="9" name="Rectangle 8"/>
          <p:cNvSpPr/>
          <p:nvPr/>
        </p:nvSpPr>
        <p:spPr>
          <a:xfrm>
            <a:off x="4749420" y="3188338"/>
            <a:ext cx="3896436" cy="1323439"/>
          </a:xfrm>
          <a:prstGeom prst="rect">
            <a:avLst/>
          </a:prstGeom>
          <a:ln w="38100">
            <a:solidFill>
              <a:schemeClr val="accent3">
                <a:lumMod val="50000"/>
              </a:schemeClr>
            </a:solidFill>
          </a:ln>
        </p:spPr>
        <p:txBody>
          <a:bodyPr wrap="square">
            <a:spAutoFit/>
          </a:bodyPr>
          <a:lstStyle/>
          <a:p>
            <a:pPr marL="342900" indent="-342900">
              <a:buFont typeface="Arial" panose="020B0604020202020204" pitchFamily="34" charset="0"/>
              <a:buChar char="•"/>
            </a:pPr>
            <a:r>
              <a:rPr lang="en-GB" sz="2000" dirty="0">
                <a:solidFill>
                  <a:srgbClr val="C00000"/>
                </a:solidFill>
              </a:rPr>
              <a:t>Natural Disasters</a:t>
            </a:r>
          </a:p>
          <a:p>
            <a:pPr marL="342900" indent="-342900">
              <a:buFont typeface="Arial" panose="020B0604020202020204" pitchFamily="34" charset="0"/>
              <a:buChar char="•"/>
            </a:pPr>
            <a:r>
              <a:rPr lang="en-GB" sz="2000" dirty="0">
                <a:solidFill>
                  <a:srgbClr val="C00000"/>
                </a:solidFill>
              </a:rPr>
              <a:t>Access to Raw Materials </a:t>
            </a:r>
          </a:p>
          <a:p>
            <a:pPr marL="342900" indent="-342900">
              <a:buFont typeface="Arial" panose="020B0604020202020204" pitchFamily="34" charset="0"/>
              <a:buChar char="•"/>
            </a:pPr>
            <a:r>
              <a:rPr lang="en-GB" sz="2000" dirty="0">
                <a:solidFill>
                  <a:srgbClr val="C00000"/>
                </a:solidFill>
              </a:rPr>
              <a:t>Water Bodies</a:t>
            </a:r>
          </a:p>
          <a:p>
            <a:pPr marL="342900" indent="-342900">
              <a:buFont typeface="Arial" panose="020B0604020202020204" pitchFamily="34" charset="0"/>
              <a:buChar char="•"/>
            </a:pPr>
            <a:r>
              <a:rPr lang="en-GB" sz="2000" dirty="0">
                <a:solidFill>
                  <a:srgbClr val="C00000"/>
                </a:solidFill>
              </a:rPr>
              <a:t>Regulation of the Environment</a:t>
            </a:r>
          </a:p>
        </p:txBody>
      </p:sp>
    </p:spTree>
    <p:extLst>
      <p:ext uri="{BB962C8B-B14F-4D97-AF65-F5344CB8AC3E}">
        <p14:creationId xmlns:p14="http://schemas.microsoft.com/office/powerpoint/2010/main" val="3277443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P spid="12" grpId="0" animBg="1"/>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4800" b="1" dirty="0"/>
              <a:t>Activity 2.1</a:t>
            </a:r>
            <a:br>
              <a:rPr lang="en-GB" sz="4800" b="1" dirty="0"/>
            </a:br>
            <a:r>
              <a:rPr lang="en-GB" sz="4800" b="1" dirty="0"/>
              <a:t>(15 minutes)</a:t>
            </a:r>
          </a:p>
        </p:txBody>
      </p:sp>
      <p:sp>
        <p:nvSpPr>
          <p:cNvPr id="3" name="Content Placeholder 2"/>
          <p:cNvSpPr>
            <a:spLocks noGrp="1"/>
          </p:cNvSpPr>
          <p:nvPr>
            <p:ph idx="1"/>
          </p:nvPr>
        </p:nvSpPr>
        <p:spPr>
          <a:ln>
            <a:solidFill>
              <a:schemeClr val="tx1"/>
            </a:solidFill>
          </a:ln>
        </p:spPr>
        <p:txBody>
          <a:bodyPr>
            <a:normAutofit/>
          </a:bodyPr>
          <a:lstStyle/>
          <a:p>
            <a:pPr marL="0" indent="0" algn="ctr">
              <a:buNone/>
            </a:pPr>
            <a:r>
              <a:rPr lang="en-GB" sz="2800" dirty="0"/>
              <a:t>The National Restaurant Association publishes an annual industry </a:t>
            </a:r>
            <a:r>
              <a:rPr lang="en-GB" sz="2800" dirty="0" err="1"/>
              <a:t>factbook</a:t>
            </a:r>
            <a:r>
              <a:rPr lang="en-GB" sz="2800" dirty="0"/>
              <a:t> that can be found at </a:t>
            </a:r>
            <a:r>
              <a:rPr lang="en-GB" sz="2800" b="1" dirty="0">
                <a:solidFill>
                  <a:srgbClr val="FF0000"/>
                </a:solidFill>
              </a:rPr>
              <a:t>www.restaurant.org</a:t>
            </a:r>
            <a:r>
              <a:rPr lang="en-GB" sz="2800" dirty="0"/>
              <a:t>. Based on information in the latest report and your own research, does it appear that macro-environmental factors and the economic characteristics of the industry will present industry participants with attractive opportunities for growth and profitability? Explain.</a:t>
            </a:r>
          </a:p>
        </p:txBody>
      </p:sp>
    </p:spTree>
    <p:extLst>
      <p:ext uri="{BB962C8B-B14F-4D97-AF65-F5344CB8AC3E}">
        <p14:creationId xmlns:p14="http://schemas.microsoft.com/office/powerpoint/2010/main" val="37801456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2458"/>
            <a:ext cx="9144000" cy="6755683"/>
          </a:xfrm>
          <a:prstGeom prst="rect">
            <a:avLst/>
          </a:prstGeom>
        </p:spPr>
      </p:pic>
    </p:spTree>
    <p:extLst>
      <p:ext uri="{BB962C8B-B14F-4D97-AF65-F5344CB8AC3E}">
        <p14:creationId xmlns:p14="http://schemas.microsoft.com/office/powerpoint/2010/main" val="13394445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duotone>
              <a:prstClr val="black"/>
              <a:schemeClr val="accent1">
                <a:tint val="45000"/>
                <a:satMod val="400000"/>
              </a:schemeClr>
            </a:duotone>
          </a:blip>
          <a:stretch>
            <a:fillRect/>
          </a:stretch>
        </p:blipFill>
        <p:spPr>
          <a:xfrm>
            <a:off x="0" y="1214652"/>
            <a:ext cx="9144000" cy="4476751"/>
          </a:xfrm>
          <a:prstGeom prst="rect">
            <a:avLst/>
          </a:prstGeom>
        </p:spPr>
      </p:pic>
      <p:sp>
        <p:nvSpPr>
          <p:cNvPr id="3" name="Title 2"/>
          <p:cNvSpPr>
            <a:spLocks noGrp="1"/>
          </p:cNvSpPr>
          <p:nvPr>
            <p:ph type="title"/>
          </p:nvPr>
        </p:nvSpPr>
        <p:spPr>
          <a:xfrm>
            <a:off x="1259568" y="224266"/>
            <a:ext cx="6858000" cy="857250"/>
          </a:xfrm>
        </p:spPr>
        <p:txBody>
          <a:bodyPr>
            <a:noAutofit/>
          </a:bodyPr>
          <a:lstStyle/>
          <a:p>
            <a:pPr lvl="0"/>
            <a:r>
              <a:rPr lang="en-US" sz="3200" b="1" dirty="0">
                <a:solidFill>
                  <a:schemeClr val="tx2">
                    <a:lumMod val="50000"/>
                  </a:schemeClr>
                </a:solidFill>
                <a:latin typeface="Corbel" panose="020B0503020204020204" pitchFamily="34" charset="0"/>
              </a:rPr>
              <a:t>INDUSTRY/Micro ANALYSIS</a:t>
            </a:r>
            <a:br>
              <a:rPr lang="en-US" sz="3200" b="1" dirty="0">
                <a:solidFill>
                  <a:schemeClr val="tx2">
                    <a:lumMod val="50000"/>
                  </a:schemeClr>
                </a:solidFill>
                <a:latin typeface="Corbel" panose="020B0503020204020204" pitchFamily="34" charset="0"/>
              </a:rPr>
            </a:br>
            <a:r>
              <a:rPr lang="en-US" sz="3200" b="1" dirty="0">
                <a:solidFill>
                  <a:schemeClr val="tx2">
                    <a:lumMod val="50000"/>
                  </a:schemeClr>
                </a:solidFill>
                <a:latin typeface="Corbel" panose="020B0503020204020204" pitchFamily="34" charset="0"/>
              </a:rPr>
              <a:t>(The Task Environment)</a:t>
            </a:r>
            <a:endParaRPr lang="en-US" sz="2400" b="1" dirty="0">
              <a:solidFill>
                <a:schemeClr val="tx2">
                  <a:lumMod val="50000"/>
                </a:schemeClr>
              </a:solidFill>
              <a:latin typeface="Corbel" panose="020B0503020204020204" pitchFamily="34" charset="0"/>
            </a:endParaRPr>
          </a:p>
        </p:txBody>
      </p:sp>
      <p:sp>
        <p:nvSpPr>
          <p:cNvPr id="2" name="Content Placeholder 1"/>
          <p:cNvSpPr>
            <a:spLocks noGrp="1"/>
          </p:cNvSpPr>
          <p:nvPr>
            <p:ph idx="1"/>
          </p:nvPr>
        </p:nvSpPr>
        <p:spPr>
          <a:xfrm>
            <a:off x="109182" y="1378425"/>
            <a:ext cx="9034818" cy="4708476"/>
          </a:xfrm>
          <a:ln>
            <a:noFill/>
          </a:ln>
        </p:spPr>
        <p:txBody>
          <a:bodyPr>
            <a:normAutofit/>
          </a:bodyPr>
          <a:lstStyle/>
          <a:p>
            <a:pPr marL="642938" lvl="1" indent="-342900">
              <a:buFontTx/>
              <a:buChar char="-"/>
            </a:pPr>
            <a:r>
              <a:rPr lang="en-GB" sz="2500" b="1" dirty="0">
                <a:solidFill>
                  <a:srgbClr val="FFFF00"/>
                </a:solidFill>
              </a:rPr>
              <a:t>Industry Environment, also called the micro, competitive or task environment. </a:t>
            </a:r>
          </a:p>
          <a:p>
            <a:pPr marL="642938" lvl="1" indent="-342900">
              <a:buFontTx/>
              <a:buChar char="-"/>
            </a:pPr>
            <a:r>
              <a:rPr lang="en-GB" sz="2500" b="1" dirty="0">
                <a:solidFill>
                  <a:srgbClr val="FFFF00"/>
                </a:solidFill>
              </a:rPr>
              <a:t>Group of firms producing similar product/service. </a:t>
            </a:r>
          </a:p>
          <a:p>
            <a:pPr marL="642938" lvl="1" indent="-342900"/>
            <a:r>
              <a:rPr lang="en-GB" sz="2500" b="1" dirty="0">
                <a:solidFill>
                  <a:srgbClr val="FFFF00"/>
                </a:solidFill>
              </a:rPr>
              <a:t>Examples include Financial Services, Restaurant, Education.</a:t>
            </a:r>
          </a:p>
          <a:p>
            <a:pPr marL="642938" lvl="1" indent="-342900"/>
            <a:r>
              <a:rPr lang="en-GB" sz="2500" b="1" dirty="0">
                <a:solidFill>
                  <a:srgbClr val="FFFF00"/>
                </a:solidFill>
              </a:rPr>
              <a:t>Analysing the key stakeholder groups such as suppliers, customers and competitors. </a:t>
            </a:r>
          </a:p>
          <a:p>
            <a:pPr marL="642938" lvl="1" indent="-342900"/>
            <a:r>
              <a:rPr lang="en-GB" sz="2500" b="1" dirty="0">
                <a:solidFill>
                  <a:srgbClr val="FFFF00"/>
                </a:solidFill>
              </a:rPr>
              <a:t>Porter’s Five Forces cane be used to analyse the industry attractiveness and helps to formulate strategies</a:t>
            </a:r>
          </a:p>
          <a:p>
            <a:pPr marL="0" indent="0">
              <a:buNone/>
            </a:pPr>
            <a:endParaRPr lang="en-GB" sz="2500" dirty="0">
              <a:solidFill>
                <a:srgbClr val="FFFF00"/>
              </a:solidFill>
            </a:endParaRPr>
          </a:p>
          <a:p>
            <a:pPr marL="642938" lvl="1" indent="-342900">
              <a:buFontTx/>
              <a:buChar char="-"/>
            </a:pPr>
            <a:endParaRPr lang="en-GB" sz="2500" dirty="0">
              <a:solidFill>
                <a:srgbClr val="FFFF00"/>
              </a:solidFill>
            </a:endParaRPr>
          </a:p>
          <a:p>
            <a:pPr marL="0" indent="0">
              <a:buNone/>
            </a:pPr>
            <a:endParaRPr lang="en-GB" sz="2500" dirty="0">
              <a:solidFill>
                <a:srgbClr val="FFFF00"/>
              </a:solidFill>
            </a:endParaRPr>
          </a:p>
          <a:p>
            <a:pPr marL="0" indent="0">
              <a:buNone/>
            </a:pPr>
            <a:endParaRPr lang="en-GB" sz="2500" b="1" dirty="0">
              <a:solidFill>
                <a:srgbClr val="FFFF00"/>
              </a:solidFill>
            </a:endParaRPr>
          </a:p>
        </p:txBody>
      </p:sp>
    </p:spTree>
    <p:extLst>
      <p:ext uri="{BB962C8B-B14F-4D97-AF65-F5344CB8AC3E}">
        <p14:creationId xmlns:p14="http://schemas.microsoft.com/office/powerpoint/2010/main" val="1429498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232011"/>
            <a:ext cx="9075761" cy="532264"/>
          </a:xfrm>
        </p:spPr>
        <p:txBody>
          <a:bodyPr>
            <a:noAutofit/>
          </a:bodyPr>
          <a:lstStyle/>
          <a:p>
            <a:pPr lvl="0"/>
            <a:r>
              <a:rPr lang="en-US" sz="2800" b="1" dirty="0">
                <a:solidFill>
                  <a:schemeClr val="tx2">
                    <a:lumMod val="50000"/>
                  </a:schemeClr>
                </a:solidFill>
                <a:latin typeface="Corbel" panose="020B0503020204020204" pitchFamily="34" charset="0"/>
              </a:rPr>
              <a:t>Considerations of the Industry/Competitive Environment</a:t>
            </a:r>
            <a:endParaRPr lang="en-US" sz="2000" b="1" dirty="0">
              <a:solidFill>
                <a:schemeClr val="tx2">
                  <a:lumMod val="50000"/>
                </a:schemeClr>
              </a:solidFill>
              <a:latin typeface="Corbel" panose="020B0503020204020204" pitchFamily="34" charset="0"/>
            </a:endParaRPr>
          </a:p>
        </p:txBody>
      </p:sp>
      <p:sp>
        <p:nvSpPr>
          <p:cNvPr id="2" name="Content Placeholder 1"/>
          <p:cNvSpPr>
            <a:spLocks noGrp="1"/>
          </p:cNvSpPr>
          <p:nvPr>
            <p:ph idx="1"/>
          </p:nvPr>
        </p:nvSpPr>
        <p:spPr>
          <a:xfrm>
            <a:off x="191069" y="967283"/>
            <a:ext cx="8693622" cy="4914902"/>
          </a:xfrm>
          <a:ln>
            <a:noFill/>
          </a:ln>
        </p:spPr>
        <p:txBody>
          <a:bodyPr>
            <a:normAutofit fontScale="92500" lnSpcReduction="20000"/>
          </a:bodyPr>
          <a:lstStyle/>
          <a:p>
            <a:pPr marL="0" indent="0" algn="just">
              <a:buNone/>
            </a:pPr>
            <a:r>
              <a:rPr lang="en-GB" sz="2000" b="1" dirty="0">
                <a:solidFill>
                  <a:srgbClr val="C00000"/>
                </a:solidFill>
              </a:rPr>
              <a:t>Size and Growth of Market</a:t>
            </a:r>
          </a:p>
          <a:p>
            <a:pPr marL="642938" lvl="1" indent="-342900" algn="just">
              <a:buFontTx/>
              <a:buChar char="-"/>
            </a:pPr>
            <a:r>
              <a:rPr lang="en-GB" sz="1800" dirty="0">
                <a:solidFill>
                  <a:schemeClr val="tx2">
                    <a:lumMod val="50000"/>
                  </a:schemeClr>
                </a:solidFill>
              </a:rPr>
              <a:t>How big is the industry and how fast is it growing? </a:t>
            </a:r>
          </a:p>
          <a:p>
            <a:pPr marL="642938" lvl="1" indent="-342900" algn="just">
              <a:buFontTx/>
              <a:buChar char="-"/>
            </a:pPr>
            <a:r>
              <a:rPr lang="en-GB" sz="1800" dirty="0">
                <a:solidFill>
                  <a:schemeClr val="tx2">
                    <a:lumMod val="50000"/>
                  </a:schemeClr>
                </a:solidFill>
              </a:rPr>
              <a:t>Position of the industry in the life cycle (early, growing, mature, declining)</a:t>
            </a:r>
          </a:p>
          <a:p>
            <a:pPr marL="0" indent="0" algn="just">
              <a:buNone/>
            </a:pPr>
            <a:r>
              <a:rPr lang="en-GB" sz="2000" b="1" dirty="0">
                <a:solidFill>
                  <a:srgbClr val="C00000"/>
                </a:solidFill>
              </a:rPr>
              <a:t>Extent of Competitive Rivalry</a:t>
            </a:r>
          </a:p>
          <a:p>
            <a:pPr marL="642938" lvl="1" indent="-342900" algn="just">
              <a:buFontTx/>
              <a:buChar char="-"/>
            </a:pPr>
            <a:r>
              <a:rPr lang="en-GB" sz="2000" dirty="0">
                <a:solidFill>
                  <a:schemeClr val="tx2">
                    <a:lumMod val="50000"/>
                  </a:schemeClr>
                </a:solidFill>
              </a:rPr>
              <a:t>Number of competitors and nature of competition (local, regional, national or international). </a:t>
            </a:r>
          </a:p>
          <a:p>
            <a:pPr marL="0" indent="0" algn="just">
              <a:buNone/>
            </a:pPr>
            <a:r>
              <a:rPr lang="en-GB" sz="2000" b="1" dirty="0">
                <a:solidFill>
                  <a:srgbClr val="C00000"/>
                </a:solidFill>
              </a:rPr>
              <a:t>Nature of Demand &amp; Supply </a:t>
            </a:r>
          </a:p>
          <a:p>
            <a:pPr marL="642938" lvl="1" indent="-342900" algn="just">
              <a:buFontTx/>
              <a:buChar char="-"/>
            </a:pPr>
            <a:r>
              <a:rPr lang="en-GB" sz="2000" dirty="0">
                <a:solidFill>
                  <a:schemeClr val="tx2">
                    <a:lumMod val="50000"/>
                  </a:schemeClr>
                </a:solidFill>
              </a:rPr>
              <a:t>How is capacity surplus pushing prices and profitability down?</a:t>
            </a:r>
          </a:p>
          <a:p>
            <a:pPr marL="642938" lvl="1" indent="-342900" algn="just">
              <a:buFontTx/>
              <a:buChar char="-"/>
            </a:pPr>
            <a:r>
              <a:rPr lang="en-GB" sz="2000" dirty="0">
                <a:solidFill>
                  <a:schemeClr val="tx2">
                    <a:lumMod val="50000"/>
                  </a:schemeClr>
                </a:solidFill>
              </a:rPr>
              <a:t>To what extent do customers demand for the product?</a:t>
            </a:r>
          </a:p>
          <a:p>
            <a:pPr marL="0" indent="0" algn="just">
              <a:buNone/>
            </a:pPr>
            <a:r>
              <a:rPr lang="en-GB" sz="2000" b="1" dirty="0" err="1">
                <a:solidFill>
                  <a:srgbClr val="C00000"/>
                </a:solidFill>
              </a:rPr>
              <a:t>MArket</a:t>
            </a:r>
            <a:r>
              <a:rPr lang="en-GB" sz="2000" b="1" dirty="0">
                <a:solidFill>
                  <a:srgbClr val="C00000"/>
                </a:solidFill>
              </a:rPr>
              <a:t> Segmentation</a:t>
            </a:r>
          </a:p>
          <a:p>
            <a:pPr marL="642938" lvl="1" indent="-342900" algn="just">
              <a:buFontTx/>
              <a:buChar char="-"/>
            </a:pPr>
            <a:r>
              <a:rPr lang="en-GB" sz="2000" dirty="0">
                <a:solidFill>
                  <a:schemeClr val="tx2">
                    <a:lumMod val="50000"/>
                  </a:schemeClr>
                </a:solidFill>
              </a:rPr>
              <a:t>To what extent do customers needs, wants and preferences differ? </a:t>
            </a:r>
          </a:p>
          <a:p>
            <a:pPr marL="642938" lvl="1" indent="-342900" algn="just">
              <a:buFontTx/>
              <a:buChar char="-"/>
            </a:pPr>
            <a:r>
              <a:rPr lang="en-GB" sz="2000" dirty="0">
                <a:solidFill>
                  <a:schemeClr val="tx2">
                    <a:lumMod val="50000"/>
                  </a:schemeClr>
                </a:solidFill>
              </a:rPr>
              <a:t>Do we have to many different product types and substitutes? </a:t>
            </a:r>
          </a:p>
          <a:p>
            <a:pPr marL="0" indent="0" algn="just">
              <a:buNone/>
            </a:pPr>
            <a:r>
              <a:rPr lang="en-GB" sz="2000" b="1" dirty="0">
                <a:solidFill>
                  <a:srgbClr val="C00000"/>
                </a:solidFill>
              </a:rPr>
              <a:t>Industry Success </a:t>
            </a:r>
          </a:p>
          <a:p>
            <a:pPr marL="642938" lvl="1" indent="-342900" algn="just">
              <a:buFontTx/>
              <a:buChar char="-"/>
            </a:pPr>
            <a:r>
              <a:rPr lang="en-GB" sz="2000" dirty="0">
                <a:solidFill>
                  <a:schemeClr val="tx2">
                    <a:lumMod val="50000"/>
                  </a:schemeClr>
                </a:solidFill>
              </a:rPr>
              <a:t>What factors seem to drive industry / competitive success? </a:t>
            </a:r>
          </a:p>
          <a:p>
            <a:pPr marL="0" indent="0" algn="just">
              <a:buNone/>
            </a:pPr>
            <a:r>
              <a:rPr lang="en-GB" sz="2000" b="1" dirty="0">
                <a:solidFill>
                  <a:srgbClr val="C00000"/>
                </a:solidFill>
              </a:rPr>
              <a:t>Industry/Competitive Forces </a:t>
            </a:r>
          </a:p>
          <a:p>
            <a:pPr algn="just">
              <a:buFontTx/>
              <a:buChar char="-"/>
            </a:pPr>
            <a:r>
              <a:rPr lang="en-GB" sz="2000" dirty="0">
                <a:solidFill>
                  <a:schemeClr val="tx2">
                    <a:lumMod val="50000"/>
                  </a:schemeClr>
                </a:solidFill>
              </a:rPr>
              <a:t>What kinds of competitive forces are industry members facing, and how  strong is each force?</a:t>
            </a:r>
          </a:p>
          <a:p>
            <a:pPr algn="just">
              <a:buFontTx/>
              <a:buChar char="-"/>
            </a:pPr>
            <a:endParaRPr lang="en-GB" sz="2000" dirty="0">
              <a:solidFill>
                <a:schemeClr val="tx2">
                  <a:lumMod val="50000"/>
                </a:schemeClr>
              </a:solidFill>
            </a:endParaRPr>
          </a:p>
          <a:p>
            <a:pPr marL="300038" lvl="1" indent="0" algn="just">
              <a:buNone/>
            </a:pPr>
            <a:endParaRPr lang="en-GB" sz="2000" dirty="0">
              <a:solidFill>
                <a:schemeClr val="tx2">
                  <a:lumMod val="50000"/>
                </a:schemeClr>
              </a:solidFill>
            </a:endParaRPr>
          </a:p>
          <a:p>
            <a:pPr marL="0" indent="0" algn="just">
              <a:buNone/>
            </a:pPr>
            <a:endParaRPr lang="en-GB" sz="3200" dirty="0">
              <a:solidFill>
                <a:schemeClr val="tx2">
                  <a:lumMod val="50000"/>
                </a:schemeClr>
              </a:solidFill>
            </a:endParaRPr>
          </a:p>
          <a:p>
            <a:pPr marL="0" indent="0" algn="just">
              <a:buNone/>
            </a:pPr>
            <a:endParaRPr lang="en-GB" sz="3200" b="1" dirty="0">
              <a:solidFill>
                <a:schemeClr val="tx2">
                  <a:lumMod val="50000"/>
                </a:schemeClr>
              </a:solidFill>
            </a:endParaRPr>
          </a:p>
        </p:txBody>
      </p:sp>
    </p:spTree>
    <p:extLst>
      <p:ext uri="{BB962C8B-B14F-4D97-AF65-F5344CB8AC3E}">
        <p14:creationId xmlns:p14="http://schemas.microsoft.com/office/powerpoint/2010/main" val="2763257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2">
                                            <p:txEl>
                                              <p:pRg st="8" end="8"/>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
                                            <p:txEl>
                                              <p:pRg st="9" end="9"/>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
                                            <p:txEl>
                                              <p:pRg st="10" end="10"/>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
                                            <p:txEl>
                                              <p:pRg st="11" end="11"/>
                                            </p:txEl>
                                          </p:spTgt>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
                                            <p:txEl>
                                              <p:pRg st="12" end="12"/>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
                                            <p:txEl>
                                              <p:pRg st="13" end="13"/>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43552" y="150125"/>
            <a:ext cx="8359253" cy="518615"/>
          </a:xfrm>
        </p:spPr>
        <p:txBody>
          <a:bodyPr>
            <a:normAutofit fontScale="90000"/>
          </a:bodyPr>
          <a:lstStyle/>
          <a:p>
            <a:pPr lvl="0"/>
            <a:r>
              <a:rPr lang="en-US" sz="3600" b="1" dirty="0">
                <a:solidFill>
                  <a:schemeClr val="tx2">
                    <a:lumMod val="50000"/>
                  </a:schemeClr>
                </a:solidFill>
                <a:latin typeface="Corbel" panose="020B0503020204020204" pitchFamily="34" charset="0"/>
              </a:rPr>
              <a:t>Porter’s 5 Forces</a:t>
            </a:r>
            <a:endParaRPr lang="en-US" sz="2400" b="1" dirty="0">
              <a:solidFill>
                <a:schemeClr val="tx2">
                  <a:lumMod val="50000"/>
                </a:schemeClr>
              </a:solidFill>
              <a:latin typeface="Corbel" panose="020B0503020204020204" pitchFamily="34" charset="0"/>
            </a:endParaRPr>
          </a:p>
        </p:txBody>
      </p:sp>
      <p:pic>
        <p:nvPicPr>
          <p:cNvPr id="5" name="Picture 4"/>
          <p:cNvPicPr>
            <a:picLocks noChangeAspect="1"/>
          </p:cNvPicPr>
          <p:nvPr/>
        </p:nvPicPr>
        <p:blipFill>
          <a:blip r:embed="rId3"/>
          <a:stretch>
            <a:fillRect/>
          </a:stretch>
        </p:blipFill>
        <p:spPr>
          <a:xfrm>
            <a:off x="0" y="818866"/>
            <a:ext cx="9144000" cy="6039134"/>
          </a:xfrm>
          <a:prstGeom prst="rect">
            <a:avLst/>
          </a:prstGeom>
        </p:spPr>
      </p:pic>
    </p:spTree>
    <p:extLst>
      <p:ext uri="{BB962C8B-B14F-4D97-AF65-F5344CB8AC3E}">
        <p14:creationId xmlns:p14="http://schemas.microsoft.com/office/powerpoint/2010/main" val="36728725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3841845" cy="585171"/>
          </a:xfrm>
        </p:spPr>
        <p:txBody>
          <a:bodyPr>
            <a:normAutofit fontScale="90000"/>
          </a:bodyPr>
          <a:lstStyle/>
          <a:p>
            <a:r>
              <a:rPr lang="en-GB" b="1" dirty="0"/>
              <a:t>Effect of Buyer Power</a:t>
            </a:r>
          </a:p>
        </p:txBody>
      </p:sp>
      <p:pic>
        <p:nvPicPr>
          <p:cNvPr id="4" name="Picture 3"/>
          <p:cNvPicPr>
            <a:picLocks noChangeAspect="1"/>
          </p:cNvPicPr>
          <p:nvPr/>
        </p:nvPicPr>
        <p:blipFill>
          <a:blip r:embed="rId2"/>
          <a:stretch>
            <a:fillRect/>
          </a:stretch>
        </p:blipFill>
        <p:spPr>
          <a:xfrm>
            <a:off x="0" y="585171"/>
            <a:ext cx="9144000" cy="4278502"/>
          </a:xfrm>
          <a:prstGeom prst="rect">
            <a:avLst/>
          </a:prstGeom>
        </p:spPr>
      </p:pic>
      <p:grpSp>
        <p:nvGrpSpPr>
          <p:cNvPr id="5" name="Group 4"/>
          <p:cNvGrpSpPr/>
          <p:nvPr/>
        </p:nvGrpSpPr>
        <p:grpSpPr>
          <a:xfrm>
            <a:off x="1665027" y="5145206"/>
            <a:ext cx="5953836" cy="1610436"/>
            <a:chOff x="5868538" y="1228299"/>
            <a:chExt cx="5953836" cy="1610436"/>
          </a:xfrm>
        </p:grpSpPr>
        <p:sp>
          <p:nvSpPr>
            <p:cNvPr id="6" name="Rounded Rectangular Callout 5"/>
            <p:cNvSpPr/>
            <p:nvPr/>
          </p:nvSpPr>
          <p:spPr>
            <a:xfrm>
              <a:off x="5868538" y="1228299"/>
              <a:ext cx="5936776" cy="1610436"/>
            </a:xfrm>
            <a:prstGeom prst="wedgeRoundRectCallout">
              <a:avLst>
                <a:gd name="adj1" fmla="val 30644"/>
                <a:gd name="adj2" fmla="val -71602"/>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7" name="TextBox 6"/>
            <p:cNvSpPr txBox="1"/>
            <p:nvPr/>
          </p:nvSpPr>
          <p:spPr>
            <a:xfrm>
              <a:off x="6124433" y="1228299"/>
              <a:ext cx="5697941" cy="1323439"/>
            </a:xfrm>
            <a:prstGeom prst="rect">
              <a:avLst/>
            </a:prstGeom>
            <a:noFill/>
          </p:spPr>
          <p:txBody>
            <a:bodyPr wrap="square" rtlCol="0">
              <a:spAutoFit/>
            </a:bodyPr>
            <a:lstStyle/>
            <a:p>
              <a:pPr marL="285750" indent="-285750">
                <a:buFont typeface="Arial" panose="020B0604020202020204" pitchFamily="34" charset="0"/>
                <a:buChar char="•"/>
              </a:pPr>
              <a:r>
                <a:rPr lang="en-GB" sz="1600" dirty="0"/>
                <a:t>Switching Cost of Buyers</a:t>
              </a:r>
            </a:p>
            <a:p>
              <a:pPr marL="285750" indent="-285750">
                <a:buFont typeface="Arial" panose="020B0604020202020204" pitchFamily="34" charset="0"/>
                <a:buChar char="•"/>
              </a:pPr>
              <a:r>
                <a:rPr lang="en-GB" sz="1600" dirty="0"/>
                <a:t>Number of Buyers / importance of buyers to business</a:t>
              </a:r>
            </a:p>
            <a:p>
              <a:pPr marL="285750" indent="-285750">
                <a:buFont typeface="Arial" panose="020B0604020202020204" pitchFamily="34" charset="0"/>
                <a:buChar char="•"/>
              </a:pPr>
              <a:r>
                <a:rPr lang="en-GB" sz="1600" dirty="0"/>
                <a:t>Strength of buyer demand.</a:t>
              </a:r>
            </a:p>
            <a:p>
              <a:pPr marL="285750" indent="-285750">
                <a:buFont typeface="Arial" panose="020B0604020202020204" pitchFamily="34" charset="0"/>
                <a:buChar char="•"/>
              </a:pPr>
              <a:r>
                <a:rPr lang="en-GB" sz="1600" dirty="0"/>
                <a:t>Informed buyers about products / services</a:t>
              </a:r>
            </a:p>
            <a:p>
              <a:pPr marL="285750" indent="-285750">
                <a:buFont typeface="Arial" panose="020B0604020202020204" pitchFamily="34" charset="0"/>
                <a:buChar char="•"/>
              </a:pPr>
              <a:r>
                <a:rPr lang="en-GB" sz="1600" dirty="0"/>
                <a:t>Threat of Backward integration of buyers </a:t>
              </a:r>
            </a:p>
          </p:txBody>
        </p:sp>
      </p:grpSp>
    </p:spTree>
    <p:extLst>
      <p:ext uri="{BB962C8B-B14F-4D97-AF65-F5344CB8AC3E}">
        <p14:creationId xmlns:p14="http://schemas.microsoft.com/office/powerpoint/2010/main" val="1190537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8160"/>
            <a:ext cx="8229600" cy="462341"/>
          </a:xfrm>
        </p:spPr>
        <p:txBody>
          <a:bodyPr>
            <a:normAutofit fontScale="90000"/>
          </a:bodyPr>
          <a:lstStyle/>
          <a:p>
            <a:r>
              <a:rPr lang="en-GB" b="1" dirty="0"/>
              <a:t>Effect of Substitute Products</a:t>
            </a:r>
          </a:p>
        </p:txBody>
      </p:sp>
      <p:pic>
        <p:nvPicPr>
          <p:cNvPr id="3" name="Picture 2"/>
          <p:cNvPicPr>
            <a:picLocks noChangeAspect="1"/>
          </p:cNvPicPr>
          <p:nvPr/>
        </p:nvPicPr>
        <p:blipFill>
          <a:blip r:embed="rId2"/>
          <a:stretch>
            <a:fillRect/>
          </a:stretch>
        </p:blipFill>
        <p:spPr>
          <a:xfrm>
            <a:off x="0" y="833437"/>
            <a:ext cx="6728346" cy="6024563"/>
          </a:xfrm>
          <a:prstGeom prst="rect">
            <a:avLst/>
          </a:prstGeom>
        </p:spPr>
      </p:pic>
      <p:grpSp>
        <p:nvGrpSpPr>
          <p:cNvPr id="7" name="Group 6"/>
          <p:cNvGrpSpPr/>
          <p:nvPr/>
        </p:nvGrpSpPr>
        <p:grpSpPr>
          <a:xfrm>
            <a:off x="6291618" y="833437"/>
            <a:ext cx="2661313" cy="3151709"/>
            <a:chOff x="6291618" y="833437"/>
            <a:chExt cx="2661313" cy="3151709"/>
          </a:xfrm>
        </p:grpSpPr>
        <p:sp>
          <p:nvSpPr>
            <p:cNvPr id="5" name="Rounded Rectangular Callout 4"/>
            <p:cNvSpPr/>
            <p:nvPr/>
          </p:nvSpPr>
          <p:spPr>
            <a:xfrm>
              <a:off x="6291618" y="833437"/>
              <a:ext cx="2661313" cy="3151709"/>
            </a:xfrm>
            <a:prstGeom prst="wedgeRoundRectCallout">
              <a:avLst>
                <a:gd name="adj1" fmla="val -61346"/>
                <a:gd name="adj2" fmla="val 32043"/>
                <a:gd name="adj3" fmla="val 16667"/>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6" name="TextBox 5"/>
            <p:cNvSpPr txBox="1"/>
            <p:nvPr/>
          </p:nvSpPr>
          <p:spPr>
            <a:xfrm>
              <a:off x="6339385" y="1132018"/>
              <a:ext cx="2565778" cy="2554545"/>
            </a:xfrm>
            <a:prstGeom prst="rect">
              <a:avLst/>
            </a:prstGeom>
            <a:noFill/>
          </p:spPr>
          <p:txBody>
            <a:bodyPr wrap="square" rtlCol="0">
              <a:spAutoFit/>
            </a:bodyPr>
            <a:lstStyle/>
            <a:p>
              <a:pPr marL="285750" indent="-285750">
                <a:buFont typeface="Arial" panose="020B0604020202020204" pitchFamily="34" charset="0"/>
                <a:buChar char="•"/>
              </a:pPr>
              <a:r>
                <a:rPr lang="en-GB" sz="1600" dirty="0"/>
                <a:t>Quality of Substitutes</a:t>
              </a:r>
            </a:p>
            <a:p>
              <a:pPr marL="285750" indent="-285750">
                <a:buFont typeface="Arial" panose="020B0604020202020204" pitchFamily="34" charset="0"/>
                <a:buChar char="•"/>
              </a:pPr>
              <a:r>
                <a:rPr lang="en-GB" sz="1600" dirty="0"/>
                <a:t>Prices of Substitutes</a:t>
              </a:r>
            </a:p>
            <a:p>
              <a:pPr marL="285750" indent="-285750">
                <a:buFont typeface="Arial" panose="020B0604020202020204" pitchFamily="34" charset="0"/>
                <a:buChar char="•"/>
              </a:pPr>
              <a:r>
                <a:rPr lang="en-GB" sz="1600" dirty="0"/>
                <a:t>Performance of substitutes</a:t>
              </a:r>
            </a:p>
            <a:p>
              <a:pPr marL="285750" indent="-285750">
                <a:buFont typeface="Arial" panose="020B0604020202020204" pitchFamily="34" charset="0"/>
                <a:buChar char="•"/>
              </a:pPr>
              <a:r>
                <a:rPr lang="en-GB" sz="1600" dirty="0"/>
                <a:t>Switching Barriers for Substitutes</a:t>
              </a:r>
            </a:p>
            <a:p>
              <a:pPr marL="285750" indent="-285750">
                <a:buFont typeface="Arial" panose="020B0604020202020204" pitchFamily="34" charset="0"/>
                <a:buChar char="•"/>
              </a:pPr>
              <a:r>
                <a:rPr lang="en-GB" sz="1600" dirty="0"/>
                <a:t>Growing Trust in Substitutes</a:t>
              </a:r>
            </a:p>
            <a:p>
              <a:pPr marL="285750" indent="-285750">
                <a:buFont typeface="Arial" panose="020B0604020202020204" pitchFamily="34" charset="0"/>
                <a:buChar char="•"/>
              </a:pPr>
              <a:r>
                <a:rPr lang="en-GB" sz="1600" dirty="0"/>
                <a:t>Availability of Substitutes  </a:t>
              </a:r>
            </a:p>
          </p:txBody>
        </p:sp>
      </p:grpSp>
    </p:spTree>
    <p:extLst>
      <p:ext uri="{BB962C8B-B14F-4D97-AF65-F5344CB8AC3E}">
        <p14:creationId xmlns:p14="http://schemas.microsoft.com/office/powerpoint/2010/main" val="4152300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244" y="138162"/>
            <a:ext cx="8229600" cy="301632"/>
          </a:xfrm>
        </p:spPr>
        <p:txBody>
          <a:bodyPr>
            <a:normAutofit fontScale="90000"/>
          </a:bodyPr>
          <a:lstStyle/>
          <a:p>
            <a:r>
              <a:rPr lang="en-GB" b="1" dirty="0"/>
              <a:t>Effect of Supplier Power </a:t>
            </a:r>
          </a:p>
        </p:txBody>
      </p:sp>
      <p:pic>
        <p:nvPicPr>
          <p:cNvPr id="4" name="Picture 3"/>
          <p:cNvPicPr>
            <a:picLocks noChangeAspect="1"/>
          </p:cNvPicPr>
          <p:nvPr/>
        </p:nvPicPr>
        <p:blipFill>
          <a:blip r:embed="rId2"/>
          <a:stretch>
            <a:fillRect/>
          </a:stretch>
        </p:blipFill>
        <p:spPr>
          <a:xfrm>
            <a:off x="184244" y="614150"/>
            <a:ext cx="8761863" cy="4339987"/>
          </a:xfrm>
          <a:prstGeom prst="rect">
            <a:avLst/>
          </a:prstGeom>
        </p:spPr>
      </p:pic>
      <p:grpSp>
        <p:nvGrpSpPr>
          <p:cNvPr id="7" name="Group 6"/>
          <p:cNvGrpSpPr/>
          <p:nvPr/>
        </p:nvGrpSpPr>
        <p:grpSpPr>
          <a:xfrm>
            <a:off x="1084998" y="5247564"/>
            <a:ext cx="5936776" cy="1610436"/>
            <a:chOff x="1084998" y="5247564"/>
            <a:chExt cx="5936776" cy="1610436"/>
          </a:xfrm>
        </p:grpSpPr>
        <p:sp>
          <p:nvSpPr>
            <p:cNvPr id="6" name="Rounded Rectangular Callout 5"/>
            <p:cNvSpPr/>
            <p:nvPr/>
          </p:nvSpPr>
          <p:spPr>
            <a:xfrm>
              <a:off x="1084998" y="5247564"/>
              <a:ext cx="5936776" cy="1610436"/>
            </a:xfrm>
            <a:prstGeom prst="wedgeRoundRectCallout">
              <a:avLst>
                <a:gd name="adj1" fmla="val -33724"/>
                <a:gd name="adj2" fmla="val -69907"/>
                <a:gd name="adj3" fmla="val 16667"/>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5" name="TextBox 4"/>
            <p:cNvSpPr txBox="1"/>
            <p:nvPr/>
          </p:nvSpPr>
          <p:spPr>
            <a:xfrm>
              <a:off x="1323833" y="5360204"/>
              <a:ext cx="5697941" cy="1323439"/>
            </a:xfrm>
            <a:prstGeom prst="rect">
              <a:avLst/>
            </a:prstGeom>
            <a:noFill/>
          </p:spPr>
          <p:txBody>
            <a:bodyPr wrap="square" rtlCol="0">
              <a:spAutoFit/>
            </a:bodyPr>
            <a:lstStyle/>
            <a:p>
              <a:pPr marL="285750" indent="-285750">
                <a:buFont typeface="Arial" panose="020B0604020202020204" pitchFamily="34" charset="0"/>
                <a:buChar char="•"/>
              </a:pPr>
              <a:r>
                <a:rPr lang="en-GB" sz="1600" dirty="0"/>
                <a:t>Switching Cost of Industry Players </a:t>
              </a:r>
            </a:p>
            <a:p>
              <a:pPr marL="285750" indent="-285750">
                <a:buFont typeface="Arial" panose="020B0604020202020204" pitchFamily="34" charset="0"/>
                <a:buChar char="•"/>
              </a:pPr>
              <a:r>
                <a:rPr lang="en-GB" sz="1600" dirty="0"/>
                <a:t>Number of Suppliers </a:t>
              </a:r>
            </a:p>
            <a:p>
              <a:pPr marL="285750" indent="-285750">
                <a:buFont typeface="Arial" panose="020B0604020202020204" pitchFamily="34" charset="0"/>
                <a:buChar char="•"/>
              </a:pPr>
              <a:r>
                <a:rPr lang="en-GB" sz="1600" dirty="0"/>
                <a:t>Quality of Supplier Products </a:t>
              </a:r>
            </a:p>
            <a:p>
              <a:pPr marL="285750" indent="-285750">
                <a:buFont typeface="Arial" panose="020B0604020202020204" pitchFamily="34" charset="0"/>
                <a:buChar char="•"/>
              </a:pPr>
              <a:r>
                <a:rPr lang="en-GB" sz="1600" dirty="0"/>
                <a:t>Availability of Suppliers </a:t>
              </a:r>
            </a:p>
            <a:p>
              <a:pPr marL="285750" indent="-285750">
                <a:buFont typeface="Arial" panose="020B0604020202020204" pitchFamily="34" charset="0"/>
                <a:buChar char="•"/>
              </a:pPr>
              <a:r>
                <a:rPr lang="en-GB" sz="1600" dirty="0"/>
                <a:t>Threat of Backward integration of industry players  </a:t>
              </a:r>
            </a:p>
          </p:txBody>
        </p:sp>
      </p:grpSp>
    </p:spTree>
    <p:extLst>
      <p:ext uri="{BB962C8B-B14F-4D97-AF65-F5344CB8AC3E}">
        <p14:creationId xmlns:p14="http://schemas.microsoft.com/office/powerpoint/2010/main" val="3940759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244" y="138162"/>
            <a:ext cx="8229600" cy="301632"/>
          </a:xfrm>
        </p:spPr>
        <p:txBody>
          <a:bodyPr>
            <a:normAutofit fontScale="90000"/>
          </a:bodyPr>
          <a:lstStyle/>
          <a:p>
            <a:r>
              <a:rPr lang="en-GB" b="1" dirty="0"/>
              <a:t>Effect of New Entrants</a:t>
            </a:r>
          </a:p>
        </p:txBody>
      </p:sp>
      <p:grpSp>
        <p:nvGrpSpPr>
          <p:cNvPr id="7" name="Group 6"/>
          <p:cNvGrpSpPr/>
          <p:nvPr/>
        </p:nvGrpSpPr>
        <p:grpSpPr>
          <a:xfrm>
            <a:off x="6721522" y="1296537"/>
            <a:ext cx="2217762" cy="5093633"/>
            <a:chOff x="4599296" y="4024668"/>
            <a:chExt cx="2217762" cy="5093633"/>
          </a:xfrm>
        </p:grpSpPr>
        <p:sp>
          <p:nvSpPr>
            <p:cNvPr id="6" name="Rounded Rectangular Callout 5"/>
            <p:cNvSpPr/>
            <p:nvPr/>
          </p:nvSpPr>
          <p:spPr>
            <a:xfrm>
              <a:off x="4599296" y="4024668"/>
              <a:ext cx="2217762" cy="4924288"/>
            </a:xfrm>
            <a:prstGeom prst="wedgeRoundRectCallout">
              <a:avLst>
                <a:gd name="adj1" fmla="val -64747"/>
                <a:gd name="adj2" fmla="val 18803"/>
                <a:gd name="adj3" fmla="val 16667"/>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5" name="TextBox 4"/>
            <p:cNvSpPr txBox="1"/>
            <p:nvPr/>
          </p:nvSpPr>
          <p:spPr>
            <a:xfrm>
              <a:off x="4599296" y="4101543"/>
              <a:ext cx="2217762" cy="5016758"/>
            </a:xfrm>
            <a:prstGeom prst="rect">
              <a:avLst/>
            </a:prstGeom>
            <a:noFill/>
          </p:spPr>
          <p:txBody>
            <a:bodyPr wrap="square" rtlCol="0">
              <a:spAutoFit/>
            </a:bodyPr>
            <a:lstStyle/>
            <a:p>
              <a:pPr marL="285750" indent="-285750">
                <a:buFont typeface="Arial" panose="020B0604020202020204" pitchFamily="34" charset="0"/>
                <a:buChar char="•"/>
              </a:pPr>
              <a:r>
                <a:rPr lang="en-GB" sz="1600" dirty="0"/>
                <a:t>Nature / Quality of New Entrants</a:t>
              </a:r>
            </a:p>
            <a:p>
              <a:pPr marL="285750" indent="-285750">
                <a:buFont typeface="Arial" panose="020B0604020202020204" pitchFamily="34" charset="0"/>
                <a:buChar char="•"/>
              </a:pPr>
              <a:r>
                <a:rPr lang="en-GB" sz="1600" dirty="0"/>
                <a:t>Level of Entry Barriers </a:t>
              </a:r>
            </a:p>
            <a:p>
              <a:pPr marL="285750" indent="-285750">
                <a:buFont typeface="Arial" panose="020B0604020202020204" pitchFamily="34" charset="0"/>
                <a:buChar char="•"/>
              </a:pPr>
              <a:r>
                <a:rPr lang="en-GB" sz="1600" dirty="0"/>
                <a:t>Strategy of New Entrants</a:t>
              </a:r>
            </a:p>
            <a:p>
              <a:pPr marL="285750" indent="-285750">
                <a:buFont typeface="Arial" panose="020B0604020202020204" pitchFamily="34" charset="0"/>
                <a:buChar char="•"/>
              </a:pPr>
              <a:r>
                <a:rPr lang="en-GB" sz="1600" dirty="0"/>
                <a:t>Buyer Demand</a:t>
              </a:r>
            </a:p>
            <a:p>
              <a:pPr marL="285750" indent="-285750">
                <a:buFont typeface="Arial" panose="020B0604020202020204" pitchFamily="34" charset="0"/>
                <a:buChar char="•"/>
              </a:pPr>
              <a:r>
                <a:rPr lang="en-GB" sz="1600" dirty="0"/>
                <a:t>Nature / Quality of Incumbent Players</a:t>
              </a:r>
            </a:p>
            <a:p>
              <a:pPr marL="285750" indent="-285750">
                <a:buFont typeface="Arial" panose="020B0604020202020204" pitchFamily="34" charset="0"/>
                <a:buChar char="•"/>
              </a:pPr>
              <a:r>
                <a:rPr lang="en-GB" sz="1600" dirty="0"/>
                <a:t>Riskiness of Industry Outlook</a:t>
              </a:r>
            </a:p>
            <a:p>
              <a:pPr marL="285750" indent="-285750">
                <a:buFont typeface="Arial" panose="020B0604020202020204" pitchFamily="34" charset="0"/>
                <a:buChar char="•"/>
              </a:pPr>
              <a:r>
                <a:rPr lang="en-GB" sz="1600" dirty="0"/>
                <a:t>Economies of Scale (e.g. Intel)</a:t>
              </a:r>
            </a:p>
            <a:p>
              <a:pPr marL="285750" indent="-285750">
                <a:buFont typeface="Arial" panose="020B0604020202020204" pitchFamily="34" charset="0"/>
                <a:buChar char="•"/>
              </a:pPr>
              <a:r>
                <a:rPr lang="en-GB" sz="1600" dirty="0"/>
                <a:t>Product Differentiation</a:t>
              </a:r>
            </a:p>
            <a:p>
              <a:pPr marL="285750" indent="-285750">
                <a:buFont typeface="Arial" panose="020B0604020202020204" pitchFamily="34" charset="0"/>
                <a:buChar char="•"/>
              </a:pPr>
              <a:r>
                <a:rPr lang="en-GB" sz="1600" dirty="0"/>
                <a:t>Capital Requirements</a:t>
              </a:r>
            </a:p>
            <a:p>
              <a:pPr marL="285750" indent="-285750">
                <a:buFont typeface="Arial" panose="020B0604020202020204" pitchFamily="34" charset="0"/>
                <a:buChar char="•"/>
              </a:pPr>
              <a:r>
                <a:rPr lang="en-GB" sz="1600" dirty="0"/>
                <a:t>Gov’t Policy</a:t>
              </a:r>
            </a:p>
            <a:p>
              <a:pPr marL="285750" indent="-285750">
                <a:buFont typeface="Arial" panose="020B0604020202020204" pitchFamily="34" charset="0"/>
                <a:buChar char="•"/>
              </a:pPr>
              <a:r>
                <a:rPr lang="en-GB" sz="1600" dirty="0"/>
                <a:t>Switching Cost</a:t>
              </a:r>
            </a:p>
            <a:p>
              <a:pPr marL="285750" indent="-285750">
                <a:buFont typeface="Arial" panose="020B0604020202020204" pitchFamily="34" charset="0"/>
                <a:buChar char="•"/>
              </a:pPr>
              <a:endParaRPr lang="en-GB" sz="1600" dirty="0"/>
            </a:p>
          </p:txBody>
        </p:sp>
      </p:grpSp>
      <p:pic>
        <p:nvPicPr>
          <p:cNvPr id="3" name="Picture 2"/>
          <p:cNvPicPr>
            <a:picLocks noChangeAspect="1"/>
          </p:cNvPicPr>
          <p:nvPr/>
        </p:nvPicPr>
        <p:blipFill>
          <a:blip r:embed="rId2"/>
          <a:stretch>
            <a:fillRect/>
          </a:stretch>
        </p:blipFill>
        <p:spPr>
          <a:xfrm>
            <a:off x="0" y="772520"/>
            <a:ext cx="6359857" cy="5067300"/>
          </a:xfrm>
          <a:prstGeom prst="rect">
            <a:avLst/>
          </a:prstGeom>
        </p:spPr>
      </p:pic>
    </p:spTree>
    <p:extLst>
      <p:ext uri="{BB962C8B-B14F-4D97-AF65-F5344CB8AC3E}">
        <p14:creationId xmlns:p14="http://schemas.microsoft.com/office/powerpoint/2010/main" val="183741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111688" y="494384"/>
            <a:ext cx="5813947" cy="5224563"/>
          </a:xfrm>
          <a:prstGeom prst="rect">
            <a:avLst/>
          </a:prstGeom>
        </p:spPr>
      </p:pic>
      <p:sp>
        <p:nvSpPr>
          <p:cNvPr id="2" name="Title 1"/>
          <p:cNvSpPr>
            <a:spLocks noGrp="1"/>
          </p:cNvSpPr>
          <p:nvPr>
            <p:ph type="title"/>
          </p:nvPr>
        </p:nvSpPr>
        <p:spPr>
          <a:xfrm>
            <a:off x="184244" y="138162"/>
            <a:ext cx="8229600" cy="301632"/>
          </a:xfrm>
        </p:spPr>
        <p:txBody>
          <a:bodyPr>
            <a:normAutofit fontScale="90000"/>
          </a:bodyPr>
          <a:lstStyle/>
          <a:p>
            <a:r>
              <a:rPr lang="en-GB" b="1" dirty="0"/>
              <a:t>Effect of Extent of Rivalry</a:t>
            </a:r>
          </a:p>
        </p:txBody>
      </p:sp>
      <p:grpSp>
        <p:nvGrpSpPr>
          <p:cNvPr id="7" name="Group 6"/>
          <p:cNvGrpSpPr/>
          <p:nvPr/>
        </p:nvGrpSpPr>
        <p:grpSpPr>
          <a:xfrm>
            <a:off x="934870" y="3725839"/>
            <a:ext cx="3364174" cy="3370784"/>
            <a:chOff x="6854586" y="5167641"/>
            <a:chExt cx="3364174" cy="3370784"/>
          </a:xfrm>
        </p:grpSpPr>
        <p:sp>
          <p:nvSpPr>
            <p:cNvPr id="6" name="Rounded Rectangular Callout 5"/>
            <p:cNvSpPr/>
            <p:nvPr/>
          </p:nvSpPr>
          <p:spPr>
            <a:xfrm>
              <a:off x="6854586" y="5167641"/>
              <a:ext cx="3364174" cy="3186751"/>
            </a:xfrm>
            <a:prstGeom prst="wedgeRoundRectCallout">
              <a:avLst>
                <a:gd name="adj1" fmla="val 55706"/>
                <a:gd name="adj2" fmla="val -30918"/>
                <a:gd name="adj3" fmla="val 16667"/>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5" name="TextBox 4"/>
            <p:cNvSpPr txBox="1"/>
            <p:nvPr/>
          </p:nvSpPr>
          <p:spPr>
            <a:xfrm>
              <a:off x="7004711" y="5445271"/>
              <a:ext cx="3063923" cy="3093154"/>
            </a:xfrm>
            <a:prstGeom prst="rect">
              <a:avLst/>
            </a:prstGeom>
            <a:noFill/>
          </p:spPr>
          <p:txBody>
            <a:bodyPr wrap="square" rtlCol="0">
              <a:spAutoFit/>
            </a:bodyPr>
            <a:lstStyle/>
            <a:p>
              <a:pPr marL="285750" indent="-285750">
                <a:buFont typeface="Arial" panose="020B0604020202020204" pitchFamily="34" charset="0"/>
                <a:buChar char="•"/>
              </a:pPr>
              <a:r>
                <a:rPr lang="en-GB" sz="1500" dirty="0"/>
                <a:t>Market Demand /Industry </a:t>
              </a:r>
              <a:r>
                <a:rPr lang="en-GB" sz="1500" dirty="0" err="1"/>
                <a:t>Growrh</a:t>
              </a:r>
              <a:endParaRPr lang="en-GB" sz="1500" dirty="0"/>
            </a:p>
            <a:p>
              <a:pPr marL="285750" indent="-285750">
                <a:buFont typeface="Arial" panose="020B0604020202020204" pitchFamily="34" charset="0"/>
                <a:buChar char="•"/>
              </a:pPr>
              <a:r>
                <a:rPr lang="en-GB" sz="1500" dirty="0"/>
                <a:t>Competitor Prices </a:t>
              </a:r>
            </a:p>
            <a:p>
              <a:pPr marL="285750" indent="-285750">
                <a:buFont typeface="Arial" panose="020B0604020202020204" pitchFamily="34" charset="0"/>
                <a:buChar char="•"/>
              </a:pPr>
              <a:r>
                <a:rPr lang="en-GB" sz="1500" dirty="0"/>
                <a:t>Number of Competitors </a:t>
              </a:r>
            </a:p>
            <a:p>
              <a:pPr marL="285750" indent="-285750">
                <a:buFont typeface="Arial" panose="020B0604020202020204" pitchFamily="34" charset="0"/>
                <a:buChar char="•"/>
              </a:pPr>
              <a:r>
                <a:rPr lang="en-GB" sz="1500" dirty="0"/>
                <a:t>Buyer Demand </a:t>
              </a:r>
            </a:p>
            <a:p>
              <a:pPr marL="285750" indent="-285750">
                <a:buFont typeface="Arial" panose="020B0604020202020204" pitchFamily="34" charset="0"/>
                <a:buChar char="•"/>
              </a:pPr>
              <a:r>
                <a:rPr lang="en-GB" sz="1500" dirty="0"/>
                <a:t>Nature / Quality of Competitors</a:t>
              </a:r>
            </a:p>
            <a:p>
              <a:pPr marL="285750" indent="-285750">
                <a:buFont typeface="Arial" panose="020B0604020202020204" pitchFamily="34" charset="0"/>
                <a:buChar char="•"/>
              </a:pPr>
              <a:r>
                <a:rPr lang="en-GB" sz="1500" dirty="0"/>
                <a:t>Buyer Switching Barrier</a:t>
              </a:r>
            </a:p>
            <a:p>
              <a:pPr marL="285750" indent="-285750">
                <a:buFont typeface="Arial" panose="020B0604020202020204" pitchFamily="34" charset="0"/>
                <a:buChar char="•"/>
              </a:pPr>
              <a:r>
                <a:rPr lang="en-GB" sz="1500" dirty="0"/>
                <a:t>M&amp;As / Strategies of Competitors</a:t>
              </a:r>
            </a:p>
            <a:p>
              <a:pPr marL="285750" indent="-285750">
                <a:buFont typeface="Arial" panose="020B0604020202020204" pitchFamily="34" charset="0"/>
                <a:buChar char="•"/>
              </a:pPr>
              <a:r>
                <a:rPr lang="en-GB" sz="1500" dirty="0"/>
                <a:t>Competitive Strategies / Aggression</a:t>
              </a:r>
            </a:p>
            <a:p>
              <a:pPr marL="285750" indent="-285750">
                <a:buFont typeface="Arial" panose="020B0604020202020204" pitchFamily="34" charset="0"/>
                <a:buChar char="•"/>
              </a:pPr>
              <a:r>
                <a:rPr lang="en-GB" sz="1500" dirty="0"/>
                <a:t>Height of Exit Barriers</a:t>
              </a:r>
            </a:p>
            <a:p>
              <a:pPr marL="285750" indent="-285750">
                <a:buFont typeface="Arial" panose="020B0604020202020204" pitchFamily="34" charset="0"/>
                <a:buChar char="•"/>
              </a:pPr>
              <a:endParaRPr lang="en-GB" sz="1500" dirty="0"/>
            </a:p>
          </p:txBody>
        </p:sp>
      </p:grpSp>
    </p:spTree>
    <p:extLst>
      <p:ext uri="{BB962C8B-B14F-4D97-AF65-F5344CB8AC3E}">
        <p14:creationId xmlns:p14="http://schemas.microsoft.com/office/powerpoint/2010/main" val="15088037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Reflection:</a:t>
            </a:r>
          </a:p>
        </p:txBody>
      </p:sp>
      <p:sp>
        <p:nvSpPr>
          <p:cNvPr id="3" name="Content Placeholder 2"/>
          <p:cNvSpPr>
            <a:spLocks noGrp="1"/>
          </p:cNvSpPr>
          <p:nvPr>
            <p:ph idx="1"/>
          </p:nvPr>
        </p:nvSpPr>
        <p:spPr/>
        <p:txBody>
          <a:bodyPr>
            <a:normAutofit lnSpcReduction="10000"/>
          </a:bodyPr>
          <a:lstStyle/>
          <a:p>
            <a:pPr marL="0" indent="0" algn="ctr">
              <a:buNone/>
            </a:pPr>
            <a:r>
              <a:rPr lang="en-GB" sz="3600" dirty="0">
                <a:solidFill>
                  <a:srgbClr val="C00000"/>
                </a:solidFill>
              </a:rPr>
              <a:t>Which of the five competitive forces is creating the strongest competitive pressures for your company?</a:t>
            </a:r>
          </a:p>
          <a:p>
            <a:pPr marL="0" indent="0" algn="ctr">
              <a:buNone/>
            </a:pPr>
            <a:endParaRPr lang="en-GB" sz="3600" dirty="0"/>
          </a:p>
          <a:p>
            <a:pPr marL="0" indent="0" algn="ctr">
              <a:buNone/>
            </a:pPr>
            <a:r>
              <a:rPr lang="en-GB" sz="3600" dirty="0">
                <a:solidFill>
                  <a:schemeClr val="accent2">
                    <a:lumMod val="75000"/>
                  </a:schemeClr>
                </a:solidFill>
              </a:rPr>
              <a:t>What do you see as the key factors for being a successful competitor in your industry? List at least three.</a:t>
            </a:r>
          </a:p>
        </p:txBody>
      </p:sp>
    </p:spTree>
    <p:extLst>
      <p:ext uri="{BB962C8B-B14F-4D97-AF65-F5344CB8AC3E}">
        <p14:creationId xmlns:p14="http://schemas.microsoft.com/office/powerpoint/2010/main" val="702980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67058"/>
          </a:xfrm>
        </p:spPr>
        <p:txBody>
          <a:bodyPr/>
          <a:lstStyle/>
          <a:p>
            <a:r>
              <a:rPr lang="en-GB" b="1" dirty="0">
                <a:solidFill>
                  <a:srgbClr val="C00000"/>
                </a:solidFill>
              </a:rPr>
              <a:t>The BIG Question</a:t>
            </a:r>
          </a:p>
        </p:txBody>
      </p:sp>
      <p:sp>
        <p:nvSpPr>
          <p:cNvPr id="3" name="Content Placeholder 2"/>
          <p:cNvSpPr>
            <a:spLocks noGrp="1"/>
          </p:cNvSpPr>
          <p:nvPr>
            <p:ph idx="1"/>
          </p:nvPr>
        </p:nvSpPr>
        <p:spPr>
          <a:xfrm>
            <a:off x="457200" y="2111991"/>
            <a:ext cx="2859206" cy="2480480"/>
          </a:xfrm>
        </p:spPr>
        <p:txBody>
          <a:bodyPr>
            <a:normAutofit/>
          </a:bodyPr>
          <a:lstStyle/>
          <a:p>
            <a:pPr marL="0" indent="0" algn="ctr">
              <a:buNone/>
            </a:pPr>
            <a:r>
              <a:rPr lang="en-GB" sz="3200" dirty="0"/>
              <a:t>What Strategic Moves Are Rivals Likely to Make Next?</a:t>
            </a:r>
          </a:p>
        </p:txBody>
      </p:sp>
      <p:pic>
        <p:nvPicPr>
          <p:cNvPr id="4" name="Picture 3"/>
          <p:cNvPicPr>
            <a:picLocks noChangeAspect="1"/>
          </p:cNvPicPr>
          <p:nvPr/>
        </p:nvPicPr>
        <p:blipFill>
          <a:blip r:embed="rId2"/>
          <a:stretch>
            <a:fillRect/>
          </a:stretch>
        </p:blipFill>
        <p:spPr>
          <a:xfrm>
            <a:off x="3934222" y="1477371"/>
            <a:ext cx="4504643" cy="3749721"/>
          </a:xfrm>
          <a:prstGeom prst="rect">
            <a:avLst/>
          </a:prstGeom>
        </p:spPr>
      </p:pic>
    </p:spTree>
    <p:extLst>
      <p:ext uri="{BB962C8B-B14F-4D97-AF65-F5344CB8AC3E}">
        <p14:creationId xmlns:p14="http://schemas.microsoft.com/office/powerpoint/2010/main" val="1183056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43552" y="150125"/>
            <a:ext cx="8359253" cy="600502"/>
          </a:xfrm>
        </p:spPr>
        <p:txBody>
          <a:bodyPr>
            <a:normAutofit/>
          </a:bodyPr>
          <a:lstStyle/>
          <a:p>
            <a:pPr lvl="0"/>
            <a:r>
              <a:rPr lang="en-US" sz="2800" b="1" dirty="0">
                <a:solidFill>
                  <a:schemeClr val="accent6">
                    <a:lumMod val="50000"/>
                  </a:schemeClr>
                </a:solidFill>
                <a:latin typeface="Arial Black" panose="020B0A04020102020204" pitchFamily="34" charset="0"/>
              </a:rPr>
              <a:t>COMPETITIVE INTELLIGENCE (CI)</a:t>
            </a:r>
            <a:endParaRPr lang="en-US" sz="2000" b="1" dirty="0">
              <a:solidFill>
                <a:schemeClr val="accent6">
                  <a:lumMod val="50000"/>
                </a:schemeClr>
              </a:solidFill>
              <a:latin typeface="Arial Black" panose="020B0A04020102020204" pitchFamily="34" charset="0"/>
            </a:endParaRPr>
          </a:p>
        </p:txBody>
      </p:sp>
      <p:sp>
        <p:nvSpPr>
          <p:cNvPr id="2" name="Content Placeholder 1"/>
          <p:cNvSpPr>
            <a:spLocks noGrp="1"/>
          </p:cNvSpPr>
          <p:nvPr>
            <p:ph idx="1"/>
          </p:nvPr>
        </p:nvSpPr>
        <p:spPr>
          <a:xfrm>
            <a:off x="3684896" y="924920"/>
            <a:ext cx="5459104" cy="5680596"/>
          </a:xfrm>
          <a:solidFill>
            <a:schemeClr val="bg1"/>
          </a:solidFill>
        </p:spPr>
        <p:txBody>
          <a:bodyPr>
            <a:noAutofit/>
          </a:bodyPr>
          <a:lstStyle/>
          <a:p>
            <a:r>
              <a:rPr lang="en-GB" sz="2800" b="1" dirty="0">
                <a:solidFill>
                  <a:srgbClr val="C00000"/>
                </a:solidFill>
              </a:rPr>
              <a:t>Competitive Intelligence / Business Intelligence </a:t>
            </a:r>
            <a:r>
              <a:rPr lang="en-GB" sz="2800" dirty="0">
                <a:solidFill>
                  <a:schemeClr val="tx2">
                    <a:lumMod val="50000"/>
                  </a:schemeClr>
                </a:solidFill>
              </a:rPr>
              <a:t>“is a formal program of gathering information on a company’s competitors” (</a:t>
            </a:r>
            <a:r>
              <a:rPr lang="en-GB" sz="2800" dirty="0" err="1">
                <a:solidFill>
                  <a:schemeClr val="tx2">
                    <a:lumMod val="50000"/>
                  </a:schemeClr>
                </a:solidFill>
              </a:rPr>
              <a:t>Hunder</a:t>
            </a:r>
            <a:r>
              <a:rPr lang="en-GB" sz="2800" dirty="0">
                <a:solidFill>
                  <a:schemeClr val="tx2">
                    <a:lumMod val="50000"/>
                  </a:schemeClr>
                </a:solidFill>
              </a:rPr>
              <a:t> and </a:t>
            </a:r>
            <a:r>
              <a:rPr lang="en-GB" sz="2800" dirty="0" err="1">
                <a:solidFill>
                  <a:schemeClr val="tx2">
                    <a:lumMod val="50000"/>
                  </a:schemeClr>
                </a:solidFill>
              </a:rPr>
              <a:t>Wheelen</a:t>
            </a:r>
            <a:r>
              <a:rPr lang="en-GB" sz="2800" dirty="0">
                <a:solidFill>
                  <a:schemeClr val="tx2">
                    <a:lumMod val="50000"/>
                  </a:schemeClr>
                </a:solidFill>
              </a:rPr>
              <a:t> (2011).  </a:t>
            </a:r>
          </a:p>
          <a:p>
            <a:r>
              <a:rPr lang="en-GB" b="1" dirty="0">
                <a:solidFill>
                  <a:srgbClr val="C00000"/>
                </a:solidFill>
              </a:rPr>
              <a:t>Society of Competitive Intelligence Professionals (SCIP) </a:t>
            </a:r>
            <a:r>
              <a:rPr lang="en-GB" dirty="0">
                <a:solidFill>
                  <a:schemeClr val="tx2">
                    <a:lumMod val="50000"/>
                  </a:schemeClr>
                </a:solidFill>
              </a:rPr>
              <a:t>defines CI as “a systematic and ethical process for gathering and analysing information about the competition’s activities and general business trends to further a business’s own goals”. (David and David, 2017)</a:t>
            </a:r>
          </a:p>
        </p:txBody>
      </p:sp>
      <p:pic>
        <p:nvPicPr>
          <p:cNvPr id="4" name="Picture 3"/>
          <p:cNvPicPr>
            <a:picLocks noChangeAspect="1"/>
          </p:cNvPicPr>
          <p:nvPr/>
        </p:nvPicPr>
        <p:blipFill>
          <a:blip r:embed="rId3"/>
          <a:stretch>
            <a:fillRect/>
          </a:stretch>
        </p:blipFill>
        <p:spPr>
          <a:xfrm>
            <a:off x="0" y="1383968"/>
            <a:ext cx="3684896" cy="4762500"/>
          </a:xfrm>
          <a:prstGeom prst="rect">
            <a:avLst/>
          </a:prstGeom>
        </p:spPr>
      </p:pic>
    </p:spTree>
    <p:extLst>
      <p:ext uri="{BB962C8B-B14F-4D97-AF65-F5344CB8AC3E}">
        <p14:creationId xmlns:p14="http://schemas.microsoft.com/office/powerpoint/2010/main" val="1912699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animEffect transition="in" filter="fade">
                                      <p:cBhvr>
                                        <p:cTn id="7" dur="500"/>
                                        <p:tgtEl>
                                          <p:spTgt spid="2">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fade">
                                      <p:cBhvr>
                                        <p:cTn id="17"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74638"/>
            <a:ext cx="8229600" cy="653410"/>
          </a:xfrm>
        </p:spPr>
        <p:txBody>
          <a:bodyPr>
            <a:normAutofit/>
          </a:bodyPr>
          <a:lstStyle/>
          <a:p>
            <a:pPr lvl="0"/>
            <a:r>
              <a:rPr lang="en-US" b="1" dirty="0">
                <a:solidFill>
                  <a:srgbClr val="0070C0"/>
                </a:solidFill>
                <a:latin typeface="Corbel" panose="020B0503020204020204" pitchFamily="34" charset="0"/>
              </a:rPr>
              <a:t>CI Sample</a:t>
            </a:r>
            <a:endParaRPr lang="en-US" sz="2100" b="1" dirty="0">
              <a:solidFill>
                <a:schemeClr val="accent5">
                  <a:lumMod val="75000"/>
                </a:schemeClr>
              </a:solidFill>
              <a:latin typeface="Corbel" panose="020B0503020204020204" pitchFamily="34" charset="0"/>
            </a:endParaRPr>
          </a:p>
        </p:txBody>
      </p:sp>
      <p:pic>
        <p:nvPicPr>
          <p:cNvPr id="5" name="Picture 4"/>
          <p:cNvPicPr>
            <a:picLocks noChangeAspect="1"/>
          </p:cNvPicPr>
          <p:nvPr/>
        </p:nvPicPr>
        <p:blipFill>
          <a:blip r:embed="rId3"/>
          <a:stretch>
            <a:fillRect/>
          </a:stretch>
        </p:blipFill>
        <p:spPr>
          <a:xfrm>
            <a:off x="676700" y="1417638"/>
            <a:ext cx="7880445" cy="4437252"/>
          </a:xfrm>
          <a:prstGeom prst="rect">
            <a:avLst/>
          </a:prstGeom>
        </p:spPr>
      </p:pic>
    </p:spTree>
    <p:extLst>
      <p:ext uri="{BB962C8B-B14F-4D97-AF65-F5344CB8AC3E}">
        <p14:creationId xmlns:p14="http://schemas.microsoft.com/office/powerpoint/2010/main" val="24102165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Competitive Profile Matrix (CPM)</a:t>
            </a:r>
          </a:p>
        </p:txBody>
      </p:sp>
      <p:sp>
        <p:nvSpPr>
          <p:cNvPr id="3" name="Content Placeholder 2"/>
          <p:cNvSpPr>
            <a:spLocks noGrp="1"/>
          </p:cNvSpPr>
          <p:nvPr>
            <p:ph idx="1"/>
          </p:nvPr>
        </p:nvSpPr>
        <p:spPr>
          <a:xfrm>
            <a:off x="457200" y="1417638"/>
            <a:ext cx="8229600" cy="4314422"/>
          </a:xfrm>
        </p:spPr>
        <p:txBody>
          <a:bodyPr>
            <a:normAutofit fontScale="92500"/>
          </a:bodyPr>
          <a:lstStyle/>
          <a:p>
            <a:r>
              <a:rPr lang="en-GB" b="1" dirty="0"/>
              <a:t>The Competitive Profile Matrix (CPM) </a:t>
            </a:r>
            <a:r>
              <a:rPr lang="en-GB" dirty="0"/>
              <a:t>classifies a firm’s major competitors and its particular strengths and weaknesses in relation to a sample firm’s strategic position. </a:t>
            </a:r>
          </a:p>
          <a:p>
            <a:r>
              <a:rPr lang="en-GB" dirty="0"/>
              <a:t>The </a:t>
            </a:r>
            <a:r>
              <a:rPr lang="en-GB" b="1" dirty="0"/>
              <a:t>weights</a:t>
            </a:r>
            <a:r>
              <a:rPr lang="en-GB" dirty="0"/>
              <a:t> are from 0 (least important) to 1 (high importance) . </a:t>
            </a:r>
          </a:p>
          <a:p>
            <a:r>
              <a:rPr lang="en-GB" b="1" dirty="0"/>
              <a:t>Critical success factors </a:t>
            </a:r>
            <a:r>
              <a:rPr lang="en-GB" dirty="0"/>
              <a:t>are internal and external factors which determine a company’s success in industry; </a:t>
            </a:r>
          </a:p>
          <a:p>
            <a:r>
              <a:rPr lang="en-GB" dirty="0"/>
              <a:t>The </a:t>
            </a:r>
            <a:r>
              <a:rPr lang="en-GB" b="1" dirty="0"/>
              <a:t>ratings</a:t>
            </a:r>
            <a:r>
              <a:rPr lang="en-GB" dirty="0"/>
              <a:t> in the CPM implies how well companies are doing in each area. They range from 4 to 1: 4 means a major strength, 3 – minor strength, 2 – minor weakness, and 1 – major weakness.</a:t>
            </a:r>
          </a:p>
          <a:p>
            <a:r>
              <a:rPr lang="en-GB" dirty="0"/>
              <a:t>The </a:t>
            </a:r>
            <a:r>
              <a:rPr lang="en-GB" b="1" dirty="0"/>
              <a:t>Score</a:t>
            </a:r>
            <a:r>
              <a:rPr lang="en-GB" dirty="0"/>
              <a:t> is obtained by multiplying the weights by the ratings. The total score the sum of all the score of a particular company. </a:t>
            </a:r>
          </a:p>
          <a:p>
            <a:endParaRPr lang="en-GB" dirty="0"/>
          </a:p>
        </p:txBody>
      </p:sp>
    </p:spTree>
    <p:extLst>
      <p:ext uri="{BB962C8B-B14F-4D97-AF65-F5344CB8AC3E}">
        <p14:creationId xmlns:p14="http://schemas.microsoft.com/office/powerpoint/2010/main" val="428036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16932"/>
          </a:xfrm>
        </p:spPr>
        <p:txBody>
          <a:bodyPr>
            <a:normAutofit fontScale="90000"/>
          </a:bodyPr>
          <a:lstStyle/>
          <a:p>
            <a:r>
              <a:rPr lang="en-GB" b="1" dirty="0"/>
              <a:t>Competitive Profile Matrix Example</a:t>
            </a:r>
          </a:p>
        </p:txBody>
      </p:sp>
      <p:pic>
        <p:nvPicPr>
          <p:cNvPr id="5" name="Picture 4"/>
          <p:cNvPicPr>
            <a:picLocks noChangeAspect="1"/>
          </p:cNvPicPr>
          <p:nvPr/>
        </p:nvPicPr>
        <p:blipFill>
          <a:blip r:embed="rId2"/>
          <a:stretch>
            <a:fillRect/>
          </a:stretch>
        </p:blipFill>
        <p:spPr>
          <a:xfrm>
            <a:off x="907767" y="1136958"/>
            <a:ext cx="7622084" cy="4363090"/>
          </a:xfrm>
          <a:prstGeom prst="rect">
            <a:avLst/>
          </a:prstGeom>
        </p:spPr>
      </p:pic>
    </p:spTree>
    <p:extLst>
      <p:ext uri="{BB962C8B-B14F-4D97-AF65-F5344CB8AC3E}">
        <p14:creationId xmlns:p14="http://schemas.microsoft.com/office/powerpoint/2010/main" val="189832136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5643820"/>
            <a:ext cx="9144001" cy="12141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6" name="Group 75"/>
          <p:cNvGrpSpPr/>
          <p:nvPr/>
        </p:nvGrpSpPr>
        <p:grpSpPr>
          <a:xfrm>
            <a:off x="95534" y="354842"/>
            <a:ext cx="8925636" cy="5759355"/>
            <a:chOff x="531978" y="313454"/>
            <a:chExt cx="8154822" cy="5719699"/>
          </a:xfrm>
        </p:grpSpPr>
        <p:grpSp>
          <p:nvGrpSpPr>
            <p:cNvPr id="6" name="Group 5"/>
            <p:cNvGrpSpPr/>
            <p:nvPr/>
          </p:nvGrpSpPr>
          <p:grpSpPr>
            <a:xfrm>
              <a:off x="531978" y="2524836"/>
              <a:ext cx="1223158" cy="1132764"/>
              <a:chOff x="457200" y="2524836"/>
              <a:chExt cx="1223158" cy="1132764"/>
            </a:xfrm>
          </p:grpSpPr>
          <p:sp>
            <p:nvSpPr>
              <p:cNvPr id="4" name="Rounded Rectangle 3"/>
              <p:cNvSpPr/>
              <p:nvPr/>
            </p:nvSpPr>
            <p:spPr>
              <a:xfrm>
                <a:off x="457200" y="2524836"/>
                <a:ext cx="1223158" cy="1132764"/>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5" name="TextBox 4"/>
              <p:cNvSpPr txBox="1"/>
              <p:nvPr/>
            </p:nvSpPr>
            <p:spPr>
              <a:xfrm>
                <a:off x="535674" y="2802312"/>
                <a:ext cx="1102056" cy="523220"/>
              </a:xfrm>
              <a:prstGeom prst="rect">
                <a:avLst/>
              </a:prstGeom>
              <a:noFill/>
            </p:spPr>
            <p:txBody>
              <a:bodyPr wrap="square" rtlCol="0">
                <a:spAutoFit/>
              </a:bodyPr>
              <a:lstStyle/>
              <a:p>
                <a:pPr algn="ctr"/>
                <a:r>
                  <a:rPr lang="en-GB" sz="1400" dirty="0"/>
                  <a:t>Types of Strategies</a:t>
                </a:r>
              </a:p>
            </p:txBody>
          </p:sp>
        </p:grpSp>
        <p:grpSp>
          <p:nvGrpSpPr>
            <p:cNvPr id="7" name="Group 6"/>
            <p:cNvGrpSpPr/>
            <p:nvPr/>
          </p:nvGrpSpPr>
          <p:grpSpPr>
            <a:xfrm>
              <a:off x="2281415" y="2524836"/>
              <a:ext cx="1192800" cy="1132764"/>
              <a:chOff x="457200" y="2524836"/>
              <a:chExt cx="1192800" cy="1132764"/>
            </a:xfrm>
          </p:grpSpPr>
          <p:sp>
            <p:nvSpPr>
              <p:cNvPr id="8" name="Rounded Rectangle 7"/>
              <p:cNvSpPr/>
              <p:nvPr/>
            </p:nvSpPr>
            <p:spPr>
              <a:xfrm>
                <a:off x="457200" y="2524836"/>
                <a:ext cx="1192800" cy="1132764"/>
              </a:xfrm>
              <a:prstGeom prst="roundRect">
                <a:avLst/>
              </a:prstGeom>
              <a:solidFill>
                <a:schemeClr val="accent3">
                  <a:lumMod val="75000"/>
                </a:schemeClr>
              </a:solidFill>
              <a:ln>
                <a:solidFill>
                  <a:schemeClr val="accent3">
                    <a:lumMod val="5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9" name="TextBox 8"/>
              <p:cNvSpPr txBox="1"/>
              <p:nvPr/>
            </p:nvSpPr>
            <p:spPr>
              <a:xfrm>
                <a:off x="509515" y="2694590"/>
                <a:ext cx="1097125" cy="738664"/>
              </a:xfrm>
              <a:prstGeom prst="rect">
                <a:avLst/>
              </a:prstGeom>
              <a:noFill/>
            </p:spPr>
            <p:txBody>
              <a:bodyPr wrap="square" rtlCol="0">
                <a:spAutoFit/>
              </a:bodyPr>
              <a:lstStyle/>
              <a:p>
                <a:pPr algn="ctr"/>
                <a:r>
                  <a:rPr lang="en-GB" sz="1400" dirty="0">
                    <a:solidFill>
                      <a:schemeClr val="bg1"/>
                    </a:solidFill>
                  </a:rPr>
                  <a:t>Vision, Mission &amp; Objectives</a:t>
                </a:r>
              </a:p>
            </p:txBody>
          </p:sp>
        </p:grpSp>
        <p:grpSp>
          <p:nvGrpSpPr>
            <p:cNvPr id="10" name="Group 9"/>
            <p:cNvGrpSpPr/>
            <p:nvPr/>
          </p:nvGrpSpPr>
          <p:grpSpPr>
            <a:xfrm>
              <a:off x="3870071" y="2524836"/>
              <a:ext cx="1299792" cy="1132764"/>
              <a:chOff x="328270" y="2524836"/>
              <a:chExt cx="1299792" cy="1132764"/>
            </a:xfrm>
          </p:grpSpPr>
          <p:sp>
            <p:nvSpPr>
              <p:cNvPr id="11" name="Rounded Rectangle 10"/>
              <p:cNvSpPr/>
              <p:nvPr/>
            </p:nvSpPr>
            <p:spPr>
              <a:xfrm>
                <a:off x="457200" y="2524836"/>
                <a:ext cx="1170862" cy="1132764"/>
              </a:xfrm>
              <a:prstGeom prst="roundRect">
                <a:avLst/>
              </a:prstGeom>
              <a:solidFill>
                <a:schemeClr val="tx2">
                  <a:lumMod val="75000"/>
                </a:schemeClr>
              </a:solidFill>
              <a:ln>
                <a:solidFill>
                  <a:schemeClr val="accent1">
                    <a:lumMod val="5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12" name="TextBox 11"/>
              <p:cNvSpPr txBox="1"/>
              <p:nvPr/>
            </p:nvSpPr>
            <p:spPr>
              <a:xfrm>
                <a:off x="328270" y="2793185"/>
                <a:ext cx="1263553" cy="523220"/>
              </a:xfrm>
              <a:prstGeom prst="rect">
                <a:avLst/>
              </a:prstGeom>
              <a:noFill/>
            </p:spPr>
            <p:txBody>
              <a:bodyPr wrap="square" rtlCol="0">
                <a:spAutoFit/>
              </a:bodyPr>
              <a:lstStyle/>
              <a:p>
                <a:pPr algn="ctr"/>
                <a:r>
                  <a:rPr lang="en-GB" sz="1400" dirty="0">
                    <a:solidFill>
                      <a:schemeClr val="bg1"/>
                    </a:solidFill>
                  </a:rPr>
                  <a:t>Strategy Formulation</a:t>
                </a:r>
              </a:p>
            </p:txBody>
          </p:sp>
        </p:grpSp>
        <p:grpSp>
          <p:nvGrpSpPr>
            <p:cNvPr id="13" name="Group 12"/>
            <p:cNvGrpSpPr/>
            <p:nvPr/>
          </p:nvGrpSpPr>
          <p:grpSpPr>
            <a:xfrm>
              <a:off x="5583701" y="2524837"/>
              <a:ext cx="1460310" cy="1132764"/>
              <a:chOff x="346253" y="2511190"/>
              <a:chExt cx="1460310" cy="1132764"/>
            </a:xfrm>
          </p:grpSpPr>
          <p:sp>
            <p:nvSpPr>
              <p:cNvPr id="14" name="Rounded Rectangle 13"/>
              <p:cNvSpPr/>
              <p:nvPr/>
            </p:nvSpPr>
            <p:spPr>
              <a:xfrm>
                <a:off x="457200" y="2511190"/>
                <a:ext cx="1238415" cy="1132764"/>
              </a:xfrm>
              <a:prstGeom prst="roundRect">
                <a:avLst/>
              </a:prstGeom>
              <a:solidFill>
                <a:schemeClr val="bg2">
                  <a:lumMod val="90000"/>
                </a:schemeClr>
              </a:solidFill>
              <a:ln>
                <a:solidFill>
                  <a:schemeClr val="bg2">
                    <a:lumMod val="5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15" name="TextBox 14"/>
              <p:cNvSpPr txBox="1"/>
              <p:nvPr/>
            </p:nvSpPr>
            <p:spPr>
              <a:xfrm>
                <a:off x="346253" y="2680943"/>
                <a:ext cx="1460310" cy="738664"/>
              </a:xfrm>
              <a:prstGeom prst="rect">
                <a:avLst/>
              </a:prstGeom>
              <a:noFill/>
            </p:spPr>
            <p:txBody>
              <a:bodyPr wrap="square" rtlCol="0">
                <a:spAutoFit/>
              </a:bodyPr>
              <a:lstStyle/>
              <a:p>
                <a:pPr algn="ctr"/>
                <a:r>
                  <a:rPr lang="en-GB" sz="1400" dirty="0"/>
                  <a:t>Strategy Implementation / Execution</a:t>
                </a:r>
              </a:p>
            </p:txBody>
          </p:sp>
        </p:grpSp>
        <p:grpSp>
          <p:nvGrpSpPr>
            <p:cNvPr id="16" name="Group 15"/>
            <p:cNvGrpSpPr/>
            <p:nvPr/>
          </p:nvGrpSpPr>
          <p:grpSpPr>
            <a:xfrm>
              <a:off x="7412996" y="2524836"/>
              <a:ext cx="1273804" cy="1132764"/>
              <a:chOff x="457200" y="2524836"/>
              <a:chExt cx="1273804" cy="1132764"/>
            </a:xfrm>
          </p:grpSpPr>
          <p:sp>
            <p:nvSpPr>
              <p:cNvPr id="17" name="Rounded Rectangle 16"/>
              <p:cNvSpPr/>
              <p:nvPr/>
            </p:nvSpPr>
            <p:spPr>
              <a:xfrm>
                <a:off x="457200" y="2524836"/>
                <a:ext cx="1273804" cy="1132764"/>
              </a:xfrm>
              <a:prstGeom prst="roundRect">
                <a:avLst/>
              </a:prstGeom>
              <a:solidFill>
                <a:srgbClr val="00B050"/>
              </a:solidFill>
              <a:ln>
                <a:solidFill>
                  <a:schemeClr val="accent3">
                    <a:lumMod val="5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solidFill>
                    <a:schemeClr val="bg1"/>
                  </a:solidFill>
                </a:endParaRPr>
              </a:p>
            </p:txBody>
          </p:sp>
          <p:sp>
            <p:nvSpPr>
              <p:cNvPr id="18" name="TextBox 17"/>
              <p:cNvSpPr txBox="1"/>
              <p:nvPr/>
            </p:nvSpPr>
            <p:spPr>
              <a:xfrm>
                <a:off x="503544" y="2694590"/>
                <a:ext cx="1181116" cy="738664"/>
              </a:xfrm>
              <a:prstGeom prst="rect">
                <a:avLst/>
              </a:prstGeom>
              <a:noFill/>
            </p:spPr>
            <p:txBody>
              <a:bodyPr wrap="square" rtlCol="0">
                <a:spAutoFit/>
              </a:bodyPr>
              <a:lstStyle/>
              <a:p>
                <a:pPr algn="ctr"/>
                <a:r>
                  <a:rPr lang="en-GB" sz="1400" dirty="0">
                    <a:solidFill>
                      <a:schemeClr val="bg1"/>
                    </a:solidFill>
                  </a:rPr>
                  <a:t>Strategy Monitoring &amp; Evaluation</a:t>
                </a:r>
              </a:p>
            </p:txBody>
          </p:sp>
        </p:grpSp>
        <p:grpSp>
          <p:nvGrpSpPr>
            <p:cNvPr id="19" name="Group 18"/>
            <p:cNvGrpSpPr/>
            <p:nvPr/>
          </p:nvGrpSpPr>
          <p:grpSpPr>
            <a:xfrm>
              <a:off x="1508673" y="4196686"/>
              <a:ext cx="1078173" cy="1132764"/>
              <a:chOff x="457200" y="2524836"/>
              <a:chExt cx="1078173" cy="1132764"/>
            </a:xfrm>
          </p:grpSpPr>
          <p:sp>
            <p:nvSpPr>
              <p:cNvPr id="20" name="Rounded Rectangle 19"/>
              <p:cNvSpPr/>
              <p:nvPr/>
            </p:nvSpPr>
            <p:spPr>
              <a:xfrm>
                <a:off x="457200" y="2524836"/>
                <a:ext cx="1078173" cy="1132764"/>
              </a:xfrm>
              <a:prstGeom prst="roundRect">
                <a:avLst/>
              </a:prstGeom>
              <a:solidFill>
                <a:srgbClr val="FF0000"/>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21" name="TextBox 20"/>
              <p:cNvSpPr txBox="1"/>
              <p:nvPr/>
            </p:nvSpPr>
            <p:spPr>
              <a:xfrm>
                <a:off x="555569" y="2721886"/>
                <a:ext cx="921224" cy="738664"/>
              </a:xfrm>
              <a:prstGeom prst="rect">
                <a:avLst/>
              </a:prstGeom>
              <a:noFill/>
            </p:spPr>
            <p:txBody>
              <a:bodyPr wrap="square" rtlCol="0">
                <a:spAutoFit/>
              </a:bodyPr>
              <a:lstStyle/>
              <a:p>
                <a:pPr algn="ctr"/>
                <a:r>
                  <a:rPr lang="en-GB" sz="1400" dirty="0">
                    <a:solidFill>
                      <a:schemeClr val="bg1"/>
                    </a:solidFill>
                  </a:rPr>
                  <a:t>The External Audit</a:t>
                </a:r>
              </a:p>
            </p:txBody>
          </p:sp>
        </p:grpSp>
        <p:grpSp>
          <p:nvGrpSpPr>
            <p:cNvPr id="22" name="Group 21"/>
            <p:cNvGrpSpPr/>
            <p:nvPr/>
          </p:nvGrpSpPr>
          <p:grpSpPr>
            <a:xfrm>
              <a:off x="1508674" y="1042325"/>
              <a:ext cx="1078173" cy="1132764"/>
              <a:chOff x="457200" y="2524836"/>
              <a:chExt cx="1078173" cy="1132764"/>
            </a:xfrm>
          </p:grpSpPr>
          <p:sp>
            <p:nvSpPr>
              <p:cNvPr id="23" name="Rounded Rectangle 22"/>
              <p:cNvSpPr/>
              <p:nvPr/>
            </p:nvSpPr>
            <p:spPr>
              <a:xfrm>
                <a:off x="457200" y="2524836"/>
                <a:ext cx="1078173" cy="1132764"/>
              </a:xfrm>
              <a:prstGeom prst="roundRect">
                <a:avLst/>
              </a:prstGeom>
              <a:solidFill>
                <a:schemeClr val="accent6">
                  <a:lumMod val="60000"/>
                  <a:lumOff val="4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24" name="TextBox 23"/>
              <p:cNvSpPr txBox="1"/>
              <p:nvPr/>
            </p:nvSpPr>
            <p:spPr>
              <a:xfrm>
                <a:off x="535674" y="2696295"/>
                <a:ext cx="921224" cy="738664"/>
              </a:xfrm>
              <a:prstGeom prst="rect">
                <a:avLst/>
              </a:prstGeom>
              <a:noFill/>
            </p:spPr>
            <p:txBody>
              <a:bodyPr wrap="square" rtlCol="0">
                <a:spAutoFit/>
              </a:bodyPr>
              <a:lstStyle/>
              <a:p>
                <a:pPr algn="ctr"/>
                <a:r>
                  <a:rPr lang="en-GB" sz="1400" dirty="0"/>
                  <a:t>The Internal Audit</a:t>
                </a:r>
              </a:p>
            </p:txBody>
          </p:sp>
        </p:grpSp>
        <p:cxnSp>
          <p:nvCxnSpPr>
            <p:cNvPr id="26" name="Straight Arrow Connector 25"/>
            <p:cNvCxnSpPr>
              <a:stCxn id="4" idx="3"/>
              <a:endCxn id="8" idx="1"/>
            </p:cNvCxnSpPr>
            <p:nvPr/>
          </p:nvCxnSpPr>
          <p:spPr>
            <a:xfrm>
              <a:off x="1755136" y="3091218"/>
              <a:ext cx="526279" cy="0"/>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a:stCxn id="8" idx="3"/>
              <a:endCxn id="11" idx="1"/>
            </p:cNvCxnSpPr>
            <p:nvPr/>
          </p:nvCxnSpPr>
          <p:spPr>
            <a:xfrm>
              <a:off x="3474215" y="3091218"/>
              <a:ext cx="524786"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a:stCxn id="11" idx="3"/>
              <a:endCxn id="14" idx="1"/>
            </p:cNvCxnSpPr>
            <p:nvPr/>
          </p:nvCxnSpPr>
          <p:spPr>
            <a:xfrm>
              <a:off x="5169863" y="3091218"/>
              <a:ext cx="524785" cy="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a:stCxn id="14" idx="3"/>
              <a:endCxn id="17" idx="1"/>
            </p:cNvCxnSpPr>
            <p:nvPr/>
          </p:nvCxnSpPr>
          <p:spPr>
            <a:xfrm flipV="1">
              <a:off x="6933063" y="3091218"/>
              <a:ext cx="479933" cy="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a:stCxn id="23" idx="2"/>
              <a:endCxn id="20" idx="0"/>
            </p:cNvCxnSpPr>
            <p:nvPr/>
          </p:nvCxnSpPr>
          <p:spPr>
            <a:xfrm flipH="1">
              <a:off x="2047760" y="2175089"/>
              <a:ext cx="1" cy="202159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1143557" y="5540991"/>
              <a:ext cx="6933637"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a:stCxn id="17" idx="2"/>
            </p:cNvCxnSpPr>
            <p:nvPr/>
          </p:nvCxnSpPr>
          <p:spPr>
            <a:xfrm>
              <a:off x="8049898" y="3657600"/>
              <a:ext cx="0" cy="1883391"/>
            </a:xfrm>
            <a:prstGeom prst="line">
              <a:avLst/>
            </a:prstGeom>
            <a:ln w="381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a:off x="1161480" y="775226"/>
              <a:ext cx="6915714" cy="1861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Straight Arrow Connector 48"/>
            <p:cNvCxnSpPr>
              <a:endCxn id="17" idx="0"/>
            </p:cNvCxnSpPr>
            <p:nvPr/>
          </p:nvCxnSpPr>
          <p:spPr>
            <a:xfrm>
              <a:off x="8049898" y="775226"/>
              <a:ext cx="0" cy="1749610"/>
            </a:xfrm>
            <a:prstGeom prst="straightConnector1">
              <a:avLst/>
            </a:prstGeom>
            <a:ln w="38100">
              <a:solidFill>
                <a:schemeClr val="tx1"/>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3" name="Straight Arrow Connector 52"/>
            <p:cNvCxnSpPr/>
            <p:nvPr/>
          </p:nvCxnSpPr>
          <p:spPr>
            <a:xfrm>
              <a:off x="1143557" y="775226"/>
              <a:ext cx="0" cy="1730991"/>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6" name="Straight Arrow Connector 55"/>
            <p:cNvCxnSpPr>
              <a:endCxn id="4" idx="2"/>
            </p:cNvCxnSpPr>
            <p:nvPr/>
          </p:nvCxnSpPr>
          <p:spPr>
            <a:xfrm flipV="1">
              <a:off x="1143557" y="3657600"/>
              <a:ext cx="0" cy="1883391"/>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0" name="Straight Arrow Connector 59"/>
            <p:cNvCxnSpPr/>
            <p:nvPr/>
          </p:nvCxnSpPr>
          <p:spPr>
            <a:xfrm>
              <a:off x="2034111" y="787132"/>
              <a:ext cx="2" cy="21424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5" name="Straight Arrow Connector 64"/>
            <p:cNvCxnSpPr/>
            <p:nvPr/>
          </p:nvCxnSpPr>
          <p:spPr>
            <a:xfrm>
              <a:off x="3227699" y="787132"/>
              <a:ext cx="2" cy="21424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6" name="Straight Arrow Connector 65"/>
            <p:cNvCxnSpPr/>
            <p:nvPr/>
          </p:nvCxnSpPr>
          <p:spPr>
            <a:xfrm>
              <a:off x="4332871" y="775226"/>
              <a:ext cx="2" cy="21424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7" name="Straight Arrow Connector 66"/>
            <p:cNvCxnSpPr/>
            <p:nvPr/>
          </p:nvCxnSpPr>
          <p:spPr>
            <a:xfrm>
              <a:off x="5694646" y="789630"/>
              <a:ext cx="2" cy="21424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9" name="Straight Arrow Connector 68"/>
            <p:cNvCxnSpPr>
              <a:endCxn id="20" idx="2"/>
            </p:cNvCxnSpPr>
            <p:nvPr/>
          </p:nvCxnSpPr>
          <p:spPr>
            <a:xfrm flipV="1">
              <a:off x="2047759" y="5329450"/>
              <a:ext cx="1" cy="21154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0" name="Straight Arrow Connector 69"/>
            <p:cNvCxnSpPr/>
            <p:nvPr/>
          </p:nvCxnSpPr>
          <p:spPr>
            <a:xfrm flipV="1">
              <a:off x="3071936" y="5302154"/>
              <a:ext cx="1" cy="21154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1" name="Straight Arrow Connector 70"/>
            <p:cNvCxnSpPr/>
            <p:nvPr/>
          </p:nvCxnSpPr>
          <p:spPr>
            <a:xfrm flipV="1">
              <a:off x="4151793" y="5304426"/>
              <a:ext cx="1" cy="21154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2" name="Straight Arrow Connector 71"/>
            <p:cNvCxnSpPr/>
            <p:nvPr/>
          </p:nvCxnSpPr>
          <p:spPr>
            <a:xfrm flipV="1">
              <a:off x="5571163" y="5304426"/>
              <a:ext cx="1" cy="21154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74" name="TextBox 73"/>
            <p:cNvSpPr txBox="1"/>
            <p:nvPr/>
          </p:nvSpPr>
          <p:spPr>
            <a:xfrm>
              <a:off x="2047759" y="5663821"/>
              <a:ext cx="5567692" cy="369332"/>
            </a:xfrm>
            <a:prstGeom prst="rect">
              <a:avLst/>
            </a:prstGeom>
            <a:solidFill>
              <a:schemeClr val="accent6">
                <a:lumMod val="40000"/>
                <a:lumOff val="60000"/>
              </a:schemeClr>
            </a:solidFill>
          </p:spPr>
          <p:txBody>
            <a:bodyPr wrap="square" rtlCol="0">
              <a:spAutoFit/>
            </a:bodyPr>
            <a:lstStyle/>
            <a:p>
              <a:pPr algn="ctr"/>
              <a:r>
                <a:rPr lang="en-GB" dirty="0"/>
                <a:t>Ethics and Corporate Social Responsibility</a:t>
              </a:r>
            </a:p>
          </p:txBody>
        </p:sp>
        <p:sp>
          <p:nvSpPr>
            <p:cNvPr id="75" name="TextBox 74"/>
            <p:cNvSpPr txBox="1"/>
            <p:nvPr/>
          </p:nvSpPr>
          <p:spPr>
            <a:xfrm>
              <a:off x="2067654" y="313454"/>
              <a:ext cx="5567692" cy="369332"/>
            </a:xfrm>
            <a:prstGeom prst="rect">
              <a:avLst/>
            </a:prstGeom>
            <a:solidFill>
              <a:schemeClr val="accent6">
                <a:lumMod val="40000"/>
                <a:lumOff val="60000"/>
              </a:schemeClr>
            </a:solidFill>
          </p:spPr>
          <p:txBody>
            <a:bodyPr wrap="square" rtlCol="0">
              <a:spAutoFit/>
            </a:bodyPr>
            <a:lstStyle/>
            <a:p>
              <a:pPr algn="ctr"/>
              <a:r>
                <a:rPr lang="en-GB" dirty="0"/>
                <a:t>Strategic Planning</a:t>
              </a:r>
            </a:p>
          </p:txBody>
        </p:sp>
      </p:grpSp>
      <p:sp>
        <p:nvSpPr>
          <p:cNvPr id="77" name="TextBox 76"/>
          <p:cNvSpPr txBox="1"/>
          <p:nvPr/>
        </p:nvSpPr>
        <p:spPr>
          <a:xfrm>
            <a:off x="4967970" y="6488668"/>
            <a:ext cx="3924024" cy="369332"/>
          </a:xfrm>
          <a:prstGeom prst="rect">
            <a:avLst/>
          </a:prstGeom>
          <a:noFill/>
        </p:spPr>
        <p:txBody>
          <a:bodyPr wrap="square" rtlCol="0">
            <a:spAutoFit/>
          </a:bodyPr>
          <a:lstStyle/>
          <a:p>
            <a:r>
              <a:rPr lang="en-GB" dirty="0">
                <a:solidFill>
                  <a:srgbClr val="FF0000"/>
                </a:solidFill>
              </a:rPr>
              <a:t>Source: David, Ali, and Al-</a:t>
            </a:r>
            <a:r>
              <a:rPr lang="en-GB" dirty="0" err="1">
                <a:solidFill>
                  <a:srgbClr val="FF0000"/>
                </a:solidFill>
              </a:rPr>
              <a:t>Aali</a:t>
            </a:r>
            <a:r>
              <a:rPr lang="en-GB" dirty="0">
                <a:solidFill>
                  <a:srgbClr val="FF0000"/>
                </a:solidFill>
              </a:rPr>
              <a:t> (2009 )</a:t>
            </a:r>
          </a:p>
        </p:txBody>
      </p:sp>
    </p:spTree>
    <p:extLst>
      <p:ext uri="{BB962C8B-B14F-4D97-AF65-F5344CB8AC3E}">
        <p14:creationId xmlns:p14="http://schemas.microsoft.com/office/powerpoint/2010/main" val="23837912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6387E0-7873-7643-B10F-EF5254558214}"/>
              </a:ext>
            </a:extLst>
          </p:cNvPr>
          <p:cNvSpPr>
            <a:spLocks noGrp="1"/>
          </p:cNvSpPr>
          <p:nvPr>
            <p:ph type="title"/>
          </p:nvPr>
        </p:nvSpPr>
        <p:spPr/>
        <p:txBody>
          <a:bodyPr>
            <a:normAutofit/>
          </a:bodyPr>
          <a:lstStyle/>
          <a:p>
            <a:r>
              <a:rPr lang="en-US" b="1" dirty="0">
                <a:solidFill>
                  <a:srgbClr val="0070C0"/>
                </a:solidFill>
                <a:latin typeface="Corbel" panose="020B0503020204020204" pitchFamily="34" charset="0"/>
              </a:rPr>
              <a:t>Case Study Activity</a:t>
            </a:r>
            <a:br>
              <a:rPr lang="en-US" b="1" dirty="0">
                <a:solidFill>
                  <a:srgbClr val="0070C0"/>
                </a:solidFill>
                <a:latin typeface="Corbel" panose="020B0503020204020204" pitchFamily="34" charset="0"/>
              </a:rPr>
            </a:br>
            <a:r>
              <a:rPr lang="en-US" b="1" dirty="0">
                <a:solidFill>
                  <a:srgbClr val="0070C0"/>
                </a:solidFill>
                <a:latin typeface="Corbel" panose="020B0503020204020204" pitchFamily="34" charset="0"/>
              </a:rPr>
              <a:t>(20 minutes)</a:t>
            </a:r>
          </a:p>
        </p:txBody>
      </p:sp>
      <p:sp>
        <p:nvSpPr>
          <p:cNvPr id="4" name="Content Placeholder 3"/>
          <p:cNvSpPr>
            <a:spLocks noGrp="1"/>
          </p:cNvSpPr>
          <p:nvPr>
            <p:ph idx="1"/>
          </p:nvPr>
        </p:nvSpPr>
        <p:spPr>
          <a:xfrm>
            <a:off x="457200" y="1417638"/>
            <a:ext cx="8229600" cy="4181481"/>
          </a:xfrm>
        </p:spPr>
        <p:txBody>
          <a:bodyPr>
            <a:normAutofit/>
          </a:bodyPr>
          <a:lstStyle/>
          <a:p>
            <a:pPr marL="0" indent="0" algn="just">
              <a:buNone/>
            </a:pPr>
            <a:r>
              <a:rPr lang="en-GB" sz="3200" dirty="0"/>
              <a:t>Read the case study “</a:t>
            </a:r>
            <a:r>
              <a:rPr lang="en-GB" sz="3200" dirty="0">
                <a:solidFill>
                  <a:srgbClr val="FF0000"/>
                </a:solidFill>
              </a:rPr>
              <a:t>Thomas Cook, analysis of a downfall</a:t>
            </a:r>
            <a:r>
              <a:rPr lang="en-GB" sz="3200" dirty="0"/>
              <a:t>” and undertake an external audit, highlighting the factors which might have contributed to the demise of Thomas Cook. </a:t>
            </a:r>
          </a:p>
          <a:p>
            <a:pPr marL="0" indent="0" algn="just">
              <a:buNone/>
            </a:pPr>
            <a:endParaRPr lang="en-GB" sz="3200" dirty="0"/>
          </a:p>
          <a:p>
            <a:pPr marL="0" indent="0" algn="just">
              <a:buNone/>
            </a:pPr>
            <a:r>
              <a:rPr lang="en-GB" sz="3200" dirty="0"/>
              <a:t>This should be done in one-page word document or one-slide framework. </a:t>
            </a:r>
          </a:p>
        </p:txBody>
      </p:sp>
    </p:spTree>
    <p:extLst>
      <p:ext uri="{BB962C8B-B14F-4D97-AF65-F5344CB8AC3E}">
        <p14:creationId xmlns:p14="http://schemas.microsoft.com/office/powerpoint/2010/main" val="10365474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TextBox 76"/>
          <p:cNvSpPr txBox="1"/>
          <p:nvPr/>
        </p:nvSpPr>
        <p:spPr>
          <a:xfrm>
            <a:off x="3842776" y="6475864"/>
            <a:ext cx="3924024" cy="369332"/>
          </a:xfrm>
          <a:prstGeom prst="rect">
            <a:avLst/>
          </a:prstGeom>
          <a:noFill/>
        </p:spPr>
        <p:txBody>
          <a:bodyPr wrap="square" rtlCol="0">
            <a:spAutoFit/>
          </a:bodyPr>
          <a:lstStyle/>
          <a:p>
            <a:r>
              <a:rPr lang="en-GB" dirty="0">
                <a:solidFill>
                  <a:schemeClr val="bg1"/>
                </a:solidFill>
              </a:rPr>
              <a:t>Source: David, Ali, and Al-</a:t>
            </a:r>
            <a:r>
              <a:rPr lang="en-GB" dirty="0" err="1">
                <a:solidFill>
                  <a:schemeClr val="bg1"/>
                </a:solidFill>
              </a:rPr>
              <a:t>Aali</a:t>
            </a:r>
            <a:r>
              <a:rPr lang="en-GB" dirty="0">
                <a:solidFill>
                  <a:schemeClr val="bg1"/>
                </a:solidFill>
              </a:rPr>
              <a:t> (2009 )</a:t>
            </a:r>
          </a:p>
        </p:txBody>
      </p:sp>
      <p:sp>
        <p:nvSpPr>
          <p:cNvPr id="3" name="TextBox 2"/>
          <p:cNvSpPr txBox="1"/>
          <p:nvPr/>
        </p:nvSpPr>
        <p:spPr>
          <a:xfrm>
            <a:off x="1214650" y="266130"/>
            <a:ext cx="7055893" cy="461665"/>
          </a:xfrm>
          <a:prstGeom prst="rect">
            <a:avLst/>
          </a:prstGeom>
          <a:solidFill>
            <a:schemeClr val="accent6">
              <a:lumMod val="75000"/>
            </a:schemeClr>
          </a:solidFill>
        </p:spPr>
        <p:txBody>
          <a:bodyPr wrap="square" rtlCol="0">
            <a:spAutoFit/>
          </a:bodyPr>
          <a:lstStyle/>
          <a:p>
            <a:pPr algn="ctr"/>
            <a:r>
              <a:rPr lang="en-GB" sz="2400" b="1" dirty="0">
                <a:solidFill>
                  <a:schemeClr val="bg1"/>
                </a:solidFill>
                <a:latin typeface="Arial" panose="020B0604020202020204" pitchFamily="34" charset="0"/>
                <a:cs typeface="Arial" panose="020B0604020202020204" pitchFamily="34" charset="0"/>
              </a:rPr>
              <a:t>Discussion Questions</a:t>
            </a:r>
          </a:p>
        </p:txBody>
      </p:sp>
      <p:sp>
        <p:nvSpPr>
          <p:cNvPr id="2" name="Rectangle 1"/>
          <p:cNvSpPr/>
          <p:nvPr/>
        </p:nvSpPr>
        <p:spPr>
          <a:xfrm>
            <a:off x="382136" y="1075352"/>
            <a:ext cx="8079475" cy="4401205"/>
          </a:xfrm>
          <a:prstGeom prst="rect">
            <a:avLst/>
          </a:prstGeom>
        </p:spPr>
        <p:txBody>
          <a:bodyPr wrap="square">
            <a:spAutoFit/>
          </a:bodyPr>
          <a:lstStyle/>
          <a:p>
            <a:pPr marL="342900" indent="-342900">
              <a:buFont typeface="Arial" panose="020B0604020202020204" pitchFamily="34" charset="0"/>
              <a:buChar char="•"/>
            </a:pPr>
            <a:r>
              <a:rPr lang="en-GB" sz="2000" dirty="0"/>
              <a:t>Discuss how a development in a corporation’s societal environment can affect the corporation through its task environment. </a:t>
            </a:r>
          </a:p>
          <a:p>
            <a:pPr marL="285750" indent="-285750">
              <a:buFont typeface="Arial" panose="020B0604020202020204" pitchFamily="34" charset="0"/>
              <a:buChar char="•"/>
            </a:pPr>
            <a:endParaRPr lang="en-GB" sz="2000" dirty="0"/>
          </a:p>
          <a:p>
            <a:pPr marL="342900" indent="-342900">
              <a:buFont typeface="Arial" panose="020B0604020202020204" pitchFamily="34" charset="0"/>
              <a:buChar char="•"/>
            </a:pPr>
            <a:r>
              <a:rPr lang="en-GB" sz="2000" dirty="0"/>
              <a:t>According to Porter, what determines the level of competitive intensity in an industry? </a:t>
            </a:r>
          </a:p>
          <a:p>
            <a:pPr marL="285750" indent="-285750">
              <a:buFont typeface="Arial" panose="020B0604020202020204" pitchFamily="34" charset="0"/>
              <a:buChar char="•"/>
            </a:pPr>
            <a:endParaRPr lang="en-GB" sz="2000" dirty="0"/>
          </a:p>
          <a:p>
            <a:pPr marL="342900" indent="-342900">
              <a:buFont typeface="Arial" panose="020B0604020202020204" pitchFamily="34" charset="0"/>
              <a:buChar char="•"/>
            </a:pPr>
            <a:r>
              <a:rPr lang="en-GB" sz="2000" dirty="0"/>
              <a:t>According to Porter’s discussion of industry analysis, is Pepsi Cola a substitute for Coca-Cola? </a:t>
            </a:r>
          </a:p>
          <a:p>
            <a:pPr marL="285750" indent="-285750">
              <a:buFont typeface="Arial" panose="020B0604020202020204" pitchFamily="34" charset="0"/>
              <a:buChar char="•"/>
            </a:pPr>
            <a:endParaRPr lang="en-GB" sz="2000" dirty="0"/>
          </a:p>
          <a:p>
            <a:pPr marL="342900" indent="-342900">
              <a:buFont typeface="Arial" panose="020B0604020202020204" pitchFamily="34" charset="0"/>
              <a:buChar char="•"/>
            </a:pPr>
            <a:r>
              <a:rPr lang="en-GB" sz="2000" dirty="0"/>
              <a:t>How can a decision maker identify strategic factors in the corporation’s external environment? </a:t>
            </a:r>
          </a:p>
          <a:p>
            <a:pPr marL="285750" indent="-285750">
              <a:buFont typeface="Arial" panose="020B0604020202020204" pitchFamily="34" charset="0"/>
              <a:buChar char="•"/>
            </a:pPr>
            <a:endParaRPr lang="en-GB" sz="2000" dirty="0"/>
          </a:p>
          <a:p>
            <a:pPr marL="342900" indent="-342900">
              <a:buFont typeface="Arial" panose="020B0604020202020204" pitchFamily="34" charset="0"/>
              <a:buChar char="•"/>
            </a:pPr>
            <a:r>
              <a:rPr lang="en-GB" sz="2000" dirty="0"/>
              <a:t>Develop a CPM for your university or a company you are familiar with. Include only six factors. </a:t>
            </a:r>
          </a:p>
        </p:txBody>
      </p:sp>
    </p:spTree>
    <p:extLst>
      <p:ext uri="{BB962C8B-B14F-4D97-AF65-F5344CB8AC3E}">
        <p14:creationId xmlns:p14="http://schemas.microsoft.com/office/powerpoint/2010/main" val="2626706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0"/>
            <a:ext cx="8229600" cy="887104"/>
          </a:xfrm>
        </p:spPr>
        <p:txBody>
          <a:bodyPr>
            <a:normAutofit/>
          </a:bodyPr>
          <a:lstStyle/>
          <a:p>
            <a:pPr lvl="0"/>
            <a:r>
              <a:rPr lang="en-US" b="1" dirty="0">
                <a:solidFill>
                  <a:schemeClr val="accent1">
                    <a:lumMod val="75000"/>
                  </a:schemeClr>
                </a:solidFill>
                <a:latin typeface="Corbel" panose="020B0503020204020204" pitchFamily="34" charset="0"/>
              </a:rPr>
              <a:t>Summary of Session</a:t>
            </a:r>
            <a:endParaRPr lang="en-US" sz="2100" b="1" dirty="0">
              <a:solidFill>
                <a:schemeClr val="accent1">
                  <a:lumMod val="75000"/>
                </a:schemeClr>
              </a:solidFill>
              <a:latin typeface="Corbel" panose="020B0503020204020204" pitchFamily="34" charset="0"/>
            </a:endParaRPr>
          </a:p>
        </p:txBody>
      </p:sp>
      <p:sp>
        <p:nvSpPr>
          <p:cNvPr id="2" name="Content Placeholder 1"/>
          <p:cNvSpPr>
            <a:spLocks noGrp="1"/>
          </p:cNvSpPr>
          <p:nvPr>
            <p:ph idx="1"/>
          </p:nvPr>
        </p:nvSpPr>
        <p:spPr>
          <a:xfrm>
            <a:off x="457200" y="1136177"/>
            <a:ext cx="8229600" cy="3917032"/>
          </a:xfrm>
        </p:spPr>
        <p:txBody>
          <a:bodyPr/>
          <a:lstStyle/>
          <a:p>
            <a:pPr marL="0" indent="0">
              <a:buNone/>
            </a:pPr>
            <a:r>
              <a:rPr lang="en-GB" dirty="0"/>
              <a:t>Environmental scanning is a systematic way of determining external factors which are likely to affect the current and future position of the company. </a:t>
            </a:r>
          </a:p>
          <a:p>
            <a:pPr marL="0" indent="0">
              <a:buNone/>
            </a:pPr>
            <a:endParaRPr lang="en-GB" dirty="0"/>
          </a:p>
          <a:p>
            <a:pPr marL="0" indent="0">
              <a:buNone/>
            </a:pPr>
            <a:r>
              <a:rPr lang="en-GB" dirty="0"/>
              <a:t>Environmental Scanning gives rise to </a:t>
            </a:r>
            <a:r>
              <a:rPr lang="en-GB" dirty="0" err="1"/>
              <a:t>Macroenvironmental</a:t>
            </a:r>
            <a:r>
              <a:rPr lang="en-GB" dirty="0"/>
              <a:t> analysis and Industrial / Task Environment. </a:t>
            </a:r>
          </a:p>
          <a:p>
            <a:pPr marL="0" indent="0">
              <a:buNone/>
            </a:pPr>
            <a:endParaRPr lang="en-GB" dirty="0"/>
          </a:p>
          <a:p>
            <a:pPr marL="0" indent="0">
              <a:buNone/>
            </a:pPr>
            <a:r>
              <a:rPr lang="en-GB" dirty="0"/>
              <a:t>Competitive Intelligence and Competitive Profile Matrix can be used to determine what competitors are doing. </a:t>
            </a:r>
          </a:p>
          <a:p>
            <a:endParaRPr lang="en-GB" dirty="0"/>
          </a:p>
        </p:txBody>
      </p:sp>
    </p:spTree>
    <p:extLst>
      <p:ext uri="{BB962C8B-B14F-4D97-AF65-F5344CB8AC3E}">
        <p14:creationId xmlns:p14="http://schemas.microsoft.com/office/powerpoint/2010/main" val="347662032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27546" y="671638"/>
            <a:ext cx="3575714" cy="994172"/>
          </a:xfrm>
        </p:spPr>
        <p:txBody>
          <a:bodyPr>
            <a:normAutofit/>
          </a:bodyPr>
          <a:lstStyle/>
          <a:p>
            <a:pPr lvl="0"/>
            <a:r>
              <a:rPr lang="en-US" sz="3600" b="1" dirty="0">
                <a:solidFill>
                  <a:srgbClr val="0070C0"/>
                </a:solidFill>
                <a:latin typeface="Corbel" panose="020B0503020204020204" pitchFamily="34" charset="0"/>
              </a:rPr>
              <a:t>Next Week</a:t>
            </a:r>
            <a:endParaRPr lang="en-US" sz="2400" b="1" dirty="0">
              <a:solidFill>
                <a:srgbClr val="0070C0"/>
              </a:solidFill>
              <a:latin typeface="Corbel" panose="020B0503020204020204" pitchFamily="34" charset="0"/>
            </a:endParaRPr>
          </a:p>
        </p:txBody>
      </p:sp>
      <p:sp>
        <p:nvSpPr>
          <p:cNvPr id="4" name="Content Placeholder 3"/>
          <p:cNvSpPr>
            <a:spLocks noGrp="1"/>
          </p:cNvSpPr>
          <p:nvPr>
            <p:ph idx="1"/>
          </p:nvPr>
        </p:nvSpPr>
        <p:spPr>
          <a:xfrm>
            <a:off x="436728" y="1529332"/>
            <a:ext cx="3357350" cy="4011659"/>
          </a:xfrm>
          <a:ln>
            <a:solidFill>
              <a:schemeClr val="tx1"/>
            </a:solidFill>
          </a:ln>
        </p:spPr>
        <p:txBody>
          <a:bodyPr>
            <a:noAutofit/>
          </a:bodyPr>
          <a:lstStyle/>
          <a:p>
            <a:pPr marL="0" lvl="1" indent="0" algn="ctr">
              <a:buNone/>
            </a:pPr>
            <a:r>
              <a:rPr lang="en-GB" sz="3200" b="1" dirty="0">
                <a:solidFill>
                  <a:schemeClr val="accent1">
                    <a:lumMod val="50000"/>
                  </a:schemeClr>
                </a:solidFill>
              </a:rPr>
              <a:t>Internal Scanning: Organisational Analysis</a:t>
            </a:r>
            <a:endParaRPr lang="en-US" sz="2800" b="1" dirty="0">
              <a:solidFill>
                <a:schemeClr val="accent1">
                  <a:lumMod val="50000"/>
                </a:schemeClr>
              </a:solidFill>
              <a:latin typeface="Corbel" panose="020B0503020204020204" pitchFamily="34" charset="0"/>
            </a:endParaRPr>
          </a:p>
        </p:txBody>
      </p:sp>
      <p:grpSp>
        <p:nvGrpSpPr>
          <p:cNvPr id="6" name="Group 5"/>
          <p:cNvGrpSpPr/>
          <p:nvPr/>
        </p:nvGrpSpPr>
        <p:grpSpPr>
          <a:xfrm>
            <a:off x="4203511" y="1529332"/>
            <a:ext cx="4722125" cy="4011659"/>
            <a:chOff x="4421875" y="1529332"/>
            <a:chExt cx="4722125" cy="4181475"/>
          </a:xfrm>
        </p:grpSpPr>
        <p:pic>
          <p:nvPicPr>
            <p:cNvPr id="2" name="Picture 1"/>
            <p:cNvPicPr>
              <a:picLocks noChangeAspect="1"/>
            </p:cNvPicPr>
            <p:nvPr/>
          </p:nvPicPr>
          <p:blipFill>
            <a:blip r:embed="rId3"/>
            <a:stretch>
              <a:fillRect/>
            </a:stretch>
          </p:blipFill>
          <p:spPr>
            <a:xfrm>
              <a:off x="4421875" y="1529332"/>
              <a:ext cx="4722125" cy="4181475"/>
            </a:xfrm>
            <a:prstGeom prst="rect">
              <a:avLst/>
            </a:prstGeom>
          </p:spPr>
        </p:pic>
        <p:sp>
          <p:nvSpPr>
            <p:cNvPr id="5" name="Content Placeholder 3"/>
            <p:cNvSpPr txBox="1">
              <a:spLocks/>
            </p:cNvSpPr>
            <p:nvPr/>
          </p:nvSpPr>
          <p:spPr>
            <a:xfrm>
              <a:off x="5070569" y="1846811"/>
              <a:ext cx="3424735" cy="3546516"/>
            </a:xfrm>
            <a:prstGeom prst="rect">
              <a:avLst/>
            </a:prstGeom>
          </p:spPr>
          <p:txBody>
            <a:bodyPr vert="horz" lIns="91440" tIns="45720" rIns="91440" bIns="45720" rtlCol="0">
              <a:noAutofit/>
            </a:bodyPr>
            <a:lst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pPr marL="0" lvl="1" indent="0" algn="ctr">
                <a:buFont typeface="Arial" pitchFamily="34" charset="0"/>
                <a:buNone/>
              </a:pPr>
              <a:r>
                <a:rPr lang="en-GB" sz="2400" b="1" dirty="0">
                  <a:solidFill>
                    <a:schemeClr val="accent2"/>
                  </a:solidFill>
                </a:rPr>
                <a:t>Exercise for Next Week:</a:t>
              </a:r>
            </a:p>
            <a:p>
              <a:pPr marL="0" lvl="1" indent="0" algn="ctr">
                <a:buFont typeface="Arial" pitchFamily="34" charset="0"/>
                <a:buNone/>
              </a:pPr>
              <a:r>
                <a:rPr lang="en-GB" sz="2400" b="1" i="1" dirty="0">
                  <a:solidFill>
                    <a:srgbClr val="FF0000"/>
                  </a:solidFill>
                  <a:latin typeface="Corbel" panose="020B0503020204020204" pitchFamily="34" charset="0"/>
                </a:rPr>
                <a:t>Identify which resources are central to developing effective strategies in any company of your choice. </a:t>
              </a:r>
            </a:p>
            <a:p>
              <a:pPr marL="0" lvl="1" indent="0" algn="ctr">
                <a:buFont typeface="Arial" pitchFamily="34" charset="0"/>
                <a:buNone/>
              </a:pPr>
              <a:endParaRPr lang="en-GB" sz="2400" b="1" i="1" dirty="0">
                <a:solidFill>
                  <a:srgbClr val="FF0000"/>
                </a:solidFill>
                <a:latin typeface="Corbel" panose="020B0503020204020204" pitchFamily="34" charset="0"/>
              </a:endParaRPr>
            </a:p>
            <a:p>
              <a:pPr marL="0" lvl="1" indent="0" algn="ctr">
                <a:buFont typeface="Arial" pitchFamily="34" charset="0"/>
                <a:buNone/>
              </a:pPr>
              <a:r>
                <a:rPr lang="en-GB" sz="2400" b="1" i="1" dirty="0">
                  <a:solidFill>
                    <a:srgbClr val="FF0000"/>
                  </a:solidFill>
                  <a:latin typeface="Corbel" panose="020B0503020204020204" pitchFamily="34" charset="0"/>
                </a:rPr>
                <a:t>Explain Resource-Based View </a:t>
              </a:r>
              <a:endParaRPr lang="en-US" b="1" i="1" dirty="0">
                <a:solidFill>
                  <a:srgbClr val="FF0000"/>
                </a:solidFill>
                <a:latin typeface="Corbel" panose="020B0503020204020204" pitchFamily="34" charset="0"/>
              </a:endParaRPr>
            </a:p>
          </p:txBody>
        </p:sp>
      </p:grpSp>
    </p:spTree>
    <p:extLst>
      <p:ext uri="{BB962C8B-B14F-4D97-AF65-F5344CB8AC3E}">
        <p14:creationId xmlns:p14="http://schemas.microsoft.com/office/powerpoint/2010/main" val="2698415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4590" y="0"/>
            <a:ext cx="9048466" cy="5663821"/>
          </a:xfrm>
          <a:prstGeom prst="rect">
            <a:avLst/>
          </a:prstGeom>
        </p:spPr>
      </p:pic>
      <p:sp>
        <p:nvSpPr>
          <p:cNvPr id="3" name="Title 2"/>
          <p:cNvSpPr>
            <a:spLocks noGrp="1"/>
          </p:cNvSpPr>
          <p:nvPr>
            <p:ph type="title"/>
          </p:nvPr>
        </p:nvSpPr>
        <p:spPr>
          <a:xfrm>
            <a:off x="743804" y="3483592"/>
            <a:ext cx="8229600" cy="857250"/>
          </a:xfrm>
        </p:spPr>
        <p:txBody>
          <a:bodyPr>
            <a:noAutofit/>
          </a:bodyPr>
          <a:lstStyle/>
          <a:p>
            <a:pPr lvl="0"/>
            <a:r>
              <a:rPr lang="en-US" sz="6000" b="1" dirty="0">
                <a:solidFill>
                  <a:schemeClr val="accent2">
                    <a:lumMod val="60000"/>
                    <a:lumOff val="40000"/>
                  </a:schemeClr>
                </a:solidFill>
                <a:latin typeface="Corbel" panose="020B0503020204020204" pitchFamily="34" charset="0"/>
              </a:rPr>
              <a:t>Exit Poll</a:t>
            </a:r>
            <a:endParaRPr lang="en-US" sz="4400" b="1" dirty="0">
              <a:solidFill>
                <a:schemeClr val="accent2">
                  <a:lumMod val="60000"/>
                  <a:lumOff val="40000"/>
                </a:schemeClr>
              </a:solidFill>
              <a:latin typeface="Corbel" panose="020B0503020204020204" pitchFamily="34" charset="0"/>
            </a:endParaRPr>
          </a:p>
        </p:txBody>
      </p:sp>
      <p:sp>
        <p:nvSpPr>
          <p:cNvPr id="4" name="Content Placeholder 3"/>
          <p:cNvSpPr>
            <a:spLocks noGrp="1"/>
          </p:cNvSpPr>
          <p:nvPr>
            <p:ph idx="1"/>
          </p:nvPr>
        </p:nvSpPr>
        <p:spPr>
          <a:xfrm>
            <a:off x="743804" y="4340842"/>
            <a:ext cx="8229600" cy="924635"/>
          </a:xfrm>
        </p:spPr>
        <p:txBody>
          <a:bodyPr>
            <a:normAutofit/>
          </a:bodyPr>
          <a:lstStyle/>
          <a:p>
            <a:pPr marL="0" lvl="1" indent="0" algn="ctr">
              <a:buNone/>
            </a:pPr>
            <a:r>
              <a:rPr lang="en-US" sz="2800" i="1" dirty="0">
                <a:solidFill>
                  <a:schemeClr val="accent2">
                    <a:lumMod val="40000"/>
                    <a:lumOff val="60000"/>
                  </a:schemeClr>
                </a:solidFill>
                <a:latin typeface="Corbel" panose="020B0503020204020204" pitchFamily="34" charset="0"/>
              </a:rPr>
              <a:t>Please complete the following survey before leaving:</a:t>
            </a:r>
            <a:endParaRPr lang="en-US" sz="2800" dirty="0">
              <a:solidFill>
                <a:schemeClr val="accent2">
                  <a:lumMod val="40000"/>
                  <a:lumOff val="60000"/>
                </a:schemeClr>
              </a:solidFill>
              <a:latin typeface="Corbel" panose="020B0503020204020204" pitchFamily="34" charset="0"/>
            </a:endParaRPr>
          </a:p>
          <a:p>
            <a:pPr marL="342900" lvl="1" indent="0">
              <a:buNone/>
            </a:pPr>
            <a:endParaRPr lang="en-US" sz="3200" dirty="0">
              <a:solidFill>
                <a:schemeClr val="accent2">
                  <a:lumMod val="40000"/>
                  <a:lumOff val="60000"/>
                </a:schemeClr>
              </a:solidFill>
              <a:latin typeface="Corbel" panose="020B0503020204020204" pitchFamily="34" charset="0"/>
            </a:endParaRPr>
          </a:p>
          <a:p>
            <a:pPr marL="0" indent="0">
              <a:buNone/>
            </a:pPr>
            <a:endParaRPr lang="en-US" sz="3200" dirty="0">
              <a:solidFill>
                <a:schemeClr val="accent2">
                  <a:lumMod val="40000"/>
                  <a:lumOff val="60000"/>
                </a:schemeClr>
              </a:solidFill>
              <a:latin typeface="Corbel" panose="020B0503020204020204" pitchFamily="34" charset="0"/>
            </a:endParaRPr>
          </a:p>
          <a:p>
            <a:pPr marL="0" indent="0">
              <a:buNone/>
            </a:pPr>
            <a:endParaRPr lang="en-US" sz="3200" dirty="0">
              <a:solidFill>
                <a:schemeClr val="accent2">
                  <a:lumMod val="40000"/>
                  <a:lumOff val="60000"/>
                </a:schemeClr>
              </a:solidFill>
              <a:latin typeface="Corbel" panose="020B0503020204020204" pitchFamily="34" charset="0"/>
            </a:endParaRPr>
          </a:p>
        </p:txBody>
      </p:sp>
    </p:spTree>
    <p:extLst>
      <p:ext uri="{BB962C8B-B14F-4D97-AF65-F5344CB8AC3E}">
        <p14:creationId xmlns:p14="http://schemas.microsoft.com/office/powerpoint/2010/main" val="1310868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35296"/>
          </a:xfrm>
        </p:spPr>
        <p:txBody>
          <a:bodyPr/>
          <a:lstStyle/>
          <a:p>
            <a:r>
              <a:rPr lang="en-GB" b="1" dirty="0"/>
              <a:t>References</a:t>
            </a:r>
          </a:p>
        </p:txBody>
      </p:sp>
      <p:sp>
        <p:nvSpPr>
          <p:cNvPr id="3" name="Content Placeholder 2"/>
          <p:cNvSpPr>
            <a:spLocks noGrp="1"/>
          </p:cNvSpPr>
          <p:nvPr>
            <p:ph idx="1"/>
          </p:nvPr>
        </p:nvSpPr>
        <p:spPr>
          <a:xfrm>
            <a:off x="457200" y="1313598"/>
            <a:ext cx="8372901" cy="3917032"/>
          </a:xfrm>
        </p:spPr>
        <p:txBody>
          <a:bodyPr/>
          <a:lstStyle/>
          <a:p>
            <a:pPr marL="457200" indent="-457200">
              <a:buFont typeface="+mj-lt"/>
              <a:buAutoNum type="arabicPeriod"/>
            </a:pPr>
            <a:r>
              <a:rPr lang="en-GB" dirty="0"/>
              <a:t>David, F.R., Ali, A.J. and Al-</a:t>
            </a:r>
            <a:r>
              <a:rPr lang="en-GB" dirty="0" err="1"/>
              <a:t>Aali</a:t>
            </a:r>
            <a:r>
              <a:rPr lang="en-GB" dirty="0"/>
              <a:t>, A.Y., 2009. </a:t>
            </a:r>
            <a:r>
              <a:rPr lang="en-GB" i="1" dirty="0"/>
              <a:t>Strategic management: Concepts and cases</a:t>
            </a:r>
            <a:r>
              <a:rPr lang="en-GB" dirty="0"/>
              <a:t>.</a:t>
            </a:r>
          </a:p>
          <a:p>
            <a:pPr marL="457200" indent="-457200">
              <a:buFont typeface="+mj-lt"/>
              <a:buAutoNum type="arabicPeriod"/>
            </a:pPr>
            <a:r>
              <a:rPr lang="en-GB" dirty="0"/>
              <a:t>Hunger, J.D. (2020). </a:t>
            </a:r>
            <a:r>
              <a:rPr lang="en-GB" i="1" dirty="0"/>
              <a:t>Essentials of strategic management</a:t>
            </a:r>
            <a:r>
              <a:rPr lang="en-GB" dirty="0"/>
              <a:t>.</a:t>
            </a:r>
          </a:p>
          <a:p>
            <a:pPr marL="457200" indent="-457200">
              <a:buFont typeface="+mj-lt"/>
              <a:buAutoNum type="arabicPeriod"/>
            </a:pPr>
            <a:r>
              <a:rPr lang="en-GB" dirty="0"/>
              <a:t>Gamble, J.E., Thompson, A.A. and </a:t>
            </a:r>
            <a:r>
              <a:rPr lang="en-GB" dirty="0" err="1"/>
              <a:t>Peteraf</a:t>
            </a:r>
            <a:r>
              <a:rPr lang="en-GB" dirty="0"/>
              <a:t>, M.A., 2013. </a:t>
            </a:r>
            <a:r>
              <a:rPr lang="en-GB" i="1" dirty="0"/>
              <a:t>Essentials of strategic management: The quest for competitive advantage</a:t>
            </a:r>
            <a:r>
              <a:rPr lang="en-GB" dirty="0"/>
              <a:t>. McGraw-Hill/Irwin.</a:t>
            </a:r>
          </a:p>
        </p:txBody>
      </p:sp>
    </p:spTree>
    <p:extLst>
      <p:ext uri="{BB962C8B-B14F-4D97-AF65-F5344CB8AC3E}">
        <p14:creationId xmlns:p14="http://schemas.microsoft.com/office/powerpoint/2010/main" val="1604868580"/>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uwtsd ppt temp.</Template>
  <TotalTime>3835</TotalTime>
  <Words>4197</Words>
  <Application>Microsoft Office PowerPoint</Application>
  <PresentationFormat>On-screen Show (4:3)</PresentationFormat>
  <Paragraphs>383</Paragraphs>
  <Slides>39</Slides>
  <Notes>20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39</vt:i4>
      </vt:variant>
    </vt:vector>
  </HeadingPairs>
  <TitlesOfParts>
    <vt:vector size="45" baseType="lpstr">
      <vt:lpstr>Arial</vt:lpstr>
      <vt:lpstr>Arial Black</vt:lpstr>
      <vt:lpstr>Calibri</vt:lpstr>
      <vt:lpstr>Corbel</vt:lpstr>
      <vt:lpstr>Myriad Pro</vt:lpstr>
      <vt:lpstr>20140311PresentationUWTSDTemplate</vt:lpstr>
      <vt:lpstr>Master of Business Administration   Strategic Management   WEEK 2:  External Audit</vt:lpstr>
      <vt:lpstr>Learning Outcomes</vt:lpstr>
      <vt:lpstr>Key Topics per Week</vt:lpstr>
      <vt:lpstr>PowerPoint Presentation</vt:lpstr>
      <vt:lpstr>The Nature of Externa Audit</vt:lpstr>
      <vt:lpstr>The Macro-Environment</vt:lpstr>
      <vt:lpstr>Components of External Environment </vt:lpstr>
      <vt:lpstr>External Environment </vt:lpstr>
      <vt:lpstr>Relationship between Key External Factors and Organisation</vt:lpstr>
      <vt:lpstr>Performing External Audit </vt:lpstr>
      <vt:lpstr>Performing External Audit </vt:lpstr>
      <vt:lpstr>Performing External Audit </vt:lpstr>
      <vt:lpstr>Performing External Audit </vt:lpstr>
      <vt:lpstr>Performing External Audit </vt:lpstr>
      <vt:lpstr>Performing External Audit </vt:lpstr>
      <vt:lpstr>Performing External Audit </vt:lpstr>
      <vt:lpstr>Activity 2.1 (15 minutes)</vt:lpstr>
      <vt:lpstr>PowerPoint Presentation</vt:lpstr>
      <vt:lpstr>INDUSTRY/Micro ANALYSIS (The Task Environment)</vt:lpstr>
      <vt:lpstr>Considerations of the Industry/Competitive Environment</vt:lpstr>
      <vt:lpstr>Porter’s 5 Forces</vt:lpstr>
      <vt:lpstr>Effect of Buyer Power</vt:lpstr>
      <vt:lpstr>Effect of Substitute Products</vt:lpstr>
      <vt:lpstr>Effect of Supplier Power </vt:lpstr>
      <vt:lpstr>Effect of New Entrants</vt:lpstr>
      <vt:lpstr>Effect of Extent of Rivalry</vt:lpstr>
      <vt:lpstr>Reflection:</vt:lpstr>
      <vt:lpstr>The BIG Question</vt:lpstr>
      <vt:lpstr>COMPETITIVE INTELLIGENCE (CI)</vt:lpstr>
      <vt:lpstr>CI Sample</vt:lpstr>
      <vt:lpstr>Competitive Profile Matrix (CPM)</vt:lpstr>
      <vt:lpstr>Competitive Profile Matrix Example</vt:lpstr>
      <vt:lpstr>PowerPoint Presentation</vt:lpstr>
      <vt:lpstr>Case Study Activity (20 minutes)</vt:lpstr>
      <vt:lpstr>PowerPoint Presentation</vt:lpstr>
      <vt:lpstr>Summary of Session</vt:lpstr>
      <vt:lpstr>Next Week</vt:lpstr>
      <vt:lpstr>Exit Poll</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BMSW 6101 Emerging Leadership Skills</dc:title>
  <dc:creator>Abdullah Al Mamun</dc:creator>
  <cp:lastModifiedBy>Ejike Udeogu</cp:lastModifiedBy>
  <cp:revision>54</cp:revision>
  <dcterms:created xsi:type="dcterms:W3CDTF">2020-04-06T13:34:42Z</dcterms:created>
  <dcterms:modified xsi:type="dcterms:W3CDTF">2025-05-12T16:30:37Z</dcterms:modified>
</cp:coreProperties>
</file>