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1" r:id="rId6"/>
    <p:sldId id="264" r:id="rId7"/>
    <p:sldId id="265" r:id="rId8"/>
    <p:sldId id="266" r:id="rId9"/>
    <p:sldId id="262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414" y="1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3836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1972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99204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5844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85009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1751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355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6028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9419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7119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3834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CA15FB-D2FA-49F7-9F0D-668B7B416981}" type="datetimeFigureOut">
              <a:rPr lang="en-GB" smtClean="0"/>
              <a:t>23/01/2018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822C8-5A50-41B4-8240-E1687D992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4965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archive.org/details/myownstory00pankuoft/" TargetMode="External"/><Relationship Id="rId2" Type="http://schemas.openxmlformats.org/officeDocument/2006/relationships/hyperlink" Target="https://archive.org/details/in.ernet.dli.2015.201549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00C3C-8683-412F-B975-9258DEBCDC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3850691"/>
          </a:xfrm>
        </p:spPr>
        <p:txBody>
          <a:bodyPr>
            <a:noAutofit/>
          </a:bodyPr>
          <a:lstStyle/>
          <a:p>
            <a:r>
              <a:rPr lang="en-GB" sz="4400" dirty="0"/>
              <a:t>What challenges faced the British State when confronted with the rise of a more militant women’s Suffrage movement in the early years of the twentieth century, and how effective was the response?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8B3819-3690-41B5-BBF5-4D4DE37875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406189"/>
            <a:ext cx="9144000" cy="83419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Steven Goodwin</a:t>
            </a:r>
          </a:p>
          <a:p>
            <a:r>
              <a:rPr lang="en-GB" dirty="0"/>
              <a:t>1502095</a:t>
            </a:r>
          </a:p>
        </p:txBody>
      </p:sp>
    </p:spTree>
    <p:extLst>
      <p:ext uri="{BB962C8B-B14F-4D97-AF65-F5344CB8AC3E}">
        <p14:creationId xmlns:p14="http://schemas.microsoft.com/office/powerpoint/2010/main" val="2339004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0A4AF-890A-41C5-8A04-ED1D4B847A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0BA33B-155A-41CE-84FD-8E1FF73E1F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Approach to the question</a:t>
            </a:r>
          </a:p>
          <a:p>
            <a:r>
              <a:rPr lang="en-GB" dirty="0"/>
              <a:t>Historiography </a:t>
            </a:r>
          </a:p>
          <a:p>
            <a:r>
              <a:rPr lang="en-GB" dirty="0"/>
              <a:t>Defining militancy</a:t>
            </a:r>
          </a:p>
          <a:p>
            <a:r>
              <a:rPr lang="en-GB" dirty="0"/>
              <a:t>The prison</a:t>
            </a:r>
          </a:p>
          <a:p>
            <a:r>
              <a:rPr lang="en-GB" dirty="0"/>
              <a:t>Hunger strikes</a:t>
            </a:r>
          </a:p>
          <a:p>
            <a:r>
              <a:rPr lang="en-GB"/>
              <a:t>Conclusions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6559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D863D-7A75-4FE4-AE28-7A19050BC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Approach to the question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101A7-CFD7-40B1-9FE1-2EED3BB59A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‘more militant women’s suffrage movement’?</a:t>
            </a:r>
          </a:p>
          <a:p>
            <a:r>
              <a:rPr lang="en-GB" dirty="0"/>
              <a:t>What specific acts did it involve?</a:t>
            </a:r>
          </a:p>
          <a:p>
            <a:r>
              <a:rPr lang="en-GB" dirty="0"/>
              <a:t>How did the British authorities respond?</a:t>
            </a:r>
          </a:p>
          <a:p>
            <a:r>
              <a:rPr lang="en-GB" dirty="0"/>
              <a:t>Was this effective?</a:t>
            </a:r>
          </a:p>
        </p:txBody>
      </p:sp>
    </p:spTree>
    <p:extLst>
      <p:ext uri="{BB962C8B-B14F-4D97-AF65-F5344CB8AC3E}">
        <p14:creationId xmlns:p14="http://schemas.microsoft.com/office/powerpoint/2010/main" val="25220580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C2D552-3D32-449A-B603-29BA100BF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Historiography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1118E4-6113-4407-9C09-C465540FA8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Sylvia Pankhurst’s </a:t>
            </a:r>
            <a:r>
              <a:rPr lang="en-GB" i="1" dirty="0"/>
              <a:t>The Suffragette Movement </a:t>
            </a:r>
            <a:r>
              <a:rPr lang="en-GB" dirty="0"/>
              <a:t>would come to dominate conceptions of the women’s suffrage movement</a:t>
            </a:r>
          </a:p>
          <a:p>
            <a:r>
              <a:rPr lang="en-GB" dirty="0"/>
              <a:t>Later work would redress the balance</a:t>
            </a:r>
          </a:p>
        </p:txBody>
      </p:sp>
    </p:spTree>
    <p:extLst>
      <p:ext uri="{BB962C8B-B14F-4D97-AF65-F5344CB8AC3E}">
        <p14:creationId xmlns:p14="http://schemas.microsoft.com/office/powerpoint/2010/main" val="28262086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5D973-EFBA-4255-A5B3-C945658807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Militancy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33B29-557F-47F0-8BF0-3B45FBACF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Women’s Social and Political Union f. 1903</a:t>
            </a:r>
          </a:p>
          <a:p>
            <a:pPr lvl="1"/>
            <a:r>
              <a:rPr lang="en-GB" dirty="0"/>
              <a:t>Women’s Freedom League f. 1907</a:t>
            </a:r>
          </a:p>
          <a:p>
            <a:pPr lvl="1"/>
            <a:endParaRPr lang="en-GB" dirty="0"/>
          </a:p>
          <a:p>
            <a:r>
              <a:rPr lang="en-GB" dirty="0"/>
              <a:t>Militant/constitutionalist divide not so simple</a:t>
            </a:r>
          </a:p>
          <a:p>
            <a:pPr lvl="1"/>
            <a:r>
              <a:rPr lang="en-GB" dirty="0"/>
              <a:t>Roots in earlier organisations – Women’s Franchise League and Women’s Emancipation Union</a:t>
            </a:r>
          </a:p>
          <a:p>
            <a:pPr lvl="1"/>
            <a:r>
              <a:rPr lang="en-GB" dirty="0"/>
              <a:t>Co-operation between different groups</a:t>
            </a:r>
          </a:p>
          <a:p>
            <a:pPr lvl="1"/>
            <a:r>
              <a:rPr lang="en-GB" dirty="0"/>
              <a:t>Members within groups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1902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72979-A4C5-454D-ADB6-00BA79C1E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Defining Militancy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DEFF93-8F0B-45A0-819D-77326BA8B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/>
              <a:t>Early tactics</a:t>
            </a:r>
          </a:p>
          <a:p>
            <a:pPr lvl="1"/>
            <a:r>
              <a:rPr lang="en-GB" dirty="0"/>
              <a:t>Marches</a:t>
            </a:r>
          </a:p>
          <a:p>
            <a:pPr lvl="1"/>
            <a:r>
              <a:rPr lang="en-GB" dirty="0"/>
              <a:t>Demonstrations</a:t>
            </a:r>
          </a:p>
          <a:p>
            <a:pPr lvl="1"/>
            <a:r>
              <a:rPr lang="en-GB" dirty="0"/>
              <a:t>Deputations to Parliament			</a:t>
            </a:r>
          </a:p>
          <a:p>
            <a:pPr lvl="1"/>
            <a:r>
              <a:rPr lang="en-GB" dirty="0"/>
              <a:t>Heckling politicians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Later tactics</a:t>
            </a:r>
          </a:p>
          <a:p>
            <a:pPr lvl="1"/>
            <a:r>
              <a:rPr lang="en-GB" dirty="0"/>
              <a:t>Smashing windows</a:t>
            </a:r>
          </a:p>
          <a:p>
            <a:pPr lvl="1"/>
            <a:r>
              <a:rPr lang="en-GB" dirty="0"/>
              <a:t>Setting fire to pillar boxes </a:t>
            </a:r>
          </a:p>
          <a:p>
            <a:pPr lvl="1"/>
            <a:r>
              <a:rPr lang="en-GB" dirty="0"/>
              <a:t>Setting fire to empty buildings</a:t>
            </a:r>
          </a:p>
          <a:p>
            <a:pPr lvl="1"/>
            <a:r>
              <a:rPr lang="en-GB" dirty="0"/>
              <a:t>Damaging artworks</a:t>
            </a:r>
          </a:p>
          <a:p>
            <a:pPr lvl="1"/>
            <a:r>
              <a:rPr lang="en-GB" dirty="0"/>
              <a:t>Hunger strikes</a:t>
            </a:r>
          </a:p>
          <a:p>
            <a:pPr lvl="1"/>
            <a:r>
              <a:rPr lang="en-GB" dirty="0"/>
              <a:t>Change in tone</a:t>
            </a:r>
          </a:p>
          <a:p>
            <a:endParaRPr lang="en-GB" dirty="0"/>
          </a:p>
          <a:p>
            <a:r>
              <a:rPr lang="en-GB" dirty="0"/>
              <a:t>13 October 1905 – Liberal rally at the Free Trade Hall, Manchester</a:t>
            </a:r>
          </a:p>
          <a:p>
            <a:pPr lvl="1"/>
            <a:r>
              <a:rPr lang="en-GB" dirty="0"/>
              <a:t>Edward Grey heckled by Christabel Pankhurst and Annie Kenney</a:t>
            </a:r>
          </a:p>
          <a:p>
            <a:pPr lvl="1"/>
            <a:r>
              <a:rPr lang="en-GB" dirty="0"/>
              <a:t>Willingly served time in prison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74415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3D9AD3-E980-4BD7-929D-CC288472F1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57B46C-D061-49F5-9BF3-D8C91C588D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Militant tactics outside the prison</a:t>
            </a:r>
          </a:p>
          <a:p>
            <a:pPr lvl="1"/>
            <a:r>
              <a:rPr lang="en-GB" dirty="0"/>
              <a:t>Demonstrating commitment to their cause</a:t>
            </a:r>
          </a:p>
          <a:p>
            <a:pPr lvl="1"/>
            <a:r>
              <a:rPr lang="en-GB" dirty="0"/>
              <a:t>Reclaiming ‘male’ spaces</a:t>
            </a:r>
          </a:p>
          <a:p>
            <a:endParaRPr lang="en-GB" dirty="0"/>
          </a:p>
          <a:p>
            <a:r>
              <a:rPr lang="en-GB" dirty="0"/>
              <a:t>Tactics within the prison</a:t>
            </a:r>
          </a:p>
          <a:p>
            <a:pPr lvl="1"/>
            <a:r>
              <a:rPr lang="en-GB" dirty="0"/>
              <a:t>Discrediting authorities through indiscipline</a:t>
            </a:r>
          </a:p>
          <a:p>
            <a:pPr lvl="1"/>
            <a:endParaRPr lang="en-GB" dirty="0"/>
          </a:p>
          <a:p>
            <a:r>
              <a:rPr lang="en-GB" dirty="0"/>
              <a:t>Women working within prisons</a:t>
            </a:r>
          </a:p>
        </p:txBody>
      </p:sp>
    </p:spTree>
    <p:extLst>
      <p:ext uri="{BB962C8B-B14F-4D97-AF65-F5344CB8AC3E}">
        <p14:creationId xmlns:p14="http://schemas.microsoft.com/office/powerpoint/2010/main" val="33894627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97ED1E-2D18-4AC2-B0B4-B295951C20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Hunger Strikes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D1B6B-A1BE-4170-8D71-19A119EB40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Claiming their status as political prisoners</a:t>
            </a:r>
          </a:p>
          <a:p>
            <a:r>
              <a:rPr lang="en-GB" dirty="0"/>
              <a:t>Forcible-feeding a powerful symbol of oppression</a:t>
            </a:r>
          </a:p>
          <a:p>
            <a:r>
              <a:rPr lang="en-GB" dirty="0"/>
              <a:t>‘Cat and Mouse Acts’</a:t>
            </a:r>
          </a:p>
        </p:txBody>
      </p:sp>
    </p:spTree>
    <p:extLst>
      <p:ext uri="{BB962C8B-B14F-4D97-AF65-F5344CB8AC3E}">
        <p14:creationId xmlns:p14="http://schemas.microsoft.com/office/powerpoint/2010/main" val="2155200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A7AE4-38AE-45F3-B286-A40BA115D2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Concluding Remarks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9EEFA-E295-4AC3-9D02-41397781F83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Authority severely challenged by militant tactics</a:t>
            </a:r>
          </a:p>
          <a:p>
            <a:r>
              <a:rPr lang="en-GB" dirty="0"/>
              <a:t>Most effective solution was often earnest engagement</a:t>
            </a:r>
          </a:p>
          <a:p>
            <a:r>
              <a:rPr lang="en-GB" dirty="0"/>
              <a:t>Divided opinions over the issue of women’s suffrage hindered effective action</a:t>
            </a:r>
          </a:p>
        </p:txBody>
      </p:sp>
    </p:spTree>
    <p:extLst>
      <p:ext uri="{BB962C8B-B14F-4D97-AF65-F5344CB8AC3E}">
        <p14:creationId xmlns:p14="http://schemas.microsoft.com/office/powerpoint/2010/main" val="1497789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D3D03-6FF3-4D4A-A074-F070437B2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2D2655-132A-410B-9148-F830A8AAF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200" dirty="0"/>
              <a:t>Secondary Sources</a:t>
            </a:r>
          </a:p>
          <a:p>
            <a:r>
              <a:rPr lang="en-GB" sz="1200" dirty="0"/>
              <a:t>Brown, A., ‘Conflicting Objectives: Suffragette Prisoners and Female Prison Staff in Edwardian England’, </a:t>
            </a:r>
            <a:r>
              <a:rPr lang="en-GB" sz="1200" i="1" dirty="0"/>
              <a:t>Women’s Studies, </a:t>
            </a:r>
            <a:r>
              <a:rPr lang="en-GB" sz="1200" dirty="0"/>
              <a:t>vol. 31, V (2002), 627-644.</a:t>
            </a:r>
          </a:p>
          <a:p>
            <a:r>
              <a:rPr lang="en-GB" sz="1200" dirty="0"/>
              <a:t>Holton, S., S., </a:t>
            </a:r>
            <a:r>
              <a:rPr lang="en-GB" sz="1200" i="1" dirty="0"/>
              <a:t>Feminism and Democracy: Women’s Suffrage and Reform Politics in Britain 1900-1918</a:t>
            </a:r>
            <a:r>
              <a:rPr lang="en-GB" sz="1200" dirty="0"/>
              <a:t> (Cambridge: Cambridge University Press, 1986).</a:t>
            </a:r>
          </a:p>
          <a:p>
            <a:r>
              <a:rPr lang="en-GB" sz="1200" dirty="0" err="1"/>
              <a:t>Joanou</a:t>
            </a:r>
            <a:r>
              <a:rPr lang="en-GB" sz="1200" dirty="0"/>
              <a:t>, M., and Purvis, J., (</a:t>
            </a:r>
            <a:r>
              <a:rPr lang="en-GB" sz="1200" dirty="0" err="1"/>
              <a:t>eds</a:t>
            </a:r>
            <a:r>
              <a:rPr lang="en-GB" sz="1200" dirty="0"/>
              <a:t>), </a:t>
            </a:r>
            <a:r>
              <a:rPr lang="en-GB" sz="1200" i="1" dirty="0"/>
              <a:t>The Women’s Suffrage Movement: New Perspectives</a:t>
            </a:r>
            <a:r>
              <a:rPr lang="en-GB" sz="1200" dirty="0"/>
              <a:t> (Manchester: Manchester University Press, 1998).</a:t>
            </a:r>
          </a:p>
          <a:p>
            <a:r>
              <a:rPr lang="en-GB" sz="1200" dirty="0"/>
              <a:t>Purvis, J., ‘Deeds Not Words’, </a:t>
            </a:r>
            <a:r>
              <a:rPr lang="en-GB" sz="1200" i="1" dirty="0"/>
              <a:t>Women’s Studies</a:t>
            </a:r>
            <a:r>
              <a:rPr lang="en-GB" sz="1200" dirty="0"/>
              <a:t>, vol. 18, II (1995), 91-101.</a:t>
            </a:r>
          </a:p>
          <a:p>
            <a:endParaRPr lang="en-GB" sz="1200" dirty="0"/>
          </a:p>
          <a:p>
            <a:pPr marL="0" indent="0">
              <a:buNone/>
            </a:pPr>
            <a:r>
              <a:rPr lang="en-GB" sz="1200" dirty="0"/>
              <a:t>Primary Sources</a:t>
            </a:r>
          </a:p>
          <a:p>
            <a:r>
              <a:rPr lang="en-GB" sz="1200" dirty="0"/>
              <a:t>Kenney, A., </a:t>
            </a:r>
            <a:r>
              <a:rPr lang="en-GB" sz="1200" i="1" dirty="0"/>
              <a:t>Memories of a Militant</a:t>
            </a:r>
            <a:r>
              <a:rPr lang="en-GB" sz="1200" dirty="0"/>
              <a:t> (London: Edward Arnold &amp; Co., 1924). [Online] Available: </a:t>
            </a:r>
            <a:r>
              <a:rPr lang="en-GB" sz="1200" dirty="0">
                <a:hlinkClick r:id="rId2"/>
              </a:rPr>
              <a:t>https://archive.org/details/in.ernet.dli.2015.201549/</a:t>
            </a:r>
            <a:r>
              <a:rPr lang="en-GB" sz="1200" dirty="0"/>
              <a:t> [Accessed on 23 January 2018].</a:t>
            </a:r>
          </a:p>
          <a:p>
            <a:r>
              <a:rPr lang="en-GB" sz="1200" dirty="0"/>
              <a:t>Pankhurst, E., </a:t>
            </a:r>
            <a:r>
              <a:rPr lang="en-GB" sz="1200" i="1" dirty="0"/>
              <a:t>My Own Story </a:t>
            </a:r>
            <a:r>
              <a:rPr lang="en-GB" sz="1200" dirty="0"/>
              <a:t>(London: Eveleigh Nash, 1914). [Online] Available: </a:t>
            </a:r>
            <a:r>
              <a:rPr lang="en-GB" sz="1200" dirty="0">
                <a:hlinkClick r:id="rId3"/>
              </a:rPr>
              <a:t>https://archive.org/details/myownstory00pankuoft/</a:t>
            </a:r>
            <a:r>
              <a:rPr lang="en-GB" sz="1200" dirty="0"/>
              <a:t> [Accessed on 23 January 2018].</a:t>
            </a:r>
          </a:p>
          <a:p>
            <a:r>
              <a:rPr lang="en-GB" sz="1200" dirty="0"/>
              <a:t>Pankhurst, E., S., </a:t>
            </a:r>
            <a:r>
              <a:rPr lang="en-GB" sz="1200" i="1" dirty="0"/>
              <a:t>The Suffragette Movement: An Intimate Account of Persons and Ideals</a:t>
            </a:r>
            <a:r>
              <a:rPr lang="en-GB" sz="1200" dirty="0"/>
              <a:t> (London: Virago, 1977).</a:t>
            </a:r>
          </a:p>
          <a:p>
            <a:r>
              <a:rPr lang="en-GB" sz="1200" dirty="0" err="1"/>
              <a:t>Pethick</a:t>
            </a:r>
            <a:r>
              <a:rPr lang="en-GB" sz="1200" dirty="0"/>
              <a:t>-Lawrence, F., and </a:t>
            </a:r>
            <a:r>
              <a:rPr lang="en-GB" sz="1200" dirty="0" err="1"/>
              <a:t>Pethick</a:t>
            </a:r>
            <a:r>
              <a:rPr lang="en-GB" sz="1200" dirty="0"/>
              <a:t>-Lawrence, E., </a:t>
            </a:r>
            <a:r>
              <a:rPr lang="en-GB" sz="1200" i="1" dirty="0"/>
              <a:t>Votes for Women. </a:t>
            </a:r>
            <a:endParaRPr lang="en-GB" sz="1200" dirty="0"/>
          </a:p>
          <a:p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4390187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240</TotalTime>
  <Words>463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What challenges faced the British State when confronted with the rise of a more militant women’s Suffrage movement in the early years of the twentieth century, and how effective was the response?</vt:lpstr>
      <vt:lpstr>Introduction</vt:lpstr>
      <vt:lpstr>Approach to the question</vt:lpstr>
      <vt:lpstr>Historiography</vt:lpstr>
      <vt:lpstr>Defining Militancy</vt:lpstr>
      <vt:lpstr>Defining Militancy</vt:lpstr>
      <vt:lpstr>The Prison</vt:lpstr>
      <vt:lpstr>Hunger Strikes</vt:lpstr>
      <vt:lpstr>Concluding Remarks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challenges faced the British State when confronted with the rise of a more militant women’s Suffrage movement in the early years of the</dc:title>
  <dc:creator>Steven -</dc:creator>
  <cp:lastModifiedBy>Steven -</cp:lastModifiedBy>
  <cp:revision>18</cp:revision>
  <dcterms:created xsi:type="dcterms:W3CDTF">2018-01-23T19:58:30Z</dcterms:created>
  <dcterms:modified xsi:type="dcterms:W3CDTF">2018-01-23T23:59:01Z</dcterms:modified>
</cp:coreProperties>
</file>