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7"/>
  </p:notesMasterIdLst>
  <p:sldIdLst>
    <p:sldId id="256" r:id="rId2"/>
    <p:sldId id="267" r:id="rId3"/>
    <p:sldId id="265" r:id="rId4"/>
    <p:sldId id="268" r:id="rId5"/>
    <p:sldId id="284" r:id="rId6"/>
    <p:sldId id="295" r:id="rId7"/>
    <p:sldId id="308" r:id="rId8"/>
    <p:sldId id="259" r:id="rId9"/>
    <p:sldId id="263" r:id="rId10"/>
    <p:sldId id="311" r:id="rId11"/>
    <p:sldId id="271" r:id="rId12"/>
    <p:sldId id="275" r:id="rId13"/>
    <p:sldId id="276" r:id="rId14"/>
    <p:sldId id="307"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A22A2C-3B60-4176-880D-AFD9D7395299}" v="14" dt="2025-02-10T15:40:15.6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8637" autoAdjust="0"/>
  </p:normalViewPr>
  <p:slideViewPr>
    <p:cSldViewPr snapToGrid="0">
      <p:cViewPr>
        <p:scale>
          <a:sx n="43" d="100"/>
          <a:sy n="43" d="100"/>
        </p:scale>
        <p:origin x="1025" y="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CAA22A2C-3B60-4176-880D-AFD9D7395299}"/>
    <pc:docChg chg="undo custSel addSld delSld modSld sldOrd">
      <pc:chgData name="Dr Charlotte Greenway" userId="21ca5f9ab6ecb0bd" providerId="LiveId" clId="{CAA22A2C-3B60-4176-880D-AFD9D7395299}" dt="2025-02-11T10:19:14.631" v="603" actId="47"/>
      <pc:docMkLst>
        <pc:docMk/>
      </pc:docMkLst>
      <pc:sldChg chg="addSp delSp modSp add mod modNotesTx">
        <pc:chgData name="Dr Charlotte Greenway" userId="21ca5f9ab6ecb0bd" providerId="LiveId" clId="{CAA22A2C-3B60-4176-880D-AFD9D7395299}" dt="2025-02-10T09:55:36.242" v="424" actId="1076"/>
        <pc:sldMkLst>
          <pc:docMk/>
          <pc:sldMk cId="0" sldId="259"/>
        </pc:sldMkLst>
        <pc:spChg chg="add mod">
          <ac:chgData name="Dr Charlotte Greenway" userId="21ca5f9ab6ecb0bd" providerId="LiveId" clId="{CAA22A2C-3B60-4176-880D-AFD9D7395299}" dt="2025-02-10T09:55:36.242" v="424" actId="1076"/>
          <ac:spMkLst>
            <pc:docMk/>
            <pc:sldMk cId="0" sldId="259"/>
            <ac:spMk id="2" creationId="{8FF47B58-731B-014E-EBAB-8C8894CC39A4}"/>
          </ac:spMkLst>
        </pc:spChg>
        <pc:spChg chg="add mod">
          <ac:chgData name="Dr Charlotte Greenway" userId="21ca5f9ab6ecb0bd" providerId="LiveId" clId="{CAA22A2C-3B60-4176-880D-AFD9D7395299}" dt="2025-02-10T09:55:28.044" v="423" actId="1076"/>
          <ac:spMkLst>
            <pc:docMk/>
            <pc:sldMk cId="0" sldId="259"/>
            <ac:spMk id="3" creationId="{A499048D-0C63-EDB7-F4F5-011199D48192}"/>
          </ac:spMkLst>
        </pc:spChg>
        <pc:spChg chg="del mod">
          <ac:chgData name="Dr Charlotte Greenway" userId="21ca5f9ab6ecb0bd" providerId="LiveId" clId="{CAA22A2C-3B60-4176-880D-AFD9D7395299}" dt="2025-02-10T09:54:33.721" v="409" actId="478"/>
          <ac:spMkLst>
            <pc:docMk/>
            <pc:sldMk cId="0" sldId="259"/>
            <ac:spMk id="9" creationId="{209EC3D3-FA48-DF1C-9626-83DE26827A26}"/>
          </ac:spMkLst>
        </pc:spChg>
        <pc:spChg chg="del mod">
          <ac:chgData name="Dr Charlotte Greenway" userId="21ca5f9ab6ecb0bd" providerId="LiveId" clId="{CAA22A2C-3B60-4176-880D-AFD9D7395299}" dt="2025-02-10T09:54:30.055" v="408" actId="478"/>
          <ac:spMkLst>
            <pc:docMk/>
            <pc:sldMk cId="0" sldId="259"/>
            <ac:spMk id="11" creationId="{1DE3BF8D-1524-23FF-C844-7528F8D149A5}"/>
          </ac:spMkLst>
        </pc:spChg>
      </pc:sldChg>
      <pc:sldChg chg="add del">
        <pc:chgData name="Dr Charlotte Greenway" userId="21ca5f9ab6ecb0bd" providerId="LiveId" clId="{CAA22A2C-3B60-4176-880D-AFD9D7395299}" dt="2024-07-29T14:23:12.952" v="112" actId="47"/>
        <pc:sldMkLst>
          <pc:docMk/>
          <pc:sldMk cId="0" sldId="260"/>
        </pc:sldMkLst>
      </pc:sldChg>
      <pc:sldChg chg="modSp add del mod">
        <pc:chgData name="Dr Charlotte Greenway" userId="21ca5f9ab6ecb0bd" providerId="LiveId" clId="{CAA22A2C-3B60-4176-880D-AFD9D7395299}" dt="2025-02-10T09:52:48.837" v="356" actId="47"/>
        <pc:sldMkLst>
          <pc:docMk/>
          <pc:sldMk cId="0" sldId="261"/>
        </pc:sldMkLst>
      </pc:sldChg>
      <pc:sldChg chg="modSp add del mod">
        <pc:chgData name="Dr Charlotte Greenway" userId="21ca5f9ab6ecb0bd" providerId="LiveId" clId="{CAA22A2C-3B60-4176-880D-AFD9D7395299}" dt="2025-02-10T09:55:39.086" v="425" actId="47"/>
        <pc:sldMkLst>
          <pc:docMk/>
          <pc:sldMk cId="0" sldId="262"/>
        </pc:sldMkLst>
      </pc:sldChg>
      <pc:sldChg chg="addSp delSp modSp add mod modNotesTx">
        <pc:chgData name="Dr Charlotte Greenway" userId="21ca5f9ab6ecb0bd" providerId="LiveId" clId="{CAA22A2C-3B60-4176-880D-AFD9D7395299}" dt="2025-02-10T13:32:32.874" v="500" actId="1076"/>
        <pc:sldMkLst>
          <pc:docMk/>
          <pc:sldMk cId="0" sldId="263"/>
        </pc:sldMkLst>
        <pc:spChg chg="add mod">
          <ac:chgData name="Dr Charlotte Greenway" userId="21ca5f9ab6ecb0bd" providerId="LiveId" clId="{CAA22A2C-3B60-4176-880D-AFD9D7395299}" dt="2025-02-10T13:32:29.657" v="499" actId="1076"/>
          <ac:spMkLst>
            <pc:docMk/>
            <pc:sldMk cId="0" sldId="263"/>
            <ac:spMk id="2" creationId="{5F8BB4C1-4143-1E7B-E19F-70AF21D3176B}"/>
          </ac:spMkLst>
        </pc:spChg>
        <pc:spChg chg="del">
          <ac:chgData name="Dr Charlotte Greenway" userId="21ca5f9ab6ecb0bd" providerId="LiveId" clId="{CAA22A2C-3B60-4176-880D-AFD9D7395299}" dt="2025-02-10T13:30:12.303" v="469" actId="478"/>
          <ac:spMkLst>
            <pc:docMk/>
            <pc:sldMk cId="0" sldId="263"/>
            <ac:spMk id="3" creationId="{7CF609E4-8662-5B58-2C73-B964F74B055D}"/>
          </ac:spMkLst>
        </pc:spChg>
        <pc:spChg chg="add del mod">
          <ac:chgData name="Dr Charlotte Greenway" userId="21ca5f9ab6ecb0bd" providerId="LiveId" clId="{CAA22A2C-3B60-4176-880D-AFD9D7395299}" dt="2025-02-10T13:30:31.328" v="475" actId="478"/>
          <ac:spMkLst>
            <pc:docMk/>
            <pc:sldMk cId="0" sldId="263"/>
            <ac:spMk id="4" creationId="{F8E19F00-F055-27EF-F833-A2220EEFD4E3}"/>
          </ac:spMkLst>
        </pc:spChg>
        <pc:spChg chg="add mod">
          <ac:chgData name="Dr Charlotte Greenway" userId="21ca5f9ab6ecb0bd" providerId="LiveId" clId="{CAA22A2C-3B60-4176-880D-AFD9D7395299}" dt="2025-02-10T13:32:32.874" v="500" actId="1076"/>
          <ac:spMkLst>
            <pc:docMk/>
            <pc:sldMk cId="0" sldId="263"/>
            <ac:spMk id="5" creationId="{45C620BA-DA38-2D5A-4F49-13C0D50F84D6}"/>
          </ac:spMkLst>
        </pc:spChg>
        <pc:spChg chg="del">
          <ac:chgData name="Dr Charlotte Greenway" userId="21ca5f9ab6ecb0bd" providerId="LiveId" clId="{CAA22A2C-3B60-4176-880D-AFD9D7395299}" dt="2025-02-10T13:30:14.847" v="470" actId="478"/>
          <ac:spMkLst>
            <pc:docMk/>
            <pc:sldMk cId="0" sldId="263"/>
            <ac:spMk id="9" creationId="{88D5489A-A110-BCB5-2CDD-69F766A4475B}"/>
          </ac:spMkLst>
        </pc:spChg>
      </pc:sldChg>
      <pc:sldChg chg="delSp modSp add del mod">
        <pc:chgData name="Dr Charlotte Greenway" userId="21ca5f9ab6ecb0bd" providerId="LiveId" clId="{CAA22A2C-3B60-4176-880D-AFD9D7395299}" dt="2024-07-29T14:26:25.977" v="149" actId="47"/>
        <pc:sldMkLst>
          <pc:docMk/>
          <pc:sldMk cId="0" sldId="264"/>
        </pc:sldMkLst>
      </pc:sldChg>
      <pc:sldChg chg="modNotesTx">
        <pc:chgData name="Dr Charlotte Greenway" userId="21ca5f9ab6ecb0bd" providerId="LiveId" clId="{CAA22A2C-3B60-4176-880D-AFD9D7395299}" dt="2025-01-29T13:50:19.615" v="318"/>
        <pc:sldMkLst>
          <pc:docMk/>
          <pc:sldMk cId="1781764890" sldId="265"/>
        </pc:sldMkLst>
      </pc:sldChg>
      <pc:sldChg chg="modNotesTx">
        <pc:chgData name="Dr Charlotte Greenway" userId="21ca5f9ab6ecb0bd" providerId="LiveId" clId="{CAA22A2C-3B60-4176-880D-AFD9D7395299}" dt="2025-01-29T13:48:14.530" v="306"/>
        <pc:sldMkLst>
          <pc:docMk/>
          <pc:sldMk cId="280838712" sldId="267"/>
        </pc:sldMkLst>
      </pc:sldChg>
      <pc:sldChg chg="addSp delSp modSp mod modNotesTx">
        <pc:chgData name="Dr Charlotte Greenway" userId="21ca5f9ab6ecb0bd" providerId="LiveId" clId="{CAA22A2C-3B60-4176-880D-AFD9D7395299}" dt="2025-01-29T13:53:26.988" v="327" actId="14100"/>
        <pc:sldMkLst>
          <pc:docMk/>
          <pc:sldMk cId="1743333347" sldId="268"/>
        </pc:sldMkLst>
        <pc:picChg chg="add mod">
          <ac:chgData name="Dr Charlotte Greenway" userId="21ca5f9ab6ecb0bd" providerId="LiveId" clId="{CAA22A2C-3B60-4176-880D-AFD9D7395299}" dt="2025-01-29T13:53:26.988" v="327" actId="14100"/>
          <ac:picMkLst>
            <pc:docMk/>
            <pc:sldMk cId="1743333347" sldId="268"/>
            <ac:picMk id="7" creationId="{52CF9F19-5FEC-1C47-25F1-7D5A8DDB30AF}"/>
          </ac:picMkLst>
        </pc:picChg>
      </pc:sldChg>
      <pc:sldChg chg="modSp add del mod">
        <pc:chgData name="Dr Charlotte Greenway" userId="21ca5f9ab6ecb0bd" providerId="LiveId" clId="{CAA22A2C-3B60-4176-880D-AFD9D7395299}" dt="2025-02-10T13:33:38.261" v="531" actId="47"/>
        <pc:sldMkLst>
          <pc:docMk/>
          <pc:sldMk cId="0" sldId="269"/>
        </pc:sldMkLst>
      </pc:sldChg>
      <pc:sldChg chg="modSp add del mod">
        <pc:chgData name="Dr Charlotte Greenway" userId="21ca5f9ab6ecb0bd" providerId="LiveId" clId="{CAA22A2C-3B60-4176-880D-AFD9D7395299}" dt="2025-02-10T13:34:51.652" v="548" actId="47"/>
        <pc:sldMkLst>
          <pc:docMk/>
          <pc:sldMk cId="0" sldId="270"/>
        </pc:sldMkLst>
      </pc:sldChg>
      <pc:sldChg chg="addSp delSp modSp add mod modNotesTx">
        <pc:chgData name="Dr Charlotte Greenway" userId="21ca5f9ab6ecb0bd" providerId="LiveId" clId="{CAA22A2C-3B60-4176-880D-AFD9D7395299}" dt="2025-02-11T10:19:12.053" v="602" actId="1076"/>
        <pc:sldMkLst>
          <pc:docMk/>
          <pc:sldMk cId="0" sldId="271"/>
        </pc:sldMkLst>
        <pc:spChg chg="add mod">
          <ac:chgData name="Dr Charlotte Greenway" userId="21ca5f9ab6ecb0bd" providerId="LiveId" clId="{CAA22A2C-3B60-4176-880D-AFD9D7395299}" dt="2025-02-11T10:18:35.215" v="597" actId="1076"/>
          <ac:spMkLst>
            <pc:docMk/>
            <pc:sldMk cId="0" sldId="271"/>
            <ac:spMk id="2" creationId="{98158115-0321-CE5F-F51E-576E5ACFADD5}"/>
          </ac:spMkLst>
        </pc:spChg>
        <pc:spChg chg="del">
          <ac:chgData name="Dr Charlotte Greenway" userId="21ca5f9ab6ecb0bd" providerId="LiveId" clId="{CAA22A2C-3B60-4176-880D-AFD9D7395299}" dt="2025-02-10T13:35:31.351" v="580" actId="478"/>
          <ac:spMkLst>
            <pc:docMk/>
            <pc:sldMk cId="0" sldId="271"/>
            <ac:spMk id="3" creationId="{DAAE9C7D-5770-DC2E-CF09-3487738AF1FB}"/>
          </ac:spMkLst>
        </pc:spChg>
        <pc:spChg chg="add mod">
          <ac:chgData name="Dr Charlotte Greenway" userId="21ca5f9ab6ecb0bd" providerId="LiveId" clId="{CAA22A2C-3B60-4176-880D-AFD9D7395299}" dt="2025-02-11T10:19:12.053" v="602" actId="1076"/>
          <ac:spMkLst>
            <pc:docMk/>
            <pc:sldMk cId="0" sldId="271"/>
            <ac:spMk id="4" creationId="{724F0B51-1492-EE7C-BF0D-9590528B5894}"/>
          </ac:spMkLst>
        </pc:spChg>
        <pc:spChg chg="del mod">
          <ac:chgData name="Dr Charlotte Greenway" userId="21ca5f9ab6ecb0bd" providerId="LiveId" clId="{CAA22A2C-3B60-4176-880D-AFD9D7395299}" dt="2025-02-10T13:35:34.771" v="581" actId="478"/>
          <ac:spMkLst>
            <pc:docMk/>
            <pc:sldMk cId="0" sldId="271"/>
            <ac:spMk id="7" creationId="{8D194BD1-20BB-10C3-01EE-8C0EA7E1044C}"/>
          </ac:spMkLst>
        </pc:spChg>
      </pc:sldChg>
      <pc:sldChg chg="add del">
        <pc:chgData name="Dr Charlotte Greenway" userId="21ca5f9ab6ecb0bd" providerId="LiveId" clId="{CAA22A2C-3B60-4176-880D-AFD9D7395299}" dt="2024-07-29T14:31:24.431" v="220" actId="47"/>
        <pc:sldMkLst>
          <pc:docMk/>
          <pc:sldMk cId="0" sldId="272"/>
        </pc:sldMkLst>
      </pc:sldChg>
      <pc:sldChg chg="addSp modSp add del mod">
        <pc:chgData name="Dr Charlotte Greenway" userId="21ca5f9ab6ecb0bd" providerId="LiveId" clId="{CAA22A2C-3B60-4176-880D-AFD9D7395299}" dt="2025-02-10T15:42:31.602" v="589" actId="47"/>
        <pc:sldMkLst>
          <pc:docMk/>
          <pc:sldMk cId="0" sldId="273"/>
        </pc:sldMkLst>
      </pc:sldChg>
      <pc:sldChg chg="modSp add del mod">
        <pc:chgData name="Dr Charlotte Greenway" userId="21ca5f9ab6ecb0bd" providerId="LiveId" clId="{CAA22A2C-3B60-4176-880D-AFD9D7395299}" dt="2025-02-11T10:19:14.631" v="603" actId="47"/>
        <pc:sldMkLst>
          <pc:docMk/>
          <pc:sldMk cId="0" sldId="274"/>
        </pc:sldMkLst>
      </pc:sldChg>
      <pc:sldChg chg="addSp delSp modSp add mod">
        <pc:chgData name="Dr Charlotte Greenway" userId="21ca5f9ab6ecb0bd" providerId="LiveId" clId="{CAA22A2C-3B60-4176-880D-AFD9D7395299}" dt="2024-07-29T14:36:45.416" v="295"/>
        <pc:sldMkLst>
          <pc:docMk/>
          <pc:sldMk cId="0" sldId="275"/>
        </pc:sldMkLst>
      </pc:sldChg>
      <pc:sldChg chg="delSp modSp add mod">
        <pc:chgData name="Dr Charlotte Greenway" userId="21ca5f9ab6ecb0bd" providerId="LiveId" clId="{CAA22A2C-3B60-4176-880D-AFD9D7395299}" dt="2024-07-29T14:35:15.581" v="292" actId="1076"/>
        <pc:sldMkLst>
          <pc:docMk/>
          <pc:sldMk cId="0" sldId="276"/>
        </pc:sldMkLst>
      </pc:sldChg>
      <pc:sldChg chg="add del">
        <pc:chgData name="Dr Charlotte Greenway" userId="21ca5f9ab6ecb0bd" providerId="LiveId" clId="{CAA22A2C-3B60-4176-880D-AFD9D7395299}" dt="2024-07-29T14:35:23.315" v="293" actId="47"/>
        <pc:sldMkLst>
          <pc:docMk/>
          <pc:sldMk cId="0" sldId="277"/>
        </pc:sldMkLst>
      </pc:sldChg>
      <pc:sldChg chg="del">
        <pc:chgData name="Dr Charlotte Greenway" userId="21ca5f9ab6ecb0bd" providerId="LiveId" clId="{CAA22A2C-3B60-4176-880D-AFD9D7395299}" dt="2024-07-29T14:37:13.855" v="298" actId="47"/>
        <pc:sldMkLst>
          <pc:docMk/>
          <pc:sldMk cId="256726436" sldId="285"/>
        </pc:sldMkLst>
      </pc:sldChg>
      <pc:sldChg chg="del">
        <pc:chgData name="Dr Charlotte Greenway" userId="21ca5f9ab6ecb0bd" providerId="LiveId" clId="{CAA22A2C-3B60-4176-880D-AFD9D7395299}" dt="2024-07-29T14:37:15.192" v="299" actId="47"/>
        <pc:sldMkLst>
          <pc:docMk/>
          <pc:sldMk cId="90833027" sldId="287"/>
        </pc:sldMkLst>
      </pc:sldChg>
      <pc:sldChg chg="del">
        <pc:chgData name="Dr Charlotte Greenway" userId="21ca5f9ab6ecb0bd" providerId="LiveId" clId="{CAA22A2C-3B60-4176-880D-AFD9D7395299}" dt="2024-07-29T14:37:16.026" v="300" actId="47"/>
        <pc:sldMkLst>
          <pc:docMk/>
          <pc:sldMk cId="2432422170" sldId="289"/>
        </pc:sldMkLst>
      </pc:sldChg>
      <pc:sldChg chg="del">
        <pc:chgData name="Dr Charlotte Greenway" userId="21ca5f9ab6ecb0bd" providerId="LiveId" clId="{CAA22A2C-3B60-4176-880D-AFD9D7395299}" dt="2024-07-29T14:37:16.666" v="301" actId="47"/>
        <pc:sldMkLst>
          <pc:docMk/>
          <pc:sldMk cId="1890090047" sldId="292"/>
        </pc:sldMkLst>
      </pc:sldChg>
      <pc:sldChg chg="delSp del mod">
        <pc:chgData name="Dr Charlotte Greenway" userId="21ca5f9ab6ecb0bd" providerId="LiveId" clId="{CAA22A2C-3B60-4176-880D-AFD9D7395299}" dt="2024-07-29T14:37:19.145" v="302" actId="47"/>
        <pc:sldMkLst>
          <pc:docMk/>
          <pc:sldMk cId="2228313999" sldId="294"/>
        </pc:sldMkLst>
      </pc:sldChg>
      <pc:sldChg chg="ord">
        <pc:chgData name="Dr Charlotte Greenway" userId="21ca5f9ab6ecb0bd" providerId="LiveId" clId="{CAA22A2C-3B60-4176-880D-AFD9D7395299}" dt="2024-07-29T14:36:55.590" v="297"/>
        <pc:sldMkLst>
          <pc:docMk/>
          <pc:sldMk cId="1793377086" sldId="307"/>
        </pc:sldMkLst>
      </pc:sldChg>
      <pc:sldChg chg="addSp delSp modSp new mod modNotesTx">
        <pc:chgData name="Dr Charlotte Greenway" userId="21ca5f9ab6ecb0bd" providerId="LiveId" clId="{CAA22A2C-3B60-4176-880D-AFD9D7395299}" dt="2025-02-10T09:49:37.888" v="335" actId="20577"/>
        <pc:sldMkLst>
          <pc:docMk/>
          <pc:sldMk cId="3083449097" sldId="308"/>
        </pc:sldMkLst>
        <pc:spChg chg="del mod">
          <ac:chgData name="Dr Charlotte Greenway" userId="21ca5f9ab6ecb0bd" providerId="LiveId" clId="{CAA22A2C-3B60-4176-880D-AFD9D7395299}" dt="2025-02-10T09:49:23.832" v="332" actId="478"/>
          <ac:spMkLst>
            <pc:docMk/>
            <pc:sldMk cId="3083449097" sldId="308"/>
            <ac:spMk id="4" creationId="{171CCF0A-7F43-D380-C25C-EC8C5A60CFB1}"/>
          </ac:spMkLst>
        </pc:spChg>
        <pc:spChg chg="mod">
          <ac:chgData name="Dr Charlotte Greenway" userId="21ca5f9ab6ecb0bd" providerId="LiveId" clId="{CAA22A2C-3B60-4176-880D-AFD9D7395299}" dt="2025-02-10T09:49:37.888" v="335" actId="20577"/>
          <ac:spMkLst>
            <pc:docMk/>
            <pc:sldMk cId="3083449097" sldId="308"/>
            <ac:spMk id="7" creationId="{09701786-D56E-4D0C-5058-596140160B80}"/>
          </ac:spMkLst>
        </pc:spChg>
      </pc:sldChg>
      <pc:sldChg chg="modSp add del mod">
        <pc:chgData name="Dr Charlotte Greenway" userId="21ca5f9ab6ecb0bd" providerId="LiveId" clId="{CAA22A2C-3B60-4176-880D-AFD9D7395299}" dt="2025-02-10T13:32:36.943" v="501" actId="47"/>
        <pc:sldMkLst>
          <pc:docMk/>
          <pc:sldMk cId="0" sldId="309"/>
        </pc:sldMkLst>
        <pc:spChg chg="mod">
          <ac:chgData name="Dr Charlotte Greenway" userId="21ca5f9ab6ecb0bd" providerId="LiveId" clId="{CAA22A2C-3B60-4176-880D-AFD9D7395299}" dt="2025-02-10T13:31:55.039" v="493" actId="404"/>
          <ac:spMkLst>
            <pc:docMk/>
            <pc:sldMk cId="0" sldId="309"/>
            <ac:spMk id="149" creationId="{00000000-0000-0000-0000-000000000000}"/>
          </ac:spMkLst>
        </pc:spChg>
      </pc:sldChg>
      <pc:sldChg chg="modSp add del mod">
        <pc:chgData name="Dr Charlotte Greenway" userId="21ca5f9ab6ecb0bd" providerId="LiveId" clId="{CAA22A2C-3B60-4176-880D-AFD9D7395299}" dt="2025-02-10T13:32:38.197" v="502" actId="47"/>
        <pc:sldMkLst>
          <pc:docMk/>
          <pc:sldMk cId="0" sldId="310"/>
        </pc:sldMkLst>
      </pc:sldChg>
      <pc:sldChg chg="addSp delSp modSp add mod modNotesTx">
        <pc:chgData name="Dr Charlotte Greenway" userId="21ca5f9ab6ecb0bd" providerId="LiveId" clId="{CAA22A2C-3B60-4176-880D-AFD9D7395299}" dt="2025-02-10T13:34:48.298" v="547" actId="1076"/>
        <pc:sldMkLst>
          <pc:docMk/>
          <pc:sldMk cId="0" sldId="311"/>
        </pc:sldMkLst>
        <pc:spChg chg="add mod">
          <ac:chgData name="Dr Charlotte Greenway" userId="21ca5f9ab6ecb0bd" providerId="LiveId" clId="{CAA22A2C-3B60-4176-880D-AFD9D7395299}" dt="2025-02-10T13:34:03.795" v="536" actId="403"/>
          <ac:spMkLst>
            <pc:docMk/>
            <pc:sldMk cId="0" sldId="311"/>
            <ac:spMk id="2" creationId="{A18D6060-A7C9-1722-F32F-94194DB9AE9F}"/>
          </ac:spMkLst>
        </pc:spChg>
        <pc:spChg chg="del">
          <ac:chgData name="Dr Charlotte Greenway" userId="21ca5f9ab6ecb0bd" providerId="LiveId" clId="{CAA22A2C-3B60-4176-880D-AFD9D7395299}" dt="2025-02-10T13:33:16.772" v="527" actId="478"/>
          <ac:spMkLst>
            <pc:docMk/>
            <pc:sldMk cId="0" sldId="311"/>
            <ac:spMk id="3" creationId="{C420D890-0233-3FD8-A629-BE62DCFD1403}"/>
          </ac:spMkLst>
        </pc:spChg>
        <pc:spChg chg="add mod">
          <ac:chgData name="Dr Charlotte Greenway" userId="21ca5f9ab6ecb0bd" providerId="LiveId" clId="{CAA22A2C-3B60-4176-880D-AFD9D7395299}" dt="2025-02-10T13:34:48.298" v="547" actId="1076"/>
          <ac:spMkLst>
            <pc:docMk/>
            <pc:sldMk cId="0" sldId="311"/>
            <ac:spMk id="4" creationId="{993EBF14-E2B6-4666-280E-C47FC1EF29E9}"/>
          </ac:spMkLst>
        </pc:spChg>
        <pc:spChg chg="del">
          <ac:chgData name="Dr Charlotte Greenway" userId="21ca5f9ab6ecb0bd" providerId="LiveId" clId="{CAA22A2C-3B60-4176-880D-AFD9D7395299}" dt="2025-02-10T13:33:19.400" v="528" actId="478"/>
          <ac:spMkLst>
            <pc:docMk/>
            <pc:sldMk cId="0" sldId="311"/>
            <ac:spMk id="9" creationId="{68B4C9E4-6D92-EBC5-672E-E08EBE795E33}"/>
          </ac:spMkLst>
        </pc:spChg>
      </pc:sldChg>
      <pc:sldChg chg="modSp add del mod">
        <pc:chgData name="Dr Charlotte Greenway" userId="21ca5f9ab6ecb0bd" providerId="LiveId" clId="{CAA22A2C-3B60-4176-880D-AFD9D7395299}" dt="2024-07-29T14:28:34.686" v="185" actId="47"/>
        <pc:sldMkLst>
          <pc:docMk/>
          <pc:sldMk cId="0" sldId="31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4D7500-7701-4B98-A4ED-7BB908C2EE8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C3A52C7-2AA9-402A-8177-306F6F3A796A}">
      <dgm:prSet/>
      <dgm:spPr/>
      <dgm:t>
        <a:bodyPr/>
        <a:lstStyle/>
        <a:p>
          <a:pPr rtl="0"/>
          <a:r>
            <a:rPr lang="en-GB" dirty="0"/>
            <a:t>Images and thoughts which have universal meanings across cultures which may show up in dreams, literature, art or religion.</a:t>
          </a:r>
        </a:p>
      </dgm:t>
    </dgm:pt>
    <dgm:pt modelId="{C4A258CC-570C-41E8-9F32-DBBAFFC2F45F}" type="parTrans" cxnId="{E456B41E-49A7-4646-A8F6-36A0B230343D}">
      <dgm:prSet/>
      <dgm:spPr/>
      <dgm:t>
        <a:bodyPr/>
        <a:lstStyle/>
        <a:p>
          <a:endParaRPr lang="en-US"/>
        </a:p>
      </dgm:t>
    </dgm:pt>
    <dgm:pt modelId="{5C11BA3B-91DD-4063-830B-F21F4C57E8E9}" type="sibTrans" cxnId="{E456B41E-49A7-4646-A8F6-36A0B230343D}">
      <dgm:prSet/>
      <dgm:spPr/>
      <dgm:t>
        <a:bodyPr/>
        <a:lstStyle/>
        <a:p>
          <a:endParaRPr lang="en-US"/>
        </a:p>
      </dgm:t>
    </dgm:pt>
    <dgm:pt modelId="{167BFC78-8D8D-47A2-A709-AD5559642397}">
      <dgm:prSet/>
      <dgm:spPr/>
      <dgm:t>
        <a:bodyPr/>
        <a:lstStyle/>
        <a:p>
          <a:pPr rtl="0"/>
          <a:r>
            <a:rPr lang="en-GB" dirty="0"/>
            <a:t>Jung believes symbols from different cultures are often very similar because they have emerged from archetypes shared by the whole human race which are part of our collective unconscious.</a:t>
          </a:r>
        </a:p>
      </dgm:t>
    </dgm:pt>
    <dgm:pt modelId="{80794B3E-C93C-412D-9A1D-ECDDD6FA3D6C}" type="parTrans" cxnId="{45786218-9F91-4243-B884-8F9EA2DF4EC2}">
      <dgm:prSet/>
      <dgm:spPr/>
      <dgm:t>
        <a:bodyPr/>
        <a:lstStyle/>
        <a:p>
          <a:endParaRPr lang="en-US"/>
        </a:p>
      </dgm:t>
    </dgm:pt>
    <dgm:pt modelId="{3C386066-ACC3-43BC-ABC6-8E6DEB8E23A3}" type="sibTrans" cxnId="{45786218-9F91-4243-B884-8F9EA2DF4EC2}">
      <dgm:prSet/>
      <dgm:spPr/>
      <dgm:t>
        <a:bodyPr/>
        <a:lstStyle/>
        <a:p>
          <a:endParaRPr lang="en-US"/>
        </a:p>
      </dgm:t>
    </dgm:pt>
    <dgm:pt modelId="{5DEA5BB2-C12A-49CA-B7E5-C6A3F20D6FC0}">
      <dgm:prSet/>
      <dgm:spPr/>
      <dgm:t>
        <a:bodyPr/>
        <a:lstStyle/>
        <a:p>
          <a:pPr rtl="0"/>
          <a:r>
            <a:rPr lang="en-GB" dirty="0"/>
            <a:t>For Jung, our primitive past becomes the basis of the human psyche, directing and influencing present behaviour. Jung claimed to identify a large number of archetypes but paid special attention to four.</a:t>
          </a:r>
        </a:p>
      </dgm:t>
    </dgm:pt>
    <dgm:pt modelId="{1A73F879-050C-470C-ACE9-C6879513034D}" type="parTrans" cxnId="{D360F92B-C99E-4828-A611-6906B0BAB418}">
      <dgm:prSet/>
      <dgm:spPr/>
      <dgm:t>
        <a:bodyPr/>
        <a:lstStyle/>
        <a:p>
          <a:endParaRPr lang="en-US"/>
        </a:p>
      </dgm:t>
    </dgm:pt>
    <dgm:pt modelId="{B1206541-738B-4905-BC1B-F9340F17CA06}" type="sibTrans" cxnId="{D360F92B-C99E-4828-A611-6906B0BAB418}">
      <dgm:prSet/>
      <dgm:spPr/>
      <dgm:t>
        <a:bodyPr/>
        <a:lstStyle/>
        <a:p>
          <a:endParaRPr lang="en-US"/>
        </a:p>
      </dgm:t>
    </dgm:pt>
    <dgm:pt modelId="{148D49DC-0701-424B-9A6D-77EE9928AF60}" type="pres">
      <dgm:prSet presAssocID="{674D7500-7701-4B98-A4ED-7BB908C2EE8A}" presName="linear" presStyleCnt="0">
        <dgm:presLayoutVars>
          <dgm:animLvl val="lvl"/>
          <dgm:resizeHandles val="exact"/>
        </dgm:presLayoutVars>
      </dgm:prSet>
      <dgm:spPr/>
    </dgm:pt>
    <dgm:pt modelId="{1C5A6670-DDAD-46CE-A07A-4FE1862D1377}" type="pres">
      <dgm:prSet presAssocID="{EC3A52C7-2AA9-402A-8177-306F6F3A796A}" presName="parentText" presStyleLbl="node1" presStyleIdx="0" presStyleCnt="3">
        <dgm:presLayoutVars>
          <dgm:chMax val="0"/>
          <dgm:bulletEnabled val="1"/>
        </dgm:presLayoutVars>
      </dgm:prSet>
      <dgm:spPr/>
    </dgm:pt>
    <dgm:pt modelId="{9FF2E519-86E3-4F84-98C0-04E0BA9951BF}" type="pres">
      <dgm:prSet presAssocID="{5C11BA3B-91DD-4063-830B-F21F4C57E8E9}" presName="spacer" presStyleCnt="0"/>
      <dgm:spPr/>
    </dgm:pt>
    <dgm:pt modelId="{FAE87304-C3D6-4754-AED4-131B6274BC0C}" type="pres">
      <dgm:prSet presAssocID="{167BFC78-8D8D-47A2-A709-AD5559642397}" presName="parentText" presStyleLbl="node1" presStyleIdx="1" presStyleCnt="3">
        <dgm:presLayoutVars>
          <dgm:chMax val="0"/>
          <dgm:bulletEnabled val="1"/>
        </dgm:presLayoutVars>
      </dgm:prSet>
      <dgm:spPr/>
    </dgm:pt>
    <dgm:pt modelId="{6CEF00F1-E0B5-4D05-867B-4A4B9F15BCE0}" type="pres">
      <dgm:prSet presAssocID="{3C386066-ACC3-43BC-ABC6-8E6DEB8E23A3}" presName="spacer" presStyleCnt="0"/>
      <dgm:spPr/>
    </dgm:pt>
    <dgm:pt modelId="{848936B9-7416-4626-B0CF-0D77375EE860}" type="pres">
      <dgm:prSet presAssocID="{5DEA5BB2-C12A-49CA-B7E5-C6A3F20D6FC0}" presName="parentText" presStyleLbl="node1" presStyleIdx="2" presStyleCnt="3">
        <dgm:presLayoutVars>
          <dgm:chMax val="0"/>
          <dgm:bulletEnabled val="1"/>
        </dgm:presLayoutVars>
      </dgm:prSet>
      <dgm:spPr/>
    </dgm:pt>
  </dgm:ptLst>
  <dgm:cxnLst>
    <dgm:cxn modelId="{A2CFE00F-14BC-4425-8AFD-ADF753FE0CB9}" type="presOf" srcId="{EC3A52C7-2AA9-402A-8177-306F6F3A796A}" destId="{1C5A6670-DDAD-46CE-A07A-4FE1862D1377}" srcOrd="0" destOrd="0" presId="urn:microsoft.com/office/officeart/2005/8/layout/vList2"/>
    <dgm:cxn modelId="{45786218-9F91-4243-B884-8F9EA2DF4EC2}" srcId="{674D7500-7701-4B98-A4ED-7BB908C2EE8A}" destId="{167BFC78-8D8D-47A2-A709-AD5559642397}" srcOrd="1" destOrd="0" parTransId="{80794B3E-C93C-412D-9A1D-ECDDD6FA3D6C}" sibTransId="{3C386066-ACC3-43BC-ABC6-8E6DEB8E23A3}"/>
    <dgm:cxn modelId="{E456B41E-49A7-4646-A8F6-36A0B230343D}" srcId="{674D7500-7701-4B98-A4ED-7BB908C2EE8A}" destId="{EC3A52C7-2AA9-402A-8177-306F6F3A796A}" srcOrd="0" destOrd="0" parTransId="{C4A258CC-570C-41E8-9F32-DBBAFFC2F45F}" sibTransId="{5C11BA3B-91DD-4063-830B-F21F4C57E8E9}"/>
    <dgm:cxn modelId="{D360F92B-C99E-4828-A611-6906B0BAB418}" srcId="{674D7500-7701-4B98-A4ED-7BB908C2EE8A}" destId="{5DEA5BB2-C12A-49CA-B7E5-C6A3F20D6FC0}" srcOrd="2" destOrd="0" parTransId="{1A73F879-050C-470C-ACE9-C6879513034D}" sibTransId="{B1206541-738B-4905-BC1B-F9340F17CA06}"/>
    <dgm:cxn modelId="{72837D61-B094-4DEA-B2A3-AB9EE8ABC55F}" type="presOf" srcId="{5DEA5BB2-C12A-49CA-B7E5-C6A3F20D6FC0}" destId="{848936B9-7416-4626-B0CF-0D77375EE860}" srcOrd="0" destOrd="0" presId="urn:microsoft.com/office/officeart/2005/8/layout/vList2"/>
    <dgm:cxn modelId="{845BBD47-BD84-4AEE-AF95-DB4216B7D5B6}" type="presOf" srcId="{674D7500-7701-4B98-A4ED-7BB908C2EE8A}" destId="{148D49DC-0701-424B-9A6D-77EE9928AF60}" srcOrd="0" destOrd="0" presId="urn:microsoft.com/office/officeart/2005/8/layout/vList2"/>
    <dgm:cxn modelId="{EB8B807E-8FF8-4222-9B7C-2AF24E4A2A8B}" type="presOf" srcId="{167BFC78-8D8D-47A2-A709-AD5559642397}" destId="{FAE87304-C3D6-4754-AED4-131B6274BC0C}" srcOrd="0" destOrd="0" presId="urn:microsoft.com/office/officeart/2005/8/layout/vList2"/>
    <dgm:cxn modelId="{12CD9789-A8B7-4E14-9C35-0FFC611F33B5}" type="presParOf" srcId="{148D49DC-0701-424B-9A6D-77EE9928AF60}" destId="{1C5A6670-DDAD-46CE-A07A-4FE1862D1377}" srcOrd="0" destOrd="0" presId="urn:microsoft.com/office/officeart/2005/8/layout/vList2"/>
    <dgm:cxn modelId="{C7C4DD97-AD81-4045-8076-111155C96A44}" type="presParOf" srcId="{148D49DC-0701-424B-9A6D-77EE9928AF60}" destId="{9FF2E519-86E3-4F84-98C0-04E0BA9951BF}" srcOrd="1" destOrd="0" presId="urn:microsoft.com/office/officeart/2005/8/layout/vList2"/>
    <dgm:cxn modelId="{1A6EBC24-F684-4CF0-8D28-467B555E052A}" type="presParOf" srcId="{148D49DC-0701-424B-9A6D-77EE9928AF60}" destId="{FAE87304-C3D6-4754-AED4-131B6274BC0C}" srcOrd="2" destOrd="0" presId="urn:microsoft.com/office/officeart/2005/8/layout/vList2"/>
    <dgm:cxn modelId="{58389FE5-F892-4E01-BD8A-9E44EDE05C28}" type="presParOf" srcId="{148D49DC-0701-424B-9A6D-77EE9928AF60}" destId="{6CEF00F1-E0B5-4D05-867B-4A4B9F15BCE0}" srcOrd="3" destOrd="0" presId="urn:microsoft.com/office/officeart/2005/8/layout/vList2"/>
    <dgm:cxn modelId="{8363EE4C-A3FA-42E1-B57A-40FA7547EE10}" type="presParOf" srcId="{148D49DC-0701-424B-9A6D-77EE9928AF60}" destId="{848936B9-7416-4626-B0CF-0D77375EE86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0BE446-7E7A-4D37-B8DA-54B172FBD3C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9860F38-FD39-40B7-86A0-7B8B32EB2A50}">
      <dgm:prSet/>
      <dgm:spPr/>
      <dgm:t>
        <a:bodyPr/>
        <a:lstStyle/>
        <a:p>
          <a:pPr rtl="0"/>
          <a:r>
            <a:rPr lang="en-GB"/>
            <a:t>Aside from the theories of the workings of the psyche, Jung also believed that people could be divided by their personality type. </a:t>
          </a:r>
        </a:p>
      </dgm:t>
    </dgm:pt>
    <dgm:pt modelId="{C81701C5-3441-42E6-8171-D0303DF37535}" type="parTrans" cxnId="{727DB201-9DB2-4F5E-8AFF-8312999FC8A2}">
      <dgm:prSet/>
      <dgm:spPr/>
      <dgm:t>
        <a:bodyPr/>
        <a:lstStyle/>
        <a:p>
          <a:endParaRPr lang="en-US"/>
        </a:p>
      </dgm:t>
    </dgm:pt>
    <dgm:pt modelId="{B1B95DE3-22E1-466F-883C-D4F0600EEB59}" type="sibTrans" cxnId="{727DB201-9DB2-4F5E-8AFF-8312999FC8A2}">
      <dgm:prSet/>
      <dgm:spPr/>
      <dgm:t>
        <a:bodyPr/>
        <a:lstStyle/>
        <a:p>
          <a:endParaRPr lang="en-US"/>
        </a:p>
      </dgm:t>
    </dgm:pt>
    <dgm:pt modelId="{1FF28D6B-DAA5-406C-A36C-19B7B68443A4}" type="pres">
      <dgm:prSet presAssocID="{870BE446-7E7A-4D37-B8DA-54B172FBD3CA}" presName="linear" presStyleCnt="0">
        <dgm:presLayoutVars>
          <dgm:animLvl val="lvl"/>
          <dgm:resizeHandles val="exact"/>
        </dgm:presLayoutVars>
      </dgm:prSet>
      <dgm:spPr/>
    </dgm:pt>
    <dgm:pt modelId="{F64AEC6E-7C37-4DCE-B170-49669630BBBE}" type="pres">
      <dgm:prSet presAssocID="{29860F38-FD39-40B7-86A0-7B8B32EB2A50}" presName="parentText" presStyleLbl="node1" presStyleIdx="0" presStyleCnt="1">
        <dgm:presLayoutVars>
          <dgm:chMax val="0"/>
          <dgm:bulletEnabled val="1"/>
        </dgm:presLayoutVars>
      </dgm:prSet>
      <dgm:spPr/>
    </dgm:pt>
  </dgm:ptLst>
  <dgm:cxnLst>
    <dgm:cxn modelId="{727DB201-9DB2-4F5E-8AFF-8312999FC8A2}" srcId="{870BE446-7E7A-4D37-B8DA-54B172FBD3CA}" destId="{29860F38-FD39-40B7-86A0-7B8B32EB2A50}" srcOrd="0" destOrd="0" parTransId="{C81701C5-3441-42E6-8171-D0303DF37535}" sibTransId="{B1B95DE3-22E1-466F-883C-D4F0600EEB59}"/>
    <dgm:cxn modelId="{12C01334-D11F-4DF2-813D-0D01C429AD9E}" type="presOf" srcId="{870BE446-7E7A-4D37-B8DA-54B172FBD3CA}" destId="{1FF28D6B-DAA5-406C-A36C-19B7B68443A4}" srcOrd="0" destOrd="0" presId="urn:microsoft.com/office/officeart/2005/8/layout/vList2"/>
    <dgm:cxn modelId="{2F8802C3-9632-4CDA-B9E2-2EAFDEFE6649}" type="presOf" srcId="{29860F38-FD39-40B7-86A0-7B8B32EB2A50}" destId="{F64AEC6E-7C37-4DCE-B170-49669630BBBE}" srcOrd="0" destOrd="0" presId="urn:microsoft.com/office/officeart/2005/8/layout/vList2"/>
    <dgm:cxn modelId="{1336000C-38CB-4C6F-B651-ABB76AF079DB}" type="presParOf" srcId="{1FF28D6B-DAA5-406C-A36C-19B7B68443A4}" destId="{F64AEC6E-7C37-4DCE-B170-49669630BBBE}"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1F9BE0B-823A-4E74-86C0-2F20ACC7439C}" type="doc">
      <dgm:prSet loTypeId="urn:microsoft.com/office/officeart/2005/8/layout/process1" loCatId="process" qsTypeId="urn:microsoft.com/office/officeart/2005/8/quickstyle/simple1" qsCatId="simple" csTypeId="urn:microsoft.com/office/officeart/2005/8/colors/colorful3" csCatId="colorful" phldr="1"/>
      <dgm:spPr/>
      <dgm:t>
        <a:bodyPr/>
        <a:lstStyle/>
        <a:p>
          <a:endParaRPr lang="en-US"/>
        </a:p>
      </dgm:t>
    </dgm:pt>
    <dgm:pt modelId="{830D271F-D2AB-4908-8E73-A93237AB8DC3}">
      <dgm:prSet/>
      <dgm:spPr/>
      <dgm:t>
        <a:bodyPr/>
        <a:lstStyle/>
        <a:p>
          <a:pPr algn="l" rtl="0"/>
          <a:r>
            <a:rPr lang="en-GB" dirty="0"/>
            <a:t>We all have these functions. We just have them in different proportions, you might say. </a:t>
          </a:r>
        </a:p>
        <a:p>
          <a:pPr algn="l" rtl="0"/>
          <a:r>
            <a:rPr lang="en-GB" dirty="0"/>
            <a:t>Each of us has a superior function, which we prefer and which is best developed in us, a secondary function, which we are aware of and use in support of our superior function, a tertiary function, which is only slightly less developed but not terribly conscious, and an inferior function, which is poorly developed and so unconscious that we might deny its existence in ourselves. </a:t>
          </a:r>
        </a:p>
        <a:p>
          <a:pPr algn="l" rtl="0"/>
          <a:r>
            <a:rPr lang="en-GB" dirty="0"/>
            <a:t>Most of us develop only one or two of the functions, but our goal should be to develop all four.</a:t>
          </a:r>
        </a:p>
      </dgm:t>
    </dgm:pt>
    <dgm:pt modelId="{0AB01FE2-C19B-4ED1-8A13-F55FF231027A}" type="parTrans" cxnId="{20ACF7F2-C98C-4FD8-BA98-651FC24CE01C}">
      <dgm:prSet/>
      <dgm:spPr/>
      <dgm:t>
        <a:bodyPr/>
        <a:lstStyle/>
        <a:p>
          <a:endParaRPr lang="en-US"/>
        </a:p>
      </dgm:t>
    </dgm:pt>
    <dgm:pt modelId="{A6AF261E-4695-4C9D-B302-08F6881DD3F1}" type="sibTrans" cxnId="{20ACF7F2-C98C-4FD8-BA98-651FC24CE01C}">
      <dgm:prSet/>
      <dgm:spPr/>
      <dgm:t>
        <a:bodyPr/>
        <a:lstStyle/>
        <a:p>
          <a:endParaRPr lang="en-US"/>
        </a:p>
      </dgm:t>
    </dgm:pt>
    <dgm:pt modelId="{B3A6AF16-8939-47E3-96B6-62837C64CABE}" type="pres">
      <dgm:prSet presAssocID="{B1F9BE0B-823A-4E74-86C0-2F20ACC7439C}" presName="Name0" presStyleCnt="0">
        <dgm:presLayoutVars>
          <dgm:dir/>
          <dgm:resizeHandles val="exact"/>
        </dgm:presLayoutVars>
      </dgm:prSet>
      <dgm:spPr/>
    </dgm:pt>
    <dgm:pt modelId="{21F1F63D-6BCD-47F7-930F-A6B2D4578F25}" type="pres">
      <dgm:prSet presAssocID="{830D271F-D2AB-4908-8E73-A93237AB8DC3}" presName="node" presStyleLbl="node1" presStyleIdx="0" presStyleCnt="1" custLinFactNeighborX="20882" custLinFactNeighborY="19107">
        <dgm:presLayoutVars>
          <dgm:bulletEnabled val="1"/>
        </dgm:presLayoutVars>
      </dgm:prSet>
      <dgm:spPr/>
    </dgm:pt>
  </dgm:ptLst>
  <dgm:cxnLst>
    <dgm:cxn modelId="{B652B779-A793-4FD0-A130-3D57013EE80E}" type="presOf" srcId="{B1F9BE0B-823A-4E74-86C0-2F20ACC7439C}" destId="{B3A6AF16-8939-47E3-96B6-62837C64CABE}" srcOrd="0" destOrd="0" presId="urn:microsoft.com/office/officeart/2005/8/layout/process1"/>
    <dgm:cxn modelId="{C1F3E3AB-08C4-427D-BCF7-736071EABFD6}" type="presOf" srcId="{830D271F-D2AB-4908-8E73-A93237AB8DC3}" destId="{21F1F63D-6BCD-47F7-930F-A6B2D4578F25}" srcOrd="0" destOrd="0" presId="urn:microsoft.com/office/officeart/2005/8/layout/process1"/>
    <dgm:cxn modelId="{20ACF7F2-C98C-4FD8-BA98-651FC24CE01C}" srcId="{B1F9BE0B-823A-4E74-86C0-2F20ACC7439C}" destId="{830D271F-D2AB-4908-8E73-A93237AB8DC3}" srcOrd="0" destOrd="0" parTransId="{0AB01FE2-C19B-4ED1-8A13-F55FF231027A}" sibTransId="{A6AF261E-4695-4C9D-B302-08F6881DD3F1}"/>
    <dgm:cxn modelId="{F217D944-A8C8-45A5-881C-1B29BAAF4652}" type="presParOf" srcId="{B3A6AF16-8939-47E3-96B6-62837C64CABE}" destId="{21F1F63D-6BCD-47F7-930F-A6B2D4578F25}" srcOrd="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5A6670-DDAD-46CE-A07A-4FE1862D1377}">
      <dsp:nvSpPr>
        <dsp:cNvPr id="0" name=""/>
        <dsp:cNvSpPr/>
      </dsp:nvSpPr>
      <dsp:spPr>
        <a:xfrm>
          <a:off x="0" y="49662"/>
          <a:ext cx="11981475" cy="1286634"/>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Images and thoughts which have universal meanings across cultures which may show up in dreams, literature, art or religion.</a:t>
          </a:r>
        </a:p>
      </dsp:txBody>
      <dsp:txXfrm>
        <a:off x="62808" y="112470"/>
        <a:ext cx="11855859" cy="1161018"/>
      </dsp:txXfrm>
    </dsp:sp>
    <dsp:sp modelId="{FAE87304-C3D6-4754-AED4-131B6274BC0C}">
      <dsp:nvSpPr>
        <dsp:cNvPr id="0" name=""/>
        <dsp:cNvSpPr/>
      </dsp:nvSpPr>
      <dsp:spPr>
        <a:xfrm>
          <a:off x="0" y="1402537"/>
          <a:ext cx="11981475" cy="1286634"/>
        </a:xfrm>
        <a:prstGeom prst="roundRect">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Jung believes symbols from different cultures are often very similar because they have emerged from archetypes shared by the whole human race which are part of our collective unconscious.</a:t>
          </a:r>
        </a:p>
      </dsp:txBody>
      <dsp:txXfrm>
        <a:off x="62808" y="1465345"/>
        <a:ext cx="11855859" cy="1161018"/>
      </dsp:txXfrm>
    </dsp:sp>
    <dsp:sp modelId="{848936B9-7416-4626-B0CF-0D77375EE860}">
      <dsp:nvSpPr>
        <dsp:cNvPr id="0" name=""/>
        <dsp:cNvSpPr/>
      </dsp:nvSpPr>
      <dsp:spPr>
        <a:xfrm>
          <a:off x="0" y="2755411"/>
          <a:ext cx="11981475" cy="1286634"/>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For Jung, our primitive past becomes the basis of the human psyche, directing and influencing present behaviour. Jung claimed to identify a large number of archetypes but paid special attention to four.</a:t>
          </a:r>
        </a:p>
      </dsp:txBody>
      <dsp:txXfrm>
        <a:off x="62808" y="2818219"/>
        <a:ext cx="11855859" cy="11610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AEC6E-7C37-4DCE-B170-49669630BBBE}">
      <dsp:nvSpPr>
        <dsp:cNvPr id="0" name=""/>
        <dsp:cNvSpPr/>
      </dsp:nvSpPr>
      <dsp:spPr>
        <a:xfrm>
          <a:off x="0" y="24084"/>
          <a:ext cx="7749308" cy="87516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a:t>Aside from the theories of the workings of the psyche, Jung also believed that people could be divided by their personality type. </a:t>
          </a:r>
        </a:p>
      </dsp:txBody>
      <dsp:txXfrm>
        <a:off x="42722" y="66806"/>
        <a:ext cx="7663864" cy="7897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1F63D-6BCD-47F7-930F-A6B2D4578F25}">
      <dsp:nvSpPr>
        <dsp:cNvPr id="0" name=""/>
        <dsp:cNvSpPr/>
      </dsp:nvSpPr>
      <dsp:spPr>
        <a:xfrm>
          <a:off x="7780" y="0"/>
          <a:ext cx="7959060" cy="4219903"/>
        </a:xfrm>
        <a:prstGeom prst="roundRect">
          <a:avLst>
            <a:gd name="adj" fmla="val 10000"/>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We all have these functions. We just have them in different proportions, you might say. </a:t>
          </a:r>
        </a:p>
        <a:p>
          <a:pPr marL="0" lvl="0" indent="0" algn="l" defTabSz="1022350" rtl="0">
            <a:lnSpc>
              <a:spcPct val="90000"/>
            </a:lnSpc>
            <a:spcBef>
              <a:spcPct val="0"/>
            </a:spcBef>
            <a:spcAft>
              <a:spcPct val="35000"/>
            </a:spcAft>
            <a:buNone/>
          </a:pPr>
          <a:r>
            <a:rPr lang="en-GB" sz="2300" kern="1200" dirty="0"/>
            <a:t>Each of us has a superior function, which we prefer and which is best developed in us, a secondary function, which we are aware of and use in support of our superior function, a tertiary function, which is only slightly less developed but not terribly conscious, and an inferior function, which is poorly developed and so unconscious that we might deny its existence in ourselves. </a:t>
          </a:r>
        </a:p>
        <a:p>
          <a:pPr marL="0" lvl="0" indent="0" algn="l" defTabSz="1022350" rtl="0">
            <a:lnSpc>
              <a:spcPct val="90000"/>
            </a:lnSpc>
            <a:spcBef>
              <a:spcPct val="0"/>
            </a:spcBef>
            <a:spcAft>
              <a:spcPct val="35000"/>
            </a:spcAft>
            <a:buNone/>
          </a:pPr>
          <a:r>
            <a:rPr lang="en-GB" sz="2300" kern="1200" dirty="0"/>
            <a:t>Most of us develop only one or two of the functions, but our goal should be to develop all four.</a:t>
          </a:r>
        </a:p>
      </dsp:txBody>
      <dsp:txXfrm>
        <a:off x="131377" y="123597"/>
        <a:ext cx="7711866" cy="397270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A11C63-6BB9-4722-862B-5B628620EF0B}" type="datetimeFigureOut">
              <a:rPr lang="en-GB" smtClean="0"/>
              <a:t>10/02/2025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CB07A4-4973-4568-BD8E-20FBCE530174}" type="slidenum">
              <a:rPr lang="en-GB" smtClean="0"/>
              <a:t>‹#›</a:t>
            </a:fld>
            <a:endParaRPr lang="en-GB"/>
          </a:p>
        </p:txBody>
      </p:sp>
    </p:spTree>
    <p:extLst>
      <p:ext uri="{BB962C8B-B14F-4D97-AF65-F5344CB8AC3E}">
        <p14:creationId xmlns:p14="http://schemas.microsoft.com/office/powerpoint/2010/main" val="1036400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CB07A4-4973-4568-BD8E-20FBCE530174}" type="slidenum">
              <a:rPr lang="en-GB" smtClean="0"/>
              <a:t>1</a:t>
            </a:fld>
            <a:endParaRPr lang="en-GB"/>
          </a:p>
        </p:txBody>
      </p:sp>
    </p:spTree>
    <p:extLst>
      <p:ext uri="{BB962C8B-B14F-4D97-AF65-F5344CB8AC3E}">
        <p14:creationId xmlns:p14="http://schemas.microsoft.com/office/powerpoint/2010/main" val="30762628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Carl Jung, a Swiss psychiatrist and psychoanalyst, expanded on Freud’s ideas of the unconscious mind and proposed a more </a:t>
            </a:r>
            <a:r>
              <a:rPr lang="en-GB" b="1" dirty="0"/>
              <a:t>complex</a:t>
            </a:r>
            <a:r>
              <a:rPr lang="en-GB" dirty="0"/>
              <a:t> view of the psyche. Jung’s model of consciousness involves three levels: </a:t>
            </a:r>
            <a:r>
              <a:rPr lang="en-GB" b="1" dirty="0"/>
              <a:t>the Conscious Mind, the Personal Unconscious, and the Collective Unconscious</a:t>
            </a:r>
            <a:r>
              <a:rPr lang="en-GB" dirty="0"/>
              <a:t>. These levels reflect different aspects of human experience and self-awareness.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a:lnSpc>
                <a:spcPct val="115000"/>
              </a:lnSpc>
              <a:spcAft>
                <a:spcPts val="800"/>
              </a:spcAft>
            </a:pPr>
            <a:r>
              <a:rPr lang="en-GB" sz="1350" b="1" kern="0" dirty="0">
                <a:effectLst/>
                <a:latin typeface="Times New Roman" panose="02020603050405020304" pitchFamily="18" charset="0"/>
                <a:ea typeface="Times New Roman" panose="02020603050405020304" pitchFamily="18" charset="0"/>
                <a:cs typeface="Arial" panose="020B0604020202020204" pitchFamily="34" charset="0"/>
              </a:rPr>
              <a:t>The Conscious Mind</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What it is</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The conscious mind consists of everything we are </a:t>
            </a: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aware of at any given moment</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This includes our </a:t>
            </a: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thoughts, perceptions, memories</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and experiences that we actively think about.</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Example</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When you're reading, speaking, or solving a problem, your conscious mind is at work.</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Key Functions</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b="1" kern="0" dirty="0">
                <a:effectLst/>
                <a:latin typeface="Times New Roman" panose="02020603050405020304" pitchFamily="18" charset="0"/>
                <a:ea typeface="Times New Roman" panose="02020603050405020304" pitchFamily="18" charset="0"/>
                <a:cs typeface="Times New Roman" panose="02020603050405020304" pitchFamily="18" charset="0"/>
              </a:rPr>
              <a:t>Perception</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How we process and interpret sensory input.</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b="1" kern="0" dirty="0">
                <a:effectLst/>
                <a:latin typeface="Times New Roman" panose="02020603050405020304" pitchFamily="18" charset="0"/>
                <a:ea typeface="Times New Roman" panose="02020603050405020304" pitchFamily="18" charset="0"/>
                <a:cs typeface="Times New Roman" panose="02020603050405020304" pitchFamily="18" charset="0"/>
              </a:rPr>
              <a:t>Thought</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Active thinking, decision-making, and reasoning.</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b="1" kern="0" dirty="0">
                <a:effectLst/>
                <a:latin typeface="Times New Roman" panose="02020603050405020304" pitchFamily="18" charset="0"/>
                <a:ea typeface="Times New Roman" panose="02020603050405020304" pitchFamily="18" charset="0"/>
                <a:cs typeface="Times New Roman" panose="02020603050405020304" pitchFamily="18" charset="0"/>
              </a:rPr>
              <a:t>Ego</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The conscious aspect of the self, which organizes thoughts and maintains a sense of identity. The </a:t>
            </a:r>
            <a:r>
              <a:rPr lang="en-GB" sz="1200" b="1" kern="0" dirty="0">
                <a:effectLst/>
                <a:latin typeface="Times New Roman" panose="02020603050405020304" pitchFamily="18" charset="0"/>
                <a:ea typeface="Times New Roman" panose="02020603050405020304" pitchFamily="18" charset="0"/>
                <a:cs typeface="Times New Roman" panose="02020603050405020304" pitchFamily="18" charset="0"/>
              </a:rPr>
              <a:t>ego</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is central to Jung’s theory of the conscious mind and is responsible for the personal sense of reality.</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350" b="1" kern="0" dirty="0">
                <a:effectLst/>
                <a:latin typeface="Times New Roman" panose="02020603050405020304" pitchFamily="18" charset="0"/>
                <a:ea typeface="Times New Roman" panose="02020603050405020304" pitchFamily="18" charset="0"/>
                <a:cs typeface="Arial" panose="020B0604020202020204" pitchFamily="34" charset="0"/>
              </a:rPr>
              <a:t>2. The Personal Unconscious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What it is</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The personal unconscious contains </a:t>
            </a: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forgotten memories</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repressed experiences</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and </a:t>
            </a: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forgotten knowledge</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These are experiences that have been </a:t>
            </a: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pushed out of conscious awareness</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but can be retrieved with effort (e.g., through therapy or deep reflection).</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Example</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Repressed memories of childhood trauma, forgotten details about past events, or experiences you may have once been aware of but have since forgotten.</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Key Features</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b="1" kern="0" dirty="0">
                <a:effectLst/>
                <a:latin typeface="Times New Roman" panose="02020603050405020304" pitchFamily="18" charset="0"/>
                <a:ea typeface="Times New Roman" panose="02020603050405020304" pitchFamily="18" charset="0"/>
                <a:cs typeface="Times New Roman" panose="02020603050405020304" pitchFamily="18" charset="0"/>
              </a:rPr>
              <a:t>Complexes</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Groups of related thoughts, memories, and emotions that are stored together (e.g., the "mother complex" could be a collection of feelings, memories, and thoughts tied to one's relationship with their mother).</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b="1" kern="0" dirty="0">
                <a:effectLst/>
                <a:latin typeface="Times New Roman" panose="02020603050405020304" pitchFamily="18" charset="0"/>
                <a:ea typeface="Times New Roman" panose="02020603050405020304" pitchFamily="18" charset="0"/>
                <a:cs typeface="Times New Roman" panose="02020603050405020304" pitchFamily="18" charset="0"/>
              </a:rPr>
              <a:t>Personal unconscious material</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can emerge in dreams, slips of the tongue, and other forms of </a:t>
            </a:r>
            <a:r>
              <a:rPr lang="en-GB" sz="1200" b="1" kern="0" dirty="0">
                <a:effectLst/>
                <a:latin typeface="Times New Roman" panose="02020603050405020304" pitchFamily="18" charset="0"/>
                <a:ea typeface="Times New Roman" panose="02020603050405020304" pitchFamily="18" charset="0"/>
                <a:cs typeface="Times New Roman" panose="02020603050405020304" pitchFamily="18" charset="0"/>
              </a:rPr>
              <a:t>unintentional </a:t>
            </a:r>
            <a:r>
              <a:rPr lang="en-GB" sz="1200" b="1" kern="0" dirty="0" err="1">
                <a:effectLst/>
                <a:latin typeface="Times New Roman" panose="02020603050405020304" pitchFamily="18" charset="0"/>
                <a:ea typeface="Times New Roman" panose="02020603050405020304" pitchFamily="18" charset="0"/>
                <a:cs typeface="Times New Roman" panose="02020603050405020304" pitchFamily="18" charset="0"/>
              </a:rPr>
              <a:t>behavior</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350" b="1" kern="0" dirty="0">
                <a:effectLst/>
                <a:latin typeface="Times New Roman" panose="02020603050405020304" pitchFamily="18" charset="0"/>
                <a:ea typeface="Times New Roman" panose="02020603050405020304" pitchFamily="18" charset="0"/>
                <a:cs typeface="Arial" panose="020B0604020202020204" pitchFamily="34" charset="0"/>
              </a:rPr>
              <a:t>3. The Collective Unconscious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What it is</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The collective unconscious is one of Jung’s most distinctive and revolutionary concepts. It refers to the </a:t>
            </a: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deepest level of the unconscious mind</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shared by all humans. Unlike the personal unconscious, which is unique to an individual, the collective unconscious contains </a:t>
            </a: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universal experiences and memories</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that are inherited and shared by all people.</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Example</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Archetypes, universal symbols, and motifs found across cultures (e.g., the Hero, the Shadow, the Wise Old Man) are part of the collective unconscious. These archetypes appear in myths, dreams, and cultural symbols across all human societies.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Key Features</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200" b="1" kern="0" dirty="0">
                <a:effectLst/>
                <a:latin typeface="Times New Roman" panose="02020603050405020304" pitchFamily="18" charset="0"/>
                <a:ea typeface="Times New Roman" panose="02020603050405020304" pitchFamily="18" charset="0"/>
                <a:cs typeface="Times New Roman" panose="02020603050405020304" pitchFamily="18" charset="0"/>
              </a:rPr>
              <a:t>Archetypes</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Innate, universal symbols or motifs that shape human experience. Common archetypes include:</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pPr marL="1143000" lvl="2" indent="-228600">
              <a:lnSpc>
                <a:spcPct val="115000"/>
              </a:lnSpc>
              <a:spcAft>
                <a:spcPts val="800"/>
              </a:spcAft>
              <a:buSzPts val="1000"/>
              <a:buFont typeface="Wingdings" panose="05000000000000000000" pitchFamily="2" charset="2"/>
              <a:buChar char=""/>
              <a:tabLst>
                <a:tab pos="13716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The Hero</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Represents the desire to overcome obstacles or achieve personal growth.</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1143000" lvl="2" indent="-228600">
              <a:lnSpc>
                <a:spcPct val="115000"/>
              </a:lnSpc>
              <a:spcAft>
                <a:spcPts val="800"/>
              </a:spcAft>
              <a:buSzPts val="1000"/>
              <a:buFont typeface="Wingdings" panose="05000000000000000000" pitchFamily="2" charset="2"/>
              <a:buChar char=""/>
              <a:tabLst>
                <a:tab pos="13716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The Shadow</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Represents the darker, unconscious aspects of the self, including repressed desires or </a:t>
            </a:r>
            <a:r>
              <a:rPr lang="en-GB" sz="1200" kern="0" dirty="0" err="1">
                <a:effectLst/>
                <a:latin typeface="Times New Roman" panose="02020603050405020304" pitchFamily="18" charset="0"/>
                <a:ea typeface="Times New Roman" panose="02020603050405020304" pitchFamily="18" charset="0"/>
                <a:cs typeface="Arial" panose="020B0604020202020204" pitchFamily="34" charset="0"/>
              </a:rPr>
              <a:t>behaviors</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1143000" lvl="2" indent="-228600">
              <a:lnSpc>
                <a:spcPct val="115000"/>
              </a:lnSpc>
              <a:spcAft>
                <a:spcPts val="800"/>
              </a:spcAft>
              <a:buSzPts val="1000"/>
              <a:buFont typeface="Wingdings" panose="05000000000000000000" pitchFamily="2" charset="2"/>
              <a:buChar char=""/>
              <a:tabLst>
                <a:tab pos="13716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The Anima/Animus</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Represents the unconscious feminine side of a man (Anima) or the masculine side of a woman (Animus).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1143000" lvl="2" indent="-228600">
              <a:lnSpc>
                <a:spcPct val="115000"/>
              </a:lnSpc>
              <a:spcAft>
                <a:spcPts val="800"/>
              </a:spcAft>
              <a:buSzPts val="1000"/>
              <a:buFont typeface="Wingdings" panose="05000000000000000000" pitchFamily="2" charset="2"/>
              <a:buChar char=""/>
              <a:tabLst>
                <a:tab pos="13716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The Wise Old Man</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Represents wisdom, guidance, and knowledge.</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r>
              <a:rPr lang="en-GB" sz="1200" kern="0" dirty="0">
                <a:effectLst/>
                <a:latin typeface="Times New Roman" panose="02020603050405020304" pitchFamily="18" charset="0"/>
                <a:ea typeface="Times New Roman" panose="02020603050405020304" pitchFamily="18" charset="0"/>
              </a:rPr>
              <a:t>The </a:t>
            </a:r>
            <a:r>
              <a:rPr lang="en-GB" sz="1200" b="1" kern="0" dirty="0">
                <a:effectLst/>
                <a:latin typeface="Times New Roman" panose="02020603050405020304" pitchFamily="18" charset="0"/>
                <a:ea typeface="Times New Roman" panose="02020603050405020304" pitchFamily="18" charset="0"/>
              </a:rPr>
              <a:t>collective unconscious</a:t>
            </a:r>
            <a:r>
              <a:rPr lang="en-GB" sz="1200" kern="0" dirty="0">
                <a:effectLst/>
                <a:latin typeface="Times New Roman" panose="02020603050405020304" pitchFamily="18" charset="0"/>
                <a:ea typeface="Times New Roman" panose="02020603050405020304" pitchFamily="18" charset="0"/>
              </a:rPr>
              <a:t> shapes the way we interpret and experience the world, influencing everything from </a:t>
            </a:r>
            <a:r>
              <a:rPr lang="en-GB" sz="1200" b="1" kern="0" dirty="0">
                <a:effectLst/>
                <a:latin typeface="Times New Roman" panose="02020603050405020304" pitchFamily="18" charset="0"/>
                <a:ea typeface="Times New Roman" panose="02020603050405020304" pitchFamily="18" charset="0"/>
              </a:rPr>
              <a:t>dreams</a:t>
            </a:r>
            <a:r>
              <a:rPr lang="en-GB" sz="1200" kern="0" dirty="0">
                <a:effectLst/>
                <a:latin typeface="Times New Roman" panose="02020603050405020304" pitchFamily="18" charset="0"/>
                <a:ea typeface="Times New Roman" panose="02020603050405020304" pitchFamily="18" charset="0"/>
              </a:rPr>
              <a:t> to </a:t>
            </a:r>
            <a:r>
              <a:rPr lang="en-GB" sz="1200" b="1" kern="0" dirty="0">
                <a:effectLst/>
                <a:latin typeface="Times New Roman" panose="02020603050405020304" pitchFamily="18" charset="0"/>
                <a:ea typeface="Times New Roman" panose="02020603050405020304" pitchFamily="18" charset="0"/>
              </a:rPr>
              <a:t>myths</a:t>
            </a:r>
            <a:r>
              <a:rPr lang="en-GB" sz="1200" kern="0" dirty="0">
                <a:effectLst/>
                <a:latin typeface="Times New Roman" panose="02020603050405020304" pitchFamily="18" charset="0"/>
                <a:ea typeface="Times New Roman" panose="02020603050405020304" pitchFamily="18" charset="0"/>
              </a:rPr>
              <a:t> to </a:t>
            </a:r>
            <a:r>
              <a:rPr lang="en-GB" sz="1200" b="1" kern="0" dirty="0">
                <a:effectLst/>
                <a:latin typeface="Times New Roman" panose="02020603050405020304" pitchFamily="18" charset="0"/>
                <a:ea typeface="Times New Roman" panose="02020603050405020304" pitchFamily="18" charset="0"/>
              </a:rPr>
              <a:t>religion</a:t>
            </a:r>
            <a:endParaRPr lang="en-GB" dirty="0"/>
          </a:p>
          <a:p>
            <a:endParaRPr lang="en-GB" dirty="0"/>
          </a:p>
        </p:txBody>
      </p:sp>
      <p:sp>
        <p:nvSpPr>
          <p:cNvPr id="4" name="Slide Number Placeholder 3"/>
          <p:cNvSpPr>
            <a:spLocks noGrp="1"/>
          </p:cNvSpPr>
          <p:nvPr>
            <p:ph type="sldNum" sz="quarter" idx="5"/>
          </p:nvPr>
        </p:nvSpPr>
        <p:spPr/>
        <p:txBody>
          <a:bodyPr/>
          <a:lstStyle/>
          <a:p>
            <a:fld id="{D2CB07A4-4973-4568-BD8E-20FBCE530174}" type="slidenum">
              <a:rPr lang="en-GB" smtClean="0"/>
              <a:t>2</a:t>
            </a:fld>
            <a:endParaRPr lang="en-GB"/>
          </a:p>
        </p:txBody>
      </p:sp>
    </p:spTree>
    <p:extLst>
      <p:ext uri="{BB962C8B-B14F-4D97-AF65-F5344CB8AC3E}">
        <p14:creationId xmlns:p14="http://schemas.microsoft.com/office/powerpoint/2010/main" val="8847469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Carl Jung’s concept of </a:t>
            </a:r>
            <a:r>
              <a:rPr lang="en-GB" sz="1800" b="1" kern="0" dirty="0">
                <a:effectLst/>
                <a:latin typeface="Times New Roman" panose="02020603050405020304" pitchFamily="18" charset="0"/>
                <a:ea typeface="Times New Roman" panose="02020603050405020304" pitchFamily="18" charset="0"/>
              </a:rPr>
              <a:t>archetypes</a:t>
            </a:r>
            <a:r>
              <a:rPr lang="en-GB" sz="1800" kern="0" dirty="0">
                <a:effectLst/>
                <a:latin typeface="Times New Roman" panose="02020603050405020304" pitchFamily="18" charset="0"/>
                <a:ea typeface="Times New Roman" panose="02020603050405020304" pitchFamily="18" charset="0"/>
              </a:rPr>
              <a:t> is central to his theory of the </a:t>
            </a:r>
            <a:r>
              <a:rPr lang="en-GB" sz="1800" b="1" kern="0" dirty="0">
                <a:effectLst/>
                <a:latin typeface="Times New Roman" panose="02020603050405020304" pitchFamily="18" charset="0"/>
                <a:ea typeface="Times New Roman" panose="02020603050405020304" pitchFamily="18" charset="0"/>
              </a:rPr>
              <a:t>collective unconscious</a:t>
            </a:r>
            <a:r>
              <a:rPr lang="en-GB" sz="1800" kern="0" dirty="0">
                <a:effectLst/>
                <a:latin typeface="Times New Roman" panose="02020603050405020304" pitchFamily="18" charset="0"/>
                <a:ea typeface="Times New Roman" panose="02020603050405020304" pitchFamily="18" charset="0"/>
              </a:rPr>
              <a:t>. Archetypes are universal, inherited </a:t>
            </a:r>
            <a:r>
              <a:rPr lang="en-GB" sz="1800" b="1" kern="0" dirty="0">
                <a:effectLst/>
                <a:latin typeface="Times New Roman" panose="02020603050405020304" pitchFamily="18" charset="0"/>
                <a:ea typeface="Times New Roman" panose="02020603050405020304" pitchFamily="18" charset="0"/>
              </a:rPr>
              <a:t>symbols, themes</a:t>
            </a:r>
            <a:r>
              <a:rPr lang="en-GB" sz="1800" kern="0" dirty="0">
                <a:effectLst/>
                <a:latin typeface="Times New Roman" panose="02020603050405020304" pitchFamily="18" charset="0"/>
                <a:ea typeface="Times New Roman" panose="02020603050405020304" pitchFamily="18" charset="0"/>
              </a:rPr>
              <a:t>, or </a:t>
            </a:r>
            <a:r>
              <a:rPr lang="en-GB" sz="1800" b="1" kern="0" dirty="0">
                <a:effectLst/>
                <a:latin typeface="Times New Roman" panose="02020603050405020304" pitchFamily="18" charset="0"/>
                <a:ea typeface="Times New Roman" panose="02020603050405020304" pitchFamily="18" charset="0"/>
              </a:rPr>
              <a:t>patterns of </a:t>
            </a:r>
            <a:r>
              <a:rPr lang="en-GB" sz="1800" b="1" kern="0" dirty="0" err="1">
                <a:effectLst/>
                <a:latin typeface="Times New Roman" panose="02020603050405020304" pitchFamily="18" charset="0"/>
                <a:ea typeface="Times New Roman" panose="02020603050405020304" pitchFamily="18" charset="0"/>
              </a:rPr>
              <a:t>behavior</a:t>
            </a:r>
            <a:r>
              <a:rPr lang="en-GB" sz="1800" kern="0" dirty="0">
                <a:effectLst/>
                <a:latin typeface="Times New Roman" panose="02020603050405020304" pitchFamily="18" charset="0"/>
                <a:ea typeface="Times New Roman" panose="02020603050405020304" pitchFamily="18" charset="0"/>
              </a:rPr>
              <a:t> that exist across cultures and throughout history. According to Jung, these archetypes reside in the </a:t>
            </a:r>
            <a:r>
              <a:rPr lang="en-GB" sz="1800" b="1" kern="0" dirty="0">
                <a:effectLst/>
                <a:latin typeface="Times New Roman" panose="02020603050405020304" pitchFamily="18" charset="0"/>
                <a:ea typeface="Times New Roman" panose="02020603050405020304" pitchFamily="18" charset="0"/>
              </a:rPr>
              <a:t>collective unconscious</a:t>
            </a:r>
            <a:r>
              <a:rPr lang="en-GB" sz="1800" kern="0" dirty="0">
                <a:effectLst/>
                <a:latin typeface="Times New Roman" panose="02020603050405020304" pitchFamily="18" charset="0"/>
                <a:ea typeface="Times New Roman" panose="02020603050405020304" pitchFamily="18" charset="0"/>
              </a:rPr>
              <a:t>, a level of the unconscious mind shared by all humans. Archetypes shape our thoughts, experiences, and </a:t>
            </a:r>
            <a:r>
              <a:rPr lang="en-GB" sz="1800" kern="0" dirty="0" err="1">
                <a:effectLst/>
                <a:latin typeface="Times New Roman" panose="02020603050405020304" pitchFamily="18" charset="0"/>
                <a:ea typeface="Times New Roman" panose="02020603050405020304" pitchFamily="18" charset="0"/>
              </a:rPr>
              <a:t>behaviors</a:t>
            </a:r>
            <a:r>
              <a:rPr lang="en-GB" sz="1800" kern="0" dirty="0">
                <a:effectLst/>
                <a:latin typeface="Times New Roman" panose="02020603050405020304" pitchFamily="18" charset="0"/>
                <a:ea typeface="Times New Roman" panose="02020603050405020304" pitchFamily="18" charset="0"/>
              </a:rPr>
              <a:t>, influencing how we Interpret the world and our role within it.</a:t>
            </a:r>
          </a:p>
          <a:p>
            <a:endParaRPr lang="en-GB" sz="1800" kern="0" dirty="0">
              <a:effectLst/>
              <a:latin typeface="Times New Roman" panose="02020603050405020304" pitchFamily="18" charset="0"/>
            </a:endParaRPr>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Key Jungian Archetypes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Jung identified several primary archetypes, which he believed represent fundamental human experiences. Here are the most commonly discussed archetypes: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1. The Self</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What it represents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Self is the central archetype in Jungian theory. It represents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totality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of the psyche and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integration of all aspects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of the personality. It is the goal of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individuation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process of becoming whole) to achieve a balanced, harmonious Self.</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Key Function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Self represents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unity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of the conscious and unconscious, and it strives for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wholeness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Symbol</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In dreams or mythology, the Self is often symbolized by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circles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mandalas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or images of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wholeness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(e.g., the perfect union of opposites).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2. The Shadow</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What it represents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Shadow is the part of the unconscious that contains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repressed thoughts, feelings, and desires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—often negative qualities like anger, jealousy, or greed. It is the "dark side" of our personality that we often reject or deny.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Key Function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Shadow represents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unknown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or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unacknowledged</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parts of ourselves that we need to integrate in order to achieve personal growth. Confronting and embracing the Shadow is a key part of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individuation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Symbol</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Shadow can appear in dreams as dark figures or adversaries, representing the aspects of ourselves that we avoid facing.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3. The Anima and Animus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What they represent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Anima</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is the feminine side of a man's unconscious, while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Animus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is the masculine side of a woman’s unconscious. These archetypes help us to integrate both feminine and masculine qualities, regardless of our gender.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Key Function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They represent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contrasting psychological qualities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that help individuals develop a balanced personality. In men, the Anima may manifest as traits like emotional sensitivity, nurturing, or creativity. In women, the Animus may represent qualities such as strength, logic, or assertiveness.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Symbol</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Anima is often symbolized by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feminine figures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in mythology (e.g., goddesses or spirits), while the Animus might appear as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masculine figures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(e.g., heroes or wise men).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4. The Hero</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What it represents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Hero archetype represents the part of the psyche that desires to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overcome obstacles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achieve greatness. The Hero embarks on a journey of personal transformation, facing challenges and ultimately achieving self-realization.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Key Function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Hero represents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drive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for self-improvement,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conquering inner struggles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achieving a higher purpose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Symbol</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Hero is often symbolized in myths and stories as a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warrior, adventurer</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or </a:t>
            </a:r>
            <a:r>
              <a:rPr lang="en-GB" sz="1800" b="1" kern="0" dirty="0" err="1">
                <a:effectLst/>
                <a:latin typeface="Times New Roman" panose="02020603050405020304" pitchFamily="18" charset="0"/>
                <a:ea typeface="Times New Roman" panose="02020603050405020304" pitchFamily="18" charset="0"/>
                <a:cs typeface="Arial" panose="020B0604020202020204" pitchFamily="34" charset="0"/>
              </a:rPr>
              <a:t>savior</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their journey typically involves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conflict, victory, and enlightenment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5. The Wise Old Man (or Sage)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What it represents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Wise Old Man is a symbol of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wisdom, knowledge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guidance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This archetype embodies qualities such as insight, understanding, and foresight.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Key Function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Wise Old Man provides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mentorship</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direction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In the process of individuation, this archetype represents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integration of wisdom</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that helps individuals navigate life’s challenges.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Symbol</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Wise Old Man appears as a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mentor figure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(e.g., a wizard, elder, or spiritual guide), and is often associated with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spiritual or intellectual wisdom</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6. The Maiden (or Virgin)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What it represents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Maiden symbolizes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innocence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purity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the potential for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growth</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It represents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unconscious potential</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in both men and women, often associated with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untapped resources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or possibilities.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Key Function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Maiden represents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beginning of a journey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or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new beginnings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She is also a symbol of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hope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innocence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the potential for transformation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Symbol</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Maiden is typically represented as a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young woman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virgin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or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child</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often plays a role in stories that involve personal growth or coming-of-age.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7. The Trickster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What it represents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Trickster archetype represents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playful</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deceptive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ironic</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aspects of the psyche. The Trickster is often mischievous and challenges established norms, offering a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new perspective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or forcing change.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Key Function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Trickster provides </a:t>
            </a:r>
            <a:r>
              <a:rPr lang="en-GB" sz="1800" b="1" kern="0" dirty="0" err="1">
                <a:effectLst/>
                <a:latin typeface="Times New Roman" panose="02020603050405020304" pitchFamily="18" charset="0"/>
                <a:ea typeface="Times New Roman" panose="02020603050405020304" pitchFamily="18" charset="0"/>
                <a:cs typeface="Arial" panose="020B0604020202020204" pitchFamily="34" charset="0"/>
              </a:rPr>
              <a:t>humor</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creative insight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the ability to see beyond rigid structures. It often represents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chaos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unpredictable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nature of life.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Symbol</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Trickster can appear as a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fool</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joker</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or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deceiver</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in myths, often with transformative abilities or a sense of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irreverence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8. The Mother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What it represents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Mother archetype symbolizes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nurturing</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care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life-giving energy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It can represent both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positive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(loving, protective) and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negative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(overbearing, smothering) aspects of motherhood.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Key Function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Mother represents our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need for care, love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safety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the archetype can also point to the psychological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relationship</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between the individual and their own nurturing qualities or experiences.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Symbol</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Mother is often represented by figures such as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earth goddess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nurturing maternal figures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or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symbols of protection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(e.g., a cradle or a protective embrace).</a:t>
            </a:r>
          </a:p>
          <a:p>
            <a:pPr marL="342900" lvl="0" indent="-342900">
              <a:lnSpc>
                <a:spcPct val="115000"/>
              </a:lnSpc>
              <a:spcAft>
                <a:spcPts val="800"/>
              </a:spcAft>
              <a:buSzPts val="1000"/>
              <a:buFont typeface="Symbol" panose="05050102010706020507" pitchFamily="18" charset="2"/>
              <a:buChar char=""/>
              <a:tabLst>
                <a:tab pos="457200" algn="l"/>
              </a:tabLst>
            </a:pPr>
            <a:endParaRPr lang="en-GB" sz="1800" kern="0" dirty="0">
              <a:effectLst/>
              <a:latin typeface="Times New Roman" panose="02020603050405020304" pitchFamily="18" charset="0"/>
              <a:ea typeface="DengXian" panose="02010600030101010101" pitchFamily="2" charset="-122"/>
              <a:cs typeface="Arial" panose="020B0604020202020204" pitchFamily="34" charset="0"/>
            </a:endParaRPr>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The Role of Archetypes in Jungian Psychology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Jung believed that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archetypes are universal</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affecting all human beings in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similar ways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He argued that these archetypes influence our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dreams, thoughts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a:t>
            </a:r>
            <a:r>
              <a:rPr lang="en-GB" sz="1800" b="1" kern="0" dirty="0" err="1">
                <a:effectLst/>
                <a:latin typeface="Times New Roman" panose="02020603050405020304" pitchFamily="18" charset="0"/>
                <a:ea typeface="Times New Roman" panose="02020603050405020304" pitchFamily="18" charset="0"/>
                <a:cs typeface="Arial" panose="020B0604020202020204" pitchFamily="34" charset="0"/>
              </a:rPr>
              <a:t>behavior</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often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unconsciously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Archetypes can emerge in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dreams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mythologies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fairy tales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cultural symbols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across history, providing insight into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collective unconscious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reflecting universal human experiences.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In therapy, the exploration of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archetypes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can help individuals identify aspects of their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unconscious psyche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guiding them toward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personal growth</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integration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2CB07A4-4973-4568-BD8E-20FBCE530174}" type="slidenum">
              <a:rPr lang="en-GB" smtClean="0"/>
              <a:t>3</a:t>
            </a:fld>
            <a:endParaRPr lang="en-GB"/>
          </a:p>
        </p:txBody>
      </p:sp>
    </p:spTree>
    <p:extLst>
      <p:ext uri="{BB962C8B-B14F-4D97-AF65-F5344CB8AC3E}">
        <p14:creationId xmlns:p14="http://schemas.microsoft.com/office/powerpoint/2010/main" val="41077869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Carl Jung’s theory of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introversion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extraversion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is central to his ideas on personality and individual differences. He proposed that people tend to be oriented toward one of two primary directions of energy: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introversion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or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extraversion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These orientations influence how individuals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engage with the world</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how they recharge their mental and emotional energy.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Jung’s concepts of introversion and extraversion are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psychological attitudes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(not temperament) that describe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where people direct their energy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—either toward the outer world or the inner world. Jung also recognized that these orientations are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not binary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meaning people can have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both traits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to varying degrees, but usually one is dominant.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D2CB07A4-4973-4568-BD8E-20FBCE530174}" type="slidenum">
              <a:rPr lang="en-GB" smtClean="0"/>
              <a:t>4</a:t>
            </a:fld>
            <a:endParaRPr lang="en-GB"/>
          </a:p>
        </p:txBody>
      </p:sp>
    </p:spTree>
    <p:extLst>
      <p:ext uri="{BB962C8B-B14F-4D97-AF65-F5344CB8AC3E}">
        <p14:creationId xmlns:p14="http://schemas.microsoft.com/office/powerpoint/2010/main" val="33267963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6200" marR="0" lvl="0" indent="0" algn="l" rtl="0">
              <a:lnSpc>
                <a:spcPct val="100000"/>
              </a:lnSpc>
              <a:spcBef>
                <a:spcPts val="0"/>
              </a:spcBef>
              <a:spcAft>
                <a:spcPts val="0"/>
              </a:spcAft>
              <a:buClr>
                <a:schemeClr val="accent1"/>
              </a:buClr>
              <a:buSzPts val="1120"/>
              <a:buNone/>
            </a:pPr>
            <a:r>
              <a:rPr lang="en-GB" sz="1200" b="0" i="0" u="none" strike="noStrike" cap="none" dirty="0">
                <a:solidFill>
                  <a:schemeClr val="dk1"/>
                </a:solidFill>
                <a:latin typeface="Cabin"/>
                <a:ea typeface="Cabin"/>
                <a:cs typeface="Cabin"/>
                <a:sym typeface="Cabin"/>
              </a:rPr>
              <a:t>The Myers-Briggs test was developed by a mother/daughter team in the 40’s based on the lifelong work of Carl Jung.</a:t>
            </a:r>
          </a:p>
          <a:p>
            <a:pPr marL="76200" marR="0" lvl="0" indent="0" algn="l" rtl="0">
              <a:lnSpc>
                <a:spcPct val="100000"/>
              </a:lnSpc>
              <a:spcBef>
                <a:spcPts val="600"/>
              </a:spcBef>
              <a:spcAft>
                <a:spcPts val="0"/>
              </a:spcAft>
              <a:buClr>
                <a:schemeClr val="accent1"/>
              </a:buClr>
              <a:buSzPts val="1120"/>
              <a:buNone/>
            </a:pPr>
            <a:r>
              <a:rPr lang="en-GB" sz="1200" b="0" i="0" u="none" strike="noStrike" cap="none" dirty="0">
                <a:solidFill>
                  <a:schemeClr val="dk1"/>
                </a:solidFill>
                <a:latin typeface="Cabin"/>
                <a:ea typeface="Cabin"/>
                <a:cs typeface="Cabin"/>
                <a:sym typeface="Cabin"/>
              </a:rPr>
              <a:t>The test was intended to bring a everyday applications of Jung’s work to the public in order to  provide personality matches for social and work environments.</a:t>
            </a:r>
          </a:p>
          <a:p>
            <a:pPr marL="76200" marR="0" lvl="0" indent="0" algn="l" rtl="0">
              <a:lnSpc>
                <a:spcPct val="100000"/>
              </a:lnSpc>
              <a:spcBef>
                <a:spcPts val="600"/>
              </a:spcBef>
              <a:spcAft>
                <a:spcPts val="0"/>
              </a:spcAft>
              <a:buClr>
                <a:schemeClr val="accent1"/>
              </a:buClr>
              <a:buSzPts val="1120"/>
              <a:buNone/>
            </a:pPr>
            <a:r>
              <a:rPr lang="en-GB" sz="1200" b="0" i="0" u="none" strike="noStrike" cap="none" dirty="0">
                <a:solidFill>
                  <a:schemeClr val="dk1"/>
                </a:solidFill>
                <a:latin typeface="Cabin"/>
                <a:ea typeface="Cabin"/>
                <a:cs typeface="Cabin"/>
                <a:sym typeface="Cabin"/>
              </a:rPr>
              <a:t>The test was a new interpretation of Jung’s theory and added to it by including how people deal with the o</a:t>
            </a:r>
            <a:r>
              <a:rPr lang="en-GB" sz="1200" dirty="0">
                <a:solidFill>
                  <a:schemeClr val="dk1"/>
                </a:solidFill>
                <a:latin typeface="Cabin"/>
                <a:ea typeface="Cabin"/>
                <a:cs typeface="Cabin"/>
                <a:sym typeface="Cabin"/>
              </a:rPr>
              <a:t>ut</a:t>
            </a:r>
            <a:r>
              <a:rPr lang="en-GB" sz="1200" b="0" i="0" u="none" strike="noStrike" cap="none" dirty="0">
                <a:solidFill>
                  <a:schemeClr val="dk1"/>
                </a:solidFill>
                <a:latin typeface="Cabin"/>
                <a:ea typeface="Cabin"/>
                <a:cs typeface="Cabin"/>
                <a:sym typeface="Cabin"/>
              </a:rPr>
              <a:t>side world.</a:t>
            </a:r>
            <a:endParaRPr lang="en-GB" sz="1800" dirty="0"/>
          </a:p>
          <a:p>
            <a:endParaRPr lang="en-GB" dirty="0"/>
          </a:p>
        </p:txBody>
      </p:sp>
      <p:sp>
        <p:nvSpPr>
          <p:cNvPr id="4" name="Slide Number Placeholder 3"/>
          <p:cNvSpPr>
            <a:spLocks noGrp="1"/>
          </p:cNvSpPr>
          <p:nvPr>
            <p:ph type="sldNum" sz="quarter" idx="5"/>
          </p:nvPr>
        </p:nvSpPr>
        <p:spPr/>
        <p:txBody>
          <a:bodyPr/>
          <a:lstStyle/>
          <a:p>
            <a:fld id="{D2CB07A4-4973-4568-BD8E-20FBCE530174}" type="slidenum">
              <a:rPr lang="en-GB" smtClean="0"/>
              <a:t>7</a:t>
            </a:fld>
            <a:endParaRPr lang="en-GB"/>
          </a:p>
        </p:txBody>
      </p:sp>
    </p:spTree>
    <p:extLst>
      <p:ext uri="{BB962C8B-B14F-4D97-AF65-F5344CB8AC3E}">
        <p14:creationId xmlns:p14="http://schemas.microsoft.com/office/powerpoint/2010/main" val="8522941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ctr" anchorCtr="0">
            <a:noAutofit/>
          </a:bodyPr>
          <a:lstStyle/>
          <a:p>
            <a:pPr marL="76200" indent="0">
              <a:lnSpc>
                <a:spcPct val="100000"/>
              </a:lnSpc>
              <a:spcBef>
                <a:spcPts val="0"/>
              </a:spcBef>
              <a:buSzPts val="1280"/>
              <a:buFont typeface="Cabin"/>
              <a:buNone/>
            </a:pPr>
            <a:r>
              <a:rPr lang="en-GB" sz="1200" dirty="0">
                <a:solidFill>
                  <a:schemeClr val="tx1"/>
                </a:solidFill>
                <a:latin typeface="Cabin"/>
                <a:ea typeface="Cabin"/>
                <a:cs typeface="Cabin"/>
                <a:sym typeface="Cabin"/>
              </a:rPr>
              <a:t>Extraverts</a:t>
            </a:r>
          </a:p>
          <a:p>
            <a:pPr marL="247650" indent="-171450">
              <a:lnSpc>
                <a:spcPct val="100000"/>
              </a:lnSpc>
              <a:spcBef>
                <a:spcPts val="0"/>
              </a:spcBef>
              <a:buSzPts val="1280"/>
              <a:buFont typeface="Arial" panose="020B0604020202020204" pitchFamily="34" charset="0"/>
              <a:buChar char="•"/>
            </a:pPr>
            <a:r>
              <a:rPr lang="en-GB" sz="1200" dirty="0">
                <a:solidFill>
                  <a:schemeClr val="tx1"/>
                </a:solidFill>
                <a:latin typeface="Cabin"/>
                <a:ea typeface="Cabin"/>
                <a:cs typeface="Cabin"/>
                <a:sym typeface="Cabin"/>
              </a:rPr>
              <a:t>   Act First</a:t>
            </a:r>
            <a:endParaRPr lang="en-GB" dirty="0">
              <a:solidFill>
                <a:schemeClr val="tx1"/>
              </a:solidFill>
            </a:endParaRPr>
          </a:p>
          <a:p>
            <a:pPr marL="365125" indent="-288925">
              <a:lnSpc>
                <a:spcPct val="100000"/>
              </a:lnSpc>
              <a:spcBef>
                <a:spcPts val="600"/>
              </a:spcBef>
              <a:buSzPts val="1280"/>
              <a:buFont typeface="Cabin"/>
              <a:buChar char="●"/>
            </a:pPr>
            <a:r>
              <a:rPr lang="en-GB" sz="1200" dirty="0">
                <a:solidFill>
                  <a:schemeClr val="tx1"/>
                </a:solidFill>
                <a:latin typeface="Cabin"/>
                <a:ea typeface="Cabin"/>
                <a:cs typeface="Cabin"/>
                <a:sym typeface="Cabin"/>
              </a:rPr>
              <a:t>Prefers interaction with the outside world.</a:t>
            </a:r>
            <a:endParaRPr lang="en-GB" dirty="0">
              <a:solidFill>
                <a:schemeClr val="tx1"/>
              </a:solidFill>
            </a:endParaRPr>
          </a:p>
          <a:p>
            <a:pPr marL="365125" indent="-288925">
              <a:lnSpc>
                <a:spcPct val="100000"/>
              </a:lnSpc>
              <a:spcBef>
                <a:spcPts val="600"/>
              </a:spcBef>
              <a:buSzPts val="1280"/>
              <a:buFont typeface="Cabin"/>
              <a:buChar char="●"/>
            </a:pPr>
            <a:r>
              <a:rPr lang="en-GB" sz="1200" dirty="0">
                <a:solidFill>
                  <a:schemeClr val="tx1"/>
                </a:solidFill>
                <a:latin typeface="Cabin"/>
                <a:ea typeface="Cabin"/>
                <a:cs typeface="Cabin"/>
                <a:sym typeface="Cabin"/>
              </a:rPr>
              <a:t>Motivated by the outside forces and people</a:t>
            </a:r>
            <a:endParaRPr lang="en-GB" dirty="0">
              <a:solidFill>
                <a:schemeClr val="tx1"/>
              </a:solidFill>
            </a:endParaRPr>
          </a:p>
          <a:p>
            <a:pPr marL="365125" indent="-288925">
              <a:lnSpc>
                <a:spcPct val="100000"/>
              </a:lnSpc>
              <a:spcBef>
                <a:spcPts val="600"/>
              </a:spcBef>
              <a:buSzPts val="1280"/>
              <a:buFont typeface="Cabin"/>
              <a:buChar char="●"/>
            </a:pPr>
            <a:r>
              <a:rPr lang="en-GB" sz="1200" dirty="0">
                <a:solidFill>
                  <a:schemeClr val="tx1"/>
                </a:solidFill>
                <a:latin typeface="Cabin"/>
                <a:ea typeface="Cabin"/>
                <a:cs typeface="Cabin"/>
                <a:sym typeface="Cabin"/>
              </a:rPr>
              <a:t>Enjoys a wide variety of relationship with several individuals</a:t>
            </a:r>
          </a:p>
          <a:p>
            <a:pPr marL="365125" indent="-288925">
              <a:lnSpc>
                <a:spcPct val="100000"/>
              </a:lnSpc>
              <a:spcBef>
                <a:spcPts val="600"/>
              </a:spcBef>
              <a:buSzPts val="1280"/>
              <a:buFont typeface="Cabin"/>
              <a:buChar char="●"/>
            </a:pPr>
            <a:endParaRPr lang="en-GB" sz="1200" dirty="0">
              <a:solidFill>
                <a:schemeClr val="tx1"/>
              </a:solidFill>
              <a:latin typeface="Cabin"/>
              <a:sym typeface="Cabin"/>
            </a:endParaRPr>
          </a:p>
          <a:p>
            <a:pPr marL="76200" indent="0">
              <a:lnSpc>
                <a:spcPct val="100000"/>
              </a:lnSpc>
              <a:spcBef>
                <a:spcPts val="600"/>
              </a:spcBef>
              <a:buSzPts val="1280"/>
              <a:buFont typeface="Cabin"/>
              <a:buNone/>
            </a:pPr>
            <a:r>
              <a:rPr lang="en-GB" sz="1200" dirty="0">
                <a:solidFill>
                  <a:schemeClr val="tx1"/>
                </a:solidFill>
                <a:latin typeface="Cabin"/>
                <a:sym typeface="Cabin"/>
              </a:rPr>
              <a:t>Introverts</a:t>
            </a:r>
          </a:p>
          <a:p>
            <a:pPr marL="365125" indent="-288925">
              <a:lnSpc>
                <a:spcPct val="100000"/>
              </a:lnSpc>
              <a:spcBef>
                <a:spcPts val="0"/>
              </a:spcBef>
              <a:buSzPts val="1280"/>
              <a:buFont typeface="Cabin"/>
              <a:buChar char="●"/>
            </a:pPr>
            <a:r>
              <a:rPr lang="en-GB" sz="1200" dirty="0">
                <a:solidFill>
                  <a:schemeClr val="dk1"/>
                </a:solidFill>
                <a:latin typeface="Cabin"/>
                <a:ea typeface="Cabin"/>
                <a:cs typeface="Cabin"/>
                <a:sym typeface="Cabin"/>
              </a:rPr>
              <a:t>Think and reflect before responding</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Needs time alone to recharge</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Finds motivation from within, closes mind off from outside world</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Prefers one-on-one time in relationships</a:t>
            </a:r>
            <a:endParaRPr lang="en-GB" dirty="0"/>
          </a:p>
          <a:p>
            <a:pPr marL="76200" indent="0">
              <a:lnSpc>
                <a:spcPct val="100000"/>
              </a:lnSpc>
              <a:spcBef>
                <a:spcPts val="600"/>
              </a:spcBef>
              <a:buSzPts val="1280"/>
              <a:buFont typeface="Cabin"/>
              <a:buNone/>
            </a:pPr>
            <a:endParaRPr lang="en-GB" sz="1200" dirty="0">
              <a:solidFill>
                <a:schemeClr val="tx1"/>
              </a:solidFill>
              <a:latin typeface="Cabin"/>
              <a:sym typeface="Cabin"/>
            </a:endParaRPr>
          </a:p>
          <a:p>
            <a:pPr marL="365125" indent="-288925">
              <a:lnSpc>
                <a:spcPct val="100000"/>
              </a:lnSpc>
              <a:spcBef>
                <a:spcPts val="600"/>
              </a:spcBef>
              <a:buSzPts val="1280"/>
              <a:buFont typeface="Cabin"/>
              <a:buChar char="●"/>
            </a:pPr>
            <a:endParaRPr lang="en-GB" dirty="0">
              <a:solidFill>
                <a:schemeClr val="tx1"/>
              </a:solidFill>
            </a:endParaRPr>
          </a:p>
          <a:p>
            <a:pPr marL="0" lvl="0" indent="0" algn="l" rtl="0">
              <a:spcBef>
                <a:spcPts val="0"/>
              </a:spcBef>
              <a:spcAft>
                <a:spcPts val="0"/>
              </a:spcAft>
              <a:buNone/>
            </a:pPr>
            <a:endParaRPr dirty="0"/>
          </a:p>
        </p:txBody>
      </p:sp>
      <p:sp>
        <p:nvSpPr>
          <p:cNvPr id="92" name="Google Shape;92;p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dirty="0"/>
              <a:t>Sensing</a:t>
            </a:r>
          </a:p>
          <a:p>
            <a:pPr marL="365125" indent="-288925">
              <a:lnSpc>
                <a:spcPct val="100000"/>
              </a:lnSpc>
              <a:spcBef>
                <a:spcPts val="0"/>
              </a:spcBef>
              <a:buSzPts val="1280"/>
              <a:buFont typeface="Cabin"/>
              <a:buChar char="●"/>
            </a:pPr>
            <a:r>
              <a:rPr lang="en-GB" sz="1200" dirty="0">
                <a:solidFill>
                  <a:schemeClr val="dk1"/>
                </a:solidFill>
                <a:latin typeface="Cabin"/>
                <a:ea typeface="Cabin"/>
                <a:cs typeface="Cabin"/>
                <a:sym typeface="Cabin"/>
              </a:rPr>
              <a:t>Mental state of mind dwells in the present</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Uses common sense to create practical solutions</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Vivid memory recall rich in detail</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Utilizes past experiences for improvisation</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Prefers clear concrete information</a:t>
            </a: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r>
              <a:rPr lang="en-GB" i="1" dirty="0"/>
              <a:t>Intuition</a:t>
            </a:r>
          </a:p>
          <a:p>
            <a:pPr marL="365125" indent="-288925">
              <a:lnSpc>
                <a:spcPct val="100000"/>
              </a:lnSpc>
              <a:spcBef>
                <a:spcPts val="0"/>
              </a:spcBef>
              <a:buSzPts val="1280"/>
              <a:buFont typeface="Cabin"/>
              <a:buChar char="●"/>
            </a:pPr>
            <a:r>
              <a:rPr lang="en-GB" sz="1200" dirty="0">
                <a:solidFill>
                  <a:schemeClr val="dk1"/>
                </a:solidFill>
                <a:latin typeface="Cabin"/>
                <a:ea typeface="Cabin"/>
                <a:cs typeface="Cabin"/>
                <a:sym typeface="Cabin"/>
              </a:rPr>
              <a:t>Mentally dwells in the future and future possibilities</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Uses imagination and creativity to formulate new solutions</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Memory recalls patterns, content, and connections</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Comfortable with deciphering </a:t>
            </a:r>
            <a:r>
              <a:rPr lang="en-GB" sz="1200" i="1" dirty="0">
                <a:solidFill>
                  <a:schemeClr val="dk1"/>
                </a:solidFill>
                <a:latin typeface="Cabin"/>
                <a:ea typeface="Cabin"/>
                <a:cs typeface="Cabin"/>
                <a:sym typeface="Cabin"/>
              </a:rPr>
              <a:t>fuzzy</a:t>
            </a:r>
            <a:r>
              <a:rPr lang="en-GB" sz="1200" dirty="0">
                <a:solidFill>
                  <a:schemeClr val="dk1"/>
                </a:solidFill>
                <a:latin typeface="Cabin"/>
                <a:ea typeface="Cabin"/>
                <a:cs typeface="Cabin"/>
                <a:sym typeface="Cabin"/>
              </a:rPr>
              <a:t> data</a:t>
            </a:r>
            <a:endParaRPr lang="en-GB" dirty="0"/>
          </a:p>
          <a:p>
            <a:pPr marL="0" lvl="0" indent="0" algn="l" rtl="0">
              <a:spcBef>
                <a:spcPts val="0"/>
              </a:spcBef>
              <a:spcAft>
                <a:spcPts val="0"/>
              </a:spcAft>
              <a:buNone/>
            </a:pPr>
            <a:endParaRPr lang="en-GB" i="1" dirty="0"/>
          </a:p>
          <a:p>
            <a:pPr marL="0" lvl="0" indent="0" algn="l" rtl="0">
              <a:spcBef>
                <a:spcPts val="0"/>
              </a:spcBef>
              <a:spcAft>
                <a:spcPts val="0"/>
              </a:spcAft>
              <a:buNone/>
            </a:pPr>
            <a:endParaRPr lang="en-GB" dirty="0"/>
          </a:p>
        </p:txBody>
      </p:sp>
      <p:sp>
        <p:nvSpPr>
          <p:cNvPr id="126" name="Google Shape;126;p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ctr" anchorCtr="0">
            <a:noAutofit/>
          </a:bodyPr>
          <a:lstStyle/>
          <a:p>
            <a:pPr marL="76200" indent="0">
              <a:lnSpc>
                <a:spcPct val="100000"/>
              </a:lnSpc>
              <a:spcBef>
                <a:spcPts val="0"/>
              </a:spcBef>
              <a:buSzPts val="1280"/>
              <a:buFont typeface="Cabin"/>
              <a:buNone/>
            </a:pPr>
            <a:r>
              <a:rPr lang="en-GB" sz="1200" dirty="0">
                <a:solidFill>
                  <a:schemeClr val="dk1"/>
                </a:solidFill>
                <a:latin typeface="Cabin"/>
                <a:ea typeface="Cabin"/>
                <a:cs typeface="Cabin"/>
                <a:sym typeface="Cabin"/>
              </a:rPr>
              <a:t>Thinking</a:t>
            </a:r>
          </a:p>
          <a:p>
            <a:pPr marL="365125" indent="-288925">
              <a:lnSpc>
                <a:spcPct val="100000"/>
              </a:lnSpc>
              <a:spcBef>
                <a:spcPts val="0"/>
              </a:spcBef>
              <a:buSzPts val="1280"/>
              <a:buFont typeface="Cabin"/>
              <a:buChar char="●"/>
            </a:pPr>
            <a:r>
              <a:rPr lang="en-GB" sz="1200" dirty="0">
                <a:solidFill>
                  <a:schemeClr val="dk1"/>
                </a:solidFill>
                <a:latin typeface="Cabin"/>
                <a:ea typeface="Cabin"/>
                <a:cs typeface="Cabin"/>
                <a:sym typeface="Cabin"/>
              </a:rPr>
              <a:t>Make decisions based on facts and logic</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Notices task and work to be done</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Provides objective and critical analysis</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Accept conflict as part of human nature in relationships</a:t>
            </a:r>
          </a:p>
          <a:p>
            <a:pPr marL="76200" indent="0">
              <a:lnSpc>
                <a:spcPct val="100000"/>
              </a:lnSpc>
              <a:spcBef>
                <a:spcPts val="600"/>
              </a:spcBef>
              <a:buSzPts val="1280"/>
              <a:buFont typeface="Cabin"/>
              <a:buNone/>
            </a:pPr>
            <a:endParaRPr lang="en-GB" sz="1200" dirty="0">
              <a:solidFill>
                <a:schemeClr val="dk1"/>
              </a:solidFill>
              <a:latin typeface="Cabin"/>
              <a:sym typeface="Cabin"/>
            </a:endParaRPr>
          </a:p>
          <a:p>
            <a:pPr marL="76200" indent="0">
              <a:lnSpc>
                <a:spcPct val="100000"/>
              </a:lnSpc>
              <a:spcBef>
                <a:spcPts val="600"/>
              </a:spcBef>
              <a:buSzPts val="1280"/>
              <a:buFont typeface="Cabin"/>
              <a:buNone/>
            </a:pPr>
            <a:r>
              <a:rPr lang="en-GB" sz="1200" dirty="0">
                <a:solidFill>
                  <a:schemeClr val="dk1"/>
                </a:solidFill>
                <a:latin typeface="Cabin"/>
                <a:sym typeface="Cabin"/>
              </a:rPr>
              <a:t>Feeling</a:t>
            </a:r>
            <a:endParaRPr lang="en-GB" dirty="0"/>
          </a:p>
          <a:p>
            <a:pPr marL="365125" indent="-288925">
              <a:lnSpc>
                <a:spcPct val="100000"/>
              </a:lnSpc>
              <a:spcBef>
                <a:spcPts val="0"/>
              </a:spcBef>
              <a:buSzPts val="1280"/>
              <a:buFont typeface="Cabin"/>
              <a:buChar char="●"/>
            </a:pPr>
            <a:r>
              <a:rPr lang="en-GB" sz="1200" dirty="0">
                <a:solidFill>
                  <a:schemeClr val="dk1"/>
                </a:solidFill>
                <a:latin typeface="Cabin"/>
                <a:ea typeface="Cabin"/>
                <a:cs typeface="Cabin"/>
                <a:sym typeface="Cabin"/>
              </a:rPr>
              <a:t>Use personal feeling to make decisions</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Sensitive to the needs of others and takes others into consideration</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Seeks approval from peers and sides with popular opinion</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Becomes unsettled around conflict and disorder</a:t>
            </a:r>
            <a:endParaRPr lang="en-GB" dirty="0"/>
          </a:p>
          <a:p>
            <a:pPr marL="0" lvl="0" indent="0" algn="l" rtl="0">
              <a:spcBef>
                <a:spcPts val="0"/>
              </a:spcBef>
              <a:spcAft>
                <a:spcPts val="0"/>
              </a:spcAft>
              <a:buNone/>
            </a:pPr>
            <a:endParaRPr dirty="0"/>
          </a:p>
        </p:txBody>
      </p:sp>
      <p:sp>
        <p:nvSpPr>
          <p:cNvPr id="160" name="Google Shape;160;p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p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dirty="0"/>
              <a:t>Judging</a:t>
            </a:r>
          </a:p>
          <a:p>
            <a:pPr marL="365125" indent="-288925">
              <a:lnSpc>
                <a:spcPct val="100000"/>
              </a:lnSpc>
              <a:spcBef>
                <a:spcPts val="0"/>
              </a:spcBef>
              <a:buSzPts val="1280"/>
              <a:buFont typeface="Cabin"/>
              <a:buChar char="●"/>
            </a:pPr>
            <a:r>
              <a:rPr lang="en-GB" sz="1200" dirty="0">
                <a:solidFill>
                  <a:schemeClr val="dk1"/>
                </a:solidFill>
                <a:latin typeface="Cabin"/>
                <a:ea typeface="Cabin"/>
                <a:cs typeface="Cabin"/>
                <a:sym typeface="Cabin"/>
              </a:rPr>
              <a:t>Plans details in advance</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Focus task at hand and completes meaningful segments before moving on</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Works to avoid stress and stays ahead of deadlines</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Uses target dates and goals to manage life</a:t>
            </a: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r>
              <a:rPr lang="en-GB" dirty="0"/>
              <a:t>Perceiving</a:t>
            </a:r>
          </a:p>
          <a:p>
            <a:pPr marL="365125" indent="-288925">
              <a:lnSpc>
                <a:spcPct val="100000"/>
              </a:lnSpc>
              <a:spcBef>
                <a:spcPts val="0"/>
              </a:spcBef>
              <a:buSzPts val="1280"/>
              <a:buFont typeface="Cabin"/>
              <a:buChar char="●"/>
            </a:pPr>
            <a:r>
              <a:rPr lang="en-GB" sz="1200" dirty="0">
                <a:solidFill>
                  <a:schemeClr val="dk1"/>
                </a:solidFill>
                <a:latin typeface="Cabin"/>
                <a:ea typeface="Cabin"/>
                <a:cs typeface="Cabin"/>
                <a:sym typeface="Cabin"/>
              </a:rPr>
              <a:t>Moves into action with out a plan</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Multitask and mixes work with pleasure</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Tolerant of deadlines, dose best work under pressure</a:t>
            </a:r>
            <a:endParaRPr lang="en-GB" dirty="0"/>
          </a:p>
          <a:p>
            <a:pPr marL="365125" indent="-288925">
              <a:lnSpc>
                <a:spcPct val="100000"/>
              </a:lnSpc>
              <a:spcBef>
                <a:spcPts val="600"/>
              </a:spcBef>
              <a:buSzPts val="1280"/>
              <a:buFont typeface="Cabin"/>
              <a:buChar char="●"/>
            </a:pPr>
            <a:r>
              <a:rPr lang="en-GB" sz="1200" dirty="0">
                <a:solidFill>
                  <a:schemeClr val="dk1"/>
                </a:solidFill>
                <a:latin typeface="Cabin"/>
                <a:ea typeface="Cabin"/>
                <a:cs typeface="Cabin"/>
                <a:sym typeface="Cabin"/>
              </a:rPr>
              <a:t>Avoids commitments that interfere with flexibility, freedom, and variety</a:t>
            </a:r>
            <a:endParaRPr lang="en-GB" dirty="0"/>
          </a:p>
          <a:p>
            <a:pPr marL="0" lvl="0" indent="0" algn="l" rtl="0">
              <a:spcBef>
                <a:spcPts val="0"/>
              </a:spcBef>
              <a:spcAft>
                <a:spcPts val="0"/>
              </a:spcAft>
              <a:buNone/>
            </a:pPr>
            <a:endParaRPr lang="en-GB" dirty="0"/>
          </a:p>
        </p:txBody>
      </p:sp>
      <p:sp>
        <p:nvSpPr>
          <p:cNvPr id="194" name="Google Shape;194;p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p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2/10/2025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2/10/2025</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2/10/2025</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2/10/2025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2/10/2025</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2/10/2025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2/10/2025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Online Image Placeholder 2"/>
          <p:cNvSpPr>
            <a:spLocks noGrp="1"/>
          </p:cNvSpPr>
          <p:nvPr>
            <p:ph type="clipArt" sz="half" idx="1"/>
          </p:nvPr>
        </p:nvSpPr>
        <p:spPr>
          <a:xfrm>
            <a:off x="914400" y="1981200"/>
            <a:ext cx="5080000" cy="4114800"/>
          </a:xfrm>
        </p:spPr>
        <p:txBody>
          <a:bodyPr/>
          <a:lstStyle/>
          <a:p>
            <a:endParaRPr lang="en-GB"/>
          </a:p>
        </p:txBody>
      </p:sp>
      <p:sp>
        <p:nvSpPr>
          <p:cNvPr id="4" name="Text Placeholder 3"/>
          <p:cNvSpPr>
            <a:spLocks noGrp="1"/>
          </p:cNvSpPr>
          <p:nvPr>
            <p:ph type="body" sz="half" idx="2"/>
          </p:nvPr>
        </p:nvSpPr>
        <p:spPr>
          <a:xfrm>
            <a:off x="6197600" y="1981200"/>
            <a:ext cx="5080000"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248400"/>
            <a:ext cx="2540000" cy="457200"/>
          </a:xfrm>
        </p:spPr>
        <p:txBody>
          <a:bodyPr/>
          <a:lstStyle>
            <a:lvl1pPr>
              <a:defRPr/>
            </a:lvl1pPr>
          </a:lstStyle>
          <a:p>
            <a:endParaRPr lang="en-US" altLang="en-US"/>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endParaRPr lang="en-US" altLang="en-US"/>
          </a:p>
        </p:txBody>
      </p:sp>
      <p:sp>
        <p:nvSpPr>
          <p:cNvPr id="7" name="Slide Number Placeholder 6"/>
          <p:cNvSpPr>
            <a:spLocks noGrp="1"/>
          </p:cNvSpPr>
          <p:nvPr>
            <p:ph type="sldNum" sz="quarter" idx="12"/>
          </p:nvPr>
        </p:nvSpPr>
        <p:spPr>
          <a:xfrm>
            <a:off x="8737600" y="6248400"/>
            <a:ext cx="2540000" cy="457200"/>
          </a:xfrm>
        </p:spPr>
        <p:txBody>
          <a:bodyPr/>
          <a:lstStyle>
            <a:lvl1pPr>
              <a:defRPr/>
            </a:lvl1pPr>
          </a:lstStyle>
          <a:p>
            <a:fld id="{A28E8CAE-4E44-46BA-85DD-FDDBDFFE6AD9}" type="slidenum">
              <a:rPr lang="en-US" altLang="en-US"/>
              <a:pPr/>
              <a:t>‹#›</a:t>
            </a:fld>
            <a:endParaRPr lang="en-US" altLang="en-US"/>
          </a:p>
        </p:txBody>
      </p:sp>
    </p:spTree>
    <p:extLst>
      <p:ext uri="{BB962C8B-B14F-4D97-AF65-F5344CB8AC3E}">
        <p14:creationId xmlns:p14="http://schemas.microsoft.com/office/powerpoint/2010/main" val="3149992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2/10/2025</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16personalities.com/free-personality-test"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Personality L4</a:t>
            </a:r>
            <a:endParaRPr lang="en-GB" dirty="0"/>
          </a:p>
        </p:txBody>
      </p:sp>
      <p:sp>
        <p:nvSpPr>
          <p:cNvPr id="4" name="Subtitle 3"/>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368521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a:xfrm>
            <a:off x="3687618" y="162091"/>
            <a:ext cx="7772400" cy="1143000"/>
          </a:xfrm>
          <a:solidFill>
            <a:srgbClr val="CCFFFF"/>
          </a:solidFill>
          <a:ln>
            <a:solidFill>
              <a:schemeClr val="tx1"/>
            </a:solidFill>
            <a:miter lim="800000"/>
            <a:headEnd/>
            <a:tailEnd/>
          </a:ln>
        </p:spPr>
        <p:txBody>
          <a:bodyPr/>
          <a:lstStyle/>
          <a:p>
            <a:r>
              <a:rPr lang="en-US" altLang="en-US" sz="5400" b="1" dirty="0">
                <a:solidFill>
                  <a:srgbClr val="0070C0"/>
                </a:solidFill>
              </a:rPr>
              <a:t> 3 Levels of Consciousness</a:t>
            </a:r>
            <a:endParaRPr lang="en-US" altLang="en-US" sz="5400" dirty="0">
              <a:solidFill>
                <a:srgbClr val="0070C0"/>
              </a:solidFill>
            </a:endParaRPr>
          </a:p>
        </p:txBody>
      </p:sp>
      <p:sp>
        <p:nvSpPr>
          <p:cNvPr id="2052" name="Rectangle 4"/>
          <p:cNvSpPr>
            <a:spLocks noGrp="1" noChangeArrowheads="1"/>
          </p:cNvSpPr>
          <p:nvPr>
            <p:ph type="body" sz="half" idx="2"/>
          </p:nvPr>
        </p:nvSpPr>
        <p:spPr>
          <a:xfrm>
            <a:off x="3687618" y="1496291"/>
            <a:ext cx="4291725" cy="4574309"/>
          </a:xfrm>
          <a:solidFill>
            <a:srgbClr val="FFFFFF"/>
          </a:solidFill>
          <a:ln w="28575">
            <a:solidFill>
              <a:srgbClr val="0070C0"/>
            </a:solidFill>
            <a:miter lim="800000"/>
            <a:headEnd/>
            <a:tailEnd/>
          </a:ln>
        </p:spPr>
        <p:txBody>
          <a:bodyPr>
            <a:normAutofit/>
          </a:bodyPr>
          <a:lstStyle/>
          <a:p>
            <a:pPr>
              <a:lnSpc>
                <a:spcPct val="90000"/>
              </a:lnSpc>
            </a:pPr>
            <a:endParaRPr lang="en-US" altLang="en-US" sz="1050" b="1" dirty="0">
              <a:solidFill>
                <a:srgbClr val="FF0000"/>
              </a:solidFill>
              <a:latin typeface="Lucida Sans Unicode" panose="020B0602030504020204" pitchFamily="34" charset="0"/>
            </a:endParaRPr>
          </a:p>
          <a:p>
            <a:pPr>
              <a:lnSpc>
                <a:spcPct val="90000"/>
              </a:lnSpc>
            </a:pPr>
            <a:r>
              <a:rPr lang="en-US" altLang="en-US" b="1" dirty="0">
                <a:solidFill>
                  <a:srgbClr val="FF0000"/>
                </a:solidFill>
                <a:latin typeface="Lucida Sans Unicode" panose="020B0602030504020204" pitchFamily="34" charset="0"/>
              </a:rPr>
              <a:t>Ego:</a:t>
            </a:r>
            <a:r>
              <a:rPr lang="en-US" altLang="en-US" b="1" dirty="0">
                <a:latin typeface="Lucida Sans Unicode" panose="020B0602030504020204" pitchFamily="34" charset="0"/>
              </a:rPr>
              <a:t> conscious level; carries out daily activities; like Freud’s  </a:t>
            </a:r>
            <a:r>
              <a:rPr lang="en-US" altLang="en-US" b="1" dirty="0">
                <a:solidFill>
                  <a:srgbClr val="0066CC"/>
                </a:solidFill>
                <a:latin typeface="Lucida Sans Unicode" panose="020B0602030504020204" pitchFamily="34" charset="0"/>
              </a:rPr>
              <a:t>Conscious</a:t>
            </a:r>
          </a:p>
          <a:p>
            <a:pPr>
              <a:lnSpc>
                <a:spcPct val="90000"/>
              </a:lnSpc>
            </a:pPr>
            <a:r>
              <a:rPr lang="en-US" altLang="en-US" b="1" dirty="0">
                <a:solidFill>
                  <a:srgbClr val="FF0000"/>
                </a:solidFill>
                <a:latin typeface="Lucida Sans Unicode" panose="020B0602030504020204" pitchFamily="34" charset="0"/>
              </a:rPr>
              <a:t>Personal Unconscious</a:t>
            </a:r>
            <a:r>
              <a:rPr lang="en-US" altLang="en-US" dirty="0">
                <a:solidFill>
                  <a:srgbClr val="FF0000"/>
                </a:solidFill>
                <a:latin typeface="Lucida Sans Unicode" panose="020B0602030504020204" pitchFamily="34" charset="0"/>
              </a:rPr>
              <a:t>:  </a:t>
            </a:r>
            <a:r>
              <a:rPr lang="en-US" altLang="en-US" b="1" dirty="0">
                <a:latin typeface="Lucida Sans Unicode" panose="020B0602030504020204" pitchFamily="34" charset="0"/>
              </a:rPr>
              <a:t>individual’s thoughts, memories, wishes, impulses; like Freud’s</a:t>
            </a:r>
            <a:r>
              <a:rPr lang="en-US" altLang="en-US" b="1" dirty="0">
                <a:solidFill>
                  <a:srgbClr val="FF0000"/>
                </a:solidFill>
                <a:latin typeface="Lucida Sans Unicode" panose="020B0602030504020204" pitchFamily="34" charset="0"/>
              </a:rPr>
              <a:t> </a:t>
            </a:r>
            <a:r>
              <a:rPr lang="en-US" altLang="en-US" b="1" dirty="0">
                <a:solidFill>
                  <a:srgbClr val="0066CC"/>
                </a:solidFill>
                <a:latin typeface="Lucida Sans Unicode" panose="020B0602030504020204" pitchFamily="34" charset="0"/>
              </a:rPr>
              <a:t>Preconscious + Unconscious</a:t>
            </a:r>
          </a:p>
          <a:p>
            <a:pPr>
              <a:lnSpc>
                <a:spcPct val="90000"/>
              </a:lnSpc>
            </a:pPr>
            <a:r>
              <a:rPr lang="en-US" altLang="en-US" b="1" dirty="0">
                <a:solidFill>
                  <a:srgbClr val="FF0000"/>
                </a:solidFill>
                <a:latin typeface="Lucida Sans Unicode" panose="020B0602030504020204" pitchFamily="34" charset="0"/>
              </a:rPr>
              <a:t>Collective Unconscious:</a:t>
            </a:r>
            <a:r>
              <a:rPr lang="en-US" altLang="en-US" b="1" dirty="0">
                <a:latin typeface="Lucida Sans Unicode" panose="020B0602030504020204" pitchFamily="34" charset="0"/>
              </a:rPr>
              <a:t> storehouse of memories inherited from the common ancestors of the whole human race;  no counterpart in Freud’s theory  </a:t>
            </a:r>
          </a:p>
          <a:p>
            <a:pPr>
              <a:lnSpc>
                <a:spcPct val="90000"/>
              </a:lnSpc>
            </a:pPr>
            <a:endParaRPr lang="en-US" altLang="en-US" b="1" dirty="0">
              <a:solidFill>
                <a:srgbClr val="0066CC"/>
              </a:solidFill>
              <a:latin typeface="Lucida Sans Unicode" panose="020B0602030504020204" pitchFamily="34" charset="0"/>
            </a:endParaRPr>
          </a:p>
        </p:txBody>
      </p:sp>
      <p:pic>
        <p:nvPicPr>
          <p:cNvPr id="2053" name="Picture 5" descr="C:\Documents and Settings\dnavarick\Application Data\Microsoft\Media Catalog\jung.gif"/>
          <p:cNvPicPr>
            <a:picLocks noGrp="1" noChangeAspect="1" noChangeArrowheads="1"/>
          </p:cNvPicPr>
          <p:nvPr>
            <p:ph type="clipArt" sz="half" idx="1"/>
          </p:nvPr>
        </p:nvPicPr>
        <p:blipFill>
          <a:blip r:embed="rId3">
            <a:extLst>
              <a:ext uri="{28A0092B-C50C-407E-A947-70E740481C1C}">
                <a14:useLocalDpi xmlns:a14="http://schemas.microsoft.com/office/drawing/2010/main" val="0"/>
              </a:ext>
            </a:extLst>
          </a:blip>
          <a:srcRect/>
          <a:stretch>
            <a:fillRect/>
          </a:stretch>
        </p:blipFill>
        <p:spPr>
          <a:xfrm>
            <a:off x="0" y="0"/>
            <a:ext cx="1873250" cy="2527300"/>
          </a:xfrm>
          <a:ln>
            <a:solidFill>
              <a:schemeClr val="tx1"/>
            </a:solidFill>
            <a:miter lim="800000"/>
            <a:headEnd/>
            <a:tailEnd/>
          </a:ln>
        </p:spPr>
      </p:pic>
      <p:sp>
        <p:nvSpPr>
          <p:cNvPr id="2" name="Rectangle 1"/>
          <p:cNvSpPr/>
          <p:nvPr/>
        </p:nvSpPr>
        <p:spPr>
          <a:xfrm>
            <a:off x="347535" y="3419614"/>
            <a:ext cx="2123915" cy="707886"/>
          </a:xfrm>
          <a:prstGeom prst="rect">
            <a:avLst/>
          </a:prstGeom>
        </p:spPr>
        <p:txBody>
          <a:bodyPr wrap="none">
            <a:spAutoFit/>
          </a:bodyPr>
          <a:lstStyle/>
          <a:p>
            <a:r>
              <a:rPr lang="en-US" altLang="en-US" sz="4000" dirty="0">
                <a:solidFill>
                  <a:schemeClr val="bg1"/>
                </a:solidFill>
              </a:rPr>
              <a:t>Carl Jung</a:t>
            </a:r>
          </a:p>
        </p:txBody>
      </p:sp>
      <p:sp>
        <p:nvSpPr>
          <p:cNvPr id="3" name="Rectangle 2"/>
          <p:cNvSpPr/>
          <p:nvPr/>
        </p:nvSpPr>
        <p:spPr>
          <a:xfrm>
            <a:off x="8099902" y="1496291"/>
            <a:ext cx="3635675" cy="461665"/>
          </a:xfrm>
          <a:prstGeom prst="rect">
            <a:avLst/>
          </a:prstGeom>
        </p:spPr>
        <p:txBody>
          <a:bodyPr wrap="none">
            <a:spAutoFit/>
          </a:bodyPr>
          <a:lstStyle/>
          <a:p>
            <a:r>
              <a:rPr lang="en-US" altLang="en-US" sz="2400" dirty="0"/>
              <a:t>The Collective Unconscious</a:t>
            </a:r>
          </a:p>
        </p:txBody>
      </p:sp>
      <p:sp>
        <p:nvSpPr>
          <p:cNvPr id="4" name="Rectangle 3"/>
          <p:cNvSpPr/>
          <p:nvPr/>
        </p:nvSpPr>
        <p:spPr>
          <a:xfrm>
            <a:off x="8200724" y="2149156"/>
            <a:ext cx="3397718" cy="2554545"/>
          </a:xfrm>
          <a:prstGeom prst="rect">
            <a:avLst/>
          </a:prstGeom>
          <a:solidFill>
            <a:schemeClr val="accent2">
              <a:lumMod val="40000"/>
              <a:lumOff val="60000"/>
            </a:schemeClr>
          </a:solidFill>
        </p:spPr>
        <p:txBody>
          <a:bodyPr wrap="square">
            <a:spAutoFit/>
          </a:bodyPr>
          <a:lstStyle/>
          <a:p>
            <a:r>
              <a:rPr lang="en-GB" sz="2000" dirty="0"/>
              <a:t>The human mind has innate characteristics “imprinted” on it as a result of evolution. These universal predispositions stem from our ancestral past. Fear of the dark, or of snakes and spiders might be examples.</a:t>
            </a:r>
          </a:p>
        </p:txBody>
      </p:sp>
      <p:sp>
        <p:nvSpPr>
          <p:cNvPr id="5" name="Rectangle 4"/>
          <p:cNvSpPr/>
          <p:nvPr/>
        </p:nvSpPr>
        <p:spPr>
          <a:xfrm>
            <a:off x="8262969" y="5054937"/>
            <a:ext cx="3335473" cy="1015663"/>
          </a:xfrm>
          <a:prstGeom prst="rect">
            <a:avLst/>
          </a:prstGeom>
          <a:solidFill>
            <a:schemeClr val="accent4">
              <a:lumMod val="40000"/>
              <a:lumOff val="60000"/>
            </a:schemeClr>
          </a:solidFill>
        </p:spPr>
        <p:txBody>
          <a:bodyPr wrap="square">
            <a:spAutoFit/>
          </a:bodyPr>
          <a:lstStyle/>
          <a:p>
            <a:r>
              <a:rPr lang="en-GB" sz="2000" dirty="0"/>
              <a:t>Jung called these ancestral memories and images archetypes.</a:t>
            </a:r>
          </a:p>
        </p:txBody>
      </p:sp>
    </p:spTree>
    <p:extLst>
      <p:ext uri="{BB962C8B-B14F-4D97-AF65-F5344CB8AC3E}">
        <p14:creationId xmlns:p14="http://schemas.microsoft.com/office/powerpoint/2010/main" val="2808387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0774" y="2438968"/>
            <a:ext cx="2947482" cy="4601183"/>
          </a:xfrm>
        </p:spPr>
        <p:txBody>
          <a:bodyPr/>
          <a:lstStyle/>
          <a:p>
            <a:r>
              <a:rPr lang="en-GB" dirty="0"/>
              <a:t>Jungian Archetypes</a:t>
            </a:r>
          </a:p>
        </p:txBody>
      </p:sp>
      <p:graphicFrame>
        <p:nvGraphicFramePr>
          <p:cNvPr id="4" name="Diagram 3"/>
          <p:cNvGraphicFramePr/>
          <p:nvPr>
            <p:extLst>
              <p:ext uri="{D42A27DB-BD31-4B8C-83A1-F6EECF244321}">
                <p14:modId xmlns:p14="http://schemas.microsoft.com/office/powerpoint/2010/main" val="3241603879"/>
              </p:ext>
            </p:extLst>
          </p:nvPr>
        </p:nvGraphicFramePr>
        <p:xfrm>
          <a:off x="73891" y="-129309"/>
          <a:ext cx="11981475" cy="40917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3"/>
          <p:cNvSpPr txBox="1">
            <a:spLocks noChangeArrowheads="1"/>
          </p:cNvSpPr>
          <p:nvPr/>
        </p:nvSpPr>
        <p:spPr>
          <a:xfrm>
            <a:off x="3251200" y="3759200"/>
            <a:ext cx="8424244" cy="3098800"/>
          </a:xfrm>
          <a:prstGeom prst="rect">
            <a:avLst/>
          </a:prstGeom>
          <a:solidFill>
            <a:schemeClr val="accent2">
              <a:lumMod val="40000"/>
              <a:lumOff val="60000"/>
            </a:schemeClr>
          </a:solidFill>
          <a:ln>
            <a:solidFill>
              <a:schemeClr val="tx1"/>
            </a:solidFill>
            <a:miter lim="800000"/>
            <a:headEnd/>
            <a:tailEnd/>
          </a:ln>
        </p:spPr>
        <p:txBody>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r>
              <a:rPr lang="en-US" altLang="en-US" sz="2200" dirty="0">
                <a:solidFill>
                  <a:srgbClr val="FF0000"/>
                </a:solidFill>
              </a:rPr>
              <a:t>Persona:</a:t>
            </a:r>
            <a:r>
              <a:rPr lang="en-US" altLang="en-US" sz="2200" dirty="0"/>
              <a:t>  your public personality, aspects of yourself that you reveal to others.</a:t>
            </a:r>
          </a:p>
          <a:p>
            <a:r>
              <a:rPr lang="en-US" altLang="en-US" sz="2200" dirty="0">
                <a:solidFill>
                  <a:srgbClr val="FF0000"/>
                </a:solidFill>
              </a:rPr>
              <a:t>Shadow:</a:t>
            </a:r>
            <a:r>
              <a:rPr lang="en-US" altLang="en-US" sz="2200" dirty="0"/>
              <a:t>  prehistoric fear of wild animals, represents animal side of human nature.</a:t>
            </a:r>
          </a:p>
          <a:p>
            <a:r>
              <a:rPr lang="en-US" altLang="en-US" sz="2200" dirty="0">
                <a:solidFill>
                  <a:srgbClr val="FF0000"/>
                </a:solidFill>
              </a:rPr>
              <a:t>Anima:</a:t>
            </a:r>
            <a:r>
              <a:rPr lang="en-US" altLang="en-US" sz="2200" dirty="0"/>
              <a:t> feminine archetype in men.</a:t>
            </a:r>
          </a:p>
          <a:p>
            <a:r>
              <a:rPr lang="en-US" altLang="en-US" sz="2200" dirty="0">
                <a:solidFill>
                  <a:srgbClr val="FF0000"/>
                </a:solidFill>
              </a:rPr>
              <a:t>Animus:</a:t>
            </a:r>
            <a:r>
              <a:rPr lang="en-US" altLang="en-US" sz="2200" dirty="0"/>
              <a:t> masculine archetype in women. </a:t>
            </a:r>
          </a:p>
          <a:p>
            <a:r>
              <a:rPr lang="en-US" altLang="en-US" sz="2200" dirty="0">
                <a:solidFill>
                  <a:srgbClr val="FF0000"/>
                </a:solidFill>
              </a:rPr>
              <a:t>Others:  </a:t>
            </a:r>
            <a:r>
              <a:rPr lang="en-US" altLang="en-US" sz="2200" dirty="0"/>
              <a:t>God,</a:t>
            </a:r>
            <a:r>
              <a:rPr lang="en-US" altLang="en-US" sz="2200" dirty="0">
                <a:solidFill>
                  <a:srgbClr val="FF0000"/>
                </a:solidFill>
              </a:rPr>
              <a:t> </a:t>
            </a:r>
            <a:r>
              <a:rPr lang="en-US" altLang="en-US" sz="2200" dirty="0"/>
              <a:t>Hero, Nurturing Mother, Wise Old Man, Wicked Witch, Devil, Powerful Father.</a:t>
            </a:r>
          </a:p>
        </p:txBody>
      </p:sp>
    </p:spTree>
    <p:extLst>
      <p:ext uri="{BB962C8B-B14F-4D97-AF65-F5344CB8AC3E}">
        <p14:creationId xmlns:p14="http://schemas.microsoft.com/office/powerpoint/2010/main" val="17817648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bg1"/>
                </a:solidFill>
                <a:latin typeface="Raleway"/>
              </a:rPr>
              <a:t>Introvert and Extrovert Personalities</a:t>
            </a:r>
            <a:br>
              <a:rPr lang="en-GB" b="1" dirty="0">
                <a:solidFill>
                  <a:schemeClr val="bg1"/>
                </a:solidFill>
                <a:latin typeface="Raleway"/>
              </a:rPr>
            </a:br>
            <a:endParaRPr lang="en-GB" dirty="0">
              <a:solidFill>
                <a:schemeClr val="bg1"/>
              </a:solidFill>
            </a:endParaRPr>
          </a:p>
        </p:txBody>
      </p:sp>
      <p:graphicFrame>
        <p:nvGraphicFramePr>
          <p:cNvPr id="5" name="Diagram 4"/>
          <p:cNvGraphicFramePr/>
          <p:nvPr>
            <p:extLst>
              <p:ext uri="{D42A27DB-BD31-4B8C-83A1-F6EECF244321}">
                <p14:modId xmlns:p14="http://schemas.microsoft.com/office/powerpoint/2010/main" val="2180204689"/>
              </p:ext>
            </p:extLst>
          </p:nvPr>
        </p:nvGraphicFramePr>
        <p:xfrm>
          <a:off x="3740728" y="431446"/>
          <a:ext cx="7749308" cy="9233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52CF9F19-5FEC-1C47-25F1-7D5A8DDB30AF}"/>
              </a:ext>
            </a:extLst>
          </p:cNvPr>
          <p:cNvPicPr>
            <a:picLocks noChangeAspect="1"/>
          </p:cNvPicPr>
          <p:nvPr/>
        </p:nvPicPr>
        <p:blipFill>
          <a:blip r:embed="rId8"/>
          <a:stretch>
            <a:fillRect/>
          </a:stretch>
        </p:blipFill>
        <p:spPr>
          <a:xfrm>
            <a:off x="3616658" y="1354776"/>
            <a:ext cx="8413706" cy="4909546"/>
          </a:xfrm>
          <a:prstGeom prst="rect">
            <a:avLst/>
          </a:prstGeom>
        </p:spPr>
      </p:pic>
    </p:spTree>
    <p:extLst>
      <p:ext uri="{BB962C8B-B14F-4D97-AF65-F5344CB8AC3E}">
        <p14:creationId xmlns:p14="http://schemas.microsoft.com/office/powerpoint/2010/main" val="1743333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a:t>Whether we are introverts or extroverts, we need to deal with the world, inner and outer. And each of us has</a:t>
            </a:r>
            <a:br>
              <a:rPr lang="en-GB" sz="2400" dirty="0"/>
            </a:br>
            <a:r>
              <a:rPr lang="en-GB" sz="2400" dirty="0"/>
              <a:t>our preferred ways of dealing with it, ways we are comfortable with and good at. Jung suggests there are four</a:t>
            </a:r>
            <a:br>
              <a:rPr lang="en-GB" sz="2400" dirty="0"/>
            </a:br>
            <a:r>
              <a:rPr lang="en-GB" sz="2400" dirty="0"/>
              <a:t>basic ways, or functions:</a:t>
            </a:r>
            <a:br>
              <a:rPr lang="en-GB" sz="2400" dirty="0"/>
            </a:br>
            <a:endParaRPr lang="en-GB" sz="2400" dirty="0"/>
          </a:p>
        </p:txBody>
      </p:sp>
      <p:sp>
        <p:nvSpPr>
          <p:cNvPr id="6" name="Rectangle 5"/>
          <p:cNvSpPr/>
          <p:nvPr/>
        </p:nvSpPr>
        <p:spPr>
          <a:xfrm>
            <a:off x="9788005" y="0"/>
            <a:ext cx="2369559" cy="369332"/>
          </a:xfrm>
          <a:prstGeom prst="rect">
            <a:avLst/>
          </a:prstGeom>
        </p:spPr>
        <p:txBody>
          <a:bodyPr wrap="none">
            <a:spAutoFit/>
          </a:bodyPr>
          <a:lstStyle/>
          <a:p>
            <a:pPr>
              <a:buFont typeface="Wingdings" panose="05000000000000000000" pitchFamily="2" charset="2"/>
              <a:buNone/>
            </a:pPr>
            <a:r>
              <a:rPr lang="en-GB" altLang="en-US" dirty="0">
                <a:latin typeface="Calibri" panose="020F0502020204030204" pitchFamily="34" charset="0"/>
              </a:rPr>
              <a:t>	 </a:t>
            </a:r>
            <a:r>
              <a:rPr lang="en-GB" altLang="en-US" i="1" dirty="0">
                <a:latin typeface="Calibri" panose="020F0502020204030204" pitchFamily="34" charset="0"/>
              </a:rPr>
              <a:t>(Jung, 1968, p.49)</a:t>
            </a:r>
            <a:endParaRPr lang="en-GB" altLang="en-US" dirty="0">
              <a:latin typeface="Calibri" panose="020F0502020204030204" pitchFamily="34" charset="0"/>
            </a:endParaRPr>
          </a:p>
        </p:txBody>
      </p:sp>
      <p:sp>
        <p:nvSpPr>
          <p:cNvPr id="7" name="Rectangle 6"/>
          <p:cNvSpPr/>
          <p:nvPr/>
        </p:nvSpPr>
        <p:spPr>
          <a:xfrm>
            <a:off x="3614601" y="369332"/>
            <a:ext cx="8020349" cy="6740307"/>
          </a:xfrm>
          <a:prstGeom prst="rect">
            <a:avLst/>
          </a:prstGeom>
        </p:spPr>
        <p:txBody>
          <a:bodyPr wrap="square">
            <a:spAutoFit/>
          </a:bodyPr>
          <a:lstStyle/>
          <a:p>
            <a:pPr>
              <a:buFont typeface="Wingdings" panose="05000000000000000000" pitchFamily="2" charset="2"/>
              <a:buNone/>
            </a:pPr>
            <a:r>
              <a:rPr lang="en-GB" altLang="en-US" sz="2400" b="1" dirty="0">
                <a:latin typeface="Calibri" panose="020F0502020204030204" pitchFamily="34" charset="0"/>
              </a:rPr>
              <a:t>Sensing</a:t>
            </a:r>
            <a:r>
              <a:rPr lang="en-GB" altLang="en-US" sz="2400" dirty="0">
                <a:latin typeface="Calibri" panose="020F0502020204030204" pitchFamily="34" charset="0"/>
              </a:rPr>
              <a:t> – </a:t>
            </a:r>
            <a:r>
              <a:rPr lang="en-GB" altLang="en-US" sz="2400" dirty="0"/>
              <a:t>G</a:t>
            </a:r>
            <a:r>
              <a:rPr lang="en-GB" sz="2400" dirty="0"/>
              <a:t>etting information by means of the senses. Good at looking and listening and generally getting to know the world. Jung called this one of the irrational functions, meaning that it involved perception rather than judging of information. </a:t>
            </a:r>
            <a:endParaRPr lang="en-GB" altLang="en-US" sz="2400" dirty="0">
              <a:latin typeface="Calibri" panose="020F0502020204030204" pitchFamily="34" charset="0"/>
            </a:endParaRPr>
          </a:p>
          <a:p>
            <a:pPr>
              <a:buFont typeface="Wingdings" panose="05000000000000000000" pitchFamily="2" charset="2"/>
              <a:buNone/>
            </a:pPr>
            <a:r>
              <a:rPr lang="en-GB" altLang="en-US" sz="2400" b="1" dirty="0">
                <a:latin typeface="Calibri" panose="020F0502020204030204" pitchFamily="34" charset="0"/>
              </a:rPr>
              <a:t>Intuitive </a:t>
            </a:r>
            <a:r>
              <a:rPr lang="en-GB" altLang="en-US" sz="2400" dirty="0">
                <a:latin typeface="Calibri" panose="020F0502020204030204" pitchFamily="34" charset="0"/>
              </a:rPr>
              <a:t>–perception that works outside of the usual conscious processes. It is irrational or perceptual,</a:t>
            </a:r>
          </a:p>
          <a:p>
            <a:pPr>
              <a:buFont typeface="Wingdings" panose="05000000000000000000" pitchFamily="2" charset="2"/>
              <a:buNone/>
            </a:pPr>
            <a:r>
              <a:rPr lang="en-GB" altLang="en-US" sz="2400" dirty="0">
                <a:latin typeface="Calibri" panose="020F0502020204030204" pitchFamily="34" charset="0"/>
              </a:rPr>
              <a:t>like sensing, but comes from the complex integration of large</a:t>
            </a:r>
          </a:p>
          <a:p>
            <a:pPr>
              <a:buFont typeface="Wingdings" panose="05000000000000000000" pitchFamily="2" charset="2"/>
              <a:buNone/>
            </a:pPr>
            <a:r>
              <a:rPr lang="en-GB" altLang="en-US" sz="2400" dirty="0">
                <a:latin typeface="Calibri" panose="020F0502020204030204" pitchFamily="34" charset="0"/>
              </a:rPr>
              <a:t>amounts of information, rather than simple seeing or hearing. Jung said it was like seeing around corners. </a:t>
            </a:r>
          </a:p>
          <a:p>
            <a:pPr>
              <a:buFont typeface="Wingdings" panose="05000000000000000000" pitchFamily="2" charset="2"/>
              <a:buNone/>
            </a:pPr>
            <a:r>
              <a:rPr lang="en-GB" altLang="en-US" sz="2400" b="1" dirty="0">
                <a:latin typeface="Calibri" panose="020F0502020204030204" pitchFamily="34" charset="0"/>
              </a:rPr>
              <a:t>Thinking</a:t>
            </a:r>
            <a:r>
              <a:rPr lang="en-GB" altLang="en-US" sz="2400" dirty="0">
                <a:latin typeface="Calibri" panose="020F0502020204030204" pitchFamily="34" charset="0"/>
              </a:rPr>
              <a:t> – Evaluating information or ideas rationally, logically. Jung called this a rational function, meaning that it involves decision making or judging, rather than simple intake of information. </a:t>
            </a:r>
          </a:p>
          <a:p>
            <a:pPr>
              <a:buFont typeface="Wingdings" panose="05000000000000000000" pitchFamily="2" charset="2"/>
              <a:buNone/>
            </a:pPr>
            <a:r>
              <a:rPr lang="en-GB" altLang="en-US" sz="2400" b="1" dirty="0">
                <a:latin typeface="Calibri" panose="020F0502020204030204" pitchFamily="34" charset="0"/>
              </a:rPr>
              <a:t>Feeling</a:t>
            </a:r>
            <a:r>
              <a:rPr lang="en-GB" altLang="en-US" sz="2400" dirty="0">
                <a:latin typeface="Calibri" panose="020F0502020204030204" pitchFamily="34" charset="0"/>
              </a:rPr>
              <a:t> – Feeling, like thinking, is a matter of evaluating</a:t>
            </a:r>
          </a:p>
          <a:p>
            <a:pPr>
              <a:buFont typeface="Wingdings" panose="05000000000000000000" pitchFamily="2" charset="2"/>
              <a:buNone/>
            </a:pPr>
            <a:r>
              <a:rPr lang="en-GB" altLang="en-US" sz="2400" dirty="0">
                <a:latin typeface="Calibri" panose="020F0502020204030204" pitchFamily="34" charset="0"/>
              </a:rPr>
              <a:t>information, this time by weighing one's overall, emotional response. Jung calls it rational, obviously not in the usual sense of the word.</a:t>
            </a:r>
          </a:p>
          <a:p>
            <a:pPr>
              <a:buFont typeface="Wingdings" panose="05000000000000000000" pitchFamily="2" charset="2"/>
              <a:buNone/>
            </a:pPr>
            <a:endParaRPr lang="en-GB" altLang="en-US" sz="2400" dirty="0">
              <a:latin typeface="Calibri" panose="020F0502020204030204" pitchFamily="34" charset="0"/>
            </a:endParaRPr>
          </a:p>
        </p:txBody>
      </p:sp>
    </p:spTree>
    <p:extLst>
      <p:ext uri="{BB962C8B-B14F-4D97-AF65-F5344CB8AC3E}">
        <p14:creationId xmlns:p14="http://schemas.microsoft.com/office/powerpoint/2010/main" val="547409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Later – added two other characteristics added</a:t>
            </a:r>
            <a:br>
              <a:rPr lang="en-GB" dirty="0"/>
            </a:br>
            <a:endParaRPr lang="en-GB" dirty="0"/>
          </a:p>
        </p:txBody>
      </p:sp>
      <p:sp>
        <p:nvSpPr>
          <p:cNvPr id="3" name="Rectangle 2"/>
          <p:cNvSpPr/>
          <p:nvPr/>
        </p:nvSpPr>
        <p:spPr>
          <a:xfrm>
            <a:off x="3920359" y="360551"/>
            <a:ext cx="7725103" cy="2277547"/>
          </a:xfrm>
          <a:prstGeom prst="rect">
            <a:avLst/>
          </a:prstGeom>
          <a:solidFill>
            <a:schemeClr val="accent6">
              <a:lumMod val="60000"/>
              <a:lumOff val="40000"/>
            </a:schemeClr>
          </a:solidFill>
        </p:spPr>
        <p:txBody>
          <a:bodyPr wrap="square">
            <a:spAutoFit/>
          </a:bodyPr>
          <a:lstStyle/>
          <a:p>
            <a:pPr>
              <a:buFont typeface="Wingdings" panose="05000000000000000000" pitchFamily="2" charset="2"/>
              <a:buNone/>
            </a:pPr>
            <a:r>
              <a:rPr lang="en-GB" altLang="en-US" sz="3200" b="1" dirty="0">
                <a:latin typeface="Calibri" panose="020F0502020204030204" pitchFamily="34" charset="0"/>
              </a:rPr>
              <a:t>Judging – </a:t>
            </a:r>
            <a:r>
              <a:rPr lang="en-GB" altLang="en-US" sz="3200" dirty="0">
                <a:latin typeface="Calibri" panose="020F0502020204030204" pitchFamily="34" charset="0"/>
              </a:rPr>
              <a:t>Planners – focus on one task, strong desire for closure. </a:t>
            </a:r>
          </a:p>
          <a:p>
            <a:pPr>
              <a:buFont typeface="Wingdings" panose="05000000000000000000" pitchFamily="2" charset="2"/>
              <a:buNone/>
            </a:pPr>
            <a:endParaRPr lang="en-GB" altLang="en-US" sz="1400" b="1" dirty="0">
              <a:latin typeface="Calibri" panose="020F0502020204030204" pitchFamily="34" charset="0"/>
            </a:endParaRPr>
          </a:p>
          <a:p>
            <a:pPr>
              <a:buFont typeface="Wingdings" panose="05000000000000000000" pitchFamily="2" charset="2"/>
              <a:buNone/>
            </a:pPr>
            <a:r>
              <a:rPr lang="en-GB" altLang="en-US" sz="3200" b="1" dirty="0">
                <a:latin typeface="Calibri" panose="020F0502020204030204" pitchFamily="34" charset="0"/>
              </a:rPr>
              <a:t>Perceiving – </a:t>
            </a:r>
            <a:r>
              <a:rPr lang="en-GB" altLang="en-US" sz="3200" dirty="0">
                <a:latin typeface="Calibri" panose="020F0502020204030204" pitchFamily="34" charset="0"/>
              </a:rPr>
              <a:t>Search for options, delaying tasks to get a fuller picture.</a:t>
            </a:r>
            <a:endParaRPr lang="en-GB" sz="3200" dirty="0"/>
          </a:p>
        </p:txBody>
      </p:sp>
      <p:graphicFrame>
        <p:nvGraphicFramePr>
          <p:cNvPr id="5" name="Diagram 4"/>
          <p:cNvGraphicFramePr/>
          <p:nvPr>
            <p:extLst>
              <p:ext uri="{D42A27DB-BD31-4B8C-83A1-F6EECF244321}">
                <p14:modId xmlns:p14="http://schemas.microsoft.com/office/powerpoint/2010/main" val="1111930202"/>
              </p:ext>
            </p:extLst>
          </p:nvPr>
        </p:nvGraphicFramePr>
        <p:xfrm>
          <a:off x="3804744" y="2638097"/>
          <a:ext cx="7966841" cy="42199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5707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A9CC4-4537-BA05-1349-3299BB1FBFFA}"/>
              </a:ext>
            </a:extLst>
          </p:cNvPr>
          <p:cNvSpPr>
            <a:spLocks noGrp="1"/>
          </p:cNvSpPr>
          <p:nvPr>
            <p:ph type="title"/>
          </p:nvPr>
        </p:nvSpPr>
        <p:spPr>
          <a:xfrm>
            <a:off x="252919" y="1123837"/>
            <a:ext cx="2947482" cy="2305163"/>
          </a:xfrm>
        </p:spPr>
        <p:txBody>
          <a:bodyPr/>
          <a:lstStyle/>
          <a:p>
            <a:r>
              <a:rPr lang="en-US" sz="3600" b="0" i="0" u="none" strike="noStrike" cap="none" dirty="0">
                <a:solidFill>
                  <a:schemeClr val="bg1"/>
                </a:solidFill>
                <a:latin typeface="Cabin"/>
                <a:ea typeface="Cabin"/>
                <a:cs typeface="Cabin"/>
                <a:sym typeface="Cabin"/>
              </a:rPr>
              <a:t>Myers-Briggs test</a:t>
            </a:r>
            <a:endParaRPr lang="en-GB" dirty="0">
              <a:solidFill>
                <a:schemeClr val="bg1"/>
              </a:solidFill>
            </a:endParaRPr>
          </a:p>
        </p:txBody>
      </p:sp>
      <p:pic>
        <p:nvPicPr>
          <p:cNvPr id="5" name="Google Shape;77;p10">
            <a:extLst>
              <a:ext uri="{FF2B5EF4-FFF2-40B4-BE49-F238E27FC236}">
                <a16:creationId xmlns:a16="http://schemas.microsoft.com/office/drawing/2014/main" id="{CE9696DD-AE20-E8AE-1575-1D07C9AFFDB6}"/>
              </a:ext>
            </a:extLst>
          </p:cNvPr>
          <p:cNvPicPr preferRelativeResize="0"/>
          <p:nvPr/>
        </p:nvPicPr>
        <p:blipFill>
          <a:blip r:embed="rId3">
            <a:alphaModFix/>
          </a:blip>
          <a:stretch>
            <a:fillRect/>
          </a:stretch>
        </p:blipFill>
        <p:spPr>
          <a:xfrm>
            <a:off x="202660" y="3424237"/>
            <a:ext cx="3048000" cy="2133600"/>
          </a:xfrm>
          <a:prstGeom prst="rect">
            <a:avLst/>
          </a:prstGeom>
          <a:noFill/>
          <a:ln>
            <a:noFill/>
          </a:ln>
        </p:spPr>
      </p:pic>
      <p:sp>
        <p:nvSpPr>
          <p:cNvPr id="7" name="TextBox 6">
            <a:extLst>
              <a:ext uri="{FF2B5EF4-FFF2-40B4-BE49-F238E27FC236}">
                <a16:creationId xmlns:a16="http://schemas.microsoft.com/office/drawing/2014/main" id="{09701786-D56E-4D0C-5058-596140160B80}"/>
              </a:ext>
            </a:extLst>
          </p:cNvPr>
          <p:cNvSpPr txBox="1"/>
          <p:nvPr/>
        </p:nvSpPr>
        <p:spPr>
          <a:xfrm>
            <a:off x="3454317" y="38287"/>
            <a:ext cx="8737684" cy="7048083"/>
          </a:xfrm>
          <a:prstGeom prst="rect">
            <a:avLst/>
          </a:prstGeom>
          <a:solidFill>
            <a:schemeClr val="accent1">
              <a:lumMod val="75000"/>
            </a:schemeClr>
          </a:solidFill>
        </p:spPr>
        <p:txBody>
          <a:bodyPr wrap="square">
            <a:spAutoFit/>
          </a:bodyPr>
          <a:lstStyle/>
          <a:p>
            <a:pPr marL="76200" indent="-615950" rtl="0">
              <a:spcBef>
                <a:spcPts val="0"/>
              </a:spcBef>
              <a:spcAft>
                <a:spcPts val="0"/>
              </a:spcAft>
            </a:pPr>
            <a:r>
              <a:rPr lang="en-GB" sz="2800" b="1" i="0" u="none" strike="noStrike" dirty="0">
                <a:solidFill>
                  <a:schemeClr val="bg1"/>
                </a:solidFill>
                <a:effectLst/>
                <a:latin typeface="Cabin"/>
              </a:rPr>
              <a:t>The test is broken down into four categories.</a:t>
            </a:r>
          </a:p>
          <a:p>
            <a:pPr marL="76200" indent="-615950" rtl="0">
              <a:spcBef>
                <a:spcPts val="0"/>
              </a:spcBef>
              <a:spcAft>
                <a:spcPts val="0"/>
              </a:spcAft>
            </a:pPr>
            <a:endParaRPr lang="en-GB" sz="2400" b="0" dirty="0">
              <a:solidFill>
                <a:schemeClr val="bg1"/>
              </a:solidFill>
              <a:effectLst/>
            </a:endParaRPr>
          </a:p>
          <a:p>
            <a:pPr rtl="0" fontAlgn="base">
              <a:spcBef>
                <a:spcPts val="600"/>
              </a:spcBef>
              <a:spcAft>
                <a:spcPts val="0"/>
              </a:spcAft>
              <a:buFont typeface="+mj-lt"/>
              <a:buAutoNum type="arabicPeriod"/>
            </a:pPr>
            <a:r>
              <a:rPr lang="en-GB" sz="2400" b="1" i="1" u="none" strike="noStrike" dirty="0">
                <a:solidFill>
                  <a:schemeClr val="bg1"/>
                </a:solidFill>
                <a:effectLst/>
                <a:latin typeface="Cabin"/>
              </a:rPr>
              <a:t>Favourite World:</a:t>
            </a:r>
            <a:r>
              <a:rPr lang="en-GB" sz="2400" b="0" i="0" u="none" strike="noStrike" dirty="0">
                <a:solidFill>
                  <a:schemeClr val="bg1"/>
                </a:solidFill>
                <a:effectLst/>
                <a:latin typeface="Cabin"/>
              </a:rPr>
              <a:t> Do you prefer to focus on the outer world or your own inner world?  This is called </a:t>
            </a:r>
            <a:r>
              <a:rPr lang="en-GB" sz="2400" b="0" i="1" u="sng" strike="noStrike" dirty="0">
                <a:solidFill>
                  <a:schemeClr val="bg1"/>
                </a:solidFill>
                <a:effectLst/>
                <a:latin typeface="Cabin"/>
              </a:rPr>
              <a:t>Extraversion</a:t>
            </a:r>
            <a:r>
              <a:rPr lang="en-GB" sz="2400" b="0" i="0" u="none" strike="noStrike" dirty="0">
                <a:solidFill>
                  <a:schemeClr val="bg1"/>
                </a:solidFill>
                <a:effectLst/>
                <a:latin typeface="Cabin"/>
              </a:rPr>
              <a:t> (E) or </a:t>
            </a:r>
            <a:r>
              <a:rPr lang="en-GB" sz="2400" b="0" i="1" u="sng" strike="noStrike" dirty="0">
                <a:solidFill>
                  <a:schemeClr val="bg1"/>
                </a:solidFill>
                <a:effectLst/>
                <a:latin typeface="Cabin"/>
              </a:rPr>
              <a:t>Introversion</a:t>
            </a:r>
            <a:r>
              <a:rPr lang="en-GB" sz="2400" b="0" i="0" u="none" strike="noStrike" dirty="0">
                <a:solidFill>
                  <a:schemeClr val="bg1"/>
                </a:solidFill>
                <a:effectLst/>
                <a:latin typeface="Cabin"/>
              </a:rPr>
              <a:t> (I)</a:t>
            </a:r>
          </a:p>
          <a:p>
            <a:pPr rtl="0" fontAlgn="base">
              <a:spcBef>
                <a:spcPts val="600"/>
              </a:spcBef>
              <a:spcAft>
                <a:spcPts val="0"/>
              </a:spcAft>
              <a:buFont typeface="+mj-lt"/>
              <a:buAutoNum type="arabicPeriod"/>
            </a:pPr>
            <a:endParaRPr lang="en-GB" sz="2000" b="0" i="0" u="none" strike="noStrike" dirty="0">
              <a:solidFill>
                <a:schemeClr val="bg1"/>
              </a:solidFill>
              <a:effectLst/>
              <a:latin typeface="Cabin"/>
            </a:endParaRPr>
          </a:p>
          <a:p>
            <a:pPr rtl="0" fontAlgn="base">
              <a:spcBef>
                <a:spcPts val="600"/>
              </a:spcBef>
              <a:spcAft>
                <a:spcPts val="0"/>
              </a:spcAft>
              <a:buFont typeface="+mj-lt"/>
              <a:buAutoNum type="arabicPeriod"/>
            </a:pPr>
            <a:r>
              <a:rPr lang="en-GB" sz="2400" b="1" i="1" u="none" strike="noStrike" dirty="0">
                <a:solidFill>
                  <a:schemeClr val="bg1"/>
                </a:solidFill>
                <a:effectLst/>
                <a:latin typeface="Cabin"/>
              </a:rPr>
              <a:t>Information:</a:t>
            </a:r>
            <a:r>
              <a:rPr lang="en-GB" sz="2400" b="0" i="0" u="none" strike="noStrike" dirty="0">
                <a:solidFill>
                  <a:schemeClr val="bg1"/>
                </a:solidFill>
                <a:effectLst/>
                <a:latin typeface="Cabin"/>
              </a:rPr>
              <a:t> Do you prefer to focus on the basic information you take in or do you prefer to interrupt and add meaning? This is called </a:t>
            </a:r>
            <a:r>
              <a:rPr lang="en-GB" sz="2400" b="0" i="1" u="sng" strike="noStrike" dirty="0">
                <a:solidFill>
                  <a:schemeClr val="bg1"/>
                </a:solidFill>
                <a:effectLst/>
                <a:latin typeface="Cabin"/>
              </a:rPr>
              <a:t>Sensing </a:t>
            </a:r>
            <a:r>
              <a:rPr lang="en-GB" sz="2400" b="0" i="0" u="none" strike="noStrike" dirty="0">
                <a:solidFill>
                  <a:schemeClr val="bg1"/>
                </a:solidFill>
                <a:effectLst/>
                <a:latin typeface="Cabin"/>
              </a:rPr>
              <a:t>(S) or </a:t>
            </a:r>
            <a:r>
              <a:rPr lang="en-GB" sz="2400" b="0" i="1" u="sng" strike="noStrike" dirty="0">
                <a:solidFill>
                  <a:schemeClr val="bg1"/>
                </a:solidFill>
                <a:effectLst/>
                <a:latin typeface="Cabin"/>
              </a:rPr>
              <a:t>Intuition</a:t>
            </a:r>
            <a:r>
              <a:rPr lang="en-GB" sz="2400" b="0" i="0" u="none" strike="noStrike" dirty="0">
                <a:solidFill>
                  <a:schemeClr val="bg1"/>
                </a:solidFill>
                <a:effectLst/>
                <a:latin typeface="Cabin"/>
              </a:rPr>
              <a:t> (N)</a:t>
            </a:r>
          </a:p>
          <a:p>
            <a:pPr rtl="0" fontAlgn="base">
              <a:spcBef>
                <a:spcPts val="600"/>
              </a:spcBef>
              <a:spcAft>
                <a:spcPts val="0"/>
              </a:spcAft>
              <a:buFont typeface="+mj-lt"/>
              <a:buAutoNum type="arabicPeriod"/>
            </a:pPr>
            <a:endParaRPr lang="en-GB" sz="2000" b="0" i="0" u="none" strike="noStrike" dirty="0">
              <a:solidFill>
                <a:schemeClr val="bg1"/>
              </a:solidFill>
              <a:effectLst/>
              <a:latin typeface="Cabin"/>
            </a:endParaRPr>
          </a:p>
          <a:p>
            <a:pPr rtl="0" fontAlgn="base">
              <a:spcBef>
                <a:spcPts val="600"/>
              </a:spcBef>
              <a:spcAft>
                <a:spcPts val="0"/>
              </a:spcAft>
              <a:buFont typeface="+mj-lt"/>
              <a:buAutoNum type="arabicPeriod"/>
            </a:pPr>
            <a:r>
              <a:rPr lang="en-GB" sz="2400" b="1" i="1" u="none" strike="noStrike" dirty="0">
                <a:solidFill>
                  <a:schemeClr val="bg1"/>
                </a:solidFill>
                <a:effectLst/>
                <a:latin typeface="Cabin"/>
              </a:rPr>
              <a:t>Decisions: </a:t>
            </a:r>
            <a:r>
              <a:rPr lang="en-GB" sz="2400" b="0" i="0" u="none" strike="noStrike" dirty="0">
                <a:solidFill>
                  <a:schemeClr val="bg1"/>
                </a:solidFill>
                <a:effectLst/>
                <a:latin typeface="Cabin"/>
              </a:rPr>
              <a:t>When making decisions, do you prefer to first look at logic and consistency or first look at the people and special circumstances? This is called </a:t>
            </a:r>
            <a:r>
              <a:rPr lang="en-GB" sz="2400" b="0" i="1" u="sng" strike="noStrike" dirty="0">
                <a:solidFill>
                  <a:schemeClr val="bg1"/>
                </a:solidFill>
                <a:effectLst/>
                <a:latin typeface="Cabin"/>
              </a:rPr>
              <a:t>Thinking</a:t>
            </a:r>
            <a:r>
              <a:rPr lang="en-GB" sz="2400" b="0" i="0" u="none" strike="noStrike" dirty="0">
                <a:solidFill>
                  <a:schemeClr val="bg1"/>
                </a:solidFill>
                <a:effectLst/>
                <a:latin typeface="Cabin"/>
              </a:rPr>
              <a:t> (T) or </a:t>
            </a:r>
            <a:r>
              <a:rPr lang="en-GB" sz="2400" b="0" i="1" u="sng" strike="noStrike" dirty="0">
                <a:solidFill>
                  <a:schemeClr val="bg1"/>
                </a:solidFill>
                <a:effectLst/>
                <a:latin typeface="Cabin"/>
              </a:rPr>
              <a:t>Feeling</a:t>
            </a:r>
            <a:r>
              <a:rPr lang="en-GB" sz="2400" b="0" i="0" u="none" strike="noStrike" dirty="0">
                <a:solidFill>
                  <a:schemeClr val="bg1"/>
                </a:solidFill>
                <a:effectLst/>
                <a:latin typeface="Cabin"/>
              </a:rPr>
              <a:t> (F)</a:t>
            </a:r>
          </a:p>
          <a:p>
            <a:pPr rtl="0" fontAlgn="base">
              <a:spcBef>
                <a:spcPts val="600"/>
              </a:spcBef>
              <a:spcAft>
                <a:spcPts val="0"/>
              </a:spcAft>
              <a:buFont typeface="+mj-lt"/>
              <a:buAutoNum type="arabicPeriod"/>
            </a:pPr>
            <a:endParaRPr lang="en-GB" sz="2000" b="0" i="0" u="none" strike="noStrike" dirty="0">
              <a:solidFill>
                <a:schemeClr val="bg1"/>
              </a:solidFill>
              <a:effectLst/>
              <a:latin typeface="Cabin"/>
            </a:endParaRPr>
          </a:p>
          <a:p>
            <a:pPr rtl="0" fontAlgn="base">
              <a:spcBef>
                <a:spcPts val="600"/>
              </a:spcBef>
              <a:spcAft>
                <a:spcPts val="0"/>
              </a:spcAft>
              <a:buFont typeface="+mj-lt"/>
              <a:buAutoNum type="arabicPeriod"/>
            </a:pPr>
            <a:r>
              <a:rPr lang="en-GB" sz="2400" b="1" i="1" u="none" strike="noStrike" dirty="0">
                <a:solidFill>
                  <a:schemeClr val="bg1"/>
                </a:solidFill>
                <a:effectLst/>
                <a:latin typeface="Cabin"/>
              </a:rPr>
              <a:t>Structure:</a:t>
            </a:r>
            <a:r>
              <a:rPr lang="en-GB" sz="2400" b="0" i="0" u="none" strike="noStrike" dirty="0">
                <a:solidFill>
                  <a:schemeClr val="bg1"/>
                </a:solidFill>
                <a:effectLst/>
                <a:latin typeface="Cabin"/>
              </a:rPr>
              <a:t>  In dealing with the outside world, do you prefer to get things decided or do you prefer to stay open to new information and options? This is called </a:t>
            </a:r>
            <a:r>
              <a:rPr lang="en-GB" sz="2400" b="0" i="1" u="sng" strike="noStrike" dirty="0">
                <a:solidFill>
                  <a:schemeClr val="bg1"/>
                </a:solidFill>
                <a:effectLst/>
                <a:latin typeface="Cabin"/>
              </a:rPr>
              <a:t>Judging </a:t>
            </a:r>
            <a:r>
              <a:rPr lang="en-GB" sz="2400" b="0" i="0" u="none" strike="noStrike" dirty="0">
                <a:solidFill>
                  <a:schemeClr val="bg1"/>
                </a:solidFill>
                <a:effectLst/>
                <a:latin typeface="Cabin"/>
              </a:rPr>
              <a:t>(J) or </a:t>
            </a:r>
            <a:r>
              <a:rPr lang="en-GB" sz="2400" b="0" i="1" u="sng" strike="noStrike" dirty="0">
                <a:solidFill>
                  <a:schemeClr val="bg1"/>
                </a:solidFill>
                <a:effectLst/>
                <a:latin typeface="Cabin"/>
              </a:rPr>
              <a:t>Perceiving</a:t>
            </a:r>
            <a:r>
              <a:rPr lang="en-GB" sz="2400" b="0" i="0" u="none" strike="noStrike" dirty="0">
                <a:solidFill>
                  <a:schemeClr val="bg1"/>
                </a:solidFill>
                <a:effectLst/>
                <a:latin typeface="Cabin"/>
              </a:rPr>
              <a:t> (P)</a:t>
            </a:r>
          </a:p>
          <a:p>
            <a:pPr rtl="0" fontAlgn="base">
              <a:spcBef>
                <a:spcPts val="600"/>
              </a:spcBef>
              <a:spcAft>
                <a:spcPts val="0"/>
              </a:spcAft>
              <a:buFont typeface="+mj-lt"/>
              <a:buAutoNum type="arabicPeriod"/>
            </a:pPr>
            <a:endParaRPr lang="en-GB" sz="2400" b="0" i="0" u="none" strike="noStrike" dirty="0">
              <a:solidFill>
                <a:schemeClr val="bg1"/>
              </a:solidFill>
              <a:effectLst/>
              <a:latin typeface="Cabin"/>
            </a:endParaRPr>
          </a:p>
          <a:p>
            <a:pPr rtl="0" fontAlgn="base">
              <a:spcBef>
                <a:spcPts val="600"/>
              </a:spcBef>
              <a:spcAft>
                <a:spcPts val="0"/>
              </a:spcAft>
            </a:pPr>
            <a:endParaRPr lang="en-GB" sz="700" b="0" i="0" u="none" strike="noStrike" dirty="0">
              <a:solidFill>
                <a:schemeClr val="bg1"/>
              </a:solidFill>
              <a:effectLst/>
              <a:latin typeface="Cabin"/>
            </a:endParaRPr>
          </a:p>
        </p:txBody>
      </p:sp>
    </p:spTree>
    <p:extLst>
      <p:ext uri="{BB962C8B-B14F-4D97-AF65-F5344CB8AC3E}">
        <p14:creationId xmlns:p14="http://schemas.microsoft.com/office/powerpoint/2010/main" val="3083449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2"/>
          <p:cNvSpPr txBox="1">
            <a:spLocks noGrp="1"/>
          </p:cNvSpPr>
          <p:nvPr>
            <p:ph type="title"/>
          </p:nvPr>
        </p:nvSpPr>
        <p:spPr>
          <a:xfrm>
            <a:off x="51440" y="771526"/>
            <a:ext cx="7499350" cy="1143000"/>
          </a:xfrm>
          <a:prstGeom prst="rect">
            <a:avLst/>
          </a:prstGeom>
          <a:noFill/>
          <a:ln>
            <a:noFill/>
          </a:ln>
        </p:spPr>
        <p:txBody>
          <a:bodyPr spcFirstLastPara="1" vert="horz" wrap="square" lIns="91425" tIns="45700" rIns="91425" bIns="45700" rtlCol="0" anchor="ctr" anchorCtr="0">
            <a:noAutofit/>
          </a:bodyPr>
          <a:lstStyle/>
          <a:p>
            <a:pPr>
              <a:lnSpc>
                <a:spcPct val="100000"/>
              </a:lnSpc>
              <a:spcBef>
                <a:spcPts val="0"/>
              </a:spcBef>
              <a:buClr>
                <a:srgbClr val="572314"/>
              </a:buClr>
            </a:pPr>
            <a:r>
              <a:rPr lang="en-US" sz="4000" dirty="0">
                <a:solidFill>
                  <a:srgbClr val="572314"/>
                </a:solidFill>
                <a:latin typeface="Cabin"/>
                <a:ea typeface="Cabin"/>
                <a:cs typeface="Cabin"/>
                <a:sym typeface="Cabin"/>
              </a:rPr>
              <a:t>Extraversion (E)</a:t>
            </a:r>
            <a:endParaRPr sz="3200" dirty="0"/>
          </a:p>
        </p:txBody>
      </p:sp>
      <p:sp>
        <p:nvSpPr>
          <p:cNvPr id="5" name="TextBox 4">
            <a:extLst>
              <a:ext uri="{FF2B5EF4-FFF2-40B4-BE49-F238E27FC236}">
                <a16:creationId xmlns:a16="http://schemas.microsoft.com/office/drawing/2014/main" id="{761C9792-946D-C05F-DB1A-9B8AD8C85D8C}"/>
              </a:ext>
            </a:extLst>
          </p:cNvPr>
          <p:cNvSpPr txBox="1"/>
          <p:nvPr/>
        </p:nvSpPr>
        <p:spPr>
          <a:xfrm>
            <a:off x="51440" y="3639097"/>
            <a:ext cx="6183712" cy="707886"/>
          </a:xfrm>
          <a:prstGeom prst="rect">
            <a:avLst/>
          </a:prstGeom>
          <a:noFill/>
        </p:spPr>
        <p:txBody>
          <a:bodyPr wrap="square">
            <a:spAutoFit/>
          </a:bodyPr>
          <a:lstStyle/>
          <a:p>
            <a:r>
              <a:rPr kumimoji="0" lang="en-US" sz="4000" b="0" i="0" u="none" strike="noStrike" kern="1200" cap="none" spc="-60" normalizeH="0" baseline="0" noProof="0">
                <a:ln>
                  <a:noFill/>
                </a:ln>
                <a:solidFill>
                  <a:srgbClr val="572314"/>
                </a:solidFill>
                <a:effectLst/>
                <a:uLnTx/>
                <a:uFillTx/>
                <a:latin typeface="Cabin"/>
                <a:ea typeface="Cabin"/>
                <a:cs typeface="Cabin"/>
                <a:sym typeface="Cabin"/>
              </a:rPr>
              <a:t>Introversion ( I )</a:t>
            </a:r>
            <a:endParaRPr lang="en-GB" sz="1600" dirty="0"/>
          </a:p>
        </p:txBody>
      </p:sp>
      <p:sp>
        <p:nvSpPr>
          <p:cNvPr id="2" name="Google Shape;114;p14">
            <a:extLst>
              <a:ext uri="{FF2B5EF4-FFF2-40B4-BE49-F238E27FC236}">
                <a16:creationId xmlns:a16="http://schemas.microsoft.com/office/drawing/2014/main" id="{8FF47B58-731B-014E-EBAB-8C8894CC39A4}"/>
              </a:ext>
            </a:extLst>
          </p:cNvPr>
          <p:cNvSpPr txBox="1">
            <a:spLocks/>
          </p:cNvSpPr>
          <p:nvPr/>
        </p:nvSpPr>
        <p:spPr>
          <a:xfrm>
            <a:off x="3436017" y="248813"/>
            <a:ext cx="4363361" cy="2539158"/>
          </a:xfrm>
          <a:prstGeom prst="rect">
            <a:avLst/>
          </a:prstGeom>
          <a:noFill/>
          <a:ln>
            <a:noFill/>
          </a:ln>
        </p:spPr>
        <p:txBody>
          <a:bodyPr spcFirstLastPara="1" vert="horz" wrap="square" lIns="91425" tIns="45700" rIns="91425" bIns="45700" rtlCol="0" anchor="t" anchorCtr="0">
            <a:no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pPr marL="365125" indent="-288925">
              <a:lnSpc>
                <a:spcPct val="100000"/>
              </a:lnSpc>
              <a:spcBef>
                <a:spcPts val="0"/>
              </a:spcBef>
              <a:buFont typeface="Wingdings 2" pitchFamily="18" charset="2"/>
              <a:buNone/>
            </a:pPr>
            <a:r>
              <a:rPr lang="en-GB" sz="2400" dirty="0">
                <a:solidFill>
                  <a:schemeClr val="dk1"/>
                </a:solidFill>
                <a:latin typeface="Cabin"/>
                <a:ea typeface="Cabin"/>
                <a:cs typeface="Cabin"/>
                <a:sym typeface="Cabin"/>
              </a:rPr>
              <a:t>Extraverts..</a:t>
            </a:r>
            <a:endParaRPr lang="en-GB" sz="2400" dirty="0"/>
          </a:p>
          <a:p>
            <a:pPr marL="365125" indent="-288925">
              <a:lnSpc>
                <a:spcPct val="100000"/>
              </a:lnSpc>
              <a:spcBef>
                <a:spcPts val="600"/>
              </a:spcBef>
              <a:buSzPts val="2240"/>
              <a:buFont typeface="Cabin"/>
              <a:buChar char="●"/>
            </a:pPr>
            <a:r>
              <a:rPr lang="en-GB" sz="2400" dirty="0">
                <a:solidFill>
                  <a:schemeClr val="dk1"/>
                </a:solidFill>
                <a:latin typeface="Cabin"/>
                <a:ea typeface="Cabin"/>
                <a:cs typeface="Cabin"/>
                <a:sym typeface="Cabin"/>
              </a:rPr>
              <a:t>Like variety and action</a:t>
            </a:r>
            <a:endParaRPr lang="en-GB" sz="2400" dirty="0"/>
          </a:p>
          <a:p>
            <a:pPr marL="365125" indent="-288925">
              <a:lnSpc>
                <a:spcPct val="100000"/>
              </a:lnSpc>
              <a:spcBef>
                <a:spcPts val="600"/>
              </a:spcBef>
              <a:buSzPts val="2240"/>
              <a:buFont typeface="Cabin"/>
              <a:buChar char="●"/>
            </a:pPr>
            <a:r>
              <a:rPr lang="en-GB" sz="2400" dirty="0">
                <a:solidFill>
                  <a:schemeClr val="dk1"/>
                </a:solidFill>
                <a:latin typeface="Cabin"/>
                <a:ea typeface="Cabin"/>
                <a:cs typeface="Cabin"/>
                <a:sym typeface="Cabin"/>
              </a:rPr>
              <a:t>Tend to be faster, dislike complicated procedures (ES)</a:t>
            </a:r>
            <a:endParaRPr lang="en-GB" sz="2400" dirty="0"/>
          </a:p>
          <a:p>
            <a:pPr marL="365125" indent="-288925">
              <a:lnSpc>
                <a:spcPct val="100000"/>
              </a:lnSpc>
              <a:spcBef>
                <a:spcPts val="600"/>
              </a:spcBef>
              <a:buSzPts val="2240"/>
              <a:buFont typeface="Cabin"/>
              <a:buChar char="●"/>
            </a:pPr>
            <a:r>
              <a:rPr lang="en-GB" sz="2400" dirty="0">
                <a:solidFill>
                  <a:schemeClr val="dk1"/>
                </a:solidFill>
                <a:latin typeface="Cabin"/>
                <a:ea typeface="Cabin"/>
                <a:cs typeface="Cabin"/>
                <a:sym typeface="Cabin"/>
              </a:rPr>
              <a:t>Good “greeters” (EF)</a:t>
            </a:r>
            <a:endParaRPr lang="en-GB" sz="2400" dirty="0"/>
          </a:p>
          <a:p>
            <a:pPr marL="365125" indent="-288925">
              <a:lnSpc>
                <a:spcPct val="100000"/>
              </a:lnSpc>
              <a:spcBef>
                <a:spcPts val="600"/>
              </a:spcBef>
              <a:buSzPts val="2240"/>
              <a:buFont typeface="Cabin"/>
              <a:buChar char="●"/>
            </a:pPr>
            <a:r>
              <a:rPr lang="en-GB" sz="2400" dirty="0">
                <a:solidFill>
                  <a:schemeClr val="dk1"/>
                </a:solidFill>
                <a:latin typeface="Cabin"/>
                <a:ea typeface="Cabin"/>
                <a:cs typeface="Cabin"/>
                <a:sym typeface="Cabin"/>
              </a:rPr>
              <a:t>Impatient with long, slow jobs done alone</a:t>
            </a:r>
          </a:p>
          <a:p>
            <a:pPr marL="365125" indent="-288925">
              <a:lnSpc>
                <a:spcPct val="100000"/>
              </a:lnSpc>
              <a:spcBef>
                <a:spcPts val="600"/>
              </a:spcBef>
              <a:buSzPts val="1920"/>
              <a:buFont typeface="Cabin"/>
              <a:buChar char="●"/>
            </a:pPr>
            <a:r>
              <a:rPr lang="en-GB" sz="2400" dirty="0">
                <a:solidFill>
                  <a:schemeClr val="dk1"/>
                </a:solidFill>
                <a:latin typeface="Cabin"/>
                <a:ea typeface="Cabin"/>
                <a:cs typeface="Cabin"/>
                <a:sym typeface="Cabin"/>
              </a:rPr>
              <a:t>Interested in activities of their job, getting it done, and how others do it</a:t>
            </a:r>
            <a:endParaRPr lang="en-GB" sz="2400" dirty="0"/>
          </a:p>
          <a:p>
            <a:pPr marL="365125" indent="-288925">
              <a:lnSpc>
                <a:spcPct val="100000"/>
              </a:lnSpc>
              <a:spcBef>
                <a:spcPts val="600"/>
              </a:spcBef>
              <a:buSzPts val="1920"/>
              <a:buFont typeface="Cabin"/>
              <a:buChar char="●"/>
            </a:pPr>
            <a:r>
              <a:rPr lang="en-GB" sz="2400" dirty="0">
                <a:solidFill>
                  <a:schemeClr val="dk1"/>
                </a:solidFill>
                <a:latin typeface="Cabin"/>
                <a:ea typeface="Cabin"/>
                <a:cs typeface="Cabin"/>
                <a:sym typeface="Cabin"/>
              </a:rPr>
              <a:t>Do not mind telephone (EF)</a:t>
            </a:r>
            <a:endParaRPr lang="en-GB" sz="2400" dirty="0"/>
          </a:p>
          <a:p>
            <a:pPr marL="365125" indent="-288925">
              <a:lnSpc>
                <a:spcPct val="100000"/>
              </a:lnSpc>
              <a:spcBef>
                <a:spcPts val="600"/>
              </a:spcBef>
              <a:buSzPts val="1920"/>
              <a:buFont typeface="Cabin"/>
              <a:buChar char="●"/>
            </a:pPr>
            <a:r>
              <a:rPr lang="en-GB" sz="2400" dirty="0">
                <a:solidFill>
                  <a:schemeClr val="dk1"/>
                </a:solidFill>
                <a:latin typeface="Cabin"/>
                <a:ea typeface="Cabin"/>
                <a:cs typeface="Cabin"/>
                <a:sym typeface="Cabin"/>
              </a:rPr>
              <a:t>Act quickly, sometimes without thinking it through</a:t>
            </a:r>
            <a:endParaRPr lang="en-GB" sz="2400" dirty="0"/>
          </a:p>
          <a:p>
            <a:pPr marL="365125" indent="-288925">
              <a:lnSpc>
                <a:spcPct val="100000"/>
              </a:lnSpc>
              <a:spcBef>
                <a:spcPts val="600"/>
              </a:spcBef>
              <a:buSzPts val="1920"/>
              <a:buFont typeface="Cabin"/>
              <a:buChar char="●"/>
            </a:pPr>
            <a:r>
              <a:rPr lang="en-GB" sz="2400" dirty="0">
                <a:solidFill>
                  <a:schemeClr val="dk1"/>
                </a:solidFill>
                <a:latin typeface="Cabin"/>
                <a:ea typeface="Cabin"/>
                <a:cs typeface="Cabin"/>
                <a:sym typeface="Cabin"/>
              </a:rPr>
              <a:t>Like people around (EF)</a:t>
            </a:r>
            <a:endParaRPr lang="en-GB" sz="2400" dirty="0"/>
          </a:p>
          <a:p>
            <a:pPr marL="365125" indent="-288925">
              <a:lnSpc>
                <a:spcPct val="100000"/>
              </a:lnSpc>
              <a:spcBef>
                <a:spcPts val="600"/>
              </a:spcBef>
              <a:buSzPts val="1920"/>
              <a:buFont typeface="Cabin"/>
              <a:buChar char="●"/>
            </a:pPr>
            <a:r>
              <a:rPr lang="en-GB" sz="2400" dirty="0">
                <a:solidFill>
                  <a:schemeClr val="dk1"/>
                </a:solidFill>
                <a:latin typeface="Cabin"/>
                <a:ea typeface="Cabin"/>
                <a:cs typeface="Cabin"/>
                <a:sym typeface="Cabin"/>
              </a:rPr>
              <a:t>Communicate freely (EF)</a:t>
            </a:r>
            <a:endParaRPr lang="en-GB" sz="2400" dirty="0"/>
          </a:p>
          <a:p>
            <a:pPr marL="365125" indent="-288925">
              <a:lnSpc>
                <a:spcPct val="100000"/>
              </a:lnSpc>
              <a:spcBef>
                <a:spcPts val="600"/>
              </a:spcBef>
              <a:buSzPts val="2240"/>
              <a:buFont typeface="Cabin"/>
              <a:buChar char="●"/>
            </a:pPr>
            <a:endParaRPr lang="en-GB" sz="2400" dirty="0"/>
          </a:p>
        </p:txBody>
      </p:sp>
      <p:sp>
        <p:nvSpPr>
          <p:cNvPr id="3" name="Google Shape;115;p14">
            <a:extLst>
              <a:ext uri="{FF2B5EF4-FFF2-40B4-BE49-F238E27FC236}">
                <a16:creationId xmlns:a16="http://schemas.microsoft.com/office/drawing/2014/main" id="{A499048D-0C63-EDB7-F4F5-011199D48192}"/>
              </a:ext>
            </a:extLst>
          </p:cNvPr>
          <p:cNvSpPr txBox="1">
            <a:spLocks/>
          </p:cNvSpPr>
          <p:nvPr/>
        </p:nvSpPr>
        <p:spPr>
          <a:xfrm>
            <a:off x="7897641" y="248813"/>
            <a:ext cx="3781528" cy="3566673"/>
          </a:xfrm>
          <a:prstGeom prst="rect">
            <a:avLst/>
          </a:prstGeom>
          <a:noFill/>
          <a:ln>
            <a:noFill/>
          </a:ln>
        </p:spPr>
        <p:txBody>
          <a:bodyPr spcFirstLastPara="1" vert="horz" wrap="square" lIns="91425" tIns="45700" rIns="91425" bIns="45700" rtlCol="0" anchor="t" anchorCtr="0">
            <a:no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pPr marL="365125" indent="-288925">
              <a:lnSpc>
                <a:spcPct val="100000"/>
              </a:lnSpc>
              <a:spcBef>
                <a:spcPts val="0"/>
              </a:spcBef>
              <a:buFont typeface="Wingdings 2" pitchFamily="18" charset="2"/>
              <a:buNone/>
            </a:pPr>
            <a:r>
              <a:rPr lang="en-GB" sz="2400" dirty="0">
                <a:solidFill>
                  <a:schemeClr val="dk1"/>
                </a:solidFill>
                <a:latin typeface="Cabin"/>
                <a:ea typeface="Cabin"/>
                <a:cs typeface="Cabin"/>
                <a:sym typeface="Cabin"/>
              </a:rPr>
              <a:t>Introverts</a:t>
            </a:r>
            <a:endParaRPr lang="en-GB" sz="2400" dirty="0"/>
          </a:p>
          <a:p>
            <a:pPr marL="365125" indent="-288925">
              <a:lnSpc>
                <a:spcPct val="100000"/>
              </a:lnSpc>
              <a:spcBef>
                <a:spcPts val="600"/>
              </a:spcBef>
              <a:buSzPts val="1920"/>
              <a:buFont typeface="Cabin"/>
              <a:buChar char="●"/>
            </a:pPr>
            <a:r>
              <a:rPr lang="en-GB" sz="2400" dirty="0">
                <a:solidFill>
                  <a:schemeClr val="dk1"/>
                </a:solidFill>
                <a:latin typeface="Cabin"/>
                <a:ea typeface="Cabin"/>
                <a:cs typeface="Cabin"/>
                <a:sym typeface="Cabin"/>
              </a:rPr>
              <a:t>Like quiet for concentration</a:t>
            </a:r>
            <a:endParaRPr lang="en-GB" sz="2400" dirty="0"/>
          </a:p>
          <a:p>
            <a:pPr marL="365125" indent="-288925">
              <a:lnSpc>
                <a:spcPct val="100000"/>
              </a:lnSpc>
              <a:spcBef>
                <a:spcPts val="600"/>
              </a:spcBef>
              <a:buSzPts val="1920"/>
              <a:buFont typeface="Cabin"/>
              <a:buChar char="●"/>
            </a:pPr>
            <a:r>
              <a:rPr lang="en-GB" sz="2400" dirty="0">
                <a:solidFill>
                  <a:schemeClr val="dk1"/>
                </a:solidFill>
                <a:latin typeface="Cabin"/>
                <a:ea typeface="Cabin"/>
                <a:cs typeface="Cabin"/>
                <a:sym typeface="Cabin"/>
              </a:rPr>
              <a:t>Careful with details (IS)</a:t>
            </a:r>
            <a:endParaRPr lang="en-GB" sz="2400" dirty="0"/>
          </a:p>
          <a:p>
            <a:pPr marL="365125" indent="-288925">
              <a:lnSpc>
                <a:spcPct val="100000"/>
              </a:lnSpc>
              <a:spcBef>
                <a:spcPts val="600"/>
              </a:spcBef>
              <a:buSzPts val="1920"/>
              <a:buFont typeface="Cabin"/>
              <a:buChar char="●"/>
            </a:pPr>
            <a:r>
              <a:rPr lang="en-GB" sz="2400" dirty="0">
                <a:solidFill>
                  <a:schemeClr val="dk1"/>
                </a:solidFill>
                <a:latin typeface="Cabin"/>
                <a:ea typeface="Cabin"/>
                <a:cs typeface="Cabin"/>
                <a:sym typeface="Cabin"/>
              </a:rPr>
              <a:t>Trouble with names &amp; faces (IT)</a:t>
            </a:r>
            <a:endParaRPr lang="en-GB" sz="2400" dirty="0"/>
          </a:p>
          <a:p>
            <a:pPr marL="365125" indent="-288925">
              <a:lnSpc>
                <a:spcPct val="100000"/>
              </a:lnSpc>
              <a:spcBef>
                <a:spcPts val="600"/>
              </a:spcBef>
              <a:buSzPts val="1920"/>
              <a:buFont typeface="Cabin"/>
              <a:buChar char="●"/>
            </a:pPr>
            <a:r>
              <a:rPr lang="en-GB" sz="2400" dirty="0">
                <a:solidFill>
                  <a:schemeClr val="dk1"/>
                </a:solidFill>
                <a:latin typeface="Cabin"/>
                <a:ea typeface="Cabin"/>
                <a:cs typeface="Cabin"/>
                <a:sym typeface="Cabin"/>
              </a:rPr>
              <a:t>Can work for long periods of time on a project without interruptions</a:t>
            </a:r>
          </a:p>
          <a:p>
            <a:pPr marL="365125" indent="-288925">
              <a:spcBef>
                <a:spcPts val="600"/>
              </a:spcBef>
              <a:buSzPts val="2240"/>
              <a:buFont typeface="Cabin"/>
              <a:buChar char="●"/>
            </a:pPr>
            <a:r>
              <a:rPr lang="en-GB" sz="2400" dirty="0">
                <a:solidFill>
                  <a:schemeClr val="dk1"/>
                </a:solidFill>
                <a:latin typeface="Cabin"/>
                <a:ea typeface="Cabin"/>
                <a:cs typeface="Cabin"/>
                <a:sym typeface="Cabin"/>
              </a:rPr>
              <a:t>Interested in details &amp; ideas behind job</a:t>
            </a:r>
            <a:endParaRPr lang="en-GB" sz="2400" dirty="0"/>
          </a:p>
          <a:p>
            <a:pPr marL="365125" indent="-288925">
              <a:spcBef>
                <a:spcPts val="600"/>
              </a:spcBef>
              <a:buSzPts val="2240"/>
              <a:buFont typeface="Cabin"/>
              <a:buChar char="●"/>
            </a:pPr>
            <a:r>
              <a:rPr lang="en-GB" sz="2400" dirty="0">
                <a:solidFill>
                  <a:schemeClr val="dk1"/>
                </a:solidFill>
                <a:latin typeface="Cabin"/>
                <a:ea typeface="Cabin"/>
                <a:cs typeface="Cabin"/>
                <a:sym typeface="Cabin"/>
              </a:rPr>
              <a:t>Dislike telephone (IT)</a:t>
            </a:r>
            <a:endParaRPr lang="en-GB" sz="2400" dirty="0"/>
          </a:p>
          <a:p>
            <a:pPr marL="365125" indent="-288925">
              <a:spcBef>
                <a:spcPts val="600"/>
              </a:spcBef>
              <a:buSzPts val="2240"/>
              <a:buFont typeface="Cabin"/>
              <a:buChar char="●"/>
            </a:pPr>
            <a:r>
              <a:rPr lang="en-GB" sz="2400" dirty="0">
                <a:solidFill>
                  <a:schemeClr val="dk1"/>
                </a:solidFill>
                <a:latin typeface="Cabin"/>
                <a:ea typeface="Cabin"/>
                <a:cs typeface="Cabin"/>
                <a:sym typeface="Cabin"/>
              </a:rPr>
              <a:t>Think before acting, sometimes without acting</a:t>
            </a:r>
            <a:endParaRPr lang="en-GB" sz="2400" dirty="0"/>
          </a:p>
          <a:p>
            <a:pPr marL="365125" indent="-288925">
              <a:spcBef>
                <a:spcPts val="600"/>
              </a:spcBef>
              <a:buSzPts val="2240"/>
              <a:buFont typeface="Cabin"/>
              <a:buChar char="●"/>
            </a:pPr>
            <a:r>
              <a:rPr lang="en-GB" sz="2400" dirty="0">
                <a:solidFill>
                  <a:schemeClr val="dk1"/>
                </a:solidFill>
                <a:latin typeface="Cabin"/>
                <a:ea typeface="Cabin"/>
                <a:cs typeface="Cabin"/>
                <a:sym typeface="Cabin"/>
              </a:rPr>
              <a:t>Work alone (IT)</a:t>
            </a:r>
            <a:endParaRPr lang="en-GB" sz="2400" dirty="0"/>
          </a:p>
          <a:p>
            <a:pPr marL="365125" indent="-288925">
              <a:spcBef>
                <a:spcPts val="600"/>
              </a:spcBef>
              <a:buSzPts val="2240"/>
              <a:buFont typeface="Cabin"/>
              <a:buChar char="●"/>
            </a:pPr>
            <a:r>
              <a:rPr lang="en-GB" sz="2400" dirty="0">
                <a:solidFill>
                  <a:schemeClr val="dk1"/>
                </a:solidFill>
                <a:latin typeface="Cabin"/>
                <a:ea typeface="Cabin"/>
                <a:cs typeface="Cabin"/>
                <a:sym typeface="Cabin"/>
              </a:rPr>
              <a:t>“In their heads” (IT)</a:t>
            </a:r>
            <a:endParaRPr lang="en-GB" sz="2400" dirty="0"/>
          </a:p>
          <a:p>
            <a:pPr marL="365125" indent="-288925">
              <a:lnSpc>
                <a:spcPct val="100000"/>
              </a:lnSpc>
              <a:spcBef>
                <a:spcPts val="600"/>
              </a:spcBef>
              <a:buSzPts val="1920"/>
              <a:buFont typeface="Cabin"/>
              <a:buChar char="●"/>
            </a:pPr>
            <a:endParaRPr lang="en-GB"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6"/>
          <p:cNvSpPr txBox="1">
            <a:spLocks noGrp="1"/>
          </p:cNvSpPr>
          <p:nvPr>
            <p:ph type="title"/>
          </p:nvPr>
        </p:nvSpPr>
        <p:spPr>
          <a:xfrm>
            <a:off x="360625" y="1519341"/>
            <a:ext cx="7499350" cy="1143000"/>
          </a:xfrm>
          <a:prstGeom prst="rect">
            <a:avLst/>
          </a:prstGeom>
          <a:noFill/>
          <a:ln>
            <a:noFill/>
          </a:ln>
        </p:spPr>
        <p:txBody>
          <a:bodyPr spcFirstLastPara="1" vert="horz" wrap="square" lIns="91425" tIns="45700" rIns="91425" bIns="45700" rtlCol="0" anchor="ctr" anchorCtr="0">
            <a:noAutofit/>
          </a:bodyPr>
          <a:lstStyle/>
          <a:p>
            <a:pPr>
              <a:lnSpc>
                <a:spcPct val="100000"/>
              </a:lnSpc>
              <a:spcBef>
                <a:spcPts val="0"/>
              </a:spcBef>
              <a:buClr>
                <a:srgbClr val="572314"/>
              </a:buClr>
            </a:pPr>
            <a:r>
              <a:rPr lang="en-US" sz="4300" dirty="0">
                <a:solidFill>
                  <a:srgbClr val="572314"/>
                </a:solidFill>
                <a:latin typeface="Cabin"/>
                <a:ea typeface="Cabin"/>
                <a:cs typeface="Cabin"/>
                <a:sym typeface="Cabin"/>
              </a:rPr>
              <a:t>Sensing ( S )</a:t>
            </a:r>
            <a:endParaRPr dirty="0"/>
          </a:p>
        </p:txBody>
      </p:sp>
      <p:sp>
        <p:nvSpPr>
          <p:cNvPr id="129" name="Google Shape;129;p16"/>
          <p:cNvSpPr txBox="1">
            <a:spLocks noGrp="1"/>
          </p:cNvSpPr>
          <p:nvPr>
            <p:ph type="body" idx="1"/>
          </p:nvPr>
        </p:nvSpPr>
        <p:spPr>
          <a:xfrm>
            <a:off x="3748510" y="1243869"/>
            <a:ext cx="7499350" cy="4800600"/>
          </a:xfrm>
          <a:prstGeom prst="rect">
            <a:avLst/>
          </a:prstGeom>
          <a:noFill/>
          <a:ln>
            <a:noFill/>
          </a:ln>
        </p:spPr>
        <p:txBody>
          <a:bodyPr spcFirstLastPara="1" vert="horz" wrap="square" lIns="91425" tIns="45700" rIns="91425" bIns="45700" rtlCol="0" anchor="t" anchorCtr="0">
            <a:noAutofit/>
          </a:bodyPr>
          <a:lstStyle/>
          <a:p>
            <a:pPr marL="365125" indent="-126365">
              <a:spcBef>
                <a:spcPts val="600"/>
              </a:spcBef>
              <a:buSzPts val="2560"/>
              <a:buNone/>
            </a:pPr>
            <a:endParaRPr sz="3200" dirty="0">
              <a:solidFill>
                <a:schemeClr val="dk1"/>
              </a:solidFill>
              <a:latin typeface="Cabin"/>
              <a:ea typeface="Cabin"/>
              <a:cs typeface="Cabin"/>
              <a:sym typeface="Cabin"/>
            </a:endParaRPr>
          </a:p>
          <a:p>
            <a:pPr marL="365125" indent="-126365">
              <a:spcBef>
                <a:spcPts val="600"/>
              </a:spcBef>
              <a:buSzPts val="2560"/>
              <a:buNone/>
            </a:pPr>
            <a:endParaRPr sz="3200" dirty="0">
              <a:solidFill>
                <a:schemeClr val="dk1"/>
              </a:solidFill>
              <a:latin typeface="Cabin"/>
              <a:ea typeface="Cabin"/>
              <a:cs typeface="Cabin"/>
              <a:sym typeface="Cabin"/>
            </a:endParaRPr>
          </a:p>
          <a:p>
            <a:pPr marL="365125" indent="-126365">
              <a:spcBef>
                <a:spcPts val="600"/>
              </a:spcBef>
              <a:buSzPts val="2560"/>
              <a:buNone/>
            </a:pPr>
            <a:endParaRPr sz="3200" dirty="0">
              <a:solidFill>
                <a:schemeClr val="dk1"/>
              </a:solidFill>
              <a:latin typeface="Cabin"/>
              <a:ea typeface="Cabin"/>
              <a:cs typeface="Cabin"/>
              <a:sym typeface="Cabin"/>
            </a:endParaRPr>
          </a:p>
          <a:p>
            <a:pPr marL="365125" indent="-126365">
              <a:spcBef>
                <a:spcPts val="600"/>
              </a:spcBef>
              <a:buSzPts val="2560"/>
              <a:buNone/>
            </a:pPr>
            <a:endParaRPr dirty="0"/>
          </a:p>
        </p:txBody>
      </p:sp>
      <p:sp>
        <p:nvSpPr>
          <p:cNvPr id="7" name="TextBox 6">
            <a:extLst>
              <a:ext uri="{FF2B5EF4-FFF2-40B4-BE49-F238E27FC236}">
                <a16:creationId xmlns:a16="http://schemas.microsoft.com/office/drawing/2014/main" id="{DCAC2B63-CCE2-E4CC-E5AF-3D5B6D52D586}"/>
              </a:ext>
            </a:extLst>
          </p:cNvPr>
          <p:cNvSpPr txBox="1"/>
          <p:nvPr/>
        </p:nvSpPr>
        <p:spPr>
          <a:xfrm>
            <a:off x="300962" y="4175752"/>
            <a:ext cx="6101482" cy="754053"/>
          </a:xfrm>
          <a:prstGeom prst="rect">
            <a:avLst/>
          </a:prstGeom>
          <a:noFill/>
        </p:spPr>
        <p:txBody>
          <a:bodyPr wrap="square">
            <a:spAutoFit/>
          </a:bodyPr>
          <a:lstStyle/>
          <a:p>
            <a:r>
              <a:rPr kumimoji="0" lang="en-US" sz="4300" b="0" i="0" u="none" strike="noStrike" kern="1200" cap="none" spc="-60" normalizeH="0" baseline="0" noProof="0" dirty="0">
                <a:ln>
                  <a:noFill/>
                </a:ln>
                <a:solidFill>
                  <a:srgbClr val="572314"/>
                </a:solidFill>
                <a:effectLst/>
                <a:uLnTx/>
                <a:uFillTx/>
                <a:latin typeface="Cabin"/>
                <a:ea typeface="Cabin"/>
                <a:cs typeface="Cabin"/>
                <a:sym typeface="Cabin"/>
              </a:rPr>
              <a:t>Intuition ( N )</a:t>
            </a:r>
            <a:endParaRPr lang="en-GB" dirty="0"/>
          </a:p>
        </p:txBody>
      </p:sp>
      <p:sp>
        <p:nvSpPr>
          <p:cNvPr id="2" name="Google Shape;148;p18">
            <a:extLst>
              <a:ext uri="{FF2B5EF4-FFF2-40B4-BE49-F238E27FC236}">
                <a16:creationId xmlns:a16="http://schemas.microsoft.com/office/drawing/2014/main" id="{5F8BB4C1-4143-1E7B-E19F-70AF21D3176B}"/>
              </a:ext>
            </a:extLst>
          </p:cNvPr>
          <p:cNvSpPr txBox="1">
            <a:spLocks/>
          </p:cNvSpPr>
          <p:nvPr/>
        </p:nvSpPr>
        <p:spPr>
          <a:xfrm>
            <a:off x="3400688" y="265730"/>
            <a:ext cx="4459287" cy="8812918"/>
          </a:xfrm>
          <a:prstGeom prst="rect">
            <a:avLst/>
          </a:prstGeom>
          <a:noFill/>
          <a:ln>
            <a:noFill/>
          </a:ln>
        </p:spPr>
        <p:txBody>
          <a:bodyPr spcFirstLastPara="1" vert="horz" wrap="square" lIns="91425" tIns="45700" rIns="91425" bIns="45700" rtlCol="0" anchor="t" anchorCtr="0">
            <a:no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pPr marL="365125" indent="-288925">
              <a:spcBef>
                <a:spcPts val="0"/>
              </a:spcBef>
              <a:buFont typeface="Wingdings 2" pitchFamily="18" charset="2"/>
              <a:buNone/>
            </a:pPr>
            <a:r>
              <a:rPr lang="en-GB" dirty="0">
                <a:solidFill>
                  <a:schemeClr val="dk1"/>
                </a:solidFill>
                <a:latin typeface="Cabin"/>
                <a:ea typeface="Cabin"/>
                <a:cs typeface="Cabin"/>
                <a:sym typeface="Cabin"/>
              </a:rPr>
              <a:t>Sensing..</a:t>
            </a:r>
            <a:endParaRPr lang="en-GB" dirty="0"/>
          </a:p>
          <a:p>
            <a:pPr marL="365125" indent="-288925">
              <a:spcBef>
                <a:spcPts val="600"/>
              </a:spcBef>
              <a:buSzPts val="1920"/>
              <a:buFont typeface="Cabin"/>
              <a:buChar char="●"/>
            </a:pPr>
            <a:r>
              <a:rPr lang="en-GB" dirty="0">
                <a:solidFill>
                  <a:schemeClr val="dk1"/>
                </a:solidFill>
                <a:latin typeface="Cabin"/>
                <a:ea typeface="Cabin"/>
                <a:cs typeface="Cabin"/>
                <a:sym typeface="Cabin"/>
              </a:rPr>
              <a:t>Focus on here and now and reality</a:t>
            </a:r>
            <a:endParaRPr lang="en-GB" dirty="0"/>
          </a:p>
          <a:p>
            <a:pPr marL="365125" indent="-288925">
              <a:spcBef>
                <a:spcPts val="600"/>
              </a:spcBef>
              <a:buSzPts val="1920"/>
              <a:buFont typeface="Cabin"/>
              <a:buChar char="●"/>
            </a:pPr>
            <a:r>
              <a:rPr lang="en-GB" dirty="0">
                <a:solidFill>
                  <a:schemeClr val="dk1"/>
                </a:solidFill>
                <a:latin typeface="Cabin"/>
                <a:ea typeface="Cabin"/>
                <a:cs typeface="Cabin"/>
                <a:sym typeface="Cabin"/>
              </a:rPr>
              <a:t>Standard ways of solving problems</a:t>
            </a:r>
            <a:endParaRPr lang="en-GB" dirty="0"/>
          </a:p>
          <a:p>
            <a:pPr marL="365125" indent="-288925">
              <a:spcBef>
                <a:spcPts val="600"/>
              </a:spcBef>
              <a:buSzPts val="1920"/>
              <a:buFont typeface="Cabin"/>
              <a:buChar char="●"/>
            </a:pPr>
            <a:r>
              <a:rPr lang="en-GB" dirty="0">
                <a:solidFill>
                  <a:schemeClr val="dk1"/>
                </a:solidFill>
                <a:latin typeface="Cabin"/>
                <a:ea typeface="Cabin"/>
                <a:cs typeface="Cabin"/>
                <a:sym typeface="Cabin"/>
              </a:rPr>
              <a:t>Preferred established order for doing things (SJ)</a:t>
            </a:r>
            <a:endParaRPr lang="en-GB" dirty="0"/>
          </a:p>
          <a:p>
            <a:pPr marL="365125" indent="-288925">
              <a:spcBef>
                <a:spcPts val="600"/>
              </a:spcBef>
              <a:buSzPts val="1920"/>
              <a:buFont typeface="Cabin"/>
              <a:buChar char="●"/>
            </a:pPr>
            <a:r>
              <a:rPr lang="en-GB" dirty="0">
                <a:solidFill>
                  <a:schemeClr val="dk1"/>
                </a:solidFill>
                <a:latin typeface="Cabin"/>
                <a:ea typeface="Cabin"/>
                <a:cs typeface="Cabin"/>
                <a:sym typeface="Cabin"/>
              </a:rPr>
              <a:t>Preferring using and perfecting learned skills</a:t>
            </a:r>
            <a:endParaRPr lang="en-GB" dirty="0"/>
          </a:p>
          <a:p>
            <a:pPr marL="365125" indent="-288925">
              <a:spcBef>
                <a:spcPts val="600"/>
              </a:spcBef>
              <a:buSzPts val="1920"/>
              <a:buFont typeface="Cabin"/>
              <a:buChar char="●"/>
            </a:pPr>
            <a:r>
              <a:rPr lang="en-GB" dirty="0">
                <a:solidFill>
                  <a:schemeClr val="dk1"/>
                </a:solidFill>
                <a:latin typeface="Cabin"/>
                <a:ea typeface="Cabin"/>
                <a:cs typeface="Cabin"/>
                <a:sym typeface="Cabin"/>
              </a:rPr>
              <a:t>Steady workers with realistic assessment of time (ISJ)</a:t>
            </a:r>
          </a:p>
          <a:p>
            <a:pPr marL="365125" indent="-288925">
              <a:spcBef>
                <a:spcPts val="600"/>
              </a:spcBef>
              <a:buSzPts val="1920"/>
              <a:buFont typeface="Cabin"/>
              <a:buChar char="●"/>
            </a:pPr>
            <a:r>
              <a:rPr lang="en-GB" dirty="0">
                <a:solidFill>
                  <a:schemeClr val="dk1"/>
                </a:solidFill>
                <a:latin typeface="Cabin"/>
                <a:ea typeface="Cabin"/>
                <a:cs typeface="Cabin"/>
                <a:sym typeface="Cabin"/>
              </a:rPr>
              <a:t>Reach a conclusion step by step (ISJ)</a:t>
            </a:r>
            <a:endParaRPr lang="en-GB" dirty="0"/>
          </a:p>
          <a:p>
            <a:pPr marL="365125" indent="-288925">
              <a:spcBef>
                <a:spcPts val="600"/>
              </a:spcBef>
              <a:buSzPts val="1920"/>
              <a:buFont typeface="Cabin"/>
              <a:buChar char="●"/>
            </a:pPr>
            <a:r>
              <a:rPr lang="en-GB" dirty="0">
                <a:solidFill>
                  <a:schemeClr val="dk1"/>
                </a:solidFill>
                <a:latin typeface="Cabin"/>
                <a:ea typeface="Cabin"/>
                <a:cs typeface="Cabin"/>
                <a:sym typeface="Cabin"/>
              </a:rPr>
              <a:t>Patient with details (ISJ)</a:t>
            </a:r>
            <a:endParaRPr lang="en-GB" dirty="0"/>
          </a:p>
          <a:p>
            <a:pPr marL="365125" indent="-288925">
              <a:spcBef>
                <a:spcPts val="600"/>
              </a:spcBef>
              <a:buSzPts val="1920"/>
              <a:buFont typeface="Cabin"/>
              <a:buChar char="●"/>
            </a:pPr>
            <a:r>
              <a:rPr lang="en-GB" dirty="0">
                <a:solidFill>
                  <a:schemeClr val="dk1"/>
                </a:solidFill>
                <a:latin typeface="Cabin"/>
                <a:ea typeface="Cabin"/>
                <a:cs typeface="Cabin"/>
                <a:sym typeface="Cabin"/>
              </a:rPr>
              <a:t>Impatient when situations get complicated (ES)</a:t>
            </a:r>
            <a:endParaRPr lang="en-GB" dirty="0"/>
          </a:p>
          <a:p>
            <a:pPr marL="365125" indent="-288925">
              <a:spcBef>
                <a:spcPts val="600"/>
              </a:spcBef>
              <a:buSzPts val="1920"/>
              <a:buFont typeface="Cabin"/>
              <a:buChar char="●"/>
            </a:pPr>
            <a:r>
              <a:rPr lang="en-GB" dirty="0">
                <a:solidFill>
                  <a:schemeClr val="dk1"/>
                </a:solidFill>
                <a:latin typeface="Cabin"/>
                <a:ea typeface="Cabin"/>
                <a:cs typeface="Cabin"/>
                <a:sym typeface="Cabin"/>
              </a:rPr>
              <a:t>Not often inspired, mistrust inspiration</a:t>
            </a:r>
            <a:endParaRPr lang="en-GB" dirty="0"/>
          </a:p>
          <a:p>
            <a:pPr marL="365125" indent="-288925">
              <a:spcBef>
                <a:spcPts val="600"/>
              </a:spcBef>
              <a:buSzPts val="1920"/>
              <a:buFont typeface="Cabin"/>
              <a:buChar char="●"/>
            </a:pPr>
            <a:r>
              <a:rPr lang="en-GB" dirty="0">
                <a:solidFill>
                  <a:schemeClr val="dk1"/>
                </a:solidFill>
                <a:latin typeface="Cabin"/>
                <a:ea typeface="Cabin"/>
                <a:cs typeface="Cabin"/>
                <a:sym typeface="Cabin"/>
              </a:rPr>
              <a:t>Seldom make factual errors</a:t>
            </a:r>
            <a:endParaRPr lang="en-GB" dirty="0"/>
          </a:p>
          <a:p>
            <a:pPr marL="365125" indent="-288925">
              <a:spcBef>
                <a:spcPts val="600"/>
              </a:spcBef>
              <a:buSzPts val="1920"/>
              <a:buFont typeface="Cabin"/>
              <a:buChar char="●"/>
            </a:pPr>
            <a:r>
              <a:rPr lang="en-GB" dirty="0">
                <a:solidFill>
                  <a:schemeClr val="dk1"/>
                </a:solidFill>
                <a:latin typeface="Cabin"/>
                <a:ea typeface="Cabin"/>
                <a:cs typeface="Cabin"/>
                <a:sym typeface="Cabin"/>
              </a:rPr>
              <a:t>Good at precise work (IS)</a:t>
            </a:r>
            <a:endParaRPr lang="en-GB" dirty="0"/>
          </a:p>
          <a:p>
            <a:pPr marL="365125" indent="-288925">
              <a:spcBef>
                <a:spcPts val="600"/>
              </a:spcBef>
              <a:buSzPts val="1920"/>
              <a:buFont typeface="Cabin"/>
              <a:buChar char="●"/>
            </a:pPr>
            <a:r>
              <a:rPr lang="en-GB" dirty="0">
                <a:solidFill>
                  <a:schemeClr val="dk1"/>
                </a:solidFill>
                <a:latin typeface="Cabin"/>
                <a:ea typeface="Cabin"/>
                <a:cs typeface="Cabin"/>
                <a:sym typeface="Cabin"/>
              </a:rPr>
              <a:t>Create new by adapting old</a:t>
            </a:r>
            <a:endParaRPr lang="en-GB" dirty="0"/>
          </a:p>
          <a:p>
            <a:pPr marL="365125" indent="-288925">
              <a:spcBef>
                <a:spcPts val="600"/>
              </a:spcBef>
              <a:buSzPts val="1920"/>
              <a:buFont typeface="Cabin"/>
              <a:buChar char="●"/>
            </a:pPr>
            <a:endParaRPr lang="en-GB" dirty="0">
              <a:solidFill>
                <a:schemeClr val="dk1"/>
              </a:solidFill>
              <a:latin typeface="Cabin"/>
              <a:ea typeface="Cabin"/>
              <a:cs typeface="Cabin"/>
              <a:sym typeface="Cabin"/>
            </a:endParaRPr>
          </a:p>
          <a:p>
            <a:pPr marL="365125" indent="-288925">
              <a:spcBef>
                <a:spcPts val="600"/>
              </a:spcBef>
              <a:buSzPts val="1920"/>
              <a:buFont typeface="Cabin"/>
              <a:buChar char="●"/>
            </a:pPr>
            <a:endParaRPr lang="en-GB" dirty="0"/>
          </a:p>
          <a:p>
            <a:pPr marL="365125" indent="-146684">
              <a:spcBef>
                <a:spcPts val="600"/>
              </a:spcBef>
              <a:buSzPts val="2240"/>
              <a:buFont typeface="Wingdings 2" pitchFamily="18" charset="2"/>
              <a:buNone/>
            </a:pPr>
            <a:endParaRPr lang="en-GB" dirty="0"/>
          </a:p>
        </p:txBody>
      </p:sp>
      <p:sp>
        <p:nvSpPr>
          <p:cNvPr id="5" name="Google Shape;149;p18">
            <a:extLst>
              <a:ext uri="{FF2B5EF4-FFF2-40B4-BE49-F238E27FC236}">
                <a16:creationId xmlns:a16="http://schemas.microsoft.com/office/drawing/2014/main" id="{45C620BA-DA38-2D5A-4F49-13C0D50F84D6}"/>
              </a:ext>
            </a:extLst>
          </p:cNvPr>
          <p:cNvSpPr txBox="1">
            <a:spLocks/>
          </p:cNvSpPr>
          <p:nvPr/>
        </p:nvSpPr>
        <p:spPr>
          <a:xfrm>
            <a:off x="7784955" y="265730"/>
            <a:ext cx="3919652" cy="4664075"/>
          </a:xfrm>
          <a:prstGeom prst="rect">
            <a:avLst/>
          </a:prstGeom>
          <a:noFill/>
          <a:ln>
            <a:noFill/>
          </a:ln>
        </p:spPr>
        <p:txBody>
          <a:bodyPr spcFirstLastPara="1" vert="horz" wrap="square" lIns="91425" tIns="45700" rIns="91425" bIns="45700" rtlCol="0" anchor="t" anchorCtr="0">
            <a:no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pPr marL="365125" indent="-288925">
              <a:lnSpc>
                <a:spcPct val="100000"/>
              </a:lnSpc>
              <a:spcBef>
                <a:spcPts val="0"/>
              </a:spcBef>
              <a:buFont typeface="Wingdings 2" pitchFamily="18" charset="2"/>
              <a:buNone/>
            </a:pPr>
            <a:r>
              <a:rPr lang="en-GB" sz="1800" dirty="0">
                <a:solidFill>
                  <a:schemeClr val="dk1"/>
                </a:solidFill>
                <a:latin typeface="Cabin"/>
                <a:ea typeface="Cabin"/>
                <a:cs typeface="Cabin"/>
                <a:sym typeface="Cabin"/>
              </a:rPr>
              <a:t>Intuitive..</a:t>
            </a:r>
            <a:endParaRPr lang="en-GB" sz="1800" dirty="0"/>
          </a:p>
          <a:p>
            <a:pPr marL="365125" indent="-288925">
              <a:lnSpc>
                <a:spcPct val="100000"/>
              </a:lnSpc>
              <a:spcBef>
                <a:spcPts val="600"/>
              </a:spcBef>
              <a:buSzPts val="1920"/>
              <a:buFont typeface="Cabin"/>
              <a:buChar char="●"/>
            </a:pPr>
            <a:r>
              <a:rPr lang="en-GB" sz="1800" dirty="0">
                <a:solidFill>
                  <a:schemeClr val="dk1"/>
                </a:solidFill>
                <a:latin typeface="Cabin"/>
                <a:ea typeface="Cabin"/>
                <a:cs typeface="Cabin"/>
                <a:sym typeface="Cabin"/>
              </a:rPr>
              <a:t>Focus on future and what might be</a:t>
            </a:r>
            <a:endParaRPr lang="en-GB" sz="1800" dirty="0"/>
          </a:p>
          <a:p>
            <a:pPr marL="365125" indent="-288925">
              <a:lnSpc>
                <a:spcPct val="100000"/>
              </a:lnSpc>
              <a:spcBef>
                <a:spcPts val="600"/>
              </a:spcBef>
              <a:buSzPts val="1920"/>
              <a:buFont typeface="Cabin"/>
              <a:buChar char="●"/>
            </a:pPr>
            <a:r>
              <a:rPr lang="en-GB" sz="1800" dirty="0">
                <a:solidFill>
                  <a:schemeClr val="dk1"/>
                </a:solidFill>
                <a:latin typeface="Cabin"/>
                <a:ea typeface="Cabin"/>
                <a:cs typeface="Cabin"/>
                <a:sym typeface="Cabin"/>
              </a:rPr>
              <a:t>Solving problems in new ways</a:t>
            </a:r>
            <a:endParaRPr lang="en-GB" sz="1800" dirty="0"/>
          </a:p>
          <a:p>
            <a:pPr marL="365125" indent="-288925">
              <a:lnSpc>
                <a:spcPct val="100000"/>
              </a:lnSpc>
              <a:spcBef>
                <a:spcPts val="600"/>
              </a:spcBef>
              <a:buSzPts val="1920"/>
              <a:buFont typeface="Cabin"/>
              <a:buChar char="●"/>
            </a:pPr>
            <a:r>
              <a:rPr lang="en-GB" sz="1800" dirty="0">
                <a:solidFill>
                  <a:schemeClr val="dk1"/>
                </a:solidFill>
                <a:latin typeface="Cabin"/>
                <a:ea typeface="Cabin"/>
                <a:cs typeface="Cabin"/>
                <a:sym typeface="Cabin"/>
              </a:rPr>
              <a:t>Dislike routine (NP)</a:t>
            </a:r>
            <a:endParaRPr lang="en-GB" sz="1800" dirty="0"/>
          </a:p>
          <a:p>
            <a:pPr marL="365125" indent="-288925">
              <a:lnSpc>
                <a:spcPct val="100000"/>
              </a:lnSpc>
              <a:spcBef>
                <a:spcPts val="600"/>
              </a:spcBef>
              <a:buSzPts val="1920"/>
              <a:buFont typeface="Cabin"/>
              <a:buChar char="●"/>
            </a:pPr>
            <a:r>
              <a:rPr lang="en-GB" sz="1800" dirty="0">
                <a:solidFill>
                  <a:schemeClr val="dk1"/>
                </a:solidFill>
                <a:latin typeface="Cabin"/>
                <a:ea typeface="Cabin"/>
                <a:cs typeface="Cabin"/>
                <a:sym typeface="Cabin"/>
              </a:rPr>
              <a:t>Enjoy learning new skill more than using it</a:t>
            </a:r>
            <a:endParaRPr lang="en-GB" sz="1800" dirty="0"/>
          </a:p>
          <a:p>
            <a:pPr marL="365125" indent="-288925">
              <a:lnSpc>
                <a:spcPct val="100000"/>
              </a:lnSpc>
              <a:spcBef>
                <a:spcPts val="600"/>
              </a:spcBef>
              <a:buSzPts val="1920"/>
              <a:buFont typeface="Cabin"/>
              <a:buChar char="●"/>
            </a:pPr>
            <a:r>
              <a:rPr lang="en-GB" sz="1800" dirty="0">
                <a:solidFill>
                  <a:schemeClr val="dk1"/>
                </a:solidFill>
                <a:latin typeface="Cabin"/>
                <a:ea typeface="Cabin"/>
                <a:cs typeface="Cabin"/>
                <a:sym typeface="Cabin"/>
              </a:rPr>
              <a:t>Bursts of energy with slack times (ENP)</a:t>
            </a:r>
          </a:p>
          <a:p>
            <a:pPr marL="365125" indent="-288925">
              <a:spcBef>
                <a:spcPts val="600"/>
              </a:spcBef>
              <a:buSzPts val="1920"/>
              <a:buFont typeface="Cabin"/>
              <a:buChar char="●"/>
            </a:pPr>
            <a:r>
              <a:rPr lang="en-GB" sz="1800" dirty="0">
                <a:solidFill>
                  <a:schemeClr val="dk1"/>
                </a:solidFill>
                <a:latin typeface="Cabin"/>
                <a:ea typeface="Cabin"/>
                <a:cs typeface="Cabin"/>
                <a:sym typeface="Cabin"/>
              </a:rPr>
              <a:t>Reach an understanding quickly (ENP)</a:t>
            </a:r>
            <a:endParaRPr lang="en-GB" sz="1800" dirty="0"/>
          </a:p>
          <a:p>
            <a:pPr marL="365125" indent="-288925">
              <a:spcBef>
                <a:spcPts val="600"/>
              </a:spcBef>
              <a:buSzPts val="1920"/>
              <a:buFont typeface="Cabin"/>
              <a:buChar char="●"/>
            </a:pPr>
            <a:r>
              <a:rPr lang="en-GB" sz="1800" dirty="0">
                <a:solidFill>
                  <a:schemeClr val="dk1"/>
                </a:solidFill>
                <a:latin typeface="Cabin"/>
                <a:ea typeface="Cabin"/>
                <a:cs typeface="Cabin"/>
                <a:sym typeface="Cabin"/>
              </a:rPr>
              <a:t>Impatient with routine details (ENP)</a:t>
            </a:r>
            <a:endParaRPr lang="en-GB" sz="1800" dirty="0"/>
          </a:p>
          <a:p>
            <a:pPr marL="365125" indent="-288925">
              <a:spcBef>
                <a:spcPts val="600"/>
              </a:spcBef>
              <a:buSzPts val="1920"/>
              <a:buFont typeface="Cabin"/>
              <a:buChar char="●"/>
            </a:pPr>
            <a:r>
              <a:rPr lang="en-GB" sz="1800" dirty="0">
                <a:solidFill>
                  <a:schemeClr val="dk1"/>
                </a:solidFill>
                <a:latin typeface="Cabin"/>
                <a:ea typeface="Cabin"/>
                <a:cs typeface="Cabin"/>
                <a:sym typeface="Cabin"/>
              </a:rPr>
              <a:t>Patient with complex situations (IN)</a:t>
            </a:r>
            <a:endParaRPr lang="en-GB" sz="1800" dirty="0"/>
          </a:p>
          <a:p>
            <a:pPr marL="365125" indent="-288925">
              <a:spcBef>
                <a:spcPts val="600"/>
              </a:spcBef>
              <a:buSzPts val="1920"/>
              <a:buFont typeface="Cabin"/>
              <a:buChar char="●"/>
            </a:pPr>
            <a:r>
              <a:rPr lang="en-GB" sz="1800" dirty="0">
                <a:solidFill>
                  <a:schemeClr val="dk1"/>
                </a:solidFill>
                <a:latin typeface="Cabin"/>
                <a:ea typeface="Cabin"/>
                <a:cs typeface="Cabin"/>
                <a:sym typeface="Cabin"/>
              </a:rPr>
              <a:t>Follow inspirations regardless of data</a:t>
            </a:r>
            <a:endParaRPr lang="en-GB" sz="1800" dirty="0"/>
          </a:p>
          <a:p>
            <a:pPr marL="365125" indent="-288925">
              <a:spcBef>
                <a:spcPts val="600"/>
              </a:spcBef>
              <a:buSzPts val="1920"/>
              <a:buFont typeface="Cabin"/>
              <a:buChar char="●"/>
            </a:pPr>
            <a:r>
              <a:rPr lang="en-GB" sz="1800" dirty="0">
                <a:solidFill>
                  <a:schemeClr val="dk1"/>
                </a:solidFill>
                <a:latin typeface="Cabin"/>
                <a:ea typeface="Cabin"/>
                <a:cs typeface="Cabin"/>
                <a:sym typeface="Cabin"/>
              </a:rPr>
              <a:t>Make errors of fact, preferring big picture</a:t>
            </a:r>
            <a:endParaRPr lang="en-GB" sz="1800" dirty="0"/>
          </a:p>
          <a:p>
            <a:pPr marL="365125" indent="-288925">
              <a:spcBef>
                <a:spcPts val="600"/>
              </a:spcBef>
              <a:buSzPts val="1920"/>
              <a:buFont typeface="Cabin"/>
              <a:buChar char="●"/>
            </a:pPr>
            <a:r>
              <a:rPr lang="en-GB" sz="1800" dirty="0">
                <a:solidFill>
                  <a:schemeClr val="dk1"/>
                </a:solidFill>
                <a:latin typeface="Cabin"/>
                <a:ea typeface="Cabin"/>
                <a:cs typeface="Cabin"/>
                <a:sym typeface="Cabin"/>
              </a:rPr>
              <a:t>Dislike precision (time)</a:t>
            </a:r>
            <a:endParaRPr lang="en-GB" sz="1800" dirty="0"/>
          </a:p>
          <a:p>
            <a:pPr marL="365125" indent="-288925">
              <a:spcBef>
                <a:spcPts val="600"/>
              </a:spcBef>
              <a:buSzPts val="1920"/>
              <a:buFont typeface="Cabin"/>
              <a:buChar char="●"/>
            </a:pPr>
            <a:r>
              <a:rPr lang="en-GB" sz="1800" dirty="0">
                <a:solidFill>
                  <a:schemeClr val="dk1"/>
                </a:solidFill>
                <a:latin typeface="Cabin"/>
                <a:ea typeface="Cabin"/>
                <a:cs typeface="Cabin"/>
                <a:sym typeface="Cabin"/>
              </a:rPr>
              <a:t>Create something new with personal insight</a:t>
            </a:r>
            <a:endParaRPr lang="en-GB" sz="1800" dirty="0"/>
          </a:p>
          <a:p>
            <a:pPr marL="365125" indent="-288925">
              <a:lnSpc>
                <a:spcPct val="100000"/>
              </a:lnSpc>
              <a:spcBef>
                <a:spcPts val="600"/>
              </a:spcBef>
              <a:buSzPts val="1920"/>
              <a:buFont typeface="Cabin"/>
              <a:buChar char="●"/>
            </a:pPr>
            <a:endParaRPr lang="en-GB" sz="1800" dirty="0"/>
          </a:p>
          <a:p>
            <a:pPr marL="365125" indent="-167005">
              <a:spcBef>
                <a:spcPts val="600"/>
              </a:spcBef>
              <a:buSzPts val="1920"/>
              <a:buFont typeface="Wingdings 2" pitchFamily="18" charset="2"/>
              <a:buNone/>
            </a:pPr>
            <a:endParaRPr lang="en-GB" sz="1800" dirty="0">
              <a:solidFill>
                <a:schemeClr val="dk1"/>
              </a:solidFill>
              <a:latin typeface="Cabin"/>
              <a:ea typeface="Cabin"/>
              <a:cs typeface="Cabin"/>
              <a:sym typeface="Cabin"/>
            </a:endParaRPr>
          </a:p>
          <a:p>
            <a:pPr marL="365125" indent="-167005">
              <a:spcBef>
                <a:spcPts val="600"/>
              </a:spcBef>
              <a:buSzPts val="1920"/>
              <a:buFont typeface="Wingdings 2" pitchFamily="18" charset="2"/>
              <a:buNone/>
            </a:pPr>
            <a:endParaRPr lang="en-GB" sz="1800" dirty="0">
              <a:solidFill>
                <a:schemeClr val="dk1"/>
              </a:solidFill>
              <a:latin typeface="Cabin"/>
              <a:ea typeface="Cabin"/>
              <a:cs typeface="Cabin"/>
              <a:sym typeface="Cabin"/>
            </a:endParaRPr>
          </a:p>
          <a:p>
            <a:pPr marL="365125" indent="-167005">
              <a:spcBef>
                <a:spcPts val="600"/>
              </a:spcBef>
              <a:buSzPts val="1920"/>
              <a:buFont typeface="Wingdings 2" pitchFamily="18" charset="2"/>
              <a:buNone/>
            </a:pPr>
            <a:endParaRPr lang="en-GB" sz="1800" dirty="0">
              <a:solidFill>
                <a:schemeClr val="dk1"/>
              </a:solidFill>
              <a:latin typeface="Cabin"/>
              <a:ea typeface="Cabin"/>
              <a:cs typeface="Cabin"/>
              <a:sym typeface="Cabin"/>
            </a:endParaRPr>
          </a:p>
          <a:p>
            <a:pPr marL="365125" indent="-146684">
              <a:spcBef>
                <a:spcPts val="600"/>
              </a:spcBef>
              <a:buSzPts val="2240"/>
              <a:buFont typeface="Wingdings 2" pitchFamily="18" charset="2"/>
              <a:buNone/>
            </a:pPr>
            <a:endParaRPr lang="en-GB" sz="1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20"/>
          <p:cNvSpPr txBox="1">
            <a:spLocks noGrp="1"/>
          </p:cNvSpPr>
          <p:nvPr>
            <p:ph type="title"/>
          </p:nvPr>
        </p:nvSpPr>
        <p:spPr>
          <a:xfrm>
            <a:off x="268527" y="1399546"/>
            <a:ext cx="7499350" cy="1143000"/>
          </a:xfrm>
          <a:prstGeom prst="rect">
            <a:avLst/>
          </a:prstGeom>
          <a:noFill/>
          <a:ln>
            <a:noFill/>
          </a:ln>
        </p:spPr>
        <p:txBody>
          <a:bodyPr spcFirstLastPara="1" vert="horz" wrap="square" lIns="91425" tIns="45700" rIns="91425" bIns="45700" rtlCol="0" anchor="ctr" anchorCtr="0">
            <a:noAutofit/>
          </a:bodyPr>
          <a:lstStyle/>
          <a:p>
            <a:pPr>
              <a:lnSpc>
                <a:spcPct val="100000"/>
              </a:lnSpc>
              <a:spcBef>
                <a:spcPts val="0"/>
              </a:spcBef>
              <a:buClr>
                <a:srgbClr val="572314"/>
              </a:buClr>
            </a:pPr>
            <a:r>
              <a:rPr lang="en-US" sz="4300" dirty="0">
                <a:solidFill>
                  <a:srgbClr val="572314"/>
                </a:solidFill>
                <a:latin typeface="Cabin"/>
                <a:ea typeface="Cabin"/>
                <a:cs typeface="Cabin"/>
                <a:sym typeface="Cabin"/>
              </a:rPr>
              <a:t>Thinking ( T )</a:t>
            </a:r>
            <a:endParaRPr dirty="0"/>
          </a:p>
        </p:txBody>
      </p:sp>
      <p:sp>
        <p:nvSpPr>
          <p:cNvPr id="5" name="TextBox 4">
            <a:extLst>
              <a:ext uri="{FF2B5EF4-FFF2-40B4-BE49-F238E27FC236}">
                <a16:creationId xmlns:a16="http://schemas.microsoft.com/office/drawing/2014/main" id="{16459485-74EE-C521-B759-88D92E466CAF}"/>
              </a:ext>
            </a:extLst>
          </p:cNvPr>
          <p:cNvSpPr txBox="1"/>
          <p:nvPr/>
        </p:nvSpPr>
        <p:spPr>
          <a:xfrm>
            <a:off x="268527" y="3856185"/>
            <a:ext cx="6101482" cy="754053"/>
          </a:xfrm>
          <a:prstGeom prst="rect">
            <a:avLst/>
          </a:prstGeom>
          <a:noFill/>
        </p:spPr>
        <p:txBody>
          <a:bodyPr wrap="square">
            <a:spAutoFit/>
          </a:bodyPr>
          <a:lstStyle/>
          <a:p>
            <a:r>
              <a:rPr kumimoji="0" lang="en-US" sz="4300" b="0" i="0" u="none" strike="noStrike" kern="1200" cap="none" spc="-60" normalizeH="0" baseline="0" noProof="0" dirty="0">
                <a:ln>
                  <a:noFill/>
                </a:ln>
                <a:solidFill>
                  <a:srgbClr val="572314"/>
                </a:solidFill>
                <a:effectLst/>
                <a:uLnTx/>
                <a:uFillTx/>
                <a:latin typeface="Cabin"/>
                <a:ea typeface="Cabin"/>
                <a:cs typeface="Cabin"/>
                <a:sym typeface="Cabin"/>
              </a:rPr>
              <a:t>Feeling ( F )</a:t>
            </a:r>
            <a:endParaRPr lang="en-GB" dirty="0"/>
          </a:p>
        </p:txBody>
      </p:sp>
      <p:sp>
        <p:nvSpPr>
          <p:cNvPr id="2" name="Google Shape;182;p22">
            <a:extLst>
              <a:ext uri="{FF2B5EF4-FFF2-40B4-BE49-F238E27FC236}">
                <a16:creationId xmlns:a16="http://schemas.microsoft.com/office/drawing/2014/main" id="{A18D6060-A7C9-1722-F32F-94194DB9AE9F}"/>
              </a:ext>
            </a:extLst>
          </p:cNvPr>
          <p:cNvSpPr txBox="1">
            <a:spLocks/>
          </p:cNvSpPr>
          <p:nvPr/>
        </p:nvSpPr>
        <p:spPr>
          <a:xfrm>
            <a:off x="3445447" y="239697"/>
            <a:ext cx="4459287" cy="5379259"/>
          </a:xfrm>
          <a:prstGeom prst="rect">
            <a:avLst/>
          </a:prstGeom>
          <a:noFill/>
          <a:ln>
            <a:noFill/>
          </a:ln>
        </p:spPr>
        <p:txBody>
          <a:bodyPr spcFirstLastPara="1" vert="horz" wrap="square" lIns="91425" tIns="45700" rIns="91425" bIns="45700" rtlCol="0" anchor="t" anchorCtr="0">
            <a:no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pPr marL="365125" indent="-288925">
              <a:spcBef>
                <a:spcPts val="0"/>
              </a:spcBef>
              <a:buFont typeface="Wingdings 2" pitchFamily="18" charset="2"/>
              <a:buNone/>
            </a:pPr>
            <a:r>
              <a:rPr lang="en-GB" dirty="0">
                <a:solidFill>
                  <a:schemeClr val="dk1"/>
                </a:solidFill>
                <a:latin typeface="Cabin"/>
                <a:ea typeface="Cabin"/>
                <a:cs typeface="Cabin"/>
                <a:sym typeface="Cabin"/>
              </a:rPr>
              <a:t>         Thinking..</a:t>
            </a:r>
            <a:endParaRPr lang="en-GB" dirty="0"/>
          </a:p>
          <a:p>
            <a:pPr marL="365125" indent="-288925">
              <a:spcBef>
                <a:spcPts val="600"/>
              </a:spcBef>
              <a:buSzPts val="1920"/>
              <a:buFont typeface="Cabin"/>
              <a:buChar char="●"/>
            </a:pPr>
            <a:r>
              <a:rPr lang="en-GB" dirty="0">
                <a:solidFill>
                  <a:schemeClr val="dk1"/>
                </a:solidFill>
                <a:latin typeface="Cabin"/>
                <a:ea typeface="Cabin"/>
                <a:cs typeface="Cabin"/>
                <a:sym typeface="Cabin"/>
              </a:rPr>
              <a:t>Like analysis and ordering</a:t>
            </a:r>
            <a:endParaRPr lang="en-GB" dirty="0"/>
          </a:p>
          <a:p>
            <a:pPr marL="365125" indent="-288925">
              <a:spcBef>
                <a:spcPts val="600"/>
              </a:spcBef>
              <a:buSzPts val="1920"/>
              <a:buFont typeface="Cabin"/>
              <a:buChar char="●"/>
            </a:pPr>
            <a:r>
              <a:rPr lang="en-GB" dirty="0">
                <a:solidFill>
                  <a:schemeClr val="dk1"/>
                </a:solidFill>
                <a:latin typeface="Cabin"/>
                <a:ea typeface="Cabin"/>
                <a:cs typeface="Cabin"/>
                <a:sym typeface="Cabin"/>
              </a:rPr>
              <a:t>Can get along without harmony</a:t>
            </a:r>
            <a:endParaRPr lang="en-GB" dirty="0"/>
          </a:p>
          <a:p>
            <a:pPr marL="365125" indent="-288925">
              <a:spcBef>
                <a:spcPts val="600"/>
              </a:spcBef>
              <a:buSzPts val="1920"/>
              <a:buFont typeface="Cabin"/>
              <a:buChar char="●"/>
            </a:pPr>
            <a:r>
              <a:rPr lang="en-GB" dirty="0">
                <a:solidFill>
                  <a:schemeClr val="dk1"/>
                </a:solidFill>
                <a:latin typeface="Cabin"/>
                <a:ea typeface="Cabin"/>
                <a:cs typeface="Cabin"/>
                <a:sym typeface="Cabin"/>
              </a:rPr>
              <a:t>Tend to be firm minded</a:t>
            </a:r>
            <a:endParaRPr lang="en-GB" dirty="0"/>
          </a:p>
          <a:p>
            <a:pPr marL="365125" indent="-288925">
              <a:spcBef>
                <a:spcPts val="600"/>
              </a:spcBef>
              <a:buSzPts val="1920"/>
              <a:buFont typeface="Cabin"/>
              <a:buChar char="●"/>
            </a:pPr>
            <a:r>
              <a:rPr lang="en-GB" dirty="0">
                <a:solidFill>
                  <a:schemeClr val="dk1"/>
                </a:solidFill>
                <a:latin typeface="Cabin"/>
                <a:ea typeface="Cabin"/>
                <a:cs typeface="Cabin"/>
                <a:sym typeface="Cabin"/>
              </a:rPr>
              <a:t>Do not show emotion readily and often uncomfortable with others’ feelings</a:t>
            </a:r>
            <a:endParaRPr lang="en-GB" dirty="0"/>
          </a:p>
          <a:p>
            <a:pPr marL="365125" indent="-288925">
              <a:spcBef>
                <a:spcPts val="600"/>
              </a:spcBef>
              <a:buSzPts val="1920"/>
              <a:buFont typeface="Cabin"/>
              <a:buChar char="●"/>
            </a:pPr>
            <a:r>
              <a:rPr lang="en-GB" dirty="0">
                <a:solidFill>
                  <a:schemeClr val="dk1"/>
                </a:solidFill>
                <a:latin typeface="Cabin"/>
                <a:ea typeface="Cabin"/>
                <a:cs typeface="Cabin"/>
                <a:sym typeface="Cabin"/>
              </a:rPr>
              <a:t>May hurt others’ feelings without knowing it</a:t>
            </a:r>
            <a:endParaRPr lang="en-GB" dirty="0"/>
          </a:p>
          <a:p>
            <a:pPr marL="365125" indent="-288925">
              <a:spcBef>
                <a:spcPts val="600"/>
              </a:spcBef>
              <a:buSzPts val="1920"/>
              <a:buFont typeface="Cabin"/>
              <a:buChar char="●"/>
            </a:pPr>
            <a:r>
              <a:rPr lang="en-GB" dirty="0">
                <a:solidFill>
                  <a:schemeClr val="dk1"/>
                </a:solidFill>
                <a:latin typeface="Cabin"/>
                <a:ea typeface="Cabin"/>
                <a:cs typeface="Cabin"/>
                <a:sym typeface="Cabin"/>
              </a:rPr>
              <a:t>Decide impersonally, sometimes insufficient attention to others’ wishes</a:t>
            </a:r>
          </a:p>
          <a:p>
            <a:pPr marL="365125" indent="-288925">
              <a:lnSpc>
                <a:spcPct val="100000"/>
              </a:lnSpc>
              <a:spcBef>
                <a:spcPts val="600"/>
              </a:spcBef>
              <a:buSzPts val="2240"/>
              <a:buFont typeface="Cabin"/>
              <a:buChar char="●"/>
            </a:pPr>
            <a:r>
              <a:rPr lang="en-GB" dirty="0">
                <a:solidFill>
                  <a:schemeClr val="dk1"/>
                </a:solidFill>
                <a:latin typeface="Cabin"/>
                <a:ea typeface="Cabin"/>
                <a:cs typeface="Cabin"/>
                <a:sym typeface="Cabin"/>
              </a:rPr>
              <a:t>Need to be treated fairly in accordance with prevailing standards</a:t>
            </a:r>
            <a:endParaRPr lang="en-GB" dirty="0"/>
          </a:p>
          <a:p>
            <a:pPr marL="365125" indent="-288925">
              <a:lnSpc>
                <a:spcPct val="100000"/>
              </a:lnSpc>
              <a:spcBef>
                <a:spcPts val="600"/>
              </a:spcBef>
              <a:buSzPts val="2240"/>
              <a:buFont typeface="Cabin"/>
              <a:buChar char="●"/>
            </a:pPr>
            <a:r>
              <a:rPr lang="en-GB" dirty="0">
                <a:solidFill>
                  <a:schemeClr val="dk1"/>
                </a:solidFill>
                <a:latin typeface="Cabin"/>
                <a:ea typeface="Cabin"/>
                <a:cs typeface="Cabin"/>
                <a:sym typeface="Cabin"/>
              </a:rPr>
              <a:t>Able to reprimand people impersonally, though they may not like doing so</a:t>
            </a:r>
            <a:endParaRPr lang="en-GB" dirty="0"/>
          </a:p>
          <a:p>
            <a:pPr marL="365125" indent="-288925">
              <a:lnSpc>
                <a:spcPct val="100000"/>
              </a:lnSpc>
              <a:spcBef>
                <a:spcPts val="600"/>
              </a:spcBef>
              <a:buSzPts val="2240"/>
              <a:buFont typeface="Cabin"/>
              <a:buChar char="●"/>
            </a:pPr>
            <a:r>
              <a:rPr lang="en-GB" dirty="0">
                <a:solidFill>
                  <a:schemeClr val="dk1"/>
                </a:solidFill>
                <a:latin typeface="Cabin"/>
                <a:ea typeface="Cabin"/>
                <a:cs typeface="Cabin"/>
                <a:sym typeface="Cabin"/>
              </a:rPr>
              <a:t>More analytically-oriented, respond best to others’ thoughts (IT)</a:t>
            </a:r>
            <a:endParaRPr lang="en-GB" dirty="0"/>
          </a:p>
          <a:p>
            <a:pPr marL="365125" indent="-288925">
              <a:spcBef>
                <a:spcPts val="600"/>
              </a:spcBef>
              <a:buSzPts val="1920"/>
              <a:buFont typeface="Cabin"/>
              <a:buChar char="●"/>
            </a:pPr>
            <a:endParaRPr lang="en-GB" dirty="0"/>
          </a:p>
        </p:txBody>
      </p:sp>
      <p:sp>
        <p:nvSpPr>
          <p:cNvPr id="4" name="Google Shape;183;p22">
            <a:extLst>
              <a:ext uri="{FF2B5EF4-FFF2-40B4-BE49-F238E27FC236}">
                <a16:creationId xmlns:a16="http://schemas.microsoft.com/office/drawing/2014/main" id="{993EBF14-E2B6-4666-280E-C47FC1EF29E9}"/>
              </a:ext>
            </a:extLst>
          </p:cNvPr>
          <p:cNvSpPr txBox="1">
            <a:spLocks/>
          </p:cNvSpPr>
          <p:nvPr/>
        </p:nvSpPr>
        <p:spPr>
          <a:xfrm>
            <a:off x="7805259" y="115410"/>
            <a:ext cx="4154487" cy="4379912"/>
          </a:xfrm>
          <a:prstGeom prst="rect">
            <a:avLst/>
          </a:prstGeom>
          <a:noFill/>
          <a:ln>
            <a:noFill/>
          </a:ln>
        </p:spPr>
        <p:txBody>
          <a:bodyPr spcFirstLastPara="1" vert="horz" wrap="square" lIns="91425" tIns="45700" rIns="91425" bIns="45700" rtlCol="0" anchor="t" anchorCtr="0">
            <a:no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pPr marL="365125" indent="-288925">
              <a:spcBef>
                <a:spcPts val="0"/>
              </a:spcBef>
              <a:buFont typeface="Wingdings 2" pitchFamily="18" charset="2"/>
              <a:buNone/>
            </a:pPr>
            <a:r>
              <a:rPr lang="en-GB" sz="2400" dirty="0">
                <a:solidFill>
                  <a:schemeClr val="dk1"/>
                </a:solidFill>
                <a:latin typeface="Cabin"/>
                <a:ea typeface="Cabin"/>
                <a:cs typeface="Cabin"/>
                <a:sym typeface="Cabin"/>
              </a:rPr>
              <a:t>           Feeling..</a:t>
            </a:r>
            <a:endParaRPr lang="en-GB" sz="2400" dirty="0"/>
          </a:p>
          <a:p>
            <a:pPr marL="365125" indent="-288925">
              <a:spcBef>
                <a:spcPts val="600"/>
              </a:spcBef>
              <a:buSzPts val="1920"/>
              <a:buFont typeface="Cabin"/>
              <a:buChar char="●"/>
            </a:pPr>
            <a:r>
              <a:rPr lang="en-GB" sz="2400" dirty="0">
                <a:solidFill>
                  <a:schemeClr val="dk1"/>
                </a:solidFill>
                <a:latin typeface="Cabin"/>
                <a:ea typeface="Cabin"/>
                <a:cs typeface="Cabin"/>
                <a:sym typeface="Cabin"/>
              </a:rPr>
              <a:t>Like harmony</a:t>
            </a:r>
            <a:endParaRPr lang="en-GB" sz="2400" dirty="0"/>
          </a:p>
          <a:p>
            <a:pPr marL="365125" indent="-288925">
              <a:spcBef>
                <a:spcPts val="600"/>
              </a:spcBef>
              <a:buSzPts val="1920"/>
              <a:buFont typeface="Cabin"/>
              <a:buChar char="●"/>
            </a:pPr>
            <a:r>
              <a:rPr lang="en-GB" sz="2400" dirty="0">
                <a:solidFill>
                  <a:schemeClr val="dk1"/>
                </a:solidFill>
                <a:latin typeface="Cabin"/>
                <a:ea typeface="Cabin"/>
                <a:cs typeface="Cabin"/>
                <a:sym typeface="Cabin"/>
              </a:rPr>
              <a:t>Office feud by impair efficiency</a:t>
            </a:r>
            <a:endParaRPr lang="en-GB" sz="2400" dirty="0"/>
          </a:p>
          <a:p>
            <a:pPr marL="365125" indent="-288925">
              <a:spcBef>
                <a:spcPts val="600"/>
              </a:spcBef>
              <a:buSzPts val="1920"/>
              <a:buFont typeface="Cabin"/>
              <a:buChar char="●"/>
            </a:pPr>
            <a:r>
              <a:rPr lang="en-GB" sz="2400" dirty="0">
                <a:solidFill>
                  <a:schemeClr val="dk1"/>
                </a:solidFill>
                <a:latin typeface="Cabin"/>
                <a:ea typeface="Cabin"/>
                <a:cs typeface="Cabin"/>
                <a:sym typeface="Cabin"/>
              </a:rPr>
              <a:t>Tend to be sympathetic</a:t>
            </a:r>
            <a:endParaRPr lang="en-GB" sz="2400" dirty="0"/>
          </a:p>
          <a:p>
            <a:pPr marL="365125" indent="-288925">
              <a:spcBef>
                <a:spcPts val="600"/>
              </a:spcBef>
              <a:buSzPts val="1920"/>
              <a:buFont typeface="Cabin"/>
              <a:buChar char="●"/>
            </a:pPr>
            <a:r>
              <a:rPr lang="en-GB" sz="2400" dirty="0">
                <a:solidFill>
                  <a:schemeClr val="dk1"/>
                </a:solidFill>
                <a:latin typeface="Cabin"/>
                <a:ea typeface="Cabin"/>
                <a:cs typeface="Cabin"/>
                <a:sym typeface="Cabin"/>
              </a:rPr>
              <a:t>Aware of other people and their feelings (EF)</a:t>
            </a:r>
            <a:endParaRPr lang="en-GB" sz="2400" dirty="0"/>
          </a:p>
          <a:p>
            <a:pPr marL="365125" indent="-288925">
              <a:spcBef>
                <a:spcPts val="600"/>
              </a:spcBef>
              <a:buSzPts val="1920"/>
              <a:buFont typeface="Cabin"/>
              <a:buChar char="●"/>
            </a:pPr>
            <a:r>
              <a:rPr lang="en-GB" sz="2400" dirty="0">
                <a:solidFill>
                  <a:schemeClr val="dk1"/>
                </a:solidFill>
                <a:latin typeface="Cabin"/>
                <a:ea typeface="Cabin"/>
                <a:cs typeface="Cabin"/>
                <a:sym typeface="Cabin"/>
              </a:rPr>
              <a:t>Enjoy pleasing others</a:t>
            </a:r>
            <a:endParaRPr lang="en-GB" sz="2400" dirty="0"/>
          </a:p>
          <a:p>
            <a:pPr marL="365125" indent="-288925">
              <a:spcBef>
                <a:spcPts val="600"/>
              </a:spcBef>
              <a:buSzPts val="1920"/>
              <a:buFont typeface="Cabin"/>
              <a:buChar char="●"/>
            </a:pPr>
            <a:r>
              <a:rPr lang="en-GB" sz="2400" dirty="0">
                <a:solidFill>
                  <a:schemeClr val="dk1"/>
                </a:solidFill>
                <a:latin typeface="Cabin"/>
                <a:ea typeface="Cabin"/>
                <a:cs typeface="Cabin"/>
                <a:sym typeface="Cabin"/>
              </a:rPr>
              <a:t>Allow decisions to be influenced by likes and dislikes</a:t>
            </a:r>
          </a:p>
          <a:p>
            <a:pPr marL="365125" indent="-288925">
              <a:lnSpc>
                <a:spcPct val="100000"/>
              </a:lnSpc>
              <a:spcBef>
                <a:spcPts val="600"/>
              </a:spcBef>
              <a:buSzPts val="2240"/>
              <a:buFont typeface="Cabin"/>
              <a:buChar char="●"/>
            </a:pPr>
            <a:r>
              <a:rPr lang="en-GB" sz="2400" dirty="0">
                <a:solidFill>
                  <a:schemeClr val="dk1"/>
                </a:solidFill>
                <a:latin typeface="Cabin"/>
                <a:ea typeface="Cabin"/>
                <a:cs typeface="Cabin"/>
                <a:sym typeface="Cabin"/>
              </a:rPr>
              <a:t>Need praise and attention</a:t>
            </a:r>
            <a:endParaRPr lang="en-GB" sz="2400" dirty="0"/>
          </a:p>
          <a:p>
            <a:pPr marL="365125" indent="-288925">
              <a:lnSpc>
                <a:spcPct val="100000"/>
              </a:lnSpc>
              <a:spcBef>
                <a:spcPts val="600"/>
              </a:spcBef>
              <a:buSzPts val="2240"/>
              <a:buFont typeface="Cabin"/>
              <a:buChar char="●"/>
            </a:pPr>
            <a:r>
              <a:rPr lang="en-GB" sz="2400" dirty="0">
                <a:solidFill>
                  <a:schemeClr val="dk1"/>
                </a:solidFill>
                <a:latin typeface="Cabin"/>
                <a:ea typeface="Cabin"/>
                <a:cs typeface="Cabin"/>
                <a:sym typeface="Cabin"/>
              </a:rPr>
              <a:t>Dislike, even avoid unpleasant encounters</a:t>
            </a:r>
            <a:endParaRPr lang="en-GB" sz="2400" dirty="0"/>
          </a:p>
          <a:p>
            <a:pPr marL="365125" indent="-288925">
              <a:lnSpc>
                <a:spcPct val="100000"/>
              </a:lnSpc>
              <a:spcBef>
                <a:spcPts val="600"/>
              </a:spcBef>
              <a:buSzPts val="2240"/>
              <a:buFont typeface="Cabin"/>
              <a:buChar char="●"/>
            </a:pPr>
            <a:r>
              <a:rPr lang="en-GB" sz="2400" dirty="0">
                <a:solidFill>
                  <a:schemeClr val="dk1"/>
                </a:solidFill>
                <a:latin typeface="Cabin"/>
                <a:ea typeface="Cabin"/>
                <a:cs typeface="Cabin"/>
                <a:sym typeface="Cabin"/>
              </a:rPr>
              <a:t>More people oriented, respond more easily to others values</a:t>
            </a:r>
            <a:endParaRPr lang="en-GB" sz="2400" dirty="0"/>
          </a:p>
          <a:p>
            <a:pPr marL="365125" indent="-288925">
              <a:spcBef>
                <a:spcPts val="600"/>
              </a:spcBef>
              <a:buSzPts val="1920"/>
              <a:buFont typeface="Cabin"/>
              <a:buChar char="●"/>
            </a:pPr>
            <a:endParaRPr lang="en-GB" sz="2400" dirty="0"/>
          </a:p>
          <a:p>
            <a:pPr marL="365125" indent="-167005">
              <a:spcBef>
                <a:spcPts val="600"/>
              </a:spcBef>
              <a:buSzPts val="1920"/>
              <a:buFont typeface="Wingdings 2" pitchFamily="18" charset="2"/>
              <a:buNone/>
            </a:pPr>
            <a:endParaRPr lang="en-GB" sz="2400" dirty="0">
              <a:solidFill>
                <a:schemeClr val="dk1"/>
              </a:solidFill>
              <a:latin typeface="Cabin"/>
              <a:ea typeface="Cabin"/>
              <a:cs typeface="Cabin"/>
              <a:sym typeface="Cabin"/>
            </a:endParaRPr>
          </a:p>
          <a:p>
            <a:pPr marL="365125" indent="-167005">
              <a:spcBef>
                <a:spcPts val="600"/>
              </a:spcBef>
              <a:buSzPts val="1920"/>
              <a:buFont typeface="Wingdings 2" pitchFamily="18" charset="2"/>
              <a:buNone/>
            </a:pPr>
            <a:endParaRPr lang="en-GB" sz="2400" dirty="0">
              <a:solidFill>
                <a:schemeClr val="dk1"/>
              </a:solidFill>
              <a:latin typeface="Cabin"/>
              <a:ea typeface="Cabin"/>
              <a:cs typeface="Cabin"/>
              <a:sym typeface="Cabin"/>
            </a:endParaRPr>
          </a:p>
          <a:p>
            <a:pPr marL="365125" indent="-167005">
              <a:spcBef>
                <a:spcPts val="600"/>
              </a:spcBef>
              <a:buSzPts val="1920"/>
              <a:buFont typeface="Wingdings 2" pitchFamily="18" charset="2"/>
              <a:buNone/>
            </a:pPr>
            <a:endParaRPr lang="en-GB" sz="2400" dirty="0">
              <a:solidFill>
                <a:schemeClr val="dk1"/>
              </a:solidFill>
              <a:latin typeface="Cabin"/>
              <a:ea typeface="Cabin"/>
              <a:cs typeface="Cabin"/>
              <a:sym typeface="Cabin"/>
            </a:endParaRPr>
          </a:p>
          <a:p>
            <a:pPr marL="365125" indent="-167005">
              <a:spcBef>
                <a:spcPts val="600"/>
              </a:spcBef>
              <a:buSzPts val="1920"/>
              <a:buFont typeface="Wingdings 2" pitchFamily="18" charset="2"/>
              <a:buNone/>
            </a:pPr>
            <a:endParaRPr lang="en-GB" sz="2400" dirty="0">
              <a:solidFill>
                <a:schemeClr val="dk1"/>
              </a:solidFill>
              <a:latin typeface="Cabin"/>
              <a:ea typeface="Cabin"/>
              <a:cs typeface="Cabin"/>
              <a:sym typeface="Cabin"/>
            </a:endParaRPr>
          </a:p>
          <a:p>
            <a:pPr marL="365125" indent="-146684">
              <a:spcBef>
                <a:spcPts val="600"/>
              </a:spcBef>
              <a:buSzPts val="2240"/>
              <a:buFont typeface="Wingdings 2" pitchFamily="18" charset="2"/>
              <a:buNone/>
            </a:pPr>
            <a:endParaRPr lang="en-GB"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24"/>
          <p:cNvSpPr txBox="1">
            <a:spLocks noGrp="1"/>
          </p:cNvSpPr>
          <p:nvPr>
            <p:ph type="title"/>
          </p:nvPr>
        </p:nvSpPr>
        <p:spPr>
          <a:xfrm>
            <a:off x="422275" y="828676"/>
            <a:ext cx="7499350" cy="1143000"/>
          </a:xfrm>
          <a:prstGeom prst="rect">
            <a:avLst/>
          </a:prstGeom>
          <a:noFill/>
          <a:ln>
            <a:noFill/>
          </a:ln>
        </p:spPr>
        <p:txBody>
          <a:bodyPr spcFirstLastPara="1" vert="horz" wrap="square" lIns="91425" tIns="45700" rIns="91425" bIns="45700" rtlCol="0" anchor="ctr" anchorCtr="0">
            <a:noAutofit/>
          </a:bodyPr>
          <a:lstStyle/>
          <a:p>
            <a:pPr>
              <a:lnSpc>
                <a:spcPct val="100000"/>
              </a:lnSpc>
              <a:spcBef>
                <a:spcPts val="0"/>
              </a:spcBef>
              <a:buClr>
                <a:srgbClr val="572314"/>
              </a:buClr>
            </a:pPr>
            <a:r>
              <a:rPr lang="en-US" sz="4300" dirty="0">
                <a:solidFill>
                  <a:srgbClr val="572314"/>
                </a:solidFill>
                <a:latin typeface="Cabin"/>
                <a:ea typeface="Cabin"/>
                <a:cs typeface="Cabin"/>
                <a:sym typeface="Cabin"/>
              </a:rPr>
              <a:t>Judging ( J )</a:t>
            </a:r>
            <a:endParaRPr dirty="0"/>
          </a:p>
        </p:txBody>
      </p:sp>
      <p:sp>
        <p:nvSpPr>
          <p:cNvPr id="5" name="TextBox 4">
            <a:extLst>
              <a:ext uri="{FF2B5EF4-FFF2-40B4-BE49-F238E27FC236}">
                <a16:creationId xmlns:a16="http://schemas.microsoft.com/office/drawing/2014/main" id="{D9435071-D002-F03D-406A-3E8E6A52F32C}"/>
              </a:ext>
            </a:extLst>
          </p:cNvPr>
          <p:cNvSpPr txBox="1"/>
          <p:nvPr/>
        </p:nvSpPr>
        <p:spPr>
          <a:xfrm>
            <a:off x="156238" y="4032245"/>
            <a:ext cx="6101482" cy="754053"/>
          </a:xfrm>
          <a:prstGeom prst="rect">
            <a:avLst/>
          </a:prstGeom>
          <a:noFill/>
        </p:spPr>
        <p:txBody>
          <a:bodyPr wrap="square">
            <a:spAutoFit/>
          </a:bodyPr>
          <a:lstStyle/>
          <a:p>
            <a:r>
              <a:rPr kumimoji="0" lang="en-US" sz="4300" b="0" i="0" u="none" strike="noStrike" kern="1200" cap="none" spc="-60" normalizeH="0" baseline="0" noProof="0" dirty="0">
                <a:ln>
                  <a:noFill/>
                </a:ln>
                <a:solidFill>
                  <a:srgbClr val="572314"/>
                </a:solidFill>
                <a:effectLst/>
                <a:uLnTx/>
                <a:uFillTx/>
                <a:latin typeface="Cabin"/>
                <a:ea typeface="Cabin"/>
                <a:cs typeface="Cabin"/>
                <a:sym typeface="Cabin"/>
              </a:rPr>
              <a:t>Perceiving ( P )</a:t>
            </a:r>
            <a:endParaRPr lang="en-GB" dirty="0"/>
          </a:p>
        </p:txBody>
      </p:sp>
      <p:sp>
        <p:nvSpPr>
          <p:cNvPr id="2" name="Google Shape;217;p26">
            <a:extLst>
              <a:ext uri="{FF2B5EF4-FFF2-40B4-BE49-F238E27FC236}">
                <a16:creationId xmlns:a16="http://schemas.microsoft.com/office/drawing/2014/main" id="{98158115-0321-CE5F-F51E-576E5ACFADD5}"/>
              </a:ext>
            </a:extLst>
          </p:cNvPr>
          <p:cNvSpPr txBox="1">
            <a:spLocks/>
          </p:cNvSpPr>
          <p:nvPr/>
        </p:nvSpPr>
        <p:spPr>
          <a:xfrm>
            <a:off x="3468678" y="184892"/>
            <a:ext cx="4040028" cy="5844432"/>
          </a:xfrm>
          <a:prstGeom prst="rect">
            <a:avLst/>
          </a:prstGeom>
          <a:noFill/>
          <a:ln>
            <a:noFill/>
          </a:ln>
        </p:spPr>
        <p:txBody>
          <a:bodyPr spcFirstLastPara="1" vert="horz" wrap="square" lIns="91425" tIns="45700" rIns="91425" bIns="45700" rtlCol="0" anchor="t" anchorCtr="0">
            <a:no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pPr marL="365125" indent="-288925">
              <a:lnSpc>
                <a:spcPct val="100000"/>
              </a:lnSpc>
              <a:spcBef>
                <a:spcPts val="0"/>
              </a:spcBef>
              <a:buFont typeface="Wingdings 2" pitchFamily="18" charset="2"/>
              <a:buNone/>
            </a:pPr>
            <a:r>
              <a:rPr lang="en-GB" sz="2200" dirty="0">
                <a:solidFill>
                  <a:schemeClr val="dk1"/>
                </a:solidFill>
                <a:latin typeface="Cabin"/>
                <a:ea typeface="Cabin"/>
                <a:cs typeface="Cabin"/>
                <a:sym typeface="Cabin"/>
              </a:rPr>
              <a:t>         Judging..</a:t>
            </a:r>
            <a:endParaRPr lang="en-GB" sz="2200" dirty="0"/>
          </a:p>
          <a:p>
            <a:pPr marL="365125" indent="-288925">
              <a:lnSpc>
                <a:spcPct val="100000"/>
              </a:lnSpc>
              <a:spcBef>
                <a:spcPts val="600"/>
              </a:spcBef>
              <a:buSzPts val="2240"/>
              <a:buFont typeface="Cabin"/>
              <a:buChar char="●"/>
            </a:pPr>
            <a:r>
              <a:rPr lang="en-GB" sz="2200" dirty="0">
                <a:solidFill>
                  <a:schemeClr val="dk1"/>
                </a:solidFill>
                <a:latin typeface="Cabin"/>
                <a:ea typeface="Cabin"/>
                <a:cs typeface="Cabin"/>
                <a:sym typeface="Cabin"/>
              </a:rPr>
              <a:t>Work best when they plan work and follow plan</a:t>
            </a:r>
            <a:endParaRPr lang="en-GB" sz="2200" dirty="0"/>
          </a:p>
          <a:p>
            <a:pPr marL="365125" indent="-288925">
              <a:lnSpc>
                <a:spcPct val="100000"/>
              </a:lnSpc>
              <a:spcBef>
                <a:spcPts val="600"/>
              </a:spcBef>
              <a:buSzPts val="2240"/>
              <a:buFont typeface="Cabin"/>
              <a:buChar char="●"/>
            </a:pPr>
            <a:r>
              <a:rPr lang="en-GB" sz="2200" dirty="0">
                <a:solidFill>
                  <a:schemeClr val="dk1"/>
                </a:solidFill>
                <a:latin typeface="Cabin"/>
                <a:ea typeface="Cabin"/>
                <a:cs typeface="Cabin"/>
                <a:sym typeface="Cabin"/>
              </a:rPr>
              <a:t>Like to get things settled</a:t>
            </a:r>
            <a:endParaRPr lang="en-GB" sz="2200" dirty="0"/>
          </a:p>
          <a:p>
            <a:pPr marL="365125" indent="-288925">
              <a:lnSpc>
                <a:spcPct val="100000"/>
              </a:lnSpc>
              <a:spcBef>
                <a:spcPts val="600"/>
              </a:spcBef>
              <a:buSzPts val="2240"/>
              <a:buFont typeface="Cabin"/>
              <a:buChar char="●"/>
            </a:pPr>
            <a:r>
              <a:rPr lang="en-GB" sz="2200" dirty="0">
                <a:solidFill>
                  <a:schemeClr val="dk1"/>
                </a:solidFill>
                <a:latin typeface="Cabin"/>
                <a:ea typeface="Cabin"/>
                <a:cs typeface="Cabin"/>
                <a:sym typeface="Cabin"/>
              </a:rPr>
              <a:t>May decide too quickly (EJ)</a:t>
            </a:r>
            <a:endParaRPr lang="en-GB" sz="2200" dirty="0"/>
          </a:p>
          <a:p>
            <a:pPr marL="365125" indent="-288925">
              <a:lnSpc>
                <a:spcPct val="100000"/>
              </a:lnSpc>
              <a:spcBef>
                <a:spcPts val="600"/>
              </a:spcBef>
              <a:buSzPts val="2240"/>
              <a:buFont typeface="Cabin"/>
              <a:buChar char="●"/>
            </a:pPr>
            <a:r>
              <a:rPr lang="en-GB" sz="2200" dirty="0">
                <a:solidFill>
                  <a:schemeClr val="dk1"/>
                </a:solidFill>
                <a:latin typeface="Cabin"/>
                <a:ea typeface="Cabin"/>
                <a:cs typeface="Cabin"/>
                <a:sym typeface="Cabin"/>
              </a:rPr>
              <a:t>Dislike interrupting project for more urgent one (ISJ)</a:t>
            </a:r>
          </a:p>
          <a:p>
            <a:pPr marL="365125" indent="-288925">
              <a:spcBef>
                <a:spcPts val="600"/>
              </a:spcBef>
              <a:buSzPts val="2240"/>
              <a:buFont typeface="Cabin"/>
              <a:buChar char="●"/>
            </a:pPr>
            <a:r>
              <a:rPr lang="en-GB" sz="2200" dirty="0">
                <a:solidFill>
                  <a:schemeClr val="dk1"/>
                </a:solidFill>
                <a:latin typeface="Cabin"/>
                <a:ea typeface="Cabin"/>
                <a:cs typeface="Cabin"/>
                <a:sym typeface="Cabin"/>
              </a:rPr>
              <a:t>May not notice new things that need to be done while completing what they are doing</a:t>
            </a:r>
            <a:endParaRPr lang="en-GB" sz="2200" dirty="0"/>
          </a:p>
          <a:p>
            <a:pPr marL="365125" indent="-288925">
              <a:spcBef>
                <a:spcPts val="600"/>
              </a:spcBef>
              <a:buSzPts val="2240"/>
              <a:buFont typeface="Cabin"/>
              <a:buChar char="●"/>
            </a:pPr>
            <a:r>
              <a:rPr lang="en-GB" sz="2200" dirty="0">
                <a:solidFill>
                  <a:schemeClr val="dk1"/>
                </a:solidFill>
                <a:latin typeface="Cabin"/>
                <a:ea typeface="Cabin"/>
                <a:cs typeface="Cabin"/>
                <a:sym typeface="Cabin"/>
              </a:rPr>
              <a:t>Want only the essentials needed to begin their work (ESJ)</a:t>
            </a:r>
            <a:endParaRPr lang="en-GB" sz="2200" dirty="0"/>
          </a:p>
          <a:p>
            <a:pPr marL="365125" indent="-288925">
              <a:spcBef>
                <a:spcPts val="600"/>
              </a:spcBef>
              <a:buSzPts val="2240"/>
              <a:buFont typeface="Cabin"/>
              <a:buChar char="●"/>
            </a:pPr>
            <a:r>
              <a:rPr lang="en-GB" sz="2200" dirty="0">
                <a:solidFill>
                  <a:schemeClr val="dk1"/>
                </a:solidFill>
                <a:latin typeface="Cabin"/>
                <a:ea typeface="Cabin"/>
                <a:cs typeface="Cabin"/>
                <a:sym typeface="Cabin"/>
              </a:rPr>
              <a:t>Satisfied once they reach a judgment on a thing, situation, or person</a:t>
            </a:r>
            <a:endParaRPr lang="en-GB" sz="2200" dirty="0"/>
          </a:p>
          <a:p>
            <a:pPr marL="365125" indent="-288925">
              <a:lnSpc>
                <a:spcPct val="100000"/>
              </a:lnSpc>
              <a:spcBef>
                <a:spcPts val="600"/>
              </a:spcBef>
              <a:buSzPts val="2240"/>
              <a:buFont typeface="Cabin"/>
              <a:buChar char="●"/>
            </a:pPr>
            <a:endParaRPr lang="en-GB" sz="1800" dirty="0"/>
          </a:p>
          <a:p>
            <a:pPr marL="365125" indent="-146684">
              <a:spcBef>
                <a:spcPts val="600"/>
              </a:spcBef>
              <a:buSzPts val="2240"/>
              <a:buFont typeface="Wingdings 2" pitchFamily="18" charset="2"/>
              <a:buNone/>
            </a:pPr>
            <a:endParaRPr lang="en-GB" sz="2400" dirty="0">
              <a:solidFill>
                <a:schemeClr val="dk1"/>
              </a:solidFill>
              <a:latin typeface="Cabin"/>
              <a:ea typeface="Cabin"/>
              <a:cs typeface="Cabin"/>
              <a:sym typeface="Cabin"/>
            </a:endParaRPr>
          </a:p>
          <a:p>
            <a:pPr marL="365125" indent="-146684">
              <a:spcBef>
                <a:spcPts val="600"/>
              </a:spcBef>
              <a:buSzPts val="2240"/>
              <a:buFont typeface="Wingdings 2" pitchFamily="18" charset="2"/>
              <a:buNone/>
            </a:pPr>
            <a:endParaRPr lang="en-GB" sz="1800" dirty="0"/>
          </a:p>
        </p:txBody>
      </p:sp>
      <p:sp>
        <p:nvSpPr>
          <p:cNvPr id="4" name="Google Shape;218;p26">
            <a:extLst>
              <a:ext uri="{FF2B5EF4-FFF2-40B4-BE49-F238E27FC236}">
                <a16:creationId xmlns:a16="http://schemas.microsoft.com/office/drawing/2014/main" id="{724F0B51-1492-EE7C-BF0D-9590528B5894}"/>
              </a:ext>
            </a:extLst>
          </p:cNvPr>
          <p:cNvSpPr txBox="1">
            <a:spLocks/>
          </p:cNvSpPr>
          <p:nvPr/>
        </p:nvSpPr>
        <p:spPr>
          <a:xfrm>
            <a:off x="7508706" y="230114"/>
            <a:ext cx="4154487" cy="4953000"/>
          </a:xfrm>
          <a:prstGeom prst="rect">
            <a:avLst/>
          </a:prstGeom>
          <a:noFill/>
          <a:ln>
            <a:noFill/>
          </a:ln>
        </p:spPr>
        <p:txBody>
          <a:bodyPr spcFirstLastPara="1" vert="horz" wrap="square" lIns="91425" tIns="45700" rIns="91425" bIns="45700" rtlCol="0" anchor="t" anchorCtr="0">
            <a:no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pPr marL="365125" indent="-288925">
              <a:spcBef>
                <a:spcPts val="0"/>
              </a:spcBef>
              <a:buFont typeface="Wingdings 2" pitchFamily="18" charset="2"/>
              <a:buNone/>
            </a:pPr>
            <a:r>
              <a:rPr lang="en-GB" sz="2200" dirty="0">
                <a:solidFill>
                  <a:schemeClr val="dk1"/>
                </a:solidFill>
                <a:latin typeface="Cabin"/>
                <a:ea typeface="Cabin"/>
                <a:cs typeface="Cabin"/>
                <a:sym typeface="Cabin"/>
              </a:rPr>
              <a:t>           Perceiving..</a:t>
            </a:r>
            <a:endParaRPr lang="en-GB" sz="2200" dirty="0"/>
          </a:p>
          <a:p>
            <a:pPr marL="365125" indent="-288925">
              <a:spcBef>
                <a:spcPts val="600"/>
              </a:spcBef>
              <a:buSzPts val="2240"/>
              <a:buFont typeface="Cabin"/>
              <a:buChar char="●"/>
            </a:pPr>
            <a:r>
              <a:rPr lang="en-GB" sz="2200" dirty="0">
                <a:solidFill>
                  <a:schemeClr val="dk1"/>
                </a:solidFill>
                <a:latin typeface="Cabin"/>
                <a:ea typeface="Cabin"/>
                <a:cs typeface="Cabin"/>
                <a:sym typeface="Cabin"/>
              </a:rPr>
              <a:t>Adapt well to changing situations</a:t>
            </a:r>
            <a:endParaRPr lang="en-GB" sz="2200" dirty="0"/>
          </a:p>
          <a:p>
            <a:pPr marL="365125" indent="-288925">
              <a:spcBef>
                <a:spcPts val="600"/>
              </a:spcBef>
              <a:buSzPts val="2240"/>
              <a:buFont typeface="Cabin"/>
              <a:buChar char="●"/>
            </a:pPr>
            <a:r>
              <a:rPr lang="en-GB" sz="2200" dirty="0">
                <a:solidFill>
                  <a:schemeClr val="dk1"/>
                </a:solidFill>
                <a:latin typeface="Cabin"/>
                <a:ea typeface="Cabin"/>
                <a:cs typeface="Cabin"/>
                <a:sym typeface="Cabin"/>
              </a:rPr>
              <a:t>Prefer leaving things open for alterations</a:t>
            </a:r>
            <a:endParaRPr lang="en-GB" sz="2200" dirty="0"/>
          </a:p>
          <a:p>
            <a:pPr marL="365125" indent="-288925">
              <a:spcBef>
                <a:spcPts val="600"/>
              </a:spcBef>
              <a:buSzPts val="2240"/>
              <a:buFont typeface="Cabin"/>
              <a:buChar char="●"/>
            </a:pPr>
            <a:r>
              <a:rPr lang="en-GB" sz="2200" dirty="0">
                <a:solidFill>
                  <a:schemeClr val="dk1"/>
                </a:solidFill>
                <a:latin typeface="Cabin"/>
                <a:ea typeface="Cabin"/>
                <a:cs typeface="Cabin"/>
                <a:sym typeface="Cabin"/>
              </a:rPr>
              <a:t>May postpone decisions (IP)</a:t>
            </a:r>
            <a:endParaRPr lang="en-GB" sz="2200" dirty="0"/>
          </a:p>
          <a:p>
            <a:pPr marL="365125" indent="-288925">
              <a:spcBef>
                <a:spcPts val="600"/>
              </a:spcBef>
              <a:buSzPts val="2240"/>
              <a:buFont typeface="Cabin"/>
              <a:buChar char="●"/>
            </a:pPr>
            <a:r>
              <a:rPr lang="en-GB" sz="2200" dirty="0">
                <a:solidFill>
                  <a:schemeClr val="dk1"/>
                </a:solidFill>
                <a:latin typeface="Cabin"/>
                <a:ea typeface="Cabin"/>
                <a:cs typeface="Cabin"/>
                <a:sym typeface="Cabin"/>
              </a:rPr>
              <a:t>May start too many projects and have difficulty finishing them (ENP)</a:t>
            </a:r>
          </a:p>
          <a:p>
            <a:pPr marL="365125" indent="-288925">
              <a:spcBef>
                <a:spcPts val="600"/>
              </a:spcBef>
              <a:buSzPts val="2240"/>
              <a:buFont typeface="Cabin"/>
              <a:buChar char="●"/>
            </a:pPr>
            <a:r>
              <a:rPr lang="en-GB" sz="2200" dirty="0">
                <a:solidFill>
                  <a:schemeClr val="dk1"/>
                </a:solidFill>
                <a:latin typeface="Cabin"/>
                <a:ea typeface="Cabin"/>
                <a:cs typeface="Cabin"/>
                <a:sym typeface="Cabin"/>
              </a:rPr>
              <a:t>May postpone unpleasant jobs while finding other things more interesting in the moment</a:t>
            </a:r>
            <a:endParaRPr lang="en-GB" sz="2200" dirty="0"/>
          </a:p>
          <a:p>
            <a:pPr marL="365125" indent="-288925">
              <a:spcBef>
                <a:spcPts val="600"/>
              </a:spcBef>
              <a:buSzPts val="2240"/>
              <a:buFont typeface="Cabin"/>
              <a:buChar char="●"/>
            </a:pPr>
            <a:r>
              <a:rPr lang="en-GB" sz="2200" dirty="0">
                <a:solidFill>
                  <a:schemeClr val="dk1"/>
                </a:solidFill>
                <a:latin typeface="Cabin"/>
                <a:ea typeface="Cabin"/>
                <a:cs typeface="Cabin"/>
                <a:sym typeface="Cabin"/>
              </a:rPr>
              <a:t>Want to know all about a new job (INP)</a:t>
            </a:r>
            <a:endParaRPr lang="en-GB" sz="2200" dirty="0"/>
          </a:p>
          <a:p>
            <a:pPr marL="365125" indent="-288925">
              <a:spcBef>
                <a:spcPts val="600"/>
              </a:spcBef>
              <a:buSzPts val="2240"/>
              <a:buFont typeface="Cabin"/>
              <a:buChar char="●"/>
            </a:pPr>
            <a:r>
              <a:rPr lang="en-GB" sz="2200" dirty="0">
                <a:solidFill>
                  <a:schemeClr val="dk1"/>
                </a:solidFill>
                <a:latin typeface="Cabin"/>
                <a:ea typeface="Cabin"/>
                <a:cs typeface="Cabin"/>
                <a:sym typeface="Cabin"/>
              </a:rPr>
              <a:t>Curious and welcome a new light on a thing, situation, or person</a:t>
            </a:r>
            <a:endParaRPr lang="en-GB" sz="2200" dirty="0"/>
          </a:p>
          <a:p>
            <a:pPr marL="365125" indent="-288925">
              <a:spcBef>
                <a:spcPts val="600"/>
              </a:spcBef>
              <a:buSzPts val="2240"/>
              <a:buFont typeface="Cabin"/>
              <a:buChar char="●"/>
            </a:pPr>
            <a:endParaRPr lang="en-GB" sz="1800" dirty="0"/>
          </a:p>
          <a:p>
            <a:pPr marL="365125" indent="-146684">
              <a:spcBef>
                <a:spcPts val="600"/>
              </a:spcBef>
              <a:buSzPts val="2240"/>
              <a:buFont typeface="Wingdings 2" pitchFamily="18" charset="2"/>
              <a:buNone/>
            </a:pPr>
            <a:endParaRPr lang="en-GB" sz="2400" dirty="0">
              <a:solidFill>
                <a:schemeClr val="dk1"/>
              </a:solidFill>
              <a:latin typeface="Cabin"/>
              <a:ea typeface="Cabin"/>
              <a:cs typeface="Cabin"/>
              <a:sym typeface="Cabin"/>
            </a:endParaRPr>
          </a:p>
          <a:p>
            <a:pPr marL="365125" indent="-146684">
              <a:spcBef>
                <a:spcPts val="600"/>
              </a:spcBef>
              <a:buSzPts val="2240"/>
              <a:buFont typeface="Wingdings 2" pitchFamily="18" charset="2"/>
              <a:buNone/>
            </a:pPr>
            <a:endParaRPr lang="en-GB" sz="2400" dirty="0">
              <a:solidFill>
                <a:schemeClr val="dk1"/>
              </a:solidFill>
              <a:latin typeface="Cabin"/>
              <a:ea typeface="Cabin"/>
              <a:cs typeface="Cabin"/>
              <a:sym typeface="Cabin"/>
            </a:endParaRPr>
          </a:p>
          <a:p>
            <a:pPr marL="365125" indent="-146684">
              <a:spcBef>
                <a:spcPts val="600"/>
              </a:spcBef>
              <a:buSzPts val="2240"/>
              <a:buFont typeface="Wingdings 2" pitchFamily="18" charset="2"/>
              <a:buNone/>
            </a:pPr>
            <a:endParaRPr lang="en-GB" sz="2400" dirty="0">
              <a:solidFill>
                <a:schemeClr val="dk1"/>
              </a:solidFill>
              <a:latin typeface="Cabin"/>
              <a:ea typeface="Cabin"/>
              <a:cs typeface="Cabin"/>
              <a:sym typeface="Cabin"/>
            </a:endParaRPr>
          </a:p>
          <a:p>
            <a:pPr marL="365125" indent="-146684">
              <a:spcBef>
                <a:spcPts val="600"/>
              </a:spcBef>
              <a:buSzPts val="2240"/>
              <a:buFont typeface="Wingdings 2" pitchFamily="18" charset="2"/>
              <a:buNone/>
            </a:pPr>
            <a:endParaRPr lang="en-GB" sz="1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8"/>
          <p:cNvSpPr txBox="1">
            <a:spLocks noGrp="1"/>
          </p:cNvSpPr>
          <p:nvPr>
            <p:ph type="title"/>
          </p:nvPr>
        </p:nvSpPr>
        <p:spPr>
          <a:xfrm>
            <a:off x="485615" y="998263"/>
            <a:ext cx="7499350" cy="1143000"/>
          </a:xfrm>
          <a:prstGeom prst="rect">
            <a:avLst/>
          </a:prstGeom>
          <a:noFill/>
          <a:ln>
            <a:noFill/>
          </a:ln>
        </p:spPr>
        <p:txBody>
          <a:bodyPr spcFirstLastPara="1" vert="horz" wrap="square" lIns="91425" tIns="45700" rIns="91425" bIns="45700" rtlCol="0" anchor="ctr" anchorCtr="0">
            <a:noAutofit/>
          </a:bodyPr>
          <a:lstStyle/>
          <a:p>
            <a:pPr>
              <a:lnSpc>
                <a:spcPct val="100000"/>
              </a:lnSpc>
              <a:spcBef>
                <a:spcPts val="0"/>
              </a:spcBef>
              <a:buClr>
                <a:srgbClr val="572314"/>
              </a:buClr>
            </a:pPr>
            <a:r>
              <a:rPr lang="en-US" sz="4300" dirty="0">
                <a:solidFill>
                  <a:srgbClr val="572314"/>
                </a:solidFill>
                <a:latin typeface="Cabin"/>
                <a:ea typeface="Cabin"/>
                <a:cs typeface="Cabin"/>
                <a:sym typeface="Cabin"/>
              </a:rPr>
              <a:t>The Code</a:t>
            </a:r>
            <a:endParaRPr dirty="0"/>
          </a:p>
        </p:txBody>
      </p:sp>
      <p:sp>
        <p:nvSpPr>
          <p:cNvPr id="232" name="Google Shape;232;p28"/>
          <p:cNvSpPr txBox="1">
            <a:spLocks noGrp="1"/>
          </p:cNvSpPr>
          <p:nvPr>
            <p:ph type="body" idx="1"/>
          </p:nvPr>
        </p:nvSpPr>
        <p:spPr>
          <a:xfrm>
            <a:off x="0" y="2263524"/>
            <a:ext cx="3213100" cy="5105400"/>
          </a:xfrm>
          <a:prstGeom prst="rect">
            <a:avLst/>
          </a:prstGeom>
          <a:noFill/>
          <a:ln>
            <a:noFill/>
          </a:ln>
        </p:spPr>
        <p:txBody>
          <a:bodyPr spcFirstLastPara="1" vert="horz" wrap="square" lIns="91425" tIns="45700" rIns="91425" bIns="45700" rtlCol="0" anchor="t" anchorCtr="0">
            <a:noAutofit/>
          </a:bodyPr>
          <a:lstStyle/>
          <a:p>
            <a:pPr marL="365125" indent="-288925">
              <a:lnSpc>
                <a:spcPct val="100000"/>
              </a:lnSpc>
              <a:spcBef>
                <a:spcPts val="0"/>
              </a:spcBef>
              <a:buSzPts val="1280"/>
              <a:buFont typeface="Cabin"/>
              <a:buChar char="●"/>
            </a:pPr>
            <a:r>
              <a:rPr lang="en-US" sz="1600" dirty="0">
                <a:solidFill>
                  <a:schemeClr val="bg1"/>
                </a:solidFill>
                <a:latin typeface="Cabin"/>
                <a:ea typeface="Cabin"/>
                <a:cs typeface="Cabin"/>
                <a:sym typeface="Cabin"/>
              </a:rPr>
              <a:t>After taking the test, a four-letter code is generated based on your answers. </a:t>
            </a:r>
            <a:endParaRPr dirty="0">
              <a:solidFill>
                <a:schemeClr val="bg1"/>
              </a:solidFill>
            </a:endParaRPr>
          </a:p>
          <a:p>
            <a:pPr marL="365125" indent="-288925">
              <a:lnSpc>
                <a:spcPct val="100000"/>
              </a:lnSpc>
              <a:spcBef>
                <a:spcPts val="600"/>
              </a:spcBef>
              <a:buSzPts val="1280"/>
              <a:buFont typeface="Cabin"/>
              <a:buChar char="●"/>
            </a:pPr>
            <a:r>
              <a:rPr lang="en-US" sz="1600" dirty="0">
                <a:solidFill>
                  <a:schemeClr val="bg1"/>
                </a:solidFill>
                <a:latin typeface="Cabin"/>
                <a:ea typeface="Cabin"/>
                <a:cs typeface="Cabin"/>
                <a:sym typeface="Cabin"/>
              </a:rPr>
              <a:t>There are 16 possible combinations of letters</a:t>
            </a:r>
            <a:r>
              <a:rPr lang="en-GB" sz="1600" dirty="0">
                <a:solidFill>
                  <a:schemeClr val="bg1"/>
                </a:solidFill>
                <a:latin typeface="Cabin"/>
                <a:ea typeface="Cabin"/>
                <a:cs typeface="Cabin"/>
                <a:sym typeface="Cabin"/>
              </a:rPr>
              <a:t>, and each combination defines the individual's</a:t>
            </a:r>
            <a:r>
              <a:rPr lang="en-US" sz="1600" dirty="0">
                <a:solidFill>
                  <a:schemeClr val="bg1"/>
                </a:solidFill>
                <a:latin typeface="Cabin"/>
                <a:ea typeface="Cabin"/>
                <a:cs typeface="Cabin"/>
                <a:sym typeface="Cabin"/>
              </a:rPr>
              <a:t> personality.</a:t>
            </a:r>
            <a:endParaRPr dirty="0">
              <a:solidFill>
                <a:schemeClr val="bg1"/>
              </a:solidFill>
            </a:endParaRPr>
          </a:p>
          <a:p>
            <a:pPr marL="365125" indent="-288925">
              <a:lnSpc>
                <a:spcPct val="100000"/>
              </a:lnSpc>
              <a:spcBef>
                <a:spcPts val="600"/>
              </a:spcBef>
              <a:buSzPts val="1280"/>
              <a:buFont typeface="Cabin"/>
              <a:buChar char="●"/>
            </a:pPr>
            <a:r>
              <a:rPr lang="en-US" sz="1600" dirty="0">
                <a:solidFill>
                  <a:schemeClr val="bg1"/>
                </a:solidFill>
                <a:latin typeface="Cabin"/>
                <a:ea typeface="Cabin"/>
                <a:cs typeface="Cabin"/>
                <a:sym typeface="Cabin"/>
              </a:rPr>
              <a:t>Taking your combination of letters into consideration determines your personality preferences. </a:t>
            </a:r>
            <a:endParaRPr dirty="0">
              <a:solidFill>
                <a:schemeClr val="bg1"/>
              </a:solidFill>
            </a:endParaRPr>
          </a:p>
        </p:txBody>
      </p:sp>
      <p:pic>
        <p:nvPicPr>
          <p:cNvPr id="234" name="Google Shape;234;p28"/>
          <p:cNvPicPr preferRelativeResize="0"/>
          <p:nvPr/>
        </p:nvPicPr>
        <p:blipFill>
          <a:blip r:embed="rId3">
            <a:alphaModFix/>
          </a:blip>
          <a:stretch>
            <a:fillRect/>
          </a:stretch>
        </p:blipFill>
        <p:spPr>
          <a:xfrm>
            <a:off x="4094791" y="315764"/>
            <a:ext cx="7147724" cy="5669797"/>
          </a:xfrm>
          <a:prstGeom prst="rect">
            <a:avLst/>
          </a:prstGeom>
          <a:noFill/>
          <a:ln>
            <a:noFill/>
          </a:ln>
        </p:spPr>
      </p:pic>
      <p:sp>
        <p:nvSpPr>
          <p:cNvPr id="2" name="Rectangle 1">
            <a:extLst>
              <a:ext uri="{FF2B5EF4-FFF2-40B4-BE49-F238E27FC236}">
                <a16:creationId xmlns:a16="http://schemas.microsoft.com/office/drawing/2014/main" id="{AF9CE968-5C7B-9A0B-BA46-E250006C99EB}"/>
              </a:ext>
            </a:extLst>
          </p:cNvPr>
          <p:cNvSpPr/>
          <p:nvPr/>
        </p:nvSpPr>
        <p:spPr>
          <a:xfrm>
            <a:off x="3016469" y="6222021"/>
            <a:ext cx="9175531" cy="523220"/>
          </a:xfrm>
          <a:prstGeom prst="rect">
            <a:avLst/>
          </a:prstGeom>
        </p:spPr>
        <p:txBody>
          <a:bodyPr wrap="square">
            <a:spAutoFit/>
          </a:bodyPr>
          <a:lstStyle/>
          <a:p>
            <a:r>
              <a:rPr lang="en-GB" sz="2800" dirty="0">
                <a:hlinkClick r:id="rId4"/>
              </a:rPr>
              <a:t>https://www.16personalities.com/free-personality-test</a:t>
            </a:r>
            <a:r>
              <a:rPr lang="en-GB" sz="2800" dirty="0"/>
              <a: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sp>
        <p:nvSpPr>
          <p:cNvPr id="240" name="Google Shape;240;p29"/>
          <p:cNvSpPr txBox="1">
            <a:spLocks noGrp="1"/>
          </p:cNvSpPr>
          <p:nvPr>
            <p:ph type="ctrTitle"/>
          </p:nvPr>
        </p:nvSpPr>
        <p:spPr>
          <a:xfrm>
            <a:off x="1941729" y="268264"/>
            <a:ext cx="7467600" cy="1471612"/>
          </a:xfrm>
          <a:prstGeom prst="rect">
            <a:avLst/>
          </a:prstGeom>
          <a:noFill/>
          <a:ln>
            <a:noFill/>
          </a:ln>
        </p:spPr>
        <p:txBody>
          <a:bodyPr spcFirstLastPara="1" vert="horz" wrap="square" lIns="91425" tIns="45700" rIns="91425" bIns="45700" rtlCol="0" anchor="b" anchorCtr="0">
            <a:noAutofit/>
          </a:bodyPr>
          <a:lstStyle/>
          <a:p>
            <a:pPr>
              <a:lnSpc>
                <a:spcPct val="100000"/>
              </a:lnSpc>
              <a:spcBef>
                <a:spcPts val="0"/>
              </a:spcBef>
              <a:buClr>
                <a:srgbClr val="572314"/>
              </a:buClr>
            </a:pPr>
            <a:r>
              <a:rPr lang="en-US" sz="4300">
                <a:solidFill>
                  <a:schemeClr val="bg1"/>
                </a:solidFill>
                <a:latin typeface="Cabin"/>
                <a:ea typeface="Cabin"/>
                <a:cs typeface="Cabin"/>
                <a:sym typeface="Cabin"/>
              </a:rPr>
              <a:t>The Code</a:t>
            </a:r>
            <a:endParaRPr>
              <a:solidFill>
                <a:schemeClr val="bg1"/>
              </a:solidFill>
            </a:endParaRPr>
          </a:p>
        </p:txBody>
      </p:sp>
      <p:sp>
        <p:nvSpPr>
          <p:cNvPr id="241" name="Google Shape;241;p29"/>
          <p:cNvSpPr txBox="1">
            <a:spLocks noGrp="1"/>
          </p:cNvSpPr>
          <p:nvPr>
            <p:ph type="subTitle" idx="1"/>
          </p:nvPr>
        </p:nvSpPr>
        <p:spPr>
          <a:xfrm>
            <a:off x="442970" y="2198092"/>
            <a:ext cx="5600402" cy="4779962"/>
          </a:xfrm>
          <a:prstGeom prst="rect">
            <a:avLst/>
          </a:prstGeom>
          <a:noFill/>
          <a:ln>
            <a:noFill/>
          </a:ln>
        </p:spPr>
        <p:txBody>
          <a:bodyPr spcFirstLastPara="1" vert="horz" wrap="square" lIns="91425" tIns="0" rIns="91425" bIns="45700" rtlCol="0" anchor="t" anchorCtr="0">
            <a:noAutofit/>
          </a:bodyPr>
          <a:lstStyle/>
          <a:p>
            <a:pPr marL="26987" indent="-1587">
              <a:lnSpc>
                <a:spcPct val="100000"/>
              </a:lnSpc>
              <a:spcBef>
                <a:spcPts val="0"/>
              </a:spcBef>
            </a:pPr>
            <a:r>
              <a:rPr lang="en-US" sz="2400" dirty="0">
                <a:solidFill>
                  <a:schemeClr val="bg1"/>
                </a:solidFill>
                <a:latin typeface="Cabin"/>
                <a:ea typeface="Cabin"/>
                <a:cs typeface="Cabin"/>
                <a:sym typeface="Cabin"/>
              </a:rPr>
              <a:t>The Myers-Briggs indicator is a useful tool for managers to utilize in determining the placement of an individual within and organization.  By blending the right personality types</a:t>
            </a:r>
            <a:r>
              <a:rPr lang="en-GB" sz="2400" dirty="0">
                <a:solidFill>
                  <a:schemeClr val="bg1"/>
                </a:solidFill>
                <a:latin typeface="Cabin"/>
                <a:ea typeface="Cabin"/>
                <a:cs typeface="Cabin"/>
                <a:sym typeface="Cabin"/>
              </a:rPr>
              <a:t>, effective team performance and workplace</a:t>
            </a:r>
            <a:r>
              <a:rPr lang="en-US" sz="2400" dirty="0">
                <a:solidFill>
                  <a:schemeClr val="bg1"/>
                </a:solidFill>
                <a:latin typeface="Cabin"/>
                <a:ea typeface="Cabin"/>
                <a:cs typeface="Cabin"/>
                <a:sym typeface="Cabin"/>
              </a:rPr>
              <a:t> harmony can occur. With the MBTI in a </a:t>
            </a:r>
            <a:r>
              <a:rPr lang="en-GB" sz="2400" dirty="0">
                <a:solidFill>
                  <a:schemeClr val="bg1"/>
                </a:solidFill>
                <a:latin typeface="Cabin"/>
                <a:ea typeface="Cabin"/>
                <a:cs typeface="Cabin"/>
                <a:sym typeface="Cabin"/>
              </a:rPr>
              <a:t>manager's tool bag, one could tailor a team's</a:t>
            </a:r>
            <a:r>
              <a:rPr lang="en-US" sz="2400" dirty="0">
                <a:solidFill>
                  <a:schemeClr val="bg1"/>
                </a:solidFill>
                <a:latin typeface="Cabin"/>
                <a:ea typeface="Cabin"/>
                <a:cs typeface="Cabin"/>
                <a:sym typeface="Cabin"/>
              </a:rPr>
              <a:t> design to net the results desired for the appointed task.</a:t>
            </a:r>
            <a:endParaRPr sz="3200" dirty="0">
              <a:solidFill>
                <a:schemeClr val="bg1"/>
              </a:solidFill>
            </a:endParaRPr>
          </a:p>
        </p:txBody>
      </p:sp>
      <p:pic>
        <p:nvPicPr>
          <p:cNvPr id="242" name="Google Shape;242;p29"/>
          <p:cNvPicPr preferRelativeResize="0"/>
          <p:nvPr/>
        </p:nvPicPr>
        <p:blipFill>
          <a:blip r:embed="rId3">
            <a:alphaModFix/>
          </a:blip>
          <a:stretch>
            <a:fillRect/>
          </a:stretch>
        </p:blipFill>
        <p:spPr>
          <a:xfrm>
            <a:off x="6291159" y="46049"/>
            <a:ext cx="5600401" cy="6005957"/>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 </a:t>
            </a:r>
          </a:p>
        </p:txBody>
      </p:sp>
      <p:sp>
        <p:nvSpPr>
          <p:cNvPr id="3" name="Content Placeholder 2"/>
          <p:cNvSpPr>
            <a:spLocks noGrp="1"/>
          </p:cNvSpPr>
          <p:nvPr>
            <p:ph idx="1"/>
          </p:nvPr>
        </p:nvSpPr>
        <p:spPr/>
        <p:txBody>
          <a:bodyPr/>
          <a:lstStyle/>
          <a:p>
            <a:r>
              <a:rPr lang="en-GB" dirty="0"/>
              <a:t>As a personality theory – it does not describe how personality develops in any real detail</a:t>
            </a:r>
          </a:p>
          <a:p>
            <a:r>
              <a:rPr lang="en-GB" dirty="0"/>
              <a:t>Interested in the development of personality in middle age only</a:t>
            </a:r>
          </a:p>
          <a:p>
            <a:r>
              <a:rPr lang="en-GB" dirty="0"/>
              <a:t>His notion of archetypes is quite mystical</a:t>
            </a:r>
          </a:p>
          <a:p>
            <a:r>
              <a:rPr lang="en-GB" dirty="0"/>
              <a:t>Accused of being confusing and complex</a:t>
            </a:r>
          </a:p>
          <a:p>
            <a:r>
              <a:rPr lang="en-GB" dirty="0"/>
              <a:t>Doesn’t explain our behaviours</a:t>
            </a:r>
          </a:p>
          <a:p>
            <a:r>
              <a:rPr lang="en-GB" dirty="0"/>
              <a:t>Difficult to test empirically </a:t>
            </a:r>
          </a:p>
          <a:p>
            <a:r>
              <a:rPr lang="en-GB" dirty="0"/>
              <a:t>Although – the Myer-</a:t>
            </a:r>
            <a:r>
              <a:rPr lang="en-GB" dirty="0" err="1"/>
              <a:t>briggs</a:t>
            </a:r>
            <a:r>
              <a:rPr lang="en-GB" dirty="0"/>
              <a:t> testis used extensively today</a:t>
            </a:r>
          </a:p>
          <a:p>
            <a:r>
              <a:rPr lang="en-GB" dirty="0"/>
              <a:t> Jung agreed tat archetypes were hard to define – thus hard to measure</a:t>
            </a:r>
          </a:p>
          <a:p>
            <a:r>
              <a:rPr lang="en-GB" dirty="0"/>
              <a:t>A plus –his work is influential in many disciplines – religion and spiritual concerns. </a:t>
            </a:r>
          </a:p>
        </p:txBody>
      </p:sp>
    </p:spTree>
    <p:extLst>
      <p:ext uri="{BB962C8B-B14F-4D97-AF65-F5344CB8AC3E}">
        <p14:creationId xmlns:p14="http://schemas.microsoft.com/office/powerpoint/2010/main" val="17933770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29890" y="637384"/>
            <a:ext cx="8368146" cy="5632311"/>
          </a:xfrm>
          <a:prstGeom prst="rect">
            <a:avLst/>
          </a:prstGeom>
          <a:solidFill>
            <a:schemeClr val="bg1"/>
          </a:solidFill>
          <a:ln>
            <a:solidFill>
              <a:schemeClr val="bg1"/>
            </a:solidFill>
          </a:ln>
        </p:spPr>
        <p:txBody>
          <a:bodyPr wrap="square">
            <a:spAutoFit/>
          </a:bodyPr>
          <a:lstStyle/>
          <a:p>
            <a:r>
              <a:rPr lang="en-GB" sz="2000" dirty="0">
                <a:solidFill>
                  <a:srgbClr val="222222"/>
                </a:solidFill>
                <a:latin typeface="Arial" panose="020B0604020202020204" pitchFamily="34" charset="0"/>
                <a:cs typeface="Arial" panose="020B0604020202020204" pitchFamily="34" charset="0"/>
              </a:rPr>
              <a:t>Books</a:t>
            </a:r>
          </a:p>
          <a:p>
            <a:r>
              <a:rPr lang="en-GB" sz="2000" dirty="0" err="1">
                <a:solidFill>
                  <a:srgbClr val="111111"/>
                </a:solidFill>
                <a:latin typeface="Amazon Ember"/>
              </a:rPr>
              <a:t>Maltby</a:t>
            </a:r>
            <a:r>
              <a:rPr lang="en-GB" sz="2000" dirty="0">
                <a:solidFill>
                  <a:srgbClr val="111111"/>
                </a:solidFill>
                <a:latin typeface="Amazon Ember"/>
              </a:rPr>
              <a:t>, Day and </a:t>
            </a:r>
            <a:r>
              <a:rPr lang="en-GB" sz="2000" dirty="0" err="1">
                <a:solidFill>
                  <a:srgbClr val="111111"/>
                </a:solidFill>
                <a:latin typeface="Amazon Ember"/>
              </a:rPr>
              <a:t>Macaskill</a:t>
            </a:r>
            <a:r>
              <a:rPr lang="en-GB" sz="2000" dirty="0">
                <a:solidFill>
                  <a:srgbClr val="111111"/>
                </a:solidFill>
                <a:latin typeface="Amazon Ember"/>
              </a:rPr>
              <a:t> (2017) </a:t>
            </a:r>
            <a:r>
              <a:rPr lang="en-GB" sz="2000" i="1" dirty="0">
                <a:solidFill>
                  <a:srgbClr val="111111"/>
                </a:solidFill>
                <a:latin typeface="Amazon Ember"/>
              </a:rPr>
              <a:t>Personality, Individual Differences and Intelligence. Pearson </a:t>
            </a:r>
            <a:endParaRPr lang="en-GB" sz="2000" i="1" dirty="0">
              <a:solidFill>
                <a:srgbClr val="222222"/>
              </a:solidFill>
              <a:latin typeface="Arial" panose="020B0604020202020204" pitchFamily="34" charset="0"/>
              <a:cs typeface="Arial" panose="020B0604020202020204" pitchFamily="34" charset="0"/>
            </a:endParaRPr>
          </a:p>
          <a:p>
            <a:endParaRPr lang="en-GB" sz="2000" dirty="0">
              <a:solidFill>
                <a:srgbClr val="222222"/>
              </a:solidFill>
              <a:latin typeface="Arial" panose="020B0604020202020204" pitchFamily="34" charset="0"/>
              <a:cs typeface="Arial" panose="020B0604020202020204" pitchFamily="34" charset="0"/>
            </a:endParaRPr>
          </a:p>
          <a:p>
            <a:endParaRPr lang="en-GB" sz="2000" dirty="0">
              <a:solidFill>
                <a:srgbClr val="222222"/>
              </a:solidFill>
              <a:latin typeface="Arial" panose="020B0604020202020204" pitchFamily="34" charset="0"/>
              <a:cs typeface="Arial" panose="020B0604020202020204" pitchFamily="34" charset="0"/>
            </a:endParaRPr>
          </a:p>
          <a:p>
            <a:r>
              <a:rPr lang="en-GB" sz="2000" dirty="0">
                <a:solidFill>
                  <a:srgbClr val="222222"/>
                </a:solidFill>
                <a:latin typeface="Arial" panose="020B0604020202020204" pitchFamily="34" charset="0"/>
                <a:cs typeface="Arial" panose="020B0604020202020204" pitchFamily="34" charset="0"/>
              </a:rPr>
              <a:t>Papers</a:t>
            </a:r>
          </a:p>
          <a:p>
            <a:r>
              <a:rPr lang="en-GB" sz="2000" dirty="0" err="1">
                <a:solidFill>
                  <a:srgbClr val="222222"/>
                </a:solidFill>
                <a:latin typeface="Arial" panose="020B0604020202020204" pitchFamily="34" charset="0"/>
                <a:cs typeface="Arial" panose="020B0604020202020204" pitchFamily="34" charset="0"/>
              </a:rPr>
              <a:t>Falbo</a:t>
            </a:r>
            <a:r>
              <a:rPr lang="en-GB" sz="2000" dirty="0">
                <a:solidFill>
                  <a:srgbClr val="222222"/>
                </a:solidFill>
                <a:latin typeface="Arial" panose="020B0604020202020204" pitchFamily="34" charset="0"/>
                <a:cs typeface="Arial" panose="020B0604020202020204" pitchFamily="34" charset="0"/>
              </a:rPr>
              <a:t>, T., &amp; </a:t>
            </a:r>
            <a:r>
              <a:rPr lang="en-GB" sz="2000" dirty="0" err="1">
                <a:solidFill>
                  <a:srgbClr val="222222"/>
                </a:solidFill>
                <a:latin typeface="Arial" panose="020B0604020202020204" pitchFamily="34" charset="0"/>
                <a:cs typeface="Arial" panose="020B0604020202020204" pitchFamily="34" charset="0"/>
              </a:rPr>
              <a:t>Polit</a:t>
            </a:r>
            <a:r>
              <a:rPr lang="en-GB" sz="2000" dirty="0">
                <a:solidFill>
                  <a:srgbClr val="222222"/>
                </a:solidFill>
                <a:latin typeface="Arial" panose="020B0604020202020204" pitchFamily="34" charset="0"/>
                <a:cs typeface="Arial" panose="020B0604020202020204" pitchFamily="34" charset="0"/>
              </a:rPr>
              <a:t>, D. F. (1986). Quantitative review of the only child literature: Research evidence and theory development. </a:t>
            </a:r>
            <a:r>
              <a:rPr lang="en-GB" sz="2000" i="1" dirty="0">
                <a:solidFill>
                  <a:srgbClr val="222222"/>
                </a:solidFill>
                <a:latin typeface="Arial" panose="020B0604020202020204" pitchFamily="34" charset="0"/>
                <a:cs typeface="Arial" panose="020B0604020202020204" pitchFamily="34" charset="0"/>
              </a:rPr>
              <a:t>Psychological Bulletin</a:t>
            </a:r>
            <a:r>
              <a:rPr lang="en-GB" sz="2000" dirty="0">
                <a:solidFill>
                  <a:srgbClr val="222222"/>
                </a:solidFill>
                <a:latin typeface="Arial" panose="020B0604020202020204" pitchFamily="34" charset="0"/>
                <a:cs typeface="Arial" panose="020B0604020202020204" pitchFamily="34" charset="0"/>
              </a:rPr>
              <a:t>, </a:t>
            </a:r>
            <a:r>
              <a:rPr lang="en-GB" sz="2000" i="1" dirty="0">
                <a:solidFill>
                  <a:srgbClr val="222222"/>
                </a:solidFill>
                <a:latin typeface="Arial" panose="020B0604020202020204" pitchFamily="34" charset="0"/>
                <a:cs typeface="Arial" panose="020B0604020202020204" pitchFamily="34" charset="0"/>
              </a:rPr>
              <a:t>100</a:t>
            </a:r>
            <a:r>
              <a:rPr lang="en-GB" sz="2000" dirty="0">
                <a:solidFill>
                  <a:srgbClr val="222222"/>
                </a:solidFill>
                <a:latin typeface="Arial" panose="020B0604020202020204" pitchFamily="34" charset="0"/>
                <a:cs typeface="Arial" panose="020B0604020202020204" pitchFamily="34" charset="0"/>
              </a:rPr>
              <a:t>(2), 176.</a:t>
            </a:r>
            <a:endParaRPr lang="en-GB" sz="2000" dirty="0">
              <a:solidFill>
                <a:srgbClr val="000000"/>
              </a:solidFill>
              <a:latin typeface="Arial" panose="020B0604020202020204" pitchFamily="34" charset="0"/>
              <a:cs typeface="Arial" panose="020B0604020202020204" pitchFamily="34" charset="0"/>
            </a:endParaRPr>
          </a:p>
          <a:p>
            <a:r>
              <a:rPr lang="en-GB" sz="2000" dirty="0">
                <a:solidFill>
                  <a:srgbClr val="000000"/>
                </a:solidFill>
                <a:latin typeface="Arial" panose="020B0604020202020204" pitchFamily="34" charset="0"/>
                <a:cs typeface="Arial" panose="020B0604020202020204" pitchFamily="34" charset="0"/>
              </a:rPr>
              <a:t>Freud, A. (1937). </a:t>
            </a:r>
            <a:r>
              <a:rPr lang="en-GB" sz="2000" i="1" dirty="0">
                <a:solidFill>
                  <a:srgbClr val="000000"/>
                </a:solidFill>
                <a:latin typeface="Arial" panose="020B0604020202020204" pitchFamily="34" charset="0"/>
                <a:cs typeface="Arial" panose="020B0604020202020204" pitchFamily="34" charset="0"/>
              </a:rPr>
              <a:t>The Ego and the mechanisms of </a:t>
            </a:r>
            <a:r>
              <a:rPr lang="en-GB" sz="2000" i="1" dirty="0" err="1">
                <a:solidFill>
                  <a:srgbClr val="000000"/>
                </a:solidFill>
                <a:latin typeface="Arial" panose="020B0604020202020204" pitchFamily="34" charset="0"/>
                <a:cs typeface="Arial" panose="020B0604020202020204" pitchFamily="34" charset="0"/>
              </a:rPr>
              <a:t>defense</a:t>
            </a:r>
            <a:r>
              <a:rPr lang="en-GB" sz="2000" dirty="0">
                <a:solidFill>
                  <a:srgbClr val="000000"/>
                </a:solidFill>
                <a:latin typeface="Arial" panose="020B0604020202020204" pitchFamily="34" charset="0"/>
                <a:cs typeface="Arial" panose="020B0604020202020204" pitchFamily="34" charset="0"/>
              </a:rPr>
              <a:t>, London: Hogarth Press and Institute of Psycho-Analysis.</a:t>
            </a:r>
          </a:p>
          <a:p>
            <a:r>
              <a:rPr lang="en-GB" sz="2000" dirty="0">
                <a:solidFill>
                  <a:srgbClr val="000000"/>
                </a:solidFill>
                <a:latin typeface="Arial" panose="020B0604020202020204" pitchFamily="34" charset="0"/>
                <a:cs typeface="Arial" panose="020B0604020202020204" pitchFamily="34" charset="0"/>
              </a:rPr>
              <a:t>Freud, S. (1894). </a:t>
            </a:r>
            <a:r>
              <a:rPr lang="en-GB" sz="2000" i="1" dirty="0">
                <a:solidFill>
                  <a:srgbClr val="000000"/>
                </a:solidFill>
                <a:latin typeface="Arial" panose="020B0604020202020204" pitchFamily="34" charset="0"/>
                <a:cs typeface="Arial" panose="020B0604020202020204" pitchFamily="34" charset="0"/>
              </a:rPr>
              <a:t>The neuro-psychoses of defence</a:t>
            </a:r>
            <a:r>
              <a:rPr lang="en-GB" sz="2000" dirty="0">
                <a:solidFill>
                  <a:srgbClr val="000000"/>
                </a:solidFill>
                <a:latin typeface="Arial" panose="020B0604020202020204" pitchFamily="34" charset="0"/>
                <a:cs typeface="Arial" panose="020B0604020202020204" pitchFamily="34" charset="0"/>
              </a:rPr>
              <a:t>. SE, 3: 41-61.</a:t>
            </a:r>
          </a:p>
          <a:p>
            <a:r>
              <a:rPr lang="en-GB" sz="2000" dirty="0">
                <a:solidFill>
                  <a:srgbClr val="000000"/>
                </a:solidFill>
                <a:latin typeface="Arial" panose="020B0604020202020204" pitchFamily="34" charset="0"/>
                <a:cs typeface="Arial" panose="020B0604020202020204" pitchFamily="34" charset="0"/>
              </a:rPr>
              <a:t>Freud, S. (1896). </a:t>
            </a:r>
            <a:r>
              <a:rPr lang="en-GB" sz="2000" i="1" dirty="0">
                <a:solidFill>
                  <a:srgbClr val="000000"/>
                </a:solidFill>
                <a:latin typeface="Arial" panose="020B0604020202020204" pitchFamily="34" charset="0"/>
                <a:cs typeface="Arial" panose="020B0604020202020204" pitchFamily="34" charset="0"/>
              </a:rPr>
              <a:t>Further remarks on the neuro-psychoses of defence</a:t>
            </a:r>
            <a:r>
              <a:rPr lang="en-GB" sz="2000" dirty="0">
                <a:solidFill>
                  <a:srgbClr val="000000"/>
                </a:solidFill>
                <a:latin typeface="Arial" panose="020B0604020202020204" pitchFamily="34" charset="0"/>
                <a:cs typeface="Arial" panose="020B0604020202020204" pitchFamily="34" charset="0"/>
              </a:rPr>
              <a:t>. SE, 3: 157-185.</a:t>
            </a:r>
          </a:p>
          <a:p>
            <a:r>
              <a:rPr lang="en-GB" sz="2000" dirty="0"/>
              <a:t>Leak, G. K., &amp; Gardner, L. E. (1990). Sexual attitudes, love attitudes, and social interest. </a:t>
            </a:r>
            <a:r>
              <a:rPr lang="en-GB" sz="2000" i="1" dirty="0"/>
              <a:t>Individual Psychology: Journal of Adlerian Theory, Research &amp; Practice</a:t>
            </a:r>
            <a:r>
              <a:rPr lang="en-GB" sz="2000" dirty="0"/>
              <a:t>.</a:t>
            </a:r>
            <a:endParaRPr lang="en-GB" sz="2000" dirty="0">
              <a:solidFill>
                <a:srgbClr val="000000"/>
              </a:solidFill>
              <a:latin typeface="Arial" panose="020B0604020202020204" pitchFamily="34" charset="0"/>
              <a:cs typeface="Arial" panose="020B0604020202020204" pitchFamily="34" charset="0"/>
            </a:endParaRPr>
          </a:p>
          <a:p>
            <a:r>
              <a:rPr lang="en-GB" sz="2000" dirty="0" err="1"/>
              <a:t>Zajonc</a:t>
            </a:r>
            <a:r>
              <a:rPr lang="en-GB" sz="2000" dirty="0"/>
              <a:t>, R. B. (1976). Family configuration and intelligence. </a:t>
            </a:r>
            <a:r>
              <a:rPr lang="en-GB" sz="2000" i="1" dirty="0"/>
              <a:t>Science</a:t>
            </a:r>
            <a:r>
              <a:rPr lang="en-GB" sz="2000" dirty="0"/>
              <a:t>, </a:t>
            </a:r>
            <a:r>
              <a:rPr lang="en-GB" sz="2000" i="1" dirty="0"/>
              <a:t>192</a:t>
            </a:r>
            <a:r>
              <a:rPr lang="en-GB" sz="2000" dirty="0"/>
              <a:t>(4236), 227-236.</a:t>
            </a:r>
            <a:endParaRPr lang="en-GB" sz="2000" dirty="0">
              <a:solidFill>
                <a:srgbClr val="000000"/>
              </a:solidFill>
              <a:latin typeface="Arial" panose="020B0604020202020204" pitchFamily="34" charset="0"/>
              <a:cs typeface="Arial" panose="020B0604020202020204" pitchFamily="34" charset="0"/>
            </a:endParaRPr>
          </a:p>
        </p:txBody>
      </p:sp>
      <p:sp>
        <p:nvSpPr>
          <p:cNvPr id="3" name="TextBox 2"/>
          <p:cNvSpPr txBox="1"/>
          <p:nvPr/>
        </p:nvSpPr>
        <p:spPr>
          <a:xfrm>
            <a:off x="350981" y="2807209"/>
            <a:ext cx="2924198" cy="646331"/>
          </a:xfrm>
          <a:prstGeom prst="rect">
            <a:avLst/>
          </a:prstGeom>
          <a:noFill/>
        </p:spPr>
        <p:txBody>
          <a:bodyPr wrap="none" rtlCol="0">
            <a:spAutoFit/>
          </a:bodyPr>
          <a:lstStyle/>
          <a:p>
            <a:r>
              <a:rPr lang="en-GB" sz="3600" dirty="0">
                <a:solidFill>
                  <a:schemeClr val="bg1"/>
                </a:solidFill>
              </a:rPr>
              <a:t>REFERENCES </a:t>
            </a:r>
          </a:p>
        </p:txBody>
      </p:sp>
    </p:spTree>
    <p:extLst>
      <p:ext uri="{BB962C8B-B14F-4D97-AF65-F5344CB8AC3E}">
        <p14:creationId xmlns:p14="http://schemas.microsoft.com/office/powerpoint/2010/main" val="2347013505"/>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0</TotalTime>
  <Words>3912</Words>
  <Application>Microsoft Office PowerPoint</Application>
  <PresentationFormat>Widescreen</PresentationFormat>
  <Paragraphs>301</Paragraphs>
  <Slides>15</Slides>
  <Notes>11</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15</vt:i4>
      </vt:variant>
    </vt:vector>
  </HeadingPairs>
  <TitlesOfParts>
    <vt:vector size="29" baseType="lpstr">
      <vt:lpstr>Amazon Ember</vt:lpstr>
      <vt:lpstr>Cabin</vt:lpstr>
      <vt:lpstr>Aptos</vt:lpstr>
      <vt:lpstr>Arial</vt:lpstr>
      <vt:lpstr>Calibri</vt:lpstr>
      <vt:lpstr>Corbel</vt:lpstr>
      <vt:lpstr>Courier New</vt:lpstr>
      <vt:lpstr>Lucida Sans Unicode</vt:lpstr>
      <vt:lpstr>Raleway</vt:lpstr>
      <vt:lpstr>Symbol</vt:lpstr>
      <vt:lpstr>Times New Roman</vt:lpstr>
      <vt:lpstr>Wingdings</vt:lpstr>
      <vt:lpstr>Wingdings 2</vt:lpstr>
      <vt:lpstr>Frame</vt:lpstr>
      <vt:lpstr>Personality L4</vt:lpstr>
      <vt:lpstr> 3 Levels of Consciousness</vt:lpstr>
      <vt:lpstr>Jungian Archetypes</vt:lpstr>
      <vt:lpstr>Introvert and Extrovert Personalities </vt:lpstr>
      <vt:lpstr>Whether we are introverts or extroverts, we need to deal with the world, inner and outer. And each of us has our preferred ways of dealing with it, ways we are comfortable with and good at. Jung suggests there are four basic ways, or functions: </vt:lpstr>
      <vt:lpstr>Later – added two other characteristics added </vt:lpstr>
      <vt:lpstr>Myers-Briggs test</vt:lpstr>
      <vt:lpstr>Extraversion (E)</vt:lpstr>
      <vt:lpstr>Sensing ( S )</vt:lpstr>
      <vt:lpstr>Thinking ( T )</vt:lpstr>
      <vt:lpstr>Judging ( J )</vt:lpstr>
      <vt:lpstr>The Code</vt:lpstr>
      <vt:lpstr>The Code</vt:lpstr>
      <vt:lpstr>Evaluation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Personality II</dc:title>
  <dc:creator>Charlotte Greenway</dc:creator>
  <cp:lastModifiedBy>Charlotte Greenway</cp:lastModifiedBy>
  <cp:revision>63</cp:revision>
  <dcterms:created xsi:type="dcterms:W3CDTF">2019-09-04T18:27:04Z</dcterms:created>
  <dcterms:modified xsi:type="dcterms:W3CDTF">2025-02-11T10:19:15Z</dcterms:modified>
</cp:coreProperties>
</file>