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7" r:id="rId2"/>
  </p:sldIdLst>
  <p:sldSz cx="13258800" cy="7559675"/>
  <p:notesSz cx="9144000" cy="6858000"/>
  <p:embeddedFontLst>
    <p:embeddedFont>
      <p:font typeface="Corbel" pitchFamily="34"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3368">
          <p15:clr>
            <a:srgbClr val="747775"/>
          </p15:clr>
        </p15:guide>
        <p15:guide id="2" pos="238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853" autoAdjust="0"/>
    <p:restoredTop sz="95273" autoAdjust="0"/>
  </p:normalViewPr>
  <p:slideViewPr>
    <p:cSldViewPr snapToGrid="0">
      <p:cViewPr>
        <p:scale>
          <a:sx n="66" d="100"/>
          <a:sy n="66" d="100"/>
        </p:scale>
        <p:origin x="-888" y="-12"/>
      </p:cViewPr>
      <p:guideLst>
        <p:guide orient="horz" pos="2381"/>
        <p:guide pos="4177"/>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317750" y="514350"/>
            <a:ext cx="4510088" cy="25717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914400" y="3257550"/>
            <a:ext cx="7315200" cy="30861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notes"/>
          <p:cNvSpPr>
            <a:spLocks noGrp="1" noRot="1" noChangeAspect="1"/>
          </p:cNvSpPr>
          <p:nvPr>
            <p:ph type="sldImg" idx="2"/>
          </p:nvPr>
        </p:nvSpPr>
        <p:spPr>
          <a:xfrm>
            <a:off x="2317750" y="514350"/>
            <a:ext cx="4510088" cy="25717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p:notes"/>
          <p:cNvSpPr txBox="1">
            <a:spLocks noGrp="1"/>
          </p:cNvSpPr>
          <p:nvPr>
            <p:ph type="body" idx="1"/>
          </p:nvPr>
        </p:nvSpPr>
        <p:spPr>
          <a:xfrm>
            <a:off x="914400" y="3257550"/>
            <a:ext cx="7315200" cy="308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52000" y="1094366"/>
            <a:ext cx="12355417" cy="3016923"/>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51988" y="4165536"/>
            <a:ext cx="12355417" cy="116494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51988" y="3161274"/>
            <a:ext cx="12355417" cy="1237271"/>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51988" y="654088"/>
            <a:ext cx="12355417" cy="841676"/>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51986" y="1693888"/>
            <a:ext cx="5799923" cy="5021417"/>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7007283" y="1693888"/>
            <a:ext cx="5799923" cy="5021417"/>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51988" y="654088"/>
            <a:ext cx="12355417" cy="841676"/>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51987" y="816609"/>
            <a:ext cx="4071994" cy="1110638"/>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451987" y="2042409"/>
            <a:ext cx="4071994" cy="4672911"/>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710895" y="661626"/>
            <a:ext cx="9233677" cy="6012635"/>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6629684" y="-184"/>
            <a:ext cx="6629685" cy="7559807"/>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384992" y="1812499"/>
            <a:ext cx="5865693" cy="2178641"/>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384992" y="4119906"/>
            <a:ext cx="5865693" cy="1815287"/>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7162585" y="1064235"/>
            <a:ext cx="5563675" cy="5431013"/>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51986" y="6218009"/>
            <a:ext cx="8698567" cy="889402"/>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51988" y="1625764"/>
            <a:ext cx="12355417" cy="2885835"/>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451988" y="4633074"/>
            <a:ext cx="12355417" cy="191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2285592" y="6853897"/>
            <a:ext cx="795561" cy="57844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1988" y="654088"/>
            <a:ext cx="12355417" cy="841676"/>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51988" y="1693888"/>
            <a:ext cx="12355417" cy="5021417"/>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2285592" y="6853897"/>
            <a:ext cx="795561" cy="57844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pic>
        <p:nvPicPr>
          <p:cNvPr id="60" name="Google Shape;60;p14"/>
          <p:cNvPicPr preferRelativeResize="0"/>
          <p:nvPr/>
        </p:nvPicPr>
        <p:blipFill>
          <a:blip r:embed="rId3">
            <a:alphaModFix amt="22000"/>
          </a:blip>
          <a:stretch>
            <a:fillRect/>
          </a:stretch>
        </p:blipFill>
        <p:spPr>
          <a:xfrm>
            <a:off x="2" y="5"/>
            <a:ext cx="13259372" cy="7559807"/>
          </a:xfrm>
          <a:prstGeom prst="rect">
            <a:avLst/>
          </a:prstGeom>
          <a:noFill/>
          <a:ln>
            <a:noFill/>
          </a:ln>
        </p:spPr>
      </p:pic>
      <p:sp>
        <p:nvSpPr>
          <p:cNvPr id="61" name="Google Shape;61;p14"/>
          <p:cNvSpPr txBox="1"/>
          <p:nvPr/>
        </p:nvSpPr>
        <p:spPr>
          <a:xfrm>
            <a:off x="0" y="716280"/>
            <a:ext cx="6618514" cy="1765300"/>
          </a:xfrm>
          <a:prstGeom prst="rect">
            <a:avLst/>
          </a:prstGeom>
          <a:gradFill>
            <a:gsLst>
              <a:gs pos="0">
                <a:srgbClr val="D4E5F5"/>
              </a:gs>
              <a:gs pos="100000">
                <a:srgbClr val="70A4D5"/>
              </a:gs>
            </a:gsLst>
            <a:lin ang="5400012" scaled="0"/>
          </a:gradFill>
          <a:ln w="19050" cap="flat" cmpd="sng">
            <a:solidFill>
              <a:schemeClr val="dk1"/>
            </a:solidFill>
            <a:prstDash val="solid"/>
            <a:round/>
            <a:headEnd type="none" w="sm" len="sm"/>
            <a:tailEnd type="none" w="sm" len="sm"/>
          </a:ln>
        </p:spPr>
        <p:txBody>
          <a:bodyPr spcFirstLastPara="1" wrap="square" lIns="91425" tIns="91425" rIns="91425" bIns="91425" numCol="2" spcCol="91440" anchor="t" anchorCtr="0">
            <a:noAutofit/>
          </a:bodyPr>
          <a:lstStyle/>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The Public Health Problem: </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Human papillomavirus (HPV) is one of the most common sexually transmitted infections (STIs) in the world and the leading cause of almost all cervical cancers and a large proportion of anal, penile, vaginal, and </a:t>
            </a:r>
            <a:r>
              <a:rPr lang="en-GB" sz="600" dirty="0" err="1">
                <a:solidFill>
                  <a:schemeClr val="dk1"/>
                </a:solidFill>
                <a:latin typeface="+mn-lt"/>
                <a:ea typeface="Times New Roman"/>
                <a:cs typeface="Times New Roman"/>
                <a:sym typeface="Times New Roman"/>
              </a:rPr>
              <a:t>oropharyngeal</a:t>
            </a:r>
            <a:r>
              <a:rPr lang="en-GB" sz="600" dirty="0">
                <a:solidFill>
                  <a:schemeClr val="dk1"/>
                </a:solidFill>
                <a:latin typeface="+mn-lt"/>
                <a:ea typeface="Times New Roman"/>
                <a:cs typeface="Times New Roman"/>
                <a:sym typeface="Times New Roman"/>
              </a:rPr>
              <a:t> cancers. The UK has a national routine HPV vaccination programme for adolescents aged 12-13 (GOV, 2025).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It is reported that HPV vaccine uptake among 8-year-old girls was 72.9% and among 8-year-old boys was 67.7% in 2023–2024, indicating that uptake has remained low and requires effective public health interventions (GOV, 2025).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Public Health Interventions:</a:t>
            </a:r>
            <a:r>
              <a:rPr lang="en-GB" sz="600" dirty="0">
                <a:solidFill>
                  <a:schemeClr val="dk1"/>
                </a:solidFill>
                <a:latin typeface="+mn-lt"/>
                <a:ea typeface="Times New Roman"/>
                <a:cs typeface="Times New Roman"/>
                <a:sym typeface="Times New Roman"/>
              </a:rPr>
              <a:t>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Non-digital as well as digital interventions have been put in place to enhance HPV vaccination uptake. Non-digital strategies are school-based vaccination programmes, school nurse-led training sessions, leaflets for parents, community awareness-building, and opportunistic vaccination by GP services.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Digital measures include NHS vaccination reminders through the App, SMS reminders, electronic consent forms for parents, NHS educational resources online, social media awareness campaigns, and electronic immunisation management systems to support the scheduling and follow-up of vaccines (Currie</a:t>
            </a:r>
            <a:r>
              <a:rPr lang="en-GB" sz="600" i="1" dirty="0">
                <a:solidFill>
                  <a:schemeClr val="dk1"/>
                </a:solidFill>
                <a:latin typeface="+mn-lt"/>
                <a:ea typeface="Times New Roman"/>
                <a:cs typeface="Times New Roman"/>
                <a:sym typeface="Times New Roman"/>
              </a:rPr>
              <a:t> et al. </a:t>
            </a:r>
            <a:r>
              <a:rPr lang="en-GB" sz="600" dirty="0">
                <a:solidFill>
                  <a:schemeClr val="dk1"/>
                </a:solidFill>
                <a:latin typeface="+mn-lt"/>
                <a:ea typeface="Times New Roman"/>
                <a:cs typeface="Times New Roman"/>
                <a:sym typeface="Times New Roman"/>
              </a:rPr>
              <a:t>2024).</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Chosen Digital Health Intervention:</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innovative HPV Guardian AI digital health intervention aims to enhance HPV vaccination coverage in adolescents in the UK.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intervention features an AI </a:t>
            </a:r>
            <a:r>
              <a:rPr lang="en-GB" sz="600" dirty="0" smtClean="0">
                <a:solidFill>
                  <a:schemeClr val="dk1"/>
                </a:solidFill>
                <a:latin typeface="+mn-lt"/>
                <a:ea typeface="Times New Roman"/>
                <a:cs typeface="Times New Roman"/>
                <a:sym typeface="Times New Roman"/>
              </a:rPr>
              <a:t>Chabot, </a:t>
            </a:r>
            <a:r>
              <a:rPr lang="en-GB" sz="600" dirty="0">
                <a:solidFill>
                  <a:schemeClr val="dk1"/>
                </a:solidFill>
                <a:latin typeface="+mn-lt"/>
                <a:ea typeface="Times New Roman"/>
                <a:cs typeface="Times New Roman"/>
                <a:sym typeface="Times New Roman"/>
              </a:rPr>
              <a:t>individual vaccination reminders, educational information addressing misinformation, multilingual support, school or NHS integration dashboards, and behavioural nudges.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offers one-to-one, personalised support to overcome vaccine hesitancy and to encourage equitable access to vaccination information and services, unlike current digital technologies, which predominantly have one-way communication.</a:t>
            </a:r>
            <a:endParaRPr sz="600" dirty="0">
              <a:solidFill>
                <a:schemeClr val="dk2"/>
              </a:solidFill>
              <a:latin typeface="+mn-lt"/>
              <a:ea typeface="Times New Roman"/>
              <a:cs typeface="Times New Roman"/>
              <a:sym typeface="Times New Roman"/>
            </a:endParaRPr>
          </a:p>
        </p:txBody>
      </p:sp>
      <p:sp>
        <p:nvSpPr>
          <p:cNvPr id="62" name="Google Shape;62;p14"/>
          <p:cNvSpPr txBox="1"/>
          <p:nvPr/>
        </p:nvSpPr>
        <p:spPr>
          <a:xfrm>
            <a:off x="0" y="2735470"/>
            <a:ext cx="6629685" cy="2517013"/>
          </a:xfrm>
          <a:prstGeom prst="rect">
            <a:avLst/>
          </a:prstGeom>
          <a:gradFill>
            <a:gsLst>
              <a:gs pos="0">
                <a:srgbClr val="DFEAFB"/>
              </a:gs>
              <a:gs pos="100000">
                <a:srgbClr val="6E9CE7"/>
              </a:gs>
            </a:gsLst>
            <a:lin ang="5400012" scaled="0"/>
          </a:gradFill>
          <a:ln w="19050" cap="flat" cmpd="sng">
            <a:solidFill>
              <a:schemeClr val="dk1"/>
            </a:solidFill>
            <a:prstDash val="solid"/>
            <a:round/>
            <a:headEnd type="none" w="sm" len="sm"/>
            <a:tailEnd type="none" w="sm" len="sm"/>
          </a:ln>
        </p:spPr>
        <p:txBody>
          <a:bodyPr spcFirstLastPara="1" wrap="square" lIns="91425" tIns="91425" rIns="91425" bIns="91425" numCol="2" spcCol="91440" anchor="t" anchorCtr="0">
            <a:noAutofit/>
          </a:bodyPr>
          <a:lstStyle/>
          <a:p>
            <a:pPr marL="0" lvl="0" indent="0" rtl="0">
              <a:lnSpc>
                <a:spcPct val="100000"/>
              </a:lnSpc>
              <a:spcBef>
                <a:spcPts val="0"/>
              </a:spcBef>
              <a:spcAft>
                <a:spcPts val="0"/>
              </a:spcAft>
              <a:buClr>
                <a:schemeClr val="dk1"/>
              </a:buClr>
              <a:buSzPts val="1100"/>
              <a:buFont typeface="Arial"/>
              <a:buNone/>
            </a:pPr>
            <a:r>
              <a:rPr lang="en-GB" sz="600" dirty="0">
                <a:solidFill>
                  <a:schemeClr val="dk1"/>
                </a:solidFill>
                <a:latin typeface="+mn-lt"/>
                <a:ea typeface="Times New Roman"/>
                <a:cs typeface="Times New Roman"/>
                <a:sym typeface="Times New Roman"/>
              </a:rPr>
              <a:t>Health promotion seeks to help people and communities take more control over what affects their health, and to improve health (</a:t>
            </a:r>
            <a:r>
              <a:rPr lang="en-GB" sz="600" dirty="0" err="1">
                <a:solidFill>
                  <a:schemeClr val="dk1"/>
                </a:solidFill>
                <a:latin typeface="+mn-lt"/>
                <a:ea typeface="Times New Roman"/>
                <a:cs typeface="Times New Roman"/>
                <a:sym typeface="Times New Roman"/>
              </a:rPr>
              <a:t>Ghahramani</a:t>
            </a:r>
            <a:r>
              <a:rPr lang="en-GB" sz="600" i="1" dirty="0">
                <a:solidFill>
                  <a:schemeClr val="dk1"/>
                </a:solidFill>
                <a:latin typeface="+mn-lt"/>
                <a:ea typeface="Times New Roman"/>
                <a:cs typeface="Times New Roman"/>
                <a:sym typeface="Times New Roman"/>
              </a:rPr>
              <a:t> et al. </a:t>
            </a:r>
            <a:r>
              <a:rPr lang="en-GB" sz="600" dirty="0">
                <a:solidFill>
                  <a:schemeClr val="dk1"/>
                </a:solidFill>
                <a:latin typeface="+mn-lt"/>
                <a:ea typeface="Times New Roman"/>
                <a:cs typeface="Times New Roman"/>
                <a:sym typeface="Times New Roman"/>
              </a:rPr>
              <a:t>2022). Empowerment, equity, participation, partnership, prevention, and sustainability are core principles that underpin people-centred, evidence-based public health interventions</a:t>
            </a:r>
            <a:r>
              <a:rPr lang="en-GB" sz="600" dirty="0" smtClean="0">
                <a:solidFill>
                  <a:schemeClr val="dk1"/>
                </a:solidFill>
                <a:latin typeface="+mn-lt"/>
                <a:ea typeface="Times New Roman"/>
                <a:cs typeface="Times New Roman"/>
                <a:sym typeface="Times New Roman"/>
              </a:rPr>
              <a:t>.</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dirty="0">
                <a:solidFill>
                  <a:schemeClr val="dk1"/>
                </a:solidFill>
                <a:latin typeface="+mn-lt"/>
                <a:ea typeface="Times New Roman"/>
                <a:cs typeface="Times New Roman"/>
                <a:sym typeface="Times New Roman"/>
              </a:rPr>
              <a:t>Empowerment:</a:t>
            </a:r>
            <a:endParaRPr sz="600" b="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By leveraging the power of AI, HPV Guardian AI equips adolescents and their parents with tailored, evidence-based content using an AI </a:t>
            </a:r>
            <a:r>
              <a:rPr lang="en-GB" sz="600" dirty="0" smtClean="0">
                <a:solidFill>
                  <a:schemeClr val="dk1"/>
                </a:solidFill>
                <a:latin typeface="+mn-lt"/>
                <a:ea typeface="Times New Roman"/>
                <a:cs typeface="Times New Roman"/>
                <a:sym typeface="Times New Roman"/>
              </a:rPr>
              <a:t>Chabot </a:t>
            </a:r>
            <a:r>
              <a:rPr lang="en-GB" sz="600" dirty="0">
                <a:solidFill>
                  <a:schemeClr val="dk1"/>
                </a:solidFill>
                <a:latin typeface="+mn-lt"/>
                <a:ea typeface="Times New Roman"/>
                <a:cs typeface="Times New Roman"/>
                <a:sym typeface="Times New Roman"/>
              </a:rPr>
              <a:t>that answers questions about vaccine safety, efficacy, and eligibility.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Interactive learning tools enhance health literacy, empowering individuals to make informed choices about HPV vaccination and avoiding misinformation and social media rumours (</a:t>
            </a:r>
            <a:r>
              <a:rPr lang="en-GB" sz="600" dirty="0" err="1">
                <a:solidFill>
                  <a:schemeClr val="dk1"/>
                </a:solidFill>
                <a:latin typeface="+mn-lt"/>
                <a:ea typeface="Times New Roman"/>
                <a:cs typeface="Times New Roman"/>
                <a:sym typeface="Times New Roman"/>
              </a:rPr>
              <a:t>Rathod</a:t>
            </a:r>
            <a:r>
              <a:rPr lang="en-GB" sz="600" i="1" dirty="0">
                <a:solidFill>
                  <a:schemeClr val="dk1"/>
                </a:solidFill>
                <a:latin typeface="+mn-lt"/>
                <a:ea typeface="Times New Roman"/>
                <a:cs typeface="Times New Roman"/>
                <a:sym typeface="Times New Roman"/>
              </a:rPr>
              <a:t> et al.</a:t>
            </a:r>
            <a:r>
              <a:rPr lang="en-GB" sz="600" dirty="0">
                <a:solidFill>
                  <a:schemeClr val="dk1"/>
                </a:solidFill>
                <a:latin typeface="+mn-lt"/>
                <a:ea typeface="Times New Roman"/>
                <a:cs typeface="Times New Roman"/>
                <a:sym typeface="Times New Roman"/>
              </a:rPr>
              <a:t> 2023).</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dirty="0">
                <a:solidFill>
                  <a:schemeClr val="dk1"/>
                </a:solidFill>
                <a:latin typeface="+mn-lt"/>
                <a:ea typeface="Times New Roman"/>
                <a:cs typeface="Times New Roman"/>
                <a:sym typeface="Times New Roman"/>
              </a:rPr>
              <a:t>Participation:</a:t>
            </a:r>
            <a:endParaRPr sz="600" b="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intervention aims to ensure that the patient, the adolescent, and parents are engaged in the vaccination pathway, with school nurses and NHS health care workers.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Digital consent forms, personalised notifications and interactive AI conversations engage the user to make vaccination decisions rather than make them passive recipients of information (</a:t>
            </a:r>
            <a:r>
              <a:rPr lang="en-GB" sz="600" dirty="0" err="1">
                <a:solidFill>
                  <a:schemeClr val="dk1"/>
                </a:solidFill>
                <a:latin typeface="+mn-lt"/>
                <a:ea typeface="Times New Roman"/>
                <a:cs typeface="Times New Roman"/>
                <a:sym typeface="Times New Roman"/>
              </a:rPr>
              <a:t>Taseen</a:t>
            </a: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et al. </a:t>
            </a:r>
            <a:r>
              <a:rPr lang="en-GB" sz="600" dirty="0">
                <a:solidFill>
                  <a:schemeClr val="dk1"/>
                </a:solidFill>
                <a:latin typeface="+mn-lt"/>
                <a:ea typeface="Times New Roman"/>
                <a:cs typeface="Times New Roman"/>
                <a:sym typeface="Times New Roman"/>
              </a:rPr>
              <a:t>2025).</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dirty="0">
                <a:solidFill>
                  <a:schemeClr val="dk1"/>
                </a:solidFill>
                <a:latin typeface="+mn-lt"/>
                <a:ea typeface="Times New Roman"/>
                <a:cs typeface="Times New Roman"/>
                <a:sym typeface="Times New Roman"/>
              </a:rPr>
              <a:t>Equity:</a:t>
            </a:r>
            <a:endParaRPr sz="600" b="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Health inequalities are a key component of HPV Guardian AI. The platform also features multilingual resources, accessibility features, streamlined health information, and links to school immunisation systems to help identify areas where vaccines are not taken up.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This allows for tailored health promotion strategies to be deployed in vulnerable areas, which can facilitate equitable access to vaccination services and access to reliable health information for vulnerable populations (</a:t>
            </a:r>
            <a:r>
              <a:rPr lang="en-GB" sz="600" dirty="0" err="1">
                <a:solidFill>
                  <a:schemeClr val="dk1"/>
                </a:solidFill>
                <a:latin typeface="+mn-lt"/>
                <a:ea typeface="Times New Roman"/>
                <a:cs typeface="Times New Roman"/>
                <a:sym typeface="Times New Roman"/>
              </a:rPr>
              <a:t>Pennisi</a:t>
            </a: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et al.</a:t>
            </a:r>
            <a:r>
              <a:rPr lang="en-GB" sz="600" dirty="0">
                <a:solidFill>
                  <a:schemeClr val="dk1"/>
                </a:solidFill>
                <a:latin typeface="+mn-lt"/>
                <a:ea typeface="Times New Roman"/>
                <a:cs typeface="Times New Roman"/>
                <a:sym typeface="Times New Roman"/>
              </a:rPr>
              <a:t> 2024).</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endParaRPr lang="en-GB" sz="600" b="1" dirty="0" smtClean="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dirty="0" smtClean="0">
                <a:solidFill>
                  <a:schemeClr val="dk1"/>
                </a:solidFill>
                <a:latin typeface="+mn-lt"/>
                <a:ea typeface="Times New Roman"/>
                <a:cs typeface="Times New Roman"/>
                <a:sym typeface="Times New Roman"/>
              </a:rPr>
              <a:t>  Partnership</a:t>
            </a:r>
            <a:r>
              <a:rPr lang="en-GB" sz="600" b="1" dirty="0">
                <a:solidFill>
                  <a:schemeClr val="dk1"/>
                </a:solidFill>
                <a:latin typeface="+mn-lt"/>
                <a:ea typeface="Times New Roman"/>
                <a:cs typeface="Times New Roman"/>
                <a:sym typeface="Times New Roman"/>
              </a:rPr>
              <a:t>:</a:t>
            </a:r>
            <a:endParaRPr sz="600" b="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is the result of a collaborative effort, connecting schools with NHS vaccination teams, parents, community organisations, and the UK Health Security Agency (UKHSA) all in one integrated digital platform.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This collaboration enhances communication, helps coordinate vaccination delivery, and empowers timely public health decision-making by enabling real-time data sharing (</a:t>
            </a:r>
            <a:r>
              <a:rPr lang="en-GB" sz="600" dirty="0" err="1">
                <a:solidFill>
                  <a:schemeClr val="dk1"/>
                </a:solidFill>
                <a:latin typeface="+mn-lt"/>
                <a:ea typeface="Times New Roman"/>
                <a:cs typeface="Times New Roman"/>
                <a:sym typeface="Times New Roman"/>
              </a:rPr>
              <a:t>Ogundeko-Olugbami</a:t>
            </a: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et al</a:t>
            </a:r>
            <a:r>
              <a:rPr lang="en-GB" sz="600" dirty="0">
                <a:solidFill>
                  <a:schemeClr val="dk1"/>
                </a:solidFill>
                <a:latin typeface="+mn-lt"/>
                <a:ea typeface="Times New Roman"/>
                <a:cs typeface="Times New Roman"/>
                <a:sym typeface="Times New Roman"/>
              </a:rPr>
              <a:t>. 2025).</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dirty="0">
                <a:solidFill>
                  <a:schemeClr val="dk1"/>
                </a:solidFill>
                <a:latin typeface="+mn-lt"/>
                <a:ea typeface="Times New Roman"/>
                <a:cs typeface="Times New Roman"/>
                <a:sym typeface="Times New Roman"/>
              </a:rPr>
              <a:t>Prevention:</a:t>
            </a:r>
            <a:endParaRPr sz="600" b="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intervention helps to promote primary prevention by ensuring that HPV vaccinations are taken before exposure to the virus, leading to a lower subsequent prevalence of cervical and other HPV-related cancers.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AI-powered educational support, behavioural nudges and personalised reminders help to motivate people to complete their vaccinations on time, fostering long-term disease prevention (</a:t>
            </a:r>
            <a:r>
              <a:rPr lang="en-GB" sz="600" dirty="0" err="1">
                <a:solidFill>
                  <a:schemeClr val="dk1"/>
                </a:solidFill>
                <a:latin typeface="+mn-lt"/>
                <a:ea typeface="Times New Roman"/>
                <a:cs typeface="Times New Roman"/>
                <a:sym typeface="Times New Roman"/>
              </a:rPr>
              <a:t>Divya</a:t>
            </a:r>
            <a:r>
              <a:rPr lang="en-GB" sz="600" i="1" dirty="0">
                <a:solidFill>
                  <a:schemeClr val="dk1"/>
                </a:solidFill>
                <a:latin typeface="+mn-lt"/>
                <a:ea typeface="Times New Roman"/>
                <a:cs typeface="Times New Roman"/>
                <a:sym typeface="Times New Roman"/>
              </a:rPr>
              <a:t> et al.</a:t>
            </a:r>
            <a:r>
              <a:rPr lang="en-GB" sz="600" dirty="0">
                <a:solidFill>
                  <a:schemeClr val="dk1"/>
                </a:solidFill>
                <a:latin typeface="+mn-lt"/>
                <a:ea typeface="Times New Roman"/>
                <a:cs typeface="Times New Roman"/>
                <a:sym typeface="Times New Roman"/>
              </a:rPr>
              <a:t> </a:t>
            </a:r>
            <a:r>
              <a:rPr lang="en-GB" sz="600" dirty="0" smtClean="0">
                <a:solidFill>
                  <a:schemeClr val="dk1"/>
                </a:solidFill>
                <a:latin typeface="+mn-lt"/>
                <a:ea typeface="Times New Roman"/>
                <a:cs typeface="Times New Roman"/>
                <a:sym typeface="Times New Roman"/>
              </a:rPr>
              <a:t>2025).</a:t>
            </a:r>
          </a:p>
          <a:p>
            <a:pPr marL="0" lvl="0" indent="0" rtl="0">
              <a:lnSpc>
                <a:spcPct val="100000"/>
              </a:lnSpc>
              <a:spcBef>
                <a:spcPts val="0"/>
              </a:spcBef>
              <a:spcAft>
                <a:spcPts val="0"/>
              </a:spcAft>
              <a:buNone/>
            </a:pPr>
            <a:endParaRPr lang="en-GB" sz="600" dirty="0" smtClean="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endParaRPr sz="600" dirty="0">
              <a:solidFill>
                <a:schemeClr val="dk1"/>
              </a:solidFill>
              <a:latin typeface="+mn-lt"/>
              <a:ea typeface="Times New Roman"/>
              <a:cs typeface="Times New Roman"/>
              <a:sym typeface="Times New Roman"/>
            </a:endParaRPr>
          </a:p>
        </p:txBody>
      </p:sp>
      <p:sp>
        <p:nvSpPr>
          <p:cNvPr id="63" name="Google Shape;63;p14"/>
          <p:cNvSpPr txBox="1"/>
          <p:nvPr/>
        </p:nvSpPr>
        <p:spPr>
          <a:xfrm>
            <a:off x="-1" y="5558971"/>
            <a:ext cx="6647543" cy="2000703"/>
          </a:xfrm>
          <a:prstGeom prst="rect">
            <a:avLst/>
          </a:prstGeom>
          <a:gradFill>
            <a:gsLst>
              <a:gs pos="0">
                <a:srgbClr val="DFEAFB"/>
              </a:gs>
              <a:gs pos="100000">
                <a:srgbClr val="6E9CE7"/>
              </a:gs>
            </a:gsLst>
            <a:lin ang="5400012" scaled="0"/>
          </a:gradFill>
          <a:ln w="19050" cap="flat" cmpd="sng">
            <a:solidFill>
              <a:schemeClr val="dk1"/>
            </a:solidFill>
            <a:prstDash val="solid"/>
            <a:round/>
            <a:headEnd type="none" w="sm" len="sm"/>
            <a:tailEnd type="none" w="sm" len="sm"/>
          </a:ln>
        </p:spPr>
        <p:txBody>
          <a:bodyPr spcFirstLastPara="1" wrap="square" lIns="91425" tIns="91425" rIns="91425" bIns="91425" numCol="2" spcCol="91440" anchor="t" anchorCtr="0">
            <a:noAutofit/>
          </a:bodyPr>
          <a:lstStyle/>
          <a:p>
            <a:pPr marL="0" lvl="0" indent="0" algn="just"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 COM-B Behaviour Change Model: </a:t>
            </a:r>
            <a:endParaRPr sz="600" b="1" i="1"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According to Paterson </a:t>
            </a:r>
            <a:r>
              <a:rPr lang="en-GB" sz="600" i="1" dirty="0">
                <a:solidFill>
                  <a:schemeClr val="dk1"/>
                </a:solidFill>
                <a:latin typeface="+mn-lt"/>
                <a:ea typeface="Times New Roman"/>
                <a:cs typeface="Times New Roman"/>
                <a:sym typeface="Times New Roman"/>
              </a:rPr>
              <a:t>et al. </a:t>
            </a:r>
            <a:r>
              <a:rPr lang="en-GB" sz="600" dirty="0">
                <a:solidFill>
                  <a:schemeClr val="dk1"/>
                </a:solidFill>
                <a:latin typeface="+mn-lt"/>
                <a:ea typeface="Times New Roman"/>
                <a:cs typeface="Times New Roman"/>
                <a:sym typeface="Times New Roman"/>
              </a:rPr>
              <a:t>(2024), the COM-B model consists of Capability, Opportunity, and Motivation, which interact and affect an individual's ability to engage in a desired behaviour. The model is used widely in digital health interventions, as it is a practical framework for the design of sustainable behaviour change support technology (</a:t>
            </a:r>
            <a:r>
              <a:rPr lang="en-GB" sz="600" dirty="0" err="1">
                <a:solidFill>
                  <a:schemeClr val="dk1"/>
                </a:solidFill>
                <a:latin typeface="+mn-lt"/>
                <a:ea typeface="Times New Roman"/>
                <a:cs typeface="Times New Roman"/>
                <a:sym typeface="Times New Roman"/>
              </a:rPr>
              <a:t>Daryabeygi-Khotbehsara</a:t>
            </a: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et al. </a:t>
            </a:r>
            <a:r>
              <a:rPr lang="en-GB" sz="600" dirty="0">
                <a:solidFill>
                  <a:schemeClr val="dk1"/>
                </a:solidFill>
                <a:latin typeface="+mn-lt"/>
                <a:ea typeface="Times New Roman"/>
                <a:cs typeface="Times New Roman"/>
                <a:sym typeface="Times New Roman"/>
              </a:rPr>
              <a:t>2024).</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i="1" dirty="0">
                <a:solidFill>
                  <a:schemeClr val="dk1"/>
                </a:solidFill>
                <a:latin typeface="+mn-lt"/>
                <a:ea typeface="Times New Roman"/>
                <a:cs typeface="Times New Roman"/>
                <a:sym typeface="Times New Roman"/>
              </a:rPr>
              <a:t>Capability</a:t>
            </a:r>
            <a:r>
              <a:rPr lang="en-GB" sz="600" dirty="0">
                <a:solidFill>
                  <a:schemeClr val="dk1"/>
                </a:solidFill>
                <a:latin typeface="+mn-lt"/>
                <a:ea typeface="Times New Roman"/>
                <a:cs typeface="Times New Roman"/>
                <a:sym typeface="Times New Roman"/>
              </a:rPr>
              <a:t>: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improves psychological capability by offering targeted and evidence-based information to adolescents and parents via an AI </a:t>
            </a:r>
            <a:r>
              <a:rPr lang="en-GB" sz="600" dirty="0" err="1">
                <a:solidFill>
                  <a:schemeClr val="dk1"/>
                </a:solidFill>
                <a:latin typeface="+mn-lt"/>
                <a:ea typeface="Times New Roman"/>
                <a:cs typeface="Times New Roman"/>
                <a:sym typeface="Times New Roman"/>
              </a:rPr>
              <a:t>chatbot</a:t>
            </a:r>
            <a:r>
              <a:rPr lang="en-GB" sz="600" dirty="0">
                <a:solidFill>
                  <a:schemeClr val="dk1"/>
                </a:solidFill>
                <a:latin typeface="+mn-lt"/>
                <a:ea typeface="Times New Roman"/>
                <a:cs typeface="Times New Roman"/>
                <a:sym typeface="Times New Roman"/>
              </a:rPr>
              <a:t>.</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Interactive learning tools, myth-busting answers, and multimedia elements enhance health literacy and heighten the understanding of HPV infection, vaccine safety, and cancer prevention. It enhances knowledge and therefore increases confidence in making decisions about vaccination (Paterson </a:t>
            </a:r>
            <a:r>
              <a:rPr lang="en-GB" sz="600" i="1" dirty="0">
                <a:solidFill>
                  <a:schemeClr val="dk1"/>
                </a:solidFill>
                <a:latin typeface="+mn-lt"/>
                <a:ea typeface="Times New Roman"/>
                <a:cs typeface="Times New Roman"/>
                <a:sym typeface="Times New Roman"/>
              </a:rPr>
              <a:t>et al. </a:t>
            </a:r>
            <a:r>
              <a:rPr lang="en-GB" sz="600" dirty="0">
                <a:solidFill>
                  <a:schemeClr val="dk1"/>
                </a:solidFill>
                <a:latin typeface="+mn-lt"/>
                <a:ea typeface="Times New Roman"/>
                <a:cs typeface="Times New Roman"/>
                <a:sym typeface="Times New Roman"/>
              </a:rPr>
              <a:t>2024; </a:t>
            </a:r>
            <a:r>
              <a:rPr lang="en-GB" sz="600" dirty="0" err="1">
                <a:solidFill>
                  <a:schemeClr val="dk1"/>
                </a:solidFill>
                <a:latin typeface="+mn-lt"/>
                <a:ea typeface="Times New Roman"/>
                <a:cs typeface="Times New Roman"/>
                <a:sym typeface="Times New Roman"/>
              </a:rPr>
              <a:t>Daryabeygi-Khotbehsara</a:t>
            </a: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et al. </a:t>
            </a:r>
            <a:r>
              <a:rPr lang="en-GB" sz="600" dirty="0">
                <a:solidFill>
                  <a:schemeClr val="dk1"/>
                </a:solidFill>
                <a:latin typeface="+mn-lt"/>
                <a:ea typeface="Times New Roman"/>
                <a:cs typeface="Times New Roman"/>
                <a:sym typeface="Times New Roman"/>
              </a:rPr>
              <a:t>2024).</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i="1" dirty="0">
                <a:solidFill>
                  <a:schemeClr val="dk1"/>
                </a:solidFill>
                <a:latin typeface="+mn-lt"/>
                <a:ea typeface="Times New Roman"/>
                <a:cs typeface="Times New Roman"/>
                <a:sym typeface="Times New Roman"/>
              </a:rPr>
              <a:t>Opportunity:</a:t>
            </a:r>
            <a:r>
              <a:rPr lang="en-GB" sz="600" b="1" dirty="0">
                <a:solidFill>
                  <a:schemeClr val="dk1"/>
                </a:solidFill>
                <a:latin typeface="+mn-lt"/>
                <a:ea typeface="Times New Roman"/>
                <a:cs typeface="Times New Roman"/>
                <a:sym typeface="Times New Roman"/>
              </a:rPr>
              <a:t> </a:t>
            </a:r>
            <a:endParaRPr sz="600" b="1"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intervention builds physical and social opportunity by providing individualised reminders for vaccination, digital consent forms, and by connecting with NHS and school vaccination platforms.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These features help to minimise practical challenges such as missed appointments, difficulty accessing dependable information, and communication between families and health care providers.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Multilingual support and access to digital resources also enhance the opportunities for underserved and digitally disadvantaged populations.</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i="1" dirty="0">
                <a:solidFill>
                  <a:schemeClr val="dk1"/>
                </a:solidFill>
                <a:latin typeface="+mn-lt"/>
                <a:ea typeface="Times New Roman"/>
                <a:cs typeface="Times New Roman"/>
                <a:sym typeface="Times New Roman"/>
              </a:rPr>
              <a:t>Motivation:</a:t>
            </a:r>
            <a:r>
              <a:rPr lang="en-GB" sz="600" dirty="0">
                <a:solidFill>
                  <a:schemeClr val="dk1"/>
                </a:solidFill>
                <a:latin typeface="+mn-lt"/>
                <a:ea typeface="Times New Roman"/>
                <a:cs typeface="Times New Roman"/>
                <a:sym typeface="Times New Roman"/>
              </a:rPr>
              <a:t>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boosts motivation, both reflective and automatic, by using personalised behaviour nudges, achievement badges, progress tracking, and positive reinforcement.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AI-powered discussions tackle vaccine hesitancy by responding to each person's concerns, and the NHS-backed information reinforces vaccine confidence. </a:t>
            </a:r>
            <a:endParaRPr sz="6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GB" sz="600" dirty="0" smtClean="0">
                <a:solidFill>
                  <a:schemeClr val="dk1"/>
                </a:solidFill>
                <a:latin typeface="+mn-lt"/>
                <a:ea typeface="Times New Roman"/>
                <a:cs typeface="Times New Roman"/>
                <a:sym typeface="Times New Roman"/>
              </a:rPr>
              <a:t>• These features increase the likelihood of adolescents and parents following the HPV vaccination schedule and illustrate how the COM-B model can be used to inform the design of an AI-assisted digital health intervention to promote positive behaviour for health.</a:t>
            </a:r>
            <a:endParaRPr sz="600" dirty="0">
              <a:solidFill>
                <a:schemeClr val="dk2"/>
              </a:solidFill>
              <a:latin typeface="+mn-lt"/>
              <a:ea typeface="Times New Roman"/>
              <a:cs typeface="Times New Roman"/>
              <a:sym typeface="Times New Roman"/>
            </a:endParaRPr>
          </a:p>
        </p:txBody>
      </p:sp>
      <p:sp>
        <p:nvSpPr>
          <p:cNvPr id="64" name="Google Shape;64;p14"/>
          <p:cNvSpPr txBox="1"/>
          <p:nvPr/>
        </p:nvSpPr>
        <p:spPr>
          <a:xfrm>
            <a:off x="6629115" y="776177"/>
            <a:ext cx="6629685" cy="2554852"/>
          </a:xfrm>
          <a:prstGeom prst="rect">
            <a:avLst/>
          </a:prstGeom>
          <a:solidFill>
            <a:srgbClr val="9FC5E8"/>
          </a:solidFill>
          <a:ln w="19050" cap="flat" cmpd="sng">
            <a:solidFill>
              <a:schemeClr val="dk1"/>
            </a:solidFill>
            <a:prstDash val="solid"/>
            <a:round/>
            <a:headEnd type="none" w="sm" len="sm"/>
            <a:tailEnd type="none" w="sm" len="sm"/>
          </a:ln>
        </p:spPr>
        <p:txBody>
          <a:bodyPr spcFirstLastPara="1" wrap="square" lIns="91425" tIns="91425" rIns="91425" bIns="91425" numCol="2" spcCol="91440" anchor="t" anchorCtr="0">
            <a:noAutofit/>
          </a:bodyPr>
          <a:lstStyle/>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Key Findings</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Using the COM-B Behaviour Change Model in HPV Guardian AI is anticipated to increase HPV vaccination uptake by tackling knowledge, motivational, and access barriers that often lead to vaccine hesitancy.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provides a comprehensive learning experience and interactive engagement, going beyond one-way communication, and is tailor-made to the individual needs and circumstances of adolescents and parents.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As indicated by Chandeying and Thongseiratch (2023), AI-driven personalisation could enhance the effectiveness of digital reminder systems and educational campaigns, which have been shown to achieve high vaccination rates with the addition of specific behavioural strategies.</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Expected Outcomes</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Personalised, AI-driven health literacy and evidence-based answers for HPV-related queries for adolescents and parents.</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Increased HPV vaccination initiation and completion rates resulting from intelligent reminders, appointment scheduling, and digital consent support.</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Addressed vaccine hesitancy by eliminating misinformation based on trusted NHS-aligned information in real time.</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Use of integrated NHS and school dashboards to identify schools and communities with lower uptake to target public health interventions earlier.</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More accessible by providing multilingual resources, accessible design, and accessible digital communication.</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Critical Discussion</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While the use of behavioural change theory is believed to enhance uptake of the vaccine, user engagement, digital literacy, and trust in AI will be key to the effectiveness of HPV Guardian AI. Even with tailored digital interventions, some teens and parents might not be motivated to vaccinate for cultural reasons, misinformation, or issues with vaccine safety.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Inequalities in access to </a:t>
            </a:r>
            <a:r>
              <a:rPr lang="en-GB" sz="600" dirty="0" err="1">
                <a:solidFill>
                  <a:schemeClr val="dk1"/>
                </a:solidFill>
                <a:latin typeface="+mn-lt"/>
                <a:ea typeface="Times New Roman"/>
                <a:cs typeface="Times New Roman"/>
                <a:sym typeface="Times New Roman"/>
              </a:rPr>
              <a:t>smartphones</a:t>
            </a:r>
            <a:r>
              <a:rPr lang="en-GB" sz="600" dirty="0">
                <a:solidFill>
                  <a:schemeClr val="dk1"/>
                </a:solidFill>
                <a:latin typeface="+mn-lt"/>
                <a:ea typeface="Times New Roman"/>
                <a:cs typeface="Times New Roman"/>
                <a:sym typeface="Times New Roman"/>
              </a:rPr>
              <a:t>, internet connectivity, and digital skills may impact the effectiveness of the intervention for disadvantaged groups, potentially exacerbating health inequities if alternative ways of delivery are not available (</a:t>
            </a:r>
            <a:r>
              <a:rPr lang="en-GB" sz="600" dirty="0" err="1">
                <a:solidFill>
                  <a:schemeClr val="dk1"/>
                </a:solidFill>
                <a:latin typeface="+mn-lt"/>
                <a:ea typeface="Times New Roman"/>
                <a:cs typeface="Times New Roman"/>
                <a:sym typeface="Times New Roman"/>
              </a:rPr>
              <a:t>Tobaiqy</a:t>
            </a:r>
            <a:r>
              <a:rPr lang="en-GB" sz="600" dirty="0">
                <a:solidFill>
                  <a:schemeClr val="dk1"/>
                </a:solidFill>
                <a:latin typeface="+mn-lt"/>
                <a:ea typeface="Times New Roman"/>
                <a:cs typeface="Times New Roman"/>
                <a:sym typeface="Times New Roman"/>
              </a:rPr>
              <a:t> and </a:t>
            </a:r>
            <a:r>
              <a:rPr lang="en-GB" sz="600" dirty="0" err="1">
                <a:solidFill>
                  <a:schemeClr val="dk1"/>
                </a:solidFill>
                <a:latin typeface="+mn-lt"/>
                <a:ea typeface="Times New Roman"/>
                <a:cs typeface="Times New Roman"/>
                <a:sym typeface="Times New Roman"/>
              </a:rPr>
              <a:t>MacLure</a:t>
            </a:r>
            <a:r>
              <a:rPr lang="en-GB" sz="600" dirty="0">
                <a:solidFill>
                  <a:schemeClr val="dk1"/>
                </a:solidFill>
                <a:latin typeface="+mn-lt"/>
                <a:ea typeface="Times New Roman"/>
                <a:cs typeface="Times New Roman"/>
                <a:sym typeface="Times New Roman"/>
              </a:rPr>
              <a:t>, 2024).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HPV Guardian AI is not a substitute for, but rather a complement to, school-based HPV vaccination programmes, with a focus on reaching these vaccines in an equitable way, relying on face-to-face, community-based, and healthcare professional involvement.</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b="1" i="1" dirty="0">
                <a:solidFill>
                  <a:schemeClr val="dk1"/>
                </a:solidFill>
                <a:latin typeface="+mn-lt"/>
                <a:ea typeface="Times New Roman"/>
                <a:cs typeface="Times New Roman"/>
                <a:sym typeface="Times New Roman"/>
              </a:rPr>
              <a:t>Public Health Implications</a:t>
            </a:r>
            <a:endParaRPr sz="600" b="1" i="1"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successful implementation of HPV Guardian AI will bring about an increase in national HPV vaccination coverage, a lower incidence of HPV-related cancers, and advance the World Health Organisation's (WHO) ambition to eliminate cervical cancer (WHO, 2026).</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The intervention would also enhance the digital public health continuum through the use of AI, behavioural science and health promotion principles, as well as creating personalised, equitable, and evidence-based preventive health care. </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r>
              <a:rPr lang="en-GB" sz="600" dirty="0">
                <a:solidFill>
                  <a:schemeClr val="dk1"/>
                </a:solidFill>
                <a:latin typeface="+mn-lt"/>
                <a:ea typeface="Times New Roman"/>
                <a:cs typeface="Times New Roman"/>
                <a:sym typeface="Times New Roman"/>
              </a:rPr>
              <a:t>• Evaluated by the NHS pilot programmes and continuously monitored for effectiveness, HPV Guardian AI can be a scalable model for future AI-powered vaccination programmes, not only in the UK but also worldwide.</a:t>
            </a:r>
            <a:endParaRPr sz="600" dirty="0">
              <a:solidFill>
                <a:schemeClr val="dk1"/>
              </a:solidFill>
              <a:latin typeface="+mn-lt"/>
              <a:ea typeface="Times New Roman"/>
              <a:cs typeface="Times New Roman"/>
              <a:sym typeface="Times New Roman"/>
            </a:endParaRPr>
          </a:p>
          <a:p>
            <a:pPr marL="0" lvl="0" indent="0" rtl="0">
              <a:lnSpc>
                <a:spcPct val="100000"/>
              </a:lnSpc>
              <a:spcBef>
                <a:spcPts val="0"/>
              </a:spcBef>
              <a:spcAft>
                <a:spcPts val="0"/>
              </a:spcAft>
              <a:buNone/>
            </a:pPr>
            <a:endParaRPr sz="700" dirty="0">
              <a:solidFill>
                <a:schemeClr val="dk2"/>
              </a:solidFill>
              <a:latin typeface="+mn-lt"/>
              <a:ea typeface="Times New Roman"/>
              <a:cs typeface="Times New Roman"/>
              <a:sym typeface="Times New Roman"/>
            </a:endParaRPr>
          </a:p>
        </p:txBody>
      </p:sp>
      <p:sp>
        <p:nvSpPr>
          <p:cNvPr id="65" name="Google Shape;65;p14"/>
          <p:cNvSpPr txBox="1"/>
          <p:nvPr/>
        </p:nvSpPr>
        <p:spPr>
          <a:xfrm>
            <a:off x="6667500" y="5130800"/>
            <a:ext cx="6591300" cy="2428879"/>
          </a:xfrm>
          <a:prstGeom prst="rect">
            <a:avLst/>
          </a:prstGeom>
          <a:gradFill>
            <a:gsLst>
              <a:gs pos="0">
                <a:srgbClr val="DFEAFB"/>
              </a:gs>
              <a:gs pos="100000">
                <a:srgbClr val="6E9CE7"/>
              </a:gs>
            </a:gsLst>
            <a:lin ang="5400012" scaled="0"/>
          </a:gradFill>
          <a:ln w="19050" cap="flat" cmpd="sng">
            <a:solidFill>
              <a:schemeClr val="dk1"/>
            </a:solidFill>
            <a:prstDash val="solid"/>
            <a:round/>
            <a:headEnd type="none" w="sm" len="sm"/>
            <a:tailEnd type="none" w="sm" len="sm"/>
          </a:ln>
        </p:spPr>
        <p:txBody>
          <a:bodyPr spcFirstLastPara="1" wrap="square" lIns="91425" tIns="91425" rIns="91425" bIns="91425" numCol="2" anchor="t" anchorCtr="0">
            <a:noAutofit/>
          </a:bodyPr>
          <a:lstStyle/>
          <a:p>
            <a:r>
              <a:rPr lang="en-US" sz="800" dirty="0" smtClean="0">
                <a:latin typeface="+mn-lt"/>
              </a:rPr>
              <a:t>Chandeying, N. and </a:t>
            </a:r>
            <a:r>
              <a:rPr lang="en-US" sz="800" dirty="0" err="1" smtClean="0">
                <a:latin typeface="+mn-lt"/>
              </a:rPr>
              <a:t>Thongseiratch</a:t>
            </a:r>
            <a:r>
              <a:rPr lang="en-US" sz="800" dirty="0" smtClean="0">
                <a:latin typeface="+mn-lt"/>
              </a:rPr>
              <a:t>, T. (2023) </a:t>
            </a:r>
            <a:r>
              <a:rPr lang="en-US" sz="800" i="1" dirty="0" smtClean="0">
                <a:latin typeface="+mn-lt"/>
              </a:rPr>
              <a:t>NPJ Digital Medicine</a:t>
            </a:r>
            <a:r>
              <a:rPr lang="en-US" sz="800" dirty="0" smtClean="0">
                <a:latin typeface="+mn-lt"/>
              </a:rPr>
              <a:t>, 6(1), p.162.</a:t>
            </a:r>
          </a:p>
          <a:p>
            <a:endParaRPr lang="en-US" sz="800" dirty="0" smtClean="0">
              <a:latin typeface="+mn-lt"/>
            </a:endParaRPr>
          </a:p>
          <a:p>
            <a:r>
              <a:rPr lang="en-US" sz="800" dirty="0" smtClean="0">
                <a:latin typeface="+mn-lt"/>
              </a:rPr>
              <a:t>Currie, G.E. </a:t>
            </a:r>
            <a:r>
              <a:rPr lang="en-US" sz="800" i="1" dirty="0" smtClean="0">
                <a:latin typeface="+mn-lt"/>
              </a:rPr>
              <a:t>et al.</a:t>
            </a:r>
            <a:r>
              <a:rPr lang="en-US" sz="800" dirty="0" smtClean="0">
                <a:latin typeface="+mn-lt"/>
              </a:rPr>
              <a:t> (2024) </a:t>
            </a:r>
            <a:r>
              <a:rPr lang="en-US" sz="800" i="1" dirty="0" smtClean="0">
                <a:latin typeface="+mn-lt"/>
              </a:rPr>
              <a:t>BMC Public Health</a:t>
            </a:r>
            <a:r>
              <a:rPr lang="en-US" sz="800" dirty="0" smtClean="0">
                <a:latin typeface="+mn-lt"/>
              </a:rPr>
              <a:t>, 24(1), p.1753.</a:t>
            </a:r>
          </a:p>
          <a:p>
            <a:endParaRPr lang="en-US" sz="800" dirty="0" smtClean="0">
              <a:latin typeface="+mn-lt"/>
            </a:endParaRPr>
          </a:p>
          <a:p>
            <a:r>
              <a:rPr lang="en-US" sz="800" dirty="0" err="1" smtClean="0">
                <a:latin typeface="+mn-lt"/>
              </a:rPr>
              <a:t>Daryabeygi-Khotbehsara</a:t>
            </a:r>
            <a:r>
              <a:rPr lang="en-US" sz="800" dirty="0" smtClean="0">
                <a:latin typeface="+mn-lt"/>
              </a:rPr>
              <a:t>, R. </a:t>
            </a:r>
            <a:r>
              <a:rPr lang="en-US" sz="800" i="1" dirty="0" smtClean="0">
                <a:latin typeface="+mn-lt"/>
              </a:rPr>
              <a:t>et al.</a:t>
            </a:r>
            <a:r>
              <a:rPr lang="en-US" sz="800" dirty="0" smtClean="0">
                <a:latin typeface="+mn-lt"/>
              </a:rPr>
              <a:t> (2024) </a:t>
            </a:r>
            <a:r>
              <a:rPr lang="en-US" sz="800" i="1" dirty="0" smtClean="0">
                <a:latin typeface="+mn-lt"/>
              </a:rPr>
              <a:t>Digital Health</a:t>
            </a:r>
            <a:r>
              <a:rPr lang="en-US" sz="800" dirty="0" smtClean="0">
                <a:latin typeface="+mn-lt"/>
              </a:rPr>
              <a:t>, 10, p.20552076241255658.</a:t>
            </a:r>
          </a:p>
          <a:p>
            <a:endParaRPr lang="en-US" sz="800" dirty="0" smtClean="0">
              <a:latin typeface="+mn-lt"/>
            </a:endParaRPr>
          </a:p>
          <a:p>
            <a:r>
              <a:rPr lang="en-US" sz="800" dirty="0" err="1" smtClean="0">
                <a:latin typeface="+mn-lt"/>
              </a:rPr>
              <a:t>Divya</a:t>
            </a:r>
            <a:r>
              <a:rPr lang="en-US" sz="800" dirty="0" smtClean="0">
                <a:latin typeface="+mn-lt"/>
              </a:rPr>
              <a:t>, S., Desai, A.K. and Dave, V. (2025) </a:t>
            </a:r>
            <a:r>
              <a:rPr lang="en-US" sz="800" i="1" dirty="0" smtClean="0">
                <a:latin typeface="+mn-lt"/>
              </a:rPr>
              <a:t>International Journal of Advanced Science and Computer Applications</a:t>
            </a:r>
            <a:r>
              <a:rPr lang="en-US" sz="800" dirty="0" smtClean="0">
                <a:latin typeface="+mn-lt"/>
              </a:rPr>
              <a:t>, 4(2).</a:t>
            </a:r>
          </a:p>
          <a:p>
            <a:endParaRPr lang="en-US" sz="800" dirty="0" smtClean="0">
              <a:latin typeface="+mn-lt"/>
            </a:endParaRPr>
          </a:p>
          <a:p>
            <a:r>
              <a:rPr lang="en-US" sz="800" dirty="0" err="1" smtClean="0">
                <a:latin typeface="+mn-lt"/>
              </a:rPr>
              <a:t>Ghahramani</a:t>
            </a:r>
            <a:r>
              <a:rPr lang="en-US" sz="800" dirty="0" smtClean="0">
                <a:latin typeface="+mn-lt"/>
              </a:rPr>
              <a:t>, A., De </a:t>
            </a:r>
            <a:r>
              <a:rPr lang="en-US" sz="800" dirty="0" err="1" smtClean="0">
                <a:latin typeface="+mn-lt"/>
              </a:rPr>
              <a:t>Courten</a:t>
            </a:r>
            <a:r>
              <a:rPr lang="en-US" sz="800" dirty="0" smtClean="0">
                <a:latin typeface="+mn-lt"/>
              </a:rPr>
              <a:t>, M. and </a:t>
            </a:r>
            <a:r>
              <a:rPr lang="en-US" sz="800" dirty="0" err="1" smtClean="0">
                <a:latin typeface="+mn-lt"/>
              </a:rPr>
              <a:t>Prokofieva</a:t>
            </a:r>
            <a:r>
              <a:rPr lang="en-US" sz="800" dirty="0" smtClean="0">
                <a:latin typeface="+mn-lt"/>
              </a:rPr>
              <a:t>, M. (2022) </a:t>
            </a:r>
            <a:r>
              <a:rPr lang="en-US" sz="800" i="1" dirty="0" smtClean="0">
                <a:latin typeface="+mn-lt"/>
              </a:rPr>
              <a:t>BMC Public Health</a:t>
            </a:r>
            <a:r>
              <a:rPr lang="en-US" sz="800" dirty="0" smtClean="0">
                <a:latin typeface="+mn-lt"/>
              </a:rPr>
              <a:t>, 22(1), p.2402.</a:t>
            </a:r>
          </a:p>
          <a:p>
            <a:endParaRPr lang="en-US" sz="800" dirty="0" smtClean="0">
              <a:latin typeface="+mn-lt"/>
            </a:endParaRPr>
          </a:p>
          <a:p>
            <a:r>
              <a:rPr lang="en-US" sz="800" dirty="0" smtClean="0">
                <a:latin typeface="+mn-lt"/>
              </a:rPr>
              <a:t>GOV.UK (2025) </a:t>
            </a:r>
            <a:r>
              <a:rPr lang="en-US" sz="800" i="1" dirty="0" smtClean="0">
                <a:latin typeface="+mn-lt"/>
              </a:rPr>
              <a:t>Young people urged to catch up on missed HPV vaccines.</a:t>
            </a:r>
          </a:p>
          <a:p>
            <a:endParaRPr lang="en-US" sz="800" dirty="0" smtClean="0">
              <a:latin typeface="+mn-lt"/>
            </a:endParaRPr>
          </a:p>
          <a:p>
            <a:r>
              <a:rPr lang="en-US" sz="800" dirty="0" err="1" smtClean="0">
                <a:latin typeface="+mn-lt"/>
              </a:rPr>
              <a:t>Ogundeko-Olugbami</a:t>
            </a:r>
            <a:r>
              <a:rPr lang="en-US" sz="800" dirty="0" smtClean="0">
                <a:latin typeface="+mn-lt"/>
              </a:rPr>
              <a:t>, O. </a:t>
            </a:r>
            <a:r>
              <a:rPr lang="en-US" sz="800" i="1" dirty="0" smtClean="0">
                <a:latin typeface="+mn-lt"/>
              </a:rPr>
              <a:t>et al.</a:t>
            </a:r>
            <a:r>
              <a:rPr lang="en-US" sz="800" dirty="0" smtClean="0">
                <a:latin typeface="+mn-lt"/>
              </a:rPr>
              <a:t> (2025) </a:t>
            </a:r>
            <a:r>
              <a:rPr lang="en-US" sz="800" i="1" dirty="0" smtClean="0">
                <a:latin typeface="+mn-lt"/>
              </a:rPr>
              <a:t>World Journal of Advanced Research and Reviews</a:t>
            </a:r>
            <a:r>
              <a:rPr lang="en-US" sz="800" dirty="0" smtClean="0">
                <a:latin typeface="+mn-lt"/>
              </a:rPr>
              <a:t>, 25(1), pp.2085–2103.</a:t>
            </a:r>
          </a:p>
          <a:p>
            <a:endParaRPr lang="en-US" sz="800" dirty="0" smtClean="0">
              <a:latin typeface="+mn-lt"/>
            </a:endParaRPr>
          </a:p>
          <a:p>
            <a:r>
              <a:rPr lang="en-US" sz="800" dirty="0" smtClean="0">
                <a:latin typeface="+mn-lt"/>
              </a:rPr>
              <a:t>Paterson, S. </a:t>
            </a:r>
            <a:r>
              <a:rPr lang="en-US" sz="800" i="1" dirty="0" smtClean="0">
                <a:latin typeface="+mn-lt"/>
              </a:rPr>
              <a:t>et al.</a:t>
            </a:r>
            <a:r>
              <a:rPr lang="en-US" sz="800" dirty="0" smtClean="0">
                <a:latin typeface="+mn-lt"/>
              </a:rPr>
              <a:t> (2024) </a:t>
            </a:r>
            <a:r>
              <a:rPr lang="en-US" sz="800" i="1" dirty="0" smtClean="0">
                <a:latin typeface="+mn-lt"/>
              </a:rPr>
              <a:t>Clinical Rehabilitation</a:t>
            </a:r>
            <a:r>
              <a:rPr lang="en-US" sz="800" dirty="0" smtClean="0">
                <a:latin typeface="+mn-lt"/>
              </a:rPr>
              <a:t>, 38(4), pp.543–557.</a:t>
            </a:r>
          </a:p>
          <a:p>
            <a:endParaRPr lang="en-US" sz="800" dirty="0" smtClean="0">
              <a:latin typeface="+mn-lt"/>
            </a:endParaRPr>
          </a:p>
          <a:p>
            <a:r>
              <a:rPr lang="en-US" sz="800" dirty="0" err="1" smtClean="0">
                <a:latin typeface="+mn-lt"/>
              </a:rPr>
              <a:t>Pennisi</a:t>
            </a:r>
            <a:r>
              <a:rPr lang="en-US" sz="800" dirty="0" smtClean="0">
                <a:latin typeface="+mn-lt"/>
              </a:rPr>
              <a:t>, F., Genovese, C. and </a:t>
            </a:r>
            <a:r>
              <a:rPr lang="en-US" sz="800" dirty="0" err="1" smtClean="0">
                <a:latin typeface="+mn-lt"/>
              </a:rPr>
              <a:t>Gianfredi</a:t>
            </a:r>
            <a:r>
              <a:rPr lang="en-US" sz="800" dirty="0" smtClean="0">
                <a:latin typeface="+mn-lt"/>
              </a:rPr>
              <a:t>, V. (2024) </a:t>
            </a:r>
            <a:r>
              <a:rPr lang="en-US" sz="800" i="1" dirty="0" smtClean="0">
                <a:latin typeface="+mn-lt"/>
              </a:rPr>
              <a:t>Vaccines</a:t>
            </a:r>
            <a:r>
              <a:rPr lang="en-US" sz="800" dirty="0" smtClean="0">
                <a:latin typeface="+mn-lt"/>
              </a:rPr>
              <a:t>, 12(8), p.891.</a:t>
            </a:r>
          </a:p>
          <a:p>
            <a:endParaRPr lang="en-US" sz="800" dirty="0" smtClean="0">
              <a:latin typeface="+mn-lt"/>
            </a:endParaRPr>
          </a:p>
          <a:p>
            <a:r>
              <a:rPr lang="en-US" sz="800" dirty="0" err="1" smtClean="0">
                <a:latin typeface="+mn-lt"/>
              </a:rPr>
              <a:t>Rathod</a:t>
            </a:r>
            <a:r>
              <a:rPr lang="en-US" sz="800" dirty="0" smtClean="0">
                <a:latin typeface="+mn-lt"/>
              </a:rPr>
              <a:t>, S. </a:t>
            </a:r>
            <a:r>
              <a:rPr lang="en-US" sz="800" i="1" dirty="0" smtClean="0">
                <a:latin typeface="+mn-lt"/>
              </a:rPr>
              <a:t>et al.</a:t>
            </a:r>
            <a:r>
              <a:rPr lang="en-US" sz="800" dirty="0" smtClean="0">
                <a:latin typeface="+mn-lt"/>
              </a:rPr>
              <a:t> (2023) </a:t>
            </a:r>
            <a:r>
              <a:rPr lang="en-US" sz="800" i="1" dirty="0" err="1" smtClean="0">
                <a:latin typeface="+mn-lt"/>
              </a:rPr>
              <a:t>Cureus</a:t>
            </a:r>
            <a:r>
              <a:rPr lang="en-US" sz="800" dirty="0" smtClean="0">
                <a:latin typeface="+mn-lt"/>
              </a:rPr>
              <a:t>, 15(11).</a:t>
            </a:r>
          </a:p>
          <a:p>
            <a:endParaRPr lang="en-US" sz="800" dirty="0" smtClean="0">
              <a:latin typeface="+mn-lt"/>
            </a:endParaRPr>
          </a:p>
          <a:p>
            <a:r>
              <a:rPr lang="en-US" sz="800" dirty="0" err="1" smtClean="0">
                <a:latin typeface="+mn-lt"/>
              </a:rPr>
              <a:t>Razzak</a:t>
            </a:r>
            <a:r>
              <a:rPr lang="en-US" sz="800" dirty="0" smtClean="0">
                <a:latin typeface="+mn-lt"/>
              </a:rPr>
              <a:t>, M.A. </a:t>
            </a:r>
            <a:r>
              <a:rPr lang="en-US" sz="800" i="1" dirty="0" smtClean="0">
                <a:latin typeface="+mn-lt"/>
              </a:rPr>
              <a:t>et al.</a:t>
            </a:r>
            <a:r>
              <a:rPr lang="en-US" sz="800" dirty="0" smtClean="0">
                <a:latin typeface="+mn-lt"/>
              </a:rPr>
              <a:t> (2023) </a:t>
            </a:r>
            <a:r>
              <a:rPr lang="en-US" sz="800" i="1" dirty="0" err="1" smtClean="0">
                <a:latin typeface="+mn-lt"/>
              </a:rPr>
              <a:t>PLoS</a:t>
            </a:r>
            <a:r>
              <a:rPr lang="en-US" sz="800" i="1" dirty="0" smtClean="0">
                <a:latin typeface="+mn-lt"/>
              </a:rPr>
              <a:t> One</a:t>
            </a:r>
            <a:r>
              <a:rPr lang="en-US" sz="800" dirty="0" smtClean="0">
                <a:latin typeface="+mn-lt"/>
              </a:rPr>
              <a:t>, 18(12), e0296015.</a:t>
            </a:r>
          </a:p>
          <a:p>
            <a:endParaRPr lang="en-US" sz="800" dirty="0" smtClean="0">
              <a:latin typeface="+mn-lt"/>
            </a:endParaRPr>
          </a:p>
          <a:p>
            <a:r>
              <a:rPr lang="en-US" sz="800" dirty="0" err="1" smtClean="0">
                <a:latin typeface="+mn-lt"/>
              </a:rPr>
              <a:t>Taseen</a:t>
            </a:r>
            <a:r>
              <a:rPr lang="en-US" sz="800" dirty="0" smtClean="0">
                <a:latin typeface="+mn-lt"/>
              </a:rPr>
              <a:t>, S. </a:t>
            </a:r>
            <a:r>
              <a:rPr lang="en-US" sz="800" i="1" dirty="0" smtClean="0">
                <a:latin typeface="+mn-lt"/>
              </a:rPr>
              <a:t>et al.</a:t>
            </a:r>
            <a:r>
              <a:rPr lang="en-US" sz="800" dirty="0" smtClean="0">
                <a:latin typeface="+mn-lt"/>
              </a:rPr>
              <a:t> (2025) </a:t>
            </a:r>
            <a:r>
              <a:rPr lang="en-US" sz="800" i="1" dirty="0" smtClean="0">
                <a:latin typeface="+mn-lt"/>
              </a:rPr>
              <a:t>Digital Health</a:t>
            </a:r>
            <a:r>
              <a:rPr lang="en-US" sz="800" dirty="0" smtClean="0">
                <a:latin typeface="+mn-lt"/>
              </a:rPr>
              <a:t>, 11, p.20552076251382086.</a:t>
            </a:r>
          </a:p>
          <a:p>
            <a:endParaRPr lang="en-US" sz="800" dirty="0" smtClean="0">
              <a:latin typeface="+mn-lt"/>
            </a:endParaRPr>
          </a:p>
          <a:p>
            <a:r>
              <a:rPr lang="en-US" sz="800" dirty="0" err="1" smtClean="0">
                <a:latin typeface="+mn-lt"/>
              </a:rPr>
              <a:t>Tobaiqy</a:t>
            </a:r>
            <a:r>
              <a:rPr lang="en-US" sz="800" dirty="0" smtClean="0">
                <a:latin typeface="+mn-lt"/>
              </a:rPr>
              <a:t>, M. and </a:t>
            </a:r>
            <a:r>
              <a:rPr lang="en-US" sz="800" dirty="0" err="1" smtClean="0">
                <a:latin typeface="+mn-lt"/>
              </a:rPr>
              <a:t>MacLure</a:t>
            </a:r>
            <a:r>
              <a:rPr lang="en-US" sz="800" dirty="0" smtClean="0">
                <a:latin typeface="+mn-lt"/>
              </a:rPr>
              <a:t>, K. (2024) </a:t>
            </a:r>
            <a:r>
              <a:rPr lang="en-US" sz="800" i="1" dirty="0" smtClean="0">
                <a:latin typeface="+mn-lt"/>
              </a:rPr>
              <a:t>Vaccines</a:t>
            </a:r>
            <a:r>
              <a:rPr lang="en-US" sz="800" dirty="0" smtClean="0">
                <a:latin typeface="+mn-lt"/>
              </a:rPr>
              <a:t>, 12(7), p.746.</a:t>
            </a:r>
          </a:p>
          <a:p>
            <a:endParaRPr lang="en-US" sz="800" dirty="0" smtClean="0">
              <a:latin typeface="+mn-lt"/>
            </a:endParaRPr>
          </a:p>
          <a:p>
            <a:r>
              <a:rPr lang="en-US" sz="800" dirty="0" smtClean="0">
                <a:latin typeface="+mn-lt"/>
              </a:rPr>
              <a:t>World Health Organization (2026) </a:t>
            </a:r>
            <a:r>
              <a:rPr lang="en-US" sz="800" i="1" dirty="0" smtClean="0">
                <a:latin typeface="+mn-lt"/>
              </a:rPr>
              <a:t>Cervical Cancer Elimination Initiative.</a:t>
            </a:r>
            <a:endParaRPr lang="en-US" sz="800" dirty="0" smtClean="0">
              <a:latin typeface="+mn-lt"/>
            </a:endParaRPr>
          </a:p>
          <a:p>
            <a:pPr lvl="0" algn="just">
              <a:buClr>
                <a:schemeClr val="dk1"/>
              </a:buClr>
              <a:buSzPts val="1100"/>
            </a:pPr>
            <a:endParaRPr lang="en-US" sz="800" dirty="0" smtClean="0">
              <a:solidFill>
                <a:schemeClr val="dk1"/>
              </a:solidFill>
              <a:latin typeface="+mn-lt"/>
              <a:ea typeface="Times New Roman"/>
              <a:cs typeface="Times New Roman"/>
              <a:sym typeface="Times New Roman"/>
            </a:endParaRPr>
          </a:p>
          <a:p>
            <a:pPr lvl="0" algn="just">
              <a:buClr>
                <a:schemeClr val="dk1"/>
              </a:buClr>
              <a:buSzPts val="1100"/>
            </a:pPr>
            <a:r>
              <a:rPr lang="en-US" sz="800" dirty="0" smtClean="0">
                <a:latin typeface="+mn-lt"/>
              </a:rPr>
              <a:t>Moon, Z. </a:t>
            </a:r>
            <a:r>
              <a:rPr lang="en-US" sz="800" i="1" dirty="0" smtClean="0">
                <a:latin typeface="+mn-lt"/>
              </a:rPr>
              <a:t>et al.</a:t>
            </a:r>
            <a:r>
              <a:rPr lang="en-US" sz="800" dirty="0" smtClean="0">
                <a:latin typeface="+mn-lt"/>
              </a:rPr>
              <a:t> (2022). </a:t>
            </a:r>
            <a:r>
              <a:rPr lang="en-US" sz="800" i="1" dirty="0" smtClean="0">
                <a:latin typeface="+mn-lt"/>
              </a:rPr>
              <a:t>Supportive Care in Cancer</a:t>
            </a:r>
            <a:r>
              <a:rPr lang="en-US" sz="800" dirty="0" smtClean="0">
                <a:latin typeface="+mn-lt"/>
              </a:rPr>
              <a:t>, </a:t>
            </a:r>
            <a:r>
              <a:rPr lang="en-US" sz="800" b="1" dirty="0" smtClean="0">
                <a:latin typeface="+mn-lt"/>
              </a:rPr>
              <a:t>30</a:t>
            </a:r>
            <a:r>
              <a:rPr lang="en-US" sz="800" dirty="0" smtClean="0">
                <a:latin typeface="+mn-lt"/>
              </a:rPr>
              <a:t>(1), pp.117–126.</a:t>
            </a:r>
            <a:endParaRPr sz="500" dirty="0">
              <a:solidFill>
                <a:schemeClr val="dk1"/>
              </a:solidFill>
              <a:latin typeface="+mn-lt"/>
              <a:ea typeface="Times New Roman"/>
              <a:cs typeface="Times New Roman"/>
              <a:sym typeface="Times New Roman"/>
            </a:endParaRPr>
          </a:p>
        </p:txBody>
      </p:sp>
      <p:sp>
        <p:nvSpPr>
          <p:cNvPr id="66" name="Google Shape;66;p14"/>
          <p:cNvSpPr txBox="1"/>
          <p:nvPr/>
        </p:nvSpPr>
        <p:spPr>
          <a:xfrm>
            <a:off x="6629115" y="3541487"/>
            <a:ext cx="6629685" cy="1379764"/>
          </a:xfrm>
          <a:prstGeom prst="rect">
            <a:avLst/>
          </a:prstGeom>
          <a:gradFill>
            <a:gsLst>
              <a:gs pos="0">
                <a:srgbClr val="DFEAFB"/>
              </a:gs>
              <a:gs pos="100000">
                <a:srgbClr val="6E9CE7"/>
              </a:gs>
            </a:gsLst>
            <a:path path="circle">
              <a:fillToRect l="50000" t="50000" r="50000" b="50000"/>
            </a:path>
            <a:tileRect/>
          </a:gradFill>
          <a:ln w="19050" cap="flat" cmpd="sng">
            <a:solidFill>
              <a:schemeClr val="dk1"/>
            </a:solidFill>
            <a:prstDash val="solid"/>
            <a:round/>
            <a:headEnd type="none" w="sm" len="sm"/>
            <a:tailEnd type="none" w="sm" len="sm"/>
          </a:ln>
        </p:spPr>
        <p:txBody>
          <a:bodyPr spcFirstLastPara="1" wrap="square" lIns="91425" tIns="91425" rIns="91425" bIns="91425" numCol="2" spcCol="182880" anchor="t" anchorCtr="0">
            <a:noAutofit/>
          </a:bodyPr>
          <a:lstStyle/>
          <a:p>
            <a:pPr marL="228600" lvl="0" indent="-228600" rtl="0">
              <a:lnSpc>
                <a:spcPct val="100000"/>
              </a:lnSpc>
              <a:spcBef>
                <a:spcPts val="0"/>
              </a:spcBef>
              <a:spcAft>
                <a:spcPts val="0"/>
              </a:spcAft>
            </a:pPr>
            <a:r>
              <a:rPr lang="en-GB" sz="600" b="1" i="1" dirty="0" smtClean="0">
                <a:solidFill>
                  <a:schemeClr val="dk1"/>
                </a:solidFill>
                <a:latin typeface="+mn-lt"/>
                <a:ea typeface="Times New Roman"/>
                <a:cs typeface="Times New Roman"/>
                <a:sym typeface="Times New Roman"/>
              </a:rPr>
              <a:t>Conclusion:</a:t>
            </a:r>
            <a:endParaRPr sz="600" b="1" i="1" dirty="0" smtClean="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 HPV Guardian AI illustrates the potential of AI to enhance digital health</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promotion by personalising </a:t>
            </a:r>
            <a:r>
              <a:rPr lang="en-GB" sz="600" dirty="0">
                <a:solidFill>
                  <a:schemeClr val="dk1"/>
                </a:solidFill>
                <a:latin typeface="+mn-lt"/>
                <a:ea typeface="Times New Roman"/>
                <a:cs typeface="Times New Roman"/>
                <a:sym typeface="Times New Roman"/>
              </a:rPr>
              <a:t>education, providing behavioural support, </a:t>
            </a:r>
            <a:r>
              <a:rPr lang="en-GB" sz="600" dirty="0" smtClean="0">
                <a:solidFill>
                  <a:schemeClr val="dk1"/>
                </a:solidFill>
                <a:latin typeface="+mn-lt"/>
                <a:ea typeface="Times New Roman"/>
                <a:cs typeface="Times New Roman"/>
                <a:sym typeface="Times New Roman"/>
              </a:rPr>
              <a:t>and</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facilitating NHS–school collaboration </a:t>
            </a:r>
            <a:r>
              <a:rPr lang="en-GB" sz="600" dirty="0">
                <a:solidFill>
                  <a:schemeClr val="dk1"/>
                </a:solidFill>
                <a:latin typeface="+mn-lt"/>
                <a:ea typeface="Times New Roman"/>
                <a:cs typeface="Times New Roman"/>
                <a:sym typeface="Times New Roman"/>
              </a:rPr>
              <a:t>to boost HPV vaccination uptake. </a:t>
            </a:r>
            <a:endParaRPr sz="600" dirty="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dirty="0">
                <a:solidFill>
                  <a:schemeClr val="dk1"/>
                </a:solidFill>
                <a:latin typeface="+mn-lt"/>
                <a:ea typeface="Times New Roman"/>
                <a:cs typeface="Times New Roman"/>
                <a:sym typeface="Times New Roman"/>
              </a:rPr>
              <a:t>• The intervention has relevance for health policy as part of the </a:t>
            </a:r>
            <a:r>
              <a:rPr lang="en-GB" sz="600" dirty="0" smtClean="0">
                <a:solidFill>
                  <a:schemeClr val="dk1"/>
                </a:solidFill>
                <a:latin typeface="+mn-lt"/>
                <a:ea typeface="Times New Roman"/>
                <a:cs typeface="Times New Roman"/>
                <a:sym typeface="Times New Roman"/>
              </a:rPr>
              <a:t>UK's</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immunisation </a:t>
            </a:r>
            <a:r>
              <a:rPr lang="en-GB" sz="600" dirty="0">
                <a:solidFill>
                  <a:schemeClr val="dk1"/>
                </a:solidFill>
                <a:latin typeface="+mn-lt"/>
                <a:ea typeface="Times New Roman"/>
                <a:cs typeface="Times New Roman"/>
                <a:sym typeface="Times New Roman"/>
              </a:rPr>
              <a:t>strategy </a:t>
            </a:r>
            <a:r>
              <a:rPr lang="en-GB" sz="600" dirty="0" smtClean="0">
                <a:solidFill>
                  <a:schemeClr val="dk1"/>
                </a:solidFill>
                <a:latin typeface="+mn-lt"/>
                <a:ea typeface="Times New Roman"/>
                <a:cs typeface="Times New Roman"/>
                <a:sym typeface="Times New Roman"/>
              </a:rPr>
              <a:t>and the </a:t>
            </a:r>
            <a:r>
              <a:rPr lang="en-GB" sz="600" dirty="0">
                <a:solidFill>
                  <a:schemeClr val="dk1"/>
                </a:solidFill>
                <a:latin typeface="+mn-lt"/>
                <a:ea typeface="Times New Roman"/>
                <a:cs typeface="Times New Roman"/>
                <a:sym typeface="Times New Roman"/>
              </a:rPr>
              <a:t>WHO's goals for eliminating cervical cancer.</a:t>
            </a:r>
            <a:endParaRPr sz="600" dirty="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dirty="0">
                <a:solidFill>
                  <a:schemeClr val="dk1"/>
                </a:solidFill>
                <a:latin typeface="+mn-lt"/>
                <a:ea typeface="Times New Roman"/>
                <a:cs typeface="Times New Roman"/>
                <a:sym typeface="Times New Roman"/>
              </a:rPr>
              <a:t>• HPV Guardian AI provides opportunities to test and assess the </a:t>
            </a:r>
            <a:r>
              <a:rPr lang="en-GB" sz="600" dirty="0" smtClean="0">
                <a:solidFill>
                  <a:schemeClr val="dk1"/>
                </a:solidFill>
                <a:latin typeface="+mn-lt"/>
                <a:ea typeface="Times New Roman"/>
                <a:cs typeface="Times New Roman"/>
                <a:sym typeface="Times New Roman"/>
              </a:rPr>
              <a:t>long-term</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results and sustainability </a:t>
            </a:r>
            <a:r>
              <a:rPr lang="en-GB" sz="600" dirty="0">
                <a:solidFill>
                  <a:schemeClr val="dk1"/>
                </a:solidFill>
                <a:latin typeface="+mn-lt"/>
                <a:ea typeface="Times New Roman"/>
                <a:cs typeface="Times New Roman"/>
                <a:sym typeface="Times New Roman"/>
              </a:rPr>
              <a:t>of HPV AI interventions and to explore </a:t>
            </a:r>
            <a:r>
              <a:rPr lang="en-GB" sz="600" dirty="0" smtClean="0">
                <a:solidFill>
                  <a:schemeClr val="dk1"/>
                </a:solidFill>
                <a:latin typeface="+mn-lt"/>
                <a:ea typeface="Times New Roman"/>
                <a:cs typeface="Times New Roman"/>
                <a:sym typeface="Times New Roman"/>
              </a:rPr>
              <a:t>ethical</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guidelines </a:t>
            </a:r>
            <a:r>
              <a:rPr lang="en-GB" sz="600" dirty="0">
                <a:solidFill>
                  <a:schemeClr val="dk1"/>
                </a:solidFill>
                <a:latin typeface="+mn-lt"/>
                <a:ea typeface="Times New Roman"/>
                <a:cs typeface="Times New Roman"/>
                <a:sym typeface="Times New Roman"/>
              </a:rPr>
              <a:t>and considerations </a:t>
            </a:r>
            <a:r>
              <a:rPr lang="en-GB" sz="600" dirty="0" smtClean="0">
                <a:solidFill>
                  <a:schemeClr val="dk1"/>
                </a:solidFill>
                <a:latin typeface="+mn-lt"/>
                <a:ea typeface="Times New Roman"/>
                <a:cs typeface="Times New Roman"/>
                <a:sym typeface="Times New Roman"/>
              </a:rPr>
              <a:t>for implementing </a:t>
            </a:r>
            <a:r>
              <a:rPr lang="en-GB" sz="600" dirty="0">
                <a:solidFill>
                  <a:schemeClr val="dk1"/>
                </a:solidFill>
                <a:latin typeface="+mn-lt"/>
                <a:ea typeface="Times New Roman"/>
                <a:cs typeface="Times New Roman"/>
                <a:sym typeface="Times New Roman"/>
              </a:rPr>
              <a:t>these interventions.</a:t>
            </a:r>
            <a:endParaRPr sz="600" dirty="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b="1" i="1" dirty="0">
                <a:solidFill>
                  <a:schemeClr val="dk1"/>
                </a:solidFill>
                <a:latin typeface="+mn-lt"/>
                <a:ea typeface="Times New Roman"/>
                <a:cs typeface="Times New Roman"/>
                <a:sym typeface="Times New Roman"/>
              </a:rPr>
              <a:t>Recommendations:</a:t>
            </a:r>
            <a:endParaRPr sz="600" b="1" i="1" dirty="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Implementation in NHS school vaccination programmes:</a:t>
            </a:r>
            <a:r>
              <a:rPr lang="en-GB" sz="600" dirty="0">
                <a:solidFill>
                  <a:schemeClr val="dk1"/>
                </a:solidFill>
                <a:latin typeface="+mn-lt"/>
                <a:ea typeface="Times New Roman"/>
                <a:cs typeface="Times New Roman"/>
                <a:sym typeface="Times New Roman"/>
              </a:rPr>
              <a:t> </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Pilots </a:t>
            </a:r>
            <a:r>
              <a:rPr lang="en-GB" sz="600" dirty="0">
                <a:solidFill>
                  <a:schemeClr val="dk1"/>
                </a:solidFill>
                <a:latin typeface="+mn-lt"/>
                <a:ea typeface="Times New Roman"/>
                <a:cs typeface="Times New Roman"/>
                <a:sym typeface="Times New Roman"/>
              </a:rPr>
              <a:t>across a variety of geographical regions will test, before widespread </a:t>
            </a:r>
            <a:r>
              <a:rPr lang="en-GB" sz="600" dirty="0" smtClean="0">
                <a:solidFill>
                  <a:schemeClr val="dk1"/>
                </a:solidFill>
                <a:latin typeface="+mn-lt"/>
                <a:ea typeface="Times New Roman"/>
                <a:cs typeface="Times New Roman"/>
                <a:sym typeface="Times New Roman"/>
              </a:rPr>
              <a:t>implementation,</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The effectiveness</a:t>
            </a:r>
            <a:r>
              <a:rPr lang="en-GB" sz="600" dirty="0">
                <a:solidFill>
                  <a:schemeClr val="dk1"/>
                </a:solidFill>
                <a:latin typeface="+mn-lt"/>
                <a:ea typeface="Times New Roman"/>
                <a:cs typeface="Times New Roman"/>
                <a:sym typeface="Times New Roman"/>
              </a:rPr>
              <a:t>, usability, and acceptability of HPV Guardian AI. </a:t>
            </a:r>
            <a:endParaRPr sz="600" dirty="0">
              <a:solidFill>
                <a:schemeClr val="dk1"/>
              </a:solidFill>
              <a:latin typeface="+mn-lt"/>
              <a:ea typeface="Times New Roman"/>
              <a:cs typeface="Times New Roman"/>
              <a:sym typeface="Times New Roman"/>
            </a:endParaRPr>
          </a:p>
          <a:p>
            <a:pPr marL="228600" lvl="3" indent="-228600"/>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Improve digital inclusion and accessibility</a:t>
            </a:r>
            <a:r>
              <a:rPr lang="en-GB" sz="600" dirty="0">
                <a:solidFill>
                  <a:schemeClr val="dk1"/>
                </a:solidFill>
                <a:latin typeface="+mn-lt"/>
                <a:ea typeface="Times New Roman"/>
                <a:cs typeface="Times New Roman"/>
                <a:sym typeface="Times New Roman"/>
              </a:rPr>
              <a:t>: </a:t>
            </a:r>
            <a:r>
              <a:rPr lang="en-GB" sz="600" dirty="0" smtClean="0">
                <a:solidFill>
                  <a:schemeClr val="dk1"/>
                </a:solidFill>
                <a:latin typeface="+mn-lt"/>
                <a:ea typeface="Times New Roman"/>
                <a:cs typeface="Times New Roman"/>
                <a:sym typeface="Times New Roman"/>
              </a:rPr>
              <a:t>Ensuring </a:t>
            </a:r>
            <a:r>
              <a:rPr lang="en-GB" sz="600" dirty="0">
                <a:solidFill>
                  <a:schemeClr val="dk1"/>
                </a:solidFill>
                <a:latin typeface="+mn-lt"/>
                <a:ea typeface="Times New Roman"/>
                <a:cs typeface="Times New Roman"/>
                <a:sym typeface="Times New Roman"/>
              </a:rPr>
              <a:t>that the platform is accessible </a:t>
            </a:r>
            <a:r>
              <a:rPr lang="en-GB" sz="600" dirty="0" smtClean="0">
                <a:solidFill>
                  <a:schemeClr val="dk1"/>
                </a:solidFill>
                <a:latin typeface="+mn-lt"/>
                <a:ea typeface="Times New Roman"/>
                <a:cs typeface="Times New Roman"/>
                <a:sym typeface="Times New Roman"/>
              </a:rPr>
              <a:t>in</a:t>
            </a:r>
          </a:p>
          <a:p>
            <a:pPr marL="228600" lvl="3" indent="-228600"/>
            <a:r>
              <a:rPr lang="en-GB" sz="600" dirty="0" smtClean="0">
                <a:solidFill>
                  <a:schemeClr val="dk1"/>
                </a:solidFill>
                <a:latin typeface="+mn-lt"/>
                <a:ea typeface="Times New Roman"/>
                <a:cs typeface="Times New Roman"/>
                <a:sym typeface="Times New Roman"/>
              </a:rPr>
              <a:t>multiple </a:t>
            </a:r>
            <a:r>
              <a:rPr lang="en-GB" sz="600" dirty="0">
                <a:solidFill>
                  <a:schemeClr val="dk1"/>
                </a:solidFill>
                <a:latin typeface="+mn-lt"/>
                <a:ea typeface="Times New Roman"/>
                <a:cs typeface="Times New Roman"/>
                <a:sym typeface="Times New Roman"/>
              </a:rPr>
              <a:t>languages provides support and accommodations for individuals with disabilities</a:t>
            </a:r>
            <a:r>
              <a:rPr lang="en-GB" sz="600" dirty="0" smtClean="0">
                <a:solidFill>
                  <a:schemeClr val="dk1"/>
                </a:solidFill>
                <a:latin typeface="+mn-lt"/>
                <a:ea typeface="Times New Roman"/>
                <a:cs typeface="Times New Roman"/>
                <a:sym typeface="Times New Roman"/>
              </a:rPr>
              <a:t>.</a:t>
            </a:r>
            <a:endParaRPr sz="600" dirty="0">
              <a:solidFill>
                <a:schemeClr val="dk1"/>
              </a:solidFill>
              <a:latin typeface="+mn-lt"/>
              <a:ea typeface="Times New Roman"/>
              <a:cs typeface="Times New Roman"/>
              <a:sym typeface="Times New Roman"/>
            </a:endParaRPr>
          </a:p>
          <a:p>
            <a:pPr marL="228600" lvl="0" indent="-228600" rtl="0">
              <a:lnSpc>
                <a:spcPct val="100000"/>
              </a:lnSpc>
              <a:spcBef>
                <a:spcPts val="0"/>
              </a:spcBef>
              <a:spcAft>
                <a:spcPts val="0"/>
              </a:spcAft>
            </a:pPr>
            <a:r>
              <a:rPr lang="en-GB" sz="600" dirty="0">
                <a:solidFill>
                  <a:schemeClr val="dk1"/>
                </a:solidFill>
                <a:latin typeface="+mn-lt"/>
                <a:ea typeface="Times New Roman"/>
                <a:cs typeface="Times New Roman"/>
                <a:sym typeface="Times New Roman"/>
              </a:rPr>
              <a:t>• </a:t>
            </a:r>
            <a:r>
              <a:rPr lang="en-GB" sz="600" i="1" dirty="0">
                <a:solidFill>
                  <a:schemeClr val="dk1"/>
                </a:solidFill>
                <a:latin typeface="+mn-lt"/>
                <a:ea typeface="Times New Roman"/>
                <a:cs typeface="Times New Roman"/>
                <a:sym typeface="Times New Roman"/>
              </a:rPr>
              <a:t>Maintain strong governance and ongoing assessment:</a:t>
            </a:r>
            <a:r>
              <a:rPr lang="en-GB" sz="600" dirty="0">
                <a:solidFill>
                  <a:schemeClr val="dk1"/>
                </a:solidFill>
                <a:latin typeface="+mn-lt"/>
                <a:ea typeface="Times New Roman"/>
                <a:cs typeface="Times New Roman"/>
                <a:sym typeface="Times New Roman"/>
              </a:rPr>
              <a:t> </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Creating </a:t>
            </a:r>
            <a:r>
              <a:rPr lang="en-GB" sz="600" dirty="0">
                <a:solidFill>
                  <a:schemeClr val="dk1"/>
                </a:solidFill>
                <a:latin typeface="+mn-lt"/>
                <a:ea typeface="Times New Roman"/>
                <a:cs typeface="Times New Roman"/>
                <a:sym typeface="Times New Roman"/>
              </a:rPr>
              <a:t>comprehensive governance structures to consider GDPR compliance, security, </a:t>
            </a:r>
            <a:r>
              <a:rPr lang="en-GB" sz="600" dirty="0" smtClean="0">
                <a:solidFill>
                  <a:schemeClr val="dk1"/>
                </a:solidFill>
                <a:latin typeface="+mn-lt"/>
                <a:ea typeface="Times New Roman"/>
                <a:cs typeface="Times New Roman"/>
                <a:sym typeface="Times New Roman"/>
              </a:rPr>
              <a:t>AI</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transparency </a:t>
            </a:r>
            <a:r>
              <a:rPr lang="en-GB" sz="600" dirty="0">
                <a:solidFill>
                  <a:schemeClr val="dk1"/>
                </a:solidFill>
                <a:latin typeface="+mn-lt"/>
                <a:ea typeface="Times New Roman"/>
                <a:cs typeface="Times New Roman"/>
                <a:sym typeface="Times New Roman"/>
              </a:rPr>
              <a:t>and clinical oversight. </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Regular </a:t>
            </a:r>
            <a:r>
              <a:rPr lang="en-GB" sz="600" dirty="0">
                <a:solidFill>
                  <a:schemeClr val="dk1"/>
                </a:solidFill>
                <a:latin typeface="+mn-lt"/>
                <a:ea typeface="Times New Roman"/>
                <a:cs typeface="Times New Roman"/>
                <a:sym typeface="Times New Roman"/>
              </a:rPr>
              <a:t>updates to educational content, algorithm auditing, and involving stakeholders </a:t>
            </a:r>
            <a:r>
              <a:rPr lang="en-GB" sz="600" dirty="0" smtClean="0">
                <a:solidFill>
                  <a:schemeClr val="dk1"/>
                </a:solidFill>
                <a:latin typeface="+mn-lt"/>
                <a:ea typeface="Times New Roman"/>
                <a:cs typeface="Times New Roman"/>
                <a:sym typeface="Times New Roman"/>
              </a:rPr>
              <a:t>will</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keep </a:t>
            </a:r>
            <a:r>
              <a:rPr lang="en-GB" sz="600" dirty="0">
                <a:solidFill>
                  <a:schemeClr val="dk1"/>
                </a:solidFill>
                <a:latin typeface="+mn-lt"/>
                <a:ea typeface="Times New Roman"/>
                <a:cs typeface="Times New Roman"/>
                <a:sym typeface="Times New Roman"/>
              </a:rPr>
              <a:t>HPV Guardian AI accurate, reliable, and relevant to changing public </a:t>
            </a:r>
            <a:r>
              <a:rPr lang="en-GB" sz="600" dirty="0" smtClean="0">
                <a:solidFill>
                  <a:schemeClr val="dk1"/>
                </a:solidFill>
                <a:latin typeface="+mn-lt"/>
                <a:ea typeface="Times New Roman"/>
                <a:cs typeface="Times New Roman"/>
                <a:sym typeface="Times New Roman"/>
              </a:rPr>
              <a:t>health</a:t>
            </a:r>
          </a:p>
          <a:p>
            <a:pPr marL="228600" lvl="0" indent="-228600" rtl="0">
              <a:lnSpc>
                <a:spcPct val="100000"/>
              </a:lnSpc>
              <a:spcBef>
                <a:spcPts val="0"/>
              </a:spcBef>
              <a:spcAft>
                <a:spcPts val="0"/>
              </a:spcAft>
            </a:pPr>
            <a:r>
              <a:rPr lang="en-GB" sz="600" dirty="0" smtClean="0">
                <a:solidFill>
                  <a:schemeClr val="dk1"/>
                </a:solidFill>
                <a:latin typeface="+mn-lt"/>
                <a:ea typeface="Times New Roman"/>
                <a:cs typeface="Times New Roman"/>
                <a:sym typeface="Times New Roman"/>
              </a:rPr>
              <a:t>requirement</a:t>
            </a:r>
            <a:endParaRPr sz="600" dirty="0">
              <a:solidFill>
                <a:schemeClr val="dk2"/>
              </a:solidFill>
              <a:latin typeface="+mn-lt"/>
              <a:ea typeface="Times New Roman"/>
              <a:cs typeface="Times New Roman"/>
              <a:sym typeface="Times New Roman"/>
            </a:endParaRPr>
          </a:p>
        </p:txBody>
      </p:sp>
      <p:sp>
        <p:nvSpPr>
          <p:cNvPr id="67" name="Google Shape;67;p14"/>
          <p:cNvSpPr/>
          <p:nvPr/>
        </p:nvSpPr>
        <p:spPr>
          <a:xfrm>
            <a:off x="0" y="510540"/>
            <a:ext cx="6499860" cy="18207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GB" sz="1000" b="1">
                <a:solidFill>
                  <a:schemeClr val="dk1"/>
                </a:solidFill>
                <a:latin typeface="+mn-lt"/>
                <a:ea typeface="Times New Roman"/>
                <a:cs typeface="Times New Roman"/>
                <a:sym typeface="Times New Roman"/>
              </a:rPr>
              <a:t>Background</a:t>
            </a:r>
            <a:endParaRPr sz="1000" b="1">
              <a:latin typeface="+mn-lt"/>
              <a:ea typeface="Times New Roman"/>
              <a:cs typeface="Times New Roman"/>
              <a:sym typeface="Times New Roman"/>
            </a:endParaRPr>
          </a:p>
        </p:txBody>
      </p:sp>
      <p:sp>
        <p:nvSpPr>
          <p:cNvPr id="68" name="Google Shape;68;p14"/>
          <p:cNvSpPr/>
          <p:nvPr/>
        </p:nvSpPr>
        <p:spPr>
          <a:xfrm>
            <a:off x="0" y="2481943"/>
            <a:ext cx="6622704" cy="246743"/>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GB" sz="1000" b="1">
                <a:solidFill>
                  <a:schemeClr val="dk1"/>
                </a:solidFill>
                <a:latin typeface="+mn-lt"/>
                <a:ea typeface="Times New Roman"/>
                <a:cs typeface="Times New Roman"/>
                <a:sym typeface="Times New Roman"/>
              </a:rPr>
              <a:t>Health promotion values and principles</a:t>
            </a:r>
            <a:endParaRPr sz="1000" b="1">
              <a:latin typeface="+mn-lt"/>
              <a:ea typeface="Times New Roman"/>
              <a:cs typeface="Times New Roman"/>
              <a:sym typeface="Times New Roman"/>
            </a:endParaRPr>
          </a:p>
        </p:txBody>
      </p:sp>
      <p:sp>
        <p:nvSpPr>
          <p:cNvPr id="69" name="Google Shape;69;p14"/>
          <p:cNvSpPr/>
          <p:nvPr/>
        </p:nvSpPr>
        <p:spPr>
          <a:xfrm>
            <a:off x="6655105" y="510363"/>
            <a:ext cx="6603695" cy="229063"/>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GB" sz="1000" b="1" dirty="0">
                <a:solidFill>
                  <a:schemeClr val="dk1"/>
                </a:solidFill>
                <a:latin typeface="+mn-lt"/>
                <a:ea typeface="Times New Roman"/>
                <a:cs typeface="Times New Roman"/>
                <a:sym typeface="Times New Roman"/>
              </a:rPr>
              <a:t>Expected outcome</a:t>
            </a:r>
            <a:endParaRPr sz="1000" dirty="0">
              <a:latin typeface="+mn-lt"/>
              <a:ea typeface="Times New Roman"/>
              <a:cs typeface="Times New Roman"/>
              <a:sym typeface="Times New Roman"/>
            </a:endParaRPr>
          </a:p>
        </p:txBody>
      </p:sp>
      <p:sp>
        <p:nvSpPr>
          <p:cNvPr id="70" name="Google Shape;70;p14"/>
          <p:cNvSpPr/>
          <p:nvPr/>
        </p:nvSpPr>
        <p:spPr>
          <a:xfrm>
            <a:off x="6629115" y="4941850"/>
            <a:ext cx="6629685" cy="191988"/>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GB" sz="1000" b="1" dirty="0">
                <a:solidFill>
                  <a:schemeClr val="dk1"/>
                </a:solidFill>
                <a:latin typeface="+mn-lt"/>
                <a:ea typeface="Times New Roman"/>
                <a:cs typeface="Times New Roman"/>
                <a:sym typeface="Times New Roman"/>
              </a:rPr>
              <a:t>References</a:t>
            </a:r>
            <a:endParaRPr sz="1000" dirty="0">
              <a:solidFill>
                <a:schemeClr val="dk1"/>
              </a:solidFill>
              <a:latin typeface="+mn-lt"/>
              <a:ea typeface="Times New Roman"/>
              <a:cs typeface="Times New Roman"/>
              <a:sym typeface="Times New Roman"/>
            </a:endParaRPr>
          </a:p>
        </p:txBody>
      </p:sp>
      <p:sp>
        <p:nvSpPr>
          <p:cNvPr id="71" name="Google Shape;71;p14"/>
          <p:cNvSpPr/>
          <p:nvPr/>
        </p:nvSpPr>
        <p:spPr>
          <a:xfrm>
            <a:off x="6641960" y="3344433"/>
            <a:ext cx="6616840" cy="188844"/>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000" b="1" dirty="0">
                <a:latin typeface="+mn-lt"/>
                <a:ea typeface="Times New Roman"/>
                <a:cs typeface="Times New Roman"/>
                <a:sym typeface="Times New Roman"/>
              </a:rPr>
              <a:t>Conclusion</a:t>
            </a:r>
            <a:endParaRPr sz="1000" b="1" dirty="0">
              <a:latin typeface="+mn-lt"/>
              <a:ea typeface="Times New Roman"/>
              <a:cs typeface="Times New Roman"/>
              <a:sym typeface="Times New Roman"/>
            </a:endParaRPr>
          </a:p>
        </p:txBody>
      </p:sp>
      <p:sp>
        <p:nvSpPr>
          <p:cNvPr id="76" name="Google Shape;76;p14"/>
          <p:cNvSpPr/>
          <p:nvPr/>
        </p:nvSpPr>
        <p:spPr>
          <a:xfrm>
            <a:off x="1" y="5254172"/>
            <a:ext cx="6647542" cy="275771"/>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GB" sz="1000" b="1">
                <a:solidFill>
                  <a:schemeClr val="dk1"/>
                </a:solidFill>
                <a:latin typeface="+mn-lt"/>
                <a:ea typeface="Times New Roman"/>
                <a:cs typeface="Times New Roman"/>
                <a:sym typeface="Times New Roman"/>
              </a:rPr>
              <a:t>Behavioural change theory</a:t>
            </a:r>
            <a:endParaRPr sz="1000">
              <a:latin typeface="+mn-lt"/>
              <a:ea typeface="Times New Roman"/>
              <a:cs typeface="Times New Roman"/>
              <a:sym typeface="Times New Roman"/>
            </a:endParaRPr>
          </a:p>
        </p:txBody>
      </p:sp>
      <p:sp>
        <p:nvSpPr>
          <p:cNvPr id="22" name="Rectangle 21"/>
          <p:cNvSpPr/>
          <p:nvPr/>
        </p:nvSpPr>
        <p:spPr>
          <a:xfrm>
            <a:off x="3373622" y="0"/>
            <a:ext cx="6318398" cy="50783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lvl="0" algn="ctr">
              <a:lnSpc>
                <a:spcPct val="150000"/>
              </a:lnSpc>
              <a:buClr>
                <a:srgbClr val="FFFFFF"/>
              </a:buClr>
              <a:buSzPts val="4720"/>
            </a:pPr>
            <a:r>
              <a:rPr lang="en-US" sz="900" b="1" i="1" dirty="0" smtClean="0">
                <a:solidFill>
                  <a:srgbClr val="002060"/>
                </a:solidFill>
                <a:ea typeface="Corbel"/>
                <a:cs typeface="Corbel"/>
                <a:sym typeface="Corbel"/>
              </a:rPr>
              <a:t>HPV Guardian AI: A Digital Health Innovation to Improve HPV Vaccination Uptake Among Adolescents in the UK</a:t>
            </a:r>
          </a:p>
          <a:p>
            <a:pPr lvl="0" algn="ctr">
              <a:lnSpc>
                <a:spcPct val="150000"/>
              </a:lnSpc>
              <a:buClr>
                <a:schemeClr val="lt1"/>
              </a:buClr>
              <a:buSzPts val="4720"/>
            </a:pPr>
            <a:r>
              <a:rPr lang="en-US" sz="900" b="1" i="1" dirty="0" smtClean="0">
                <a:solidFill>
                  <a:srgbClr val="002060"/>
                </a:solidFill>
                <a:ea typeface="Corbel"/>
                <a:cs typeface="Corbel"/>
                <a:sym typeface="Corbel"/>
              </a:rPr>
              <a:t>Student name: Nilesh Patil  Student ID: 2523930 Module Code :- LCHS7009  Tutor: </a:t>
            </a:r>
            <a:r>
              <a:rPr lang="en-US" sz="900" b="1" i="1" dirty="0" smtClean="0">
                <a:solidFill>
                  <a:srgbClr val="002060"/>
                </a:solidFill>
              </a:rPr>
              <a:t>Diola Bijlhout</a:t>
            </a:r>
            <a:endParaRPr lang="en-US" sz="900" b="1" i="1" dirty="0">
              <a:solidFill>
                <a:srgbClr val="002060"/>
              </a:solidFill>
              <a:ea typeface="Corbel"/>
              <a:cs typeface="Corbel"/>
              <a:sym typeface="Corbel"/>
            </a:endParaRPr>
          </a:p>
        </p:txBody>
      </p:sp>
      <p:pic>
        <p:nvPicPr>
          <p:cNvPr id="1026" name="Picture 2"/>
          <p:cNvPicPr>
            <a:picLocks noChangeAspect="1" noChangeArrowheads="1"/>
          </p:cNvPicPr>
          <p:nvPr/>
        </p:nvPicPr>
        <p:blipFill>
          <a:blip r:embed="rId4"/>
          <a:srcRect/>
          <a:stretch>
            <a:fillRect/>
          </a:stretch>
        </p:blipFill>
        <p:spPr bwMode="auto">
          <a:xfrm>
            <a:off x="0" y="0"/>
            <a:ext cx="3371849" cy="476250"/>
          </a:xfrm>
          <a:prstGeom prst="rect">
            <a:avLst/>
          </a:prstGeom>
          <a:noFill/>
          <a:ln w="9525">
            <a:noFill/>
            <a:miter lim="800000"/>
            <a:headEnd/>
            <a:tailEnd/>
          </a:ln>
          <a:effectLst/>
        </p:spPr>
      </p:pic>
      <p:pic>
        <p:nvPicPr>
          <p:cNvPr id="24" name="Picture 2"/>
          <p:cNvPicPr>
            <a:picLocks noChangeAspect="1" noChangeArrowheads="1"/>
          </p:cNvPicPr>
          <p:nvPr/>
        </p:nvPicPr>
        <p:blipFill>
          <a:blip r:embed="rId4"/>
          <a:srcRect/>
          <a:stretch>
            <a:fillRect/>
          </a:stretch>
        </p:blipFill>
        <p:spPr bwMode="auto">
          <a:xfrm>
            <a:off x="9715500" y="0"/>
            <a:ext cx="3543300" cy="476250"/>
          </a:xfrm>
          <a:prstGeom prst="rect">
            <a:avLst/>
          </a:prstGeom>
          <a:noFill/>
          <a:ln w="9525">
            <a:noFill/>
            <a:miter lim="800000"/>
            <a:headEnd/>
            <a:tailEnd/>
          </a:ln>
          <a:effectLst/>
        </p:spPr>
      </p:pic>
      <p:cxnSp>
        <p:nvCxnSpPr>
          <p:cNvPr id="26" name="Straight Connector 25"/>
          <p:cNvCxnSpPr>
            <a:stCxn id="64" idx="0"/>
            <a:endCxn id="64" idx="2"/>
          </p:cNvCxnSpPr>
          <p:nvPr/>
        </p:nvCxnSpPr>
        <p:spPr>
          <a:xfrm rot="16200000" flipH="1">
            <a:off x="8666532" y="2053603"/>
            <a:ext cx="2554852" cy="0"/>
          </a:xfrm>
          <a:prstGeom prst="line">
            <a:avLst/>
          </a:prstGeom>
        </p:spPr>
        <p:style>
          <a:lnRef idx="1">
            <a:schemeClr val="dk1"/>
          </a:lnRef>
          <a:fillRef idx="0">
            <a:schemeClr val="dk1"/>
          </a:fillRef>
          <a:effectRef idx="0">
            <a:schemeClr val="dk1"/>
          </a:effectRef>
          <a:fontRef idx="minor">
            <a:schemeClr val="tx1"/>
          </a:fontRef>
        </p:style>
      </p:cxnSp>
      <p:cxnSp>
        <p:nvCxnSpPr>
          <p:cNvPr id="29" name="Straight Connector 28"/>
          <p:cNvCxnSpPr>
            <a:stCxn id="66" idx="0"/>
            <a:endCxn id="66" idx="2"/>
          </p:cNvCxnSpPr>
          <p:nvPr/>
        </p:nvCxnSpPr>
        <p:spPr>
          <a:xfrm rot="16200000" flipH="1">
            <a:off x="9254076" y="4231369"/>
            <a:ext cx="1379764" cy="0"/>
          </a:xfrm>
          <a:prstGeom prst="line">
            <a:avLst/>
          </a:prstGeom>
        </p:spPr>
        <p:style>
          <a:lnRef idx="1">
            <a:schemeClr val="dk1"/>
          </a:lnRef>
          <a:fillRef idx="0">
            <a:schemeClr val="dk1"/>
          </a:fillRef>
          <a:effectRef idx="0">
            <a:schemeClr val="dk1"/>
          </a:effectRef>
          <a:fontRef idx="minor">
            <a:schemeClr val="tx1"/>
          </a:fontRef>
        </p:style>
      </p:cxnSp>
      <p:pic>
        <p:nvPicPr>
          <p:cNvPr id="1027" name="Picture 3"/>
          <p:cNvPicPr>
            <a:picLocks noChangeAspect="1" noChangeArrowheads="1"/>
          </p:cNvPicPr>
          <p:nvPr/>
        </p:nvPicPr>
        <p:blipFill>
          <a:blip r:embed="rId5"/>
          <a:srcRect/>
          <a:stretch>
            <a:fillRect/>
          </a:stretch>
        </p:blipFill>
        <p:spPr bwMode="auto">
          <a:xfrm>
            <a:off x="11886909" y="2447924"/>
            <a:ext cx="1160363" cy="696763"/>
          </a:xfrm>
          <a:prstGeom prst="rect">
            <a:avLst/>
          </a:prstGeom>
          <a:noFill/>
          <a:ln w="9525">
            <a:noFill/>
            <a:miter lim="800000"/>
            <a:headEnd/>
            <a:tailEnd/>
          </a:ln>
          <a:effectLst/>
        </p:spPr>
      </p:pic>
      <p:cxnSp>
        <p:nvCxnSpPr>
          <p:cNvPr id="32" name="Straight Connector 31"/>
          <p:cNvCxnSpPr>
            <a:stCxn id="61" idx="0"/>
            <a:endCxn id="61" idx="2"/>
          </p:cNvCxnSpPr>
          <p:nvPr/>
        </p:nvCxnSpPr>
        <p:spPr>
          <a:xfrm rot="16200000" flipH="1">
            <a:off x="2426607" y="1598930"/>
            <a:ext cx="1765300" cy="0"/>
          </a:xfrm>
          <a:prstGeom prst="line">
            <a:avLst/>
          </a:prstGeom>
        </p:spPr>
        <p:style>
          <a:lnRef idx="1">
            <a:schemeClr val="dk1"/>
          </a:lnRef>
          <a:fillRef idx="0">
            <a:schemeClr val="dk1"/>
          </a:fillRef>
          <a:effectRef idx="0">
            <a:schemeClr val="dk1"/>
          </a:effectRef>
          <a:fontRef idx="minor">
            <a:schemeClr val="tx1"/>
          </a:fontRef>
        </p:style>
      </p:cxnSp>
      <p:cxnSp>
        <p:nvCxnSpPr>
          <p:cNvPr id="41" name="Straight Connector 40"/>
          <p:cNvCxnSpPr>
            <a:stCxn id="62" idx="0"/>
            <a:endCxn id="62" idx="2"/>
          </p:cNvCxnSpPr>
          <p:nvPr/>
        </p:nvCxnSpPr>
        <p:spPr>
          <a:xfrm rot="16200000" flipH="1">
            <a:off x="2056336" y="3993976"/>
            <a:ext cx="2517013" cy="0"/>
          </a:xfrm>
          <a:prstGeom prst="line">
            <a:avLst/>
          </a:prstGeom>
        </p:spPr>
        <p:style>
          <a:lnRef idx="1">
            <a:schemeClr val="dk1"/>
          </a:lnRef>
          <a:fillRef idx="0">
            <a:schemeClr val="dk1"/>
          </a:fillRef>
          <a:effectRef idx="0">
            <a:schemeClr val="dk1"/>
          </a:effectRef>
          <a:fontRef idx="minor">
            <a:schemeClr val="tx1"/>
          </a:fontRef>
        </p:style>
      </p:cxnSp>
      <p:cxnSp>
        <p:nvCxnSpPr>
          <p:cNvPr id="43" name="Straight Connector 42"/>
          <p:cNvCxnSpPr>
            <a:endCxn id="63" idx="2"/>
          </p:cNvCxnSpPr>
          <p:nvPr/>
        </p:nvCxnSpPr>
        <p:spPr>
          <a:xfrm rot="5400000">
            <a:off x="2330227" y="6556146"/>
            <a:ext cx="1997072" cy="9984"/>
          </a:xfrm>
          <a:prstGeom prst="line">
            <a:avLst/>
          </a:prstGeom>
        </p:spPr>
        <p:style>
          <a:lnRef idx="1">
            <a:schemeClr val="dk1"/>
          </a:lnRef>
          <a:fillRef idx="0">
            <a:schemeClr val="dk1"/>
          </a:fillRef>
          <a:effectRef idx="0">
            <a:schemeClr val="dk1"/>
          </a:effectRef>
          <a:fontRef idx="minor">
            <a:schemeClr val="tx1"/>
          </a:fontRef>
        </p:style>
      </p:cxnSp>
      <p:pic>
        <p:nvPicPr>
          <p:cNvPr id="1028" name="Picture 4" descr="C:\Users\Nilesh\Downloads\WhatsApp Image 2026-07-26 at 2.30.53 PM.jpeg"/>
          <p:cNvPicPr>
            <a:picLocks noChangeAspect="1" noChangeArrowheads="1"/>
          </p:cNvPicPr>
          <p:nvPr/>
        </p:nvPicPr>
        <p:blipFill>
          <a:blip r:embed="rId6"/>
          <a:srcRect/>
          <a:stretch>
            <a:fillRect/>
          </a:stretch>
        </p:blipFill>
        <p:spPr bwMode="auto">
          <a:xfrm>
            <a:off x="3514725" y="6724649"/>
            <a:ext cx="1090613" cy="795339"/>
          </a:xfrm>
          <a:prstGeom prst="rect">
            <a:avLst/>
          </a:prstGeom>
          <a:noFill/>
        </p:spPr>
      </p:pic>
      <p:sp>
        <p:nvSpPr>
          <p:cNvPr id="28" name="TextBox 27"/>
          <p:cNvSpPr txBox="1"/>
          <p:nvPr/>
        </p:nvSpPr>
        <p:spPr>
          <a:xfrm>
            <a:off x="4629150" y="7177186"/>
            <a:ext cx="704850" cy="276999"/>
          </a:xfrm>
          <a:prstGeom prst="rect">
            <a:avLst/>
          </a:prstGeom>
          <a:noFill/>
        </p:spPr>
        <p:txBody>
          <a:bodyPr wrap="square" rtlCol="0">
            <a:spAutoFit/>
          </a:bodyPr>
          <a:lstStyle/>
          <a:p>
            <a:pPr algn="ctr"/>
            <a:r>
              <a:rPr lang="en-US" sz="400" dirty="0" smtClean="0">
                <a:latin typeface="+mn-lt"/>
              </a:rPr>
              <a:t>Source: Adapted from </a:t>
            </a:r>
            <a:r>
              <a:rPr lang="en-US" sz="400" dirty="0" err="1" smtClean="0">
                <a:latin typeface="+mn-lt"/>
              </a:rPr>
              <a:t>Michie</a:t>
            </a:r>
            <a:r>
              <a:rPr lang="en-US" sz="400" dirty="0" smtClean="0">
                <a:latin typeface="+mn-lt"/>
              </a:rPr>
              <a:t>, van </a:t>
            </a:r>
            <a:r>
              <a:rPr lang="en-US" sz="400" dirty="0" err="1" smtClean="0">
                <a:latin typeface="+mn-lt"/>
              </a:rPr>
              <a:t>Stralen</a:t>
            </a:r>
            <a:r>
              <a:rPr lang="en-US" sz="400" dirty="0" smtClean="0">
                <a:latin typeface="+mn-lt"/>
              </a:rPr>
              <a:t> and West (2011).</a:t>
            </a:r>
            <a:endParaRPr lang="en-US" sz="400" dirty="0">
              <a:latin typeface="+mn-lt"/>
            </a:endParaRPr>
          </a:p>
        </p:txBody>
      </p:sp>
      <p:cxnSp>
        <p:nvCxnSpPr>
          <p:cNvPr id="31" name="Shape 30"/>
          <p:cNvCxnSpPr/>
          <p:nvPr/>
        </p:nvCxnSpPr>
        <p:spPr>
          <a:xfrm rot="16200000" flipV="1">
            <a:off x="4700750" y="7077113"/>
            <a:ext cx="121066" cy="142875"/>
          </a:xfrm>
          <a:prstGeom prst="bentConnector2">
            <a:avLst/>
          </a:prstGeom>
          <a:ln>
            <a:tailEnd type="arrow"/>
          </a:ln>
        </p:spPr>
        <p:style>
          <a:lnRef idx="1">
            <a:schemeClr val="dk1"/>
          </a:lnRef>
          <a:fillRef idx="0">
            <a:schemeClr val="dk1"/>
          </a:fillRef>
          <a:effectRef idx="0">
            <a:schemeClr val="dk1"/>
          </a:effectRef>
          <a:fontRef idx="minor">
            <a:schemeClr val="tx1"/>
          </a:fontRef>
        </p:style>
      </p:cxnSp>
      <p:pic>
        <p:nvPicPr>
          <p:cNvPr id="1030" name="Picture 6" descr="C:\Users\Nilesh\OneDrive\Desktop\5qWlx8I6N4u3KDSSBbKC2AkBzuJXanX9r16i1X311l29k9InslY2wBgJW57SYMriziRiueueyemNHUMBb2151fkIgAm8GK6X4D3jYTwouFAbRVs75kun8m6y7lr7yWvJ0VxdvBBMDHKOyV7Lm0VqlBBrdWsovzBeQckXN4qU07oJaJVwGj_4OS_V4ZqoVG4l.jpeg"/>
          <p:cNvPicPr>
            <a:picLocks noChangeAspect="1" noChangeArrowheads="1"/>
          </p:cNvPicPr>
          <p:nvPr/>
        </p:nvPicPr>
        <p:blipFill>
          <a:blip r:embed="rId7"/>
          <a:srcRect/>
          <a:stretch>
            <a:fillRect/>
          </a:stretch>
        </p:blipFill>
        <p:spPr bwMode="auto">
          <a:xfrm>
            <a:off x="5405933" y="6741269"/>
            <a:ext cx="1121326" cy="734866"/>
          </a:xfrm>
          <a:prstGeom prst="rect">
            <a:avLst/>
          </a:prstGeom>
          <a:noFill/>
        </p:spPr>
      </p:pic>
      <p:pic>
        <p:nvPicPr>
          <p:cNvPr id="1032" name="Picture 8" descr="Ekosistem Kesehatan: Dari Rumah Sakit ke Ruang Hidup Masyarakat | kumparan.com"/>
          <p:cNvPicPr>
            <a:picLocks noChangeAspect="1" noChangeArrowheads="1"/>
          </p:cNvPicPr>
          <p:nvPr/>
        </p:nvPicPr>
        <p:blipFill>
          <a:blip r:embed="rId8"/>
          <a:srcRect/>
          <a:stretch>
            <a:fillRect/>
          </a:stretch>
        </p:blipFill>
        <p:spPr bwMode="auto">
          <a:xfrm>
            <a:off x="4823460" y="4061460"/>
            <a:ext cx="1691640" cy="1158240"/>
          </a:xfrm>
          <a:prstGeom prst="rect">
            <a:avLst/>
          </a:prstGeom>
          <a:noFill/>
        </p:spPr>
      </p:pic>
      <p:sp>
        <p:nvSpPr>
          <p:cNvPr id="35" name="TextBox 34"/>
          <p:cNvSpPr txBox="1"/>
          <p:nvPr/>
        </p:nvSpPr>
        <p:spPr>
          <a:xfrm>
            <a:off x="3251200" y="4040778"/>
            <a:ext cx="1534886" cy="1361911"/>
          </a:xfrm>
          <a:prstGeom prst="rect">
            <a:avLst/>
          </a:prstGeom>
          <a:noFill/>
        </p:spPr>
        <p:txBody>
          <a:bodyPr wrap="square" rtlCol="0">
            <a:spAutoFit/>
          </a:bodyPr>
          <a:lstStyle/>
          <a:p>
            <a:pPr lvl="0"/>
            <a:r>
              <a:rPr lang="en-US" sz="550" b="1" dirty="0" smtClean="0">
                <a:solidFill>
                  <a:schemeClr val="dk1"/>
                </a:solidFill>
                <a:latin typeface="+mn-lt"/>
                <a:ea typeface="Times New Roman"/>
                <a:cs typeface="Times New Roman"/>
                <a:sym typeface="Times New Roman"/>
              </a:rPr>
              <a:t>Sustainability:</a:t>
            </a:r>
          </a:p>
          <a:p>
            <a:pPr lvl="0"/>
            <a:r>
              <a:rPr lang="en-US" sz="550" dirty="0" smtClean="0">
                <a:solidFill>
                  <a:schemeClr val="dk1"/>
                </a:solidFill>
                <a:latin typeface="+mn-lt"/>
                <a:ea typeface="Times New Roman"/>
                <a:cs typeface="Times New Roman"/>
                <a:sym typeface="Times New Roman"/>
              </a:rPr>
              <a:t>• HPV Guardian AI is not an alternative solution to existing services and is compatible with the existing NHS digital infrastructure, thereby promoting sustainable public health. </a:t>
            </a:r>
          </a:p>
          <a:p>
            <a:pPr lvl="0"/>
            <a:r>
              <a:rPr lang="en-US" sz="550" dirty="0" smtClean="0">
                <a:solidFill>
                  <a:schemeClr val="dk1"/>
                </a:solidFill>
                <a:latin typeface="+mn-lt"/>
                <a:ea typeface="Times New Roman"/>
                <a:cs typeface="Times New Roman"/>
                <a:sym typeface="Times New Roman"/>
              </a:rPr>
              <a:t>• Continuous learning, regular cyber security updates, regular evaluation, and user feedback ensure that the intervention is responsive to the evolving public health needs, which helps the NHS's long-term aim to eradicate cervical cancer through increased vaccination uptake (</a:t>
            </a:r>
            <a:r>
              <a:rPr lang="en-US" sz="550" dirty="0" err="1" smtClean="0">
                <a:solidFill>
                  <a:schemeClr val="dk1"/>
                </a:solidFill>
                <a:latin typeface="+mn-lt"/>
                <a:ea typeface="Times New Roman"/>
                <a:cs typeface="Times New Roman"/>
                <a:sym typeface="Times New Roman"/>
              </a:rPr>
              <a:t>Razzak</a:t>
            </a:r>
            <a:r>
              <a:rPr lang="en-US" sz="550" dirty="0" smtClean="0">
                <a:solidFill>
                  <a:schemeClr val="dk1"/>
                </a:solidFill>
                <a:latin typeface="+mn-lt"/>
                <a:ea typeface="Times New Roman"/>
                <a:cs typeface="Times New Roman"/>
                <a:sym typeface="Times New Roman"/>
              </a:rPr>
              <a:t> </a:t>
            </a:r>
            <a:r>
              <a:rPr lang="en-US" sz="550" i="1" dirty="0" smtClean="0">
                <a:solidFill>
                  <a:schemeClr val="dk1"/>
                </a:solidFill>
                <a:latin typeface="+mn-lt"/>
                <a:ea typeface="Times New Roman"/>
                <a:cs typeface="Times New Roman"/>
                <a:sym typeface="Times New Roman"/>
              </a:rPr>
              <a:t>et al.</a:t>
            </a:r>
            <a:r>
              <a:rPr lang="en-US" sz="550" dirty="0" smtClean="0">
                <a:solidFill>
                  <a:schemeClr val="dk1"/>
                </a:solidFill>
                <a:latin typeface="+mn-lt"/>
                <a:ea typeface="Times New Roman"/>
                <a:cs typeface="Times New Roman"/>
                <a:sym typeface="Times New Roman"/>
              </a:rPr>
              <a:t> 2023).  </a:t>
            </a:r>
            <a:endParaRPr lang="en-US" sz="550" dirty="0" smtClean="0">
              <a:solidFill>
                <a:schemeClr val="dk2"/>
              </a:solidFill>
              <a:latin typeface="+mn-lt"/>
              <a:ea typeface="Times New Roman"/>
              <a:cs typeface="Times New Roman"/>
              <a:sym typeface="Times New Roman"/>
            </a:endParaRPr>
          </a:p>
          <a:p>
            <a:endParaRPr lang="en-US" sz="550" dirty="0">
              <a:latin typeface="+mn-lt"/>
            </a:endParaRPr>
          </a:p>
        </p:txBody>
      </p:sp>
      <p:pic>
        <p:nvPicPr>
          <p:cNvPr id="2" name="Picture 2"/>
          <p:cNvPicPr>
            <a:picLocks noChangeAspect="1" noChangeArrowheads="1"/>
          </p:cNvPicPr>
          <p:nvPr/>
        </p:nvPicPr>
        <p:blipFill>
          <a:blip r:embed="rId9"/>
          <a:srcRect/>
          <a:stretch>
            <a:fillRect/>
          </a:stretch>
        </p:blipFill>
        <p:spPr bwMode="auto">
          <a:xfrm>
            <a:off x="5079999" y="1667329"/>
            <a:ext cx="1465943" cy="792479"/>
          </a:xfrm>
          <a:prstGeom prst="rect">
            <a:avLst/>
          </a:prstGeom>
          <a:noFill/>
          <a:ln w="9525">
            <a:noFill/>
            <a:miter lim="800000"/>
            <a:headEnd/>
            <a:tailEnd/>
          </a:ln>
          <a:effectLst/>
        </p:spPr>
      </p:pic>
      <p:pic>
        <p:nvPicPr>
          <p:cNvPr id="3" name="Picture 3"/>
          <p:cNvPicPr>
            <a:picLocks noChangeAspect="1" noChangeArrowheads="1"/>
          </p:cNvPicPr>
          <p:nvPr/>
        </p:nvPicPr>
        <p:blipFill>
          <a:blip r:embed="rId10"/>
          <a:srcRect/>
          <a:stretch>
            <a:fillRect/>
          </a:stretch>
        </p:blipFill>
        <p:spPr bwMode="auto">
          <a:xfrm>
            <a:off x="3384468" y="1674421"/>
            <a:ext cx="1603167" cy="771896"/>
          </a:xfrm>
          <a:prstGeom prst="rect">
            <a:avLst/>
          </a:prstGeom>
          <a:noFill/>
          <a:ln w="9525">
            <a:noFill/>
            <a:miter lim="800000"/>
            <a:headEnd/>
            <a:tailEnd/>
          </a:ln>
          <a:effectLst/>
        </p:spPr>
      </p:pic>
      <p:pic>
        <p:nvPicPr>
          <p:cNvPr id="4" name="Picture 4"/>
          <p:cNvPicPr>
            <a:picLocks noChangeAspect="1" noChangeArrowheads="1"/>
          </p:cNvPicPr>
          <p:nvPr/>
        </p:nvPicPr>
        <p:blipFill>
          <a:blip r:embed="rId11"/>
          <a:srcRect/>
          <a:stretch>
            <a:fillRect/>
          </a:stretch>
        </p:blipFill>
        <p:spPr bwMode="auto">
          <a:xfrm rot="10800000" flipH="1" flipV="1">
            <a:off x="9972675" y="2541236"/>
            <a:ext cx="1095375" cy="729987"/>
          </a:xfrm>
          <a:prstGeom prst="rect">
            <a:avLst/>
          </a:prstGeom>
          <a:noFill/>
          <a:ln w="9525">
            <a:noFill/>
            <a:miter lim="800000"/>
            <a:headEnd/>
            <a:tailEnd/>
          </a:ln>
          <a:effectLst/>
        </p:spPr>
      </p:pic>
      <p:sp>
        <p:nvSpPr>
          <p:cNvPr id="36" name="Rectangle 35"/>
          <p:cNvSpPr/>
          <p:nvPr/>
        </p:nvSpPr>
        <p:spPr>
          <a:xfrm>
            <a:off x="11087099" y="2714625"/>
            <a:ext cx="790575" cy="461665"/>
          </a:xfrm>
          <a:prstGeom prst="rect">
            <a:avLst/>
          </a:prstGeom>
        </p:spPr>
        <p:txBody>
          <a:bodyPr wrap="square">
            <a:spAutoFit/>
          </a:bodyPr>
          <a:lstStyle/>
          <a:p>
            <a:r>
              <a:rPr lang="en-US" sz="600" dirty="0" smtClean="0">
                <a:latin typeface="+mn-lt"/>
              </a:rPr>
              <a:t>Source :-Chandeying </a:t>
            </a:r>
            <a:r>
              <a:rPr lang="en-US" sz="600" dirty="0" smtClean="0">
                <a:latin typeface="+mn-lt"/>
              </a:rPr>
              <a:t>and </a:t>
            </a:r>
            <a:r>
              <a:rPr lang="en-US" sz="600" dirty="0" err="1" smtClean="0">
                <a:latin typeface="+mn-lt"/>
              </a:rPr>
              <a:t>Thongseiratch</a:t>
            </a:r>
            <a:r>
              <a:rPr lang="en-US" sz="600" dirty="0" smtClean="0">
                <a:latin typeface="+mn-lt"/>
              </a:rPr>
              <a:t> (2023).</a:t>
            </a:r>
            <a:endParaRPr lang="en-US" sz="600" dirty="0">
              <a:latin typeface="+mn-lt"/>
            </a:endParaRPr>
          </a:p>
        </p:txBody>
      </p:sp>
      <p:cxnSp>
        <p:nvCxnSpPr>
          <p:cNvPr id="38" name="Shape 37"/>
          <p:cNvCxnSpPr>
            <a:stCxn id="36" idx="0"/>
          </p:cNvCxnSpPr>
          <p:nvPr/>
        </p:nvCxnSpPr>
        <p:spPr>
          <a:xfrm rot="5400000" flipH="1" flipV="1">
            <a:off x="11580018" y="2483644"/>
            <a:ext cx="133350" cy="328613"/>
          </a:xfrm>
          <a:prstGeom prst="bentConnector2">
            <a:avLst/>
          </a:prstGeom>
          <a:ln>
            <a:tailEnd type="arrow"/>
          </a:ln>
        </p:spPr>
        <p:style>
          <a:lnRef idx="1">
            <a:schemeClr val="dk1"/>
          </a:lnRef>
          <a:fillRef idx="0">
            <a:schemeClr val="dk1"/>
          </a:fillRef>
          <a:effectRef idx="0">
            <a:schemeClr val="dk1"/>
          </a:effectRef>
          <a:fontRef idx="minor">
            <a:schemeClr val="tx1"/>
          </a:fontRef>
        </p:style>
      </p:cxnSp>
      <p:cxnSp>
        <p:nvCxnSpPr>
          <p:cNvPr id="40" name="Elbow Connector 39"/>
          <p:cNvCxnSpPr/>
          <p:nvPr/>
        </p:nvCxnSpPr>
        <p:spPr>
          <a:xfrm rot="10800000" flipV="1">
            <a:off x="11163303" y="3028950"/>
            <a:ext cx="352423" cy="152402"/>
          </a:xfrm>
          <a:prstGeom prst="bentConnector3">
            <a:avLst>
              <a:gd name="adj1" fmla="val 1352"/>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740</TotalTime>
  <Words>2141</Words>
  <Application>Microsoft Office PowerPoint</Application>
  <PresentationFormat>Custom</PresentationFormat>
  <Paragraphs>121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Times New Roman</vt:lpstr>
      <vt:lpstr>Corbel</vt:lpstr>
      <vt:lpstr>Simple Light</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Nilesh</dc:creator>
  <cp:lastModifiedBy>Nilesh</cp:lastModifiedBy>
  <cp:revision>7</cp:revision>
  <dcterms:modified xsi:type="dcterms:W3CDTF">2026-07-27T09:26:00Z</dcterms:modified>
</cp:coreProperties>
</file>