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56" r:id="rId2"/>
    <p:sldId id="259" r:id="rId3"/>
    <p:sldId id="261" r:id="rId4"/>
    <p:sldId id="260" r:id="rId5"/>
    <p:sldId id="262" r:id="rId6"/>
    <p:sldId id="321" r:id="rId7"/>
    <p:sldId id="328" r:id="rId8"/>
    <p:sldId id="332" r:id="rId9"/>
    <p:sldId id="330" r:id="rId10"/>
    <p:sldId id="331" r:id="rId11"/>
    <p:sldId id="322" r:id="rId12"/>
    <p:sldId id="300" r:id="rId13"/>
    <p:sldId id="299" r:id="rId14"/>
    <p:sldId id="319" r:id="rId15"/>
    <p:sldId id="323" r:id="rId16"/>
    <p:sldId id="301" r:id="rId17"/>
    <p:sldId id="324" r:id="rId18"/>
    <p:sldId id="325" r:id="rId19"/>
    <p:sldId id="302" r:id="rId20"/>
    <p:sldId id="326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20" r:id="rId29"/>
    <p:sldId id="312" r:id="rId30"/>
    <p:sldId id="313" r:id="rId31"/>
    <p:sldId id="314" r:id="rId32"/>
    <p:sldId id="315" r:id="rId33"/>
    <p:sldId id="316" r:id="rId34"/>
    <p:sldId id="317" r:id="rId35"/>
    <p:sldId id="318" r:id="rId36"/>
  </p:sldIdLst>
  <p:sldSz cx="12192000" cy="6858000"/>
  <p:notesSz cx="6858000" cy="9144000"/>
  <p:custDataLst>
    <p:tags r:id="rId3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546B"/>
    <a:srgbClr val="F2F2F2"/>
    <a:srgbClr val="D14553"/>
    <a:srgbClr val="7F7F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68" autoAdjust="0"/>
    <p:restoredTop sz="95249" autoAdjust="0"/>
  </p:normalViewPr>
  <p:slideViewPr>
    <p:cSldViewPr snapToGrid="0" showGuides="1">
      <p:cViewPr varScale="1">
        <p:scale>
          <a:sx n="83" d="100"/>
          <a:sy n="83" d="100"/>
        </p:scale>
        <p:origin x="715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gs" Target="tags/tag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230D2B-6C8C-425D-BC17-89352CB5A83E}" type="doc">
      <dgm:prSet loTypeId="urn:microsoft.com/office/officeart/2005/8/layout/pList2" loCatId="list" qsTypeId="urn:microsoft.com/office/officeart/2005/8/quickstyle/simple1#1" qsCatId="simple" csTypeId="urn:microsoft.com/office/officeart/2005/8/colors/accent2_2#1" csCatId="accent2" phldr="1"/>
      <dgm:spPr/>
    </dgm:pt>
    <dgm:pt modelId="{C3FA51BB-EAB6-4E92-A757-FA3581DD3C3F}">
      <dgm:prSet phldrT="[文本]" custT="1"/>
      <dgm:spPr/>
      <dgm:t>
        <a:bodyPr/>
        <a:lstStyle/>
        <a:p>
          <a:pPr algn="ctr"/>
          <a:r>
            <a:rPr lang="en-US" altLang="zh-CN" sz="2400" b="1" dirty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rPr>
            <a:t>Muslim</a:t>
          </a:r>
          <a:endParaRPr lang="zh-CN" altLang="en-US" sz="2400" dirty="0">
            <a:latin typeface="Arial Unicode MS" panose="020B0604020202020204" pitchFamily="34" charset="-122"/>
            <a:ea typeface="Arial Unicode MS" panose="020B0604020202020204" pitchFamily="34" charset="-122"/>
            <a:cs typeface="Arial Unicode MS" panose="020B0604020202020204" pitchFamily="34" charset="-122"/>
          </a:endParaRPr>
        </a:p>
      </dgm:t>
    </dgm:pt>
    <dgm:pt modelId="{FA761030-269B-4535-8B36-5DB027533C5C}" type="parTrans" cxnId="{C71A63D6-A35B-459B-AF35-3FEAE172827F}">
      <dgm:prSet/>
      <dgm:spPr/>
      <dgm:t>
        <a:bodyPr/>
        <a:lstStyle/>
        <a:p>
          <a:endParaRPr lang="zh-CN" altLang="en-US"/>
        </a:p>
      </dgm:t>
    </dgm:pt>
    <dgm:pt modelId="{A1CFB7EA-034E-4C66-9DD2-8598FD7444B2}" type="sibTrans" cxnId="{C71A63D6-A35B-459B-AF35-3FEAE172827F}">
      <dgm:prSet/>
      <dgm:spPr/>
      <dgm:t>
        <a:bodyPr/>
        <a:lstStyle/>
        <a:p>
          <a:endParaRPr lang="zh-CN" altLang="en-US"/>
        </a:p>
      </dgm:t>
    </dgm:pt>
    <dgm:pt modelId="{F0F44D3E-7415-418C-BDE6-5D7C2AA77245}">
      <dgm:prSet phldrT="[文本]" custT="1"/>
      <dgm:spPr/>
      <dgm:t>
        <a:bodyPr/>
        <a:lstStyle/>
        <a:p>
          <a:pPr algn="ctr"/>
          <a:r>
            <a:rPr lang="en-US" altLang="zh-CN" sz="2400" b="1" dirty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rPr>
            <a:t>Hindu</a:t>
          </a:r>
        </a:p>
      </dgm:t>
    </dgm:pt>
    <dgm:pt modelId="{5718A66D-BEFC-4926-972A-6A4837D0AA86}" type="parTrans" cxnId="{1EC72ABD-543A-47F2-979D-1A205B9330A3}">
      <dgm:prSet/>
      <dgm:spPr/>
      <dgm:t>
        <a:bodyPr/>
        <a:lstStyle/>
        <a:p>
          <a:endParaRPr lang="zh-CN" altLang="en-US"/>
        </a:p>
      </dgm:t>
    </dgm:pt>
    <dgm:pt modelId="{F2761676-C929-4FC2-BC5C-AB685FFD5191}" type="sibTrans" cxnId="{1EC72ABD-543A-47F2-979D-1A205B9330A3}">
      <dgm:prSet/>
      <dgm:spPr/>
      <dgm:t>
        <a:bodyPr/>
        <a:lstStyle/>
        <a:p>
          <a:endParaRPr lang="zh-CN" altLang="en-US"/>
        </a:p>
      </dgm:t>
    </dgm:pt>
    <dgm:pt modelId="{9E2A7CFD-B05F-4585-97AC-6E49B8FD9CD1}">
      <dgm:prSet phldrT="[文本]" custT="1"/>
      <dgm:spPr/>
      <dgm:t>
        <a:bodyPr/>
        <a:lstStyle/>
        <a:p>
          <a:pPr algn="ctr"/>
          <a:r>
            <a:rPr lang="en-US" altLang="zh-CN" sz="1800" b="1" dirty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rPr>
            <a:t>Chinese Indonesian</a:t>
          </a:r>
        </a:p>
      </dgm:t>
    </dgm:pt>
    <dgm:pt modelId="{353EA92E-78D5-4B2F-A7E6-8DC8D8314687}" type="parTrans" cxnId="{B10C3D0E-9A4F-4A32-B4FF-D014AFEB9F61}">
      <dgm:prSet/>
      <dgm:spPr/>
      <dgm:t>
        <a:bodyPr/>
        <a:lstStyle/>
        <a:p>
          <a:endParaRPr lang="zh-CN" altLang="en-US"/>
        </a:p>
      </dgm:t>
    </dgm:pt>
    <dgm:pt modelId="{C6940A5B-2B29-4953-8FF7-4FF09E6A53C9}" type="sibTrans" cxnId="{B10C3D0E-9A4F-4A32-B4FF-D014AFEB9F61}">
      <dgm:prSet/>
      <dgm:spPr/>
      <dgm:t>
        <a:bodyPr/>
        <a:lstStyle/>
        <a:p>
          <a:endParaRPr lang="zh-CN" altLang="en-US"/>
        </a:p>
      </dgm:t>
    </dgm:pt>
    <dgm:pt modelId="{F181E28C-6D52-4573-A74E-7002D1E13849}">
      <dgm:prSet/>
      <dgm:spPr/>
      <dgm:t>
        <a:bodyPr/>
        <a:lstStyle/>
        <a:p>
          <a:pPr algn="l"/>
          <a:endParaRPr lang="zh-CN" altLang="en-US" sz="2000" dirty="0">
            <a:latin typeface="Arial Unicode MS" panose="020B0604020202020204" pitchFamily="34" charset="-122"/>
            <a:ea typeface="Arial Unicode MS" panose="020B0604020202020204" pitchFamily="34" charset="-122"/>
            <a:cs typeface="Arial Unicode MS" panose="020B0604020202020204" pitchFamily="34" charset="-122"/>
          </a:endParaRPr>
        </a:p>
      </dgm:t>
    </dgm:pt>
    <dgm:pt modelId="{8955C404-F844-42F4-B195-EA3D3477F89B}" type="parTrans" cxnId="{BCB4595B-725F-49C3-9068-E9CE2D95938C}">
      <dgm:prSet/>
      <dgm:spPr/>
      <dgm:t>
        <a:bodyPr/>
        <a:lstStyle/>
        <a:p>
          <a:endParaRPr lang="zh-CN" altLang="en-US"/>
        </a:p>
      </dgm:t>
    </dgm:pt>
    <dgm:pt modelId="{E7BE7BF5-8030-4C5C-9B53-0A898CB15852}" type="sibTrans" cxnId="{BCB4595B-725F-49C3-9068-E9CE2D95938C}">
      <dgm:prSet/>
      <dgm:spPr/>
      <dgm:t>
        <a:bodyPr/>
        <a:lstStyle/>
        <a:p>
          <a:endParaRPr lang="zh-CN" altLang="en-US"/>
        </a:p>
      </dgm:t>
    </dgm:pt>
    <dgm:pt modelId="{8F101D56-1D6C-481A-8CD2-8AD5287C3429}" type="pres">
      <dgm:prSet presAssocID="{04230D2B-6C8C-425D-BC17-89352CB5A83E}" presName="Name0" presStyleCnt="0">
        <dgm:presLayoutVars>
          <dgm:dir/>
          <dgm:resizeHandles val="exact"/>
        </dgm:presLayoutVars>
      </dgm:prSet>
      <dgm:spPr/>
    </dgm:pt>
    <dgm:pt modelId="{D7A8AF20-D9F9-4985-8AA9-7ABFC8F77FF2}" type="pres">
      <dgm:prSet presAssocID="{04230D2B-6C8C-425D-BC17-89352CB5A83E}" presName="bkgdShp" presStyleLbl="alignAccFollowNode1" presStyleIdx="0" presStyleCnt="1" custLinFactNeighborX="-2917" custLinFactNeighborY="-347"/>
      <dgm:spPr/>
    </dgm:pt>
    <dgm:pt modelId="{E4B8482F-1C1E-4452-B300-A629B963B915}" type="pres">
      <dgm:prSet presAssocID="{04230D2B-6C8C-425D-BC17-89352CB5A83E}" presName="linComp" presStyleCnt="0"/>
      <dgm:spPr/>
    </dgm:pt>
    <dgm:pt modelId="{4845800A-BF7E-4585-B02B-A23B3C9347FD}" type="pres">
      <dgm:prSet presAssocID="{C3FA51BB-EAB6-4E92-A757-FA3581DD3C3F}" presName="compNode" presStyleCnt="0"/>
      <dgm:spPr/>
    </dgm:pt>
    <dgm:pt modelId="{E61A96EC-0880-423E-BF52-F9F46D0BBE4E}" type="pres">
      <dgm:prSet presAssocID="{C3FA51BB-EAB6-4E92-A757-FA3581DD3C3F}" presName="node" presStyleLbl="node1" presStyleIdx="0" presStyleCnt="3" custLinFactNeighborY="-795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7260A300-708D-4CA7-8731-BCEAA96C5843}" type="pres">
      <dgm:prSet presAssocID="{C3FA51BB-EAB6-4E92-A757-FA3581DD3C3F}" presName="invisiNode" presStyleLbl="node1" presStyleIdx="0" presStyleCnt="3"/>
      <dgm:spPr/>
    </dgm:pt>
    <dgm:pt modelId="{33861BF0-3D04-41C8-9C23-CDC802F1A19F}" type="pres">
      <dgm:prSet presAssocID="{C3FA51BB-EAB6-4E92-A757-FA3581DD3C3F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A0DAA98E-3CEB-4E20-9B07-2B841E151842}" type="pres">
      <dgm:prSet presAssocID="{A1CFB7EA-034E-4C66-9DD2-8598FD7444B2}" presName="sibTrans" presStyleLbl="sibTrans2D1" presStyleIdx="0" presStyleCnt="0"/>
      <dgm:spPr/>
      <dgm:t>
        <a:bodyPr/>
        <a:lstStyle/>
        <a:p>
          <a:endParaRPr lang="zh-CN" altLang="en-US"/>
        </a:p>
      </dgm:t>
    </dgm:pt>
    <dgm:pt modelId="{3FFBEA60-5E2C-4357-AEAF-EEACB4C74137}" type="pres">
      <dgm:prSet presAssocID="{F0F44D3E-7415-418C-BDE6-5D7C2AA77245}" presName="compNode" presStyleCnt="0"/>
      <dgm:spPr/>
    </dgm:pt>
    <dgm:pt modelId="{EF2F90AC-9AF6-455B-9CB3-45DC89158CC4}" type="pres">
      <dgm:prSet presAssocID="{F0F44D3E-7415-418C-BDE6-5D7C2AA77245}" presName="node" presStyleLbl="node1" presStyleIdx="1" presStyleCnt="3" custLinFactNeighborY="-795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8426DDD-0C7E-4807-B637-8753395A7CAB}" type="pres">
      <dgm:prSet presAssocID="{F0F44D3E-7415-418C-BDE6-5D7C2AA77245}" presName="invisiNode" presStyleLbl="node1" presStyleIdx="1" presStyleCnt="3"/>
      <dgm:spPr/>
    </dgm:pt>
    <dgm:pt modelId="{FD2B1116-4BA1-403C-AB47-08DD4B8B42BC}" type="pres">
      <dgm:prSet presAssocID="{F0F44D3E-7415-418C-BDE6-5D7C2AA77245}" presName="imagNode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</dgm:spPr>
    </dgm:pt>
    <dgm:pt modelId="{02442A88-58C6-4F74-8E59-E02182461F88}" type="pres">
      <dgm:prSet presAssocID="{F2761676-C929-4FC2-BC5C-AB685FFD5191}" presName="sibTrans" presStyleLbl="sibTrans2D1" presStyleIdx="0" presStyleCnt="0"/>
      <dgm:spPr/>
      <dgm:t>
        <a:bodyPr/>
        <a:lstStyle/>
        <a:p>
          <a:endParaRPr lang="zh-CN" altLang="en-US"/>
        </a:p>
      </dgm:t>
    </dgm:pt>
    <dgm:pt modelId="{203F6CCC-C2F2-40FD-9FD9-F7289B5C1F89}" type="pres">
      <dgm:prSet presAssocID="{9E2A7CFD-B05F-4585-97AC-6E49B8FD9CD1}" presName="compNode" presStyleCnt="0"/>
      <dgm:spPr/>
    </dgm:pt>
    <dgm:pt modelId="{01543031-039A-4EA4-93D2-F953237BA3E4}" type="pres">
      <dgm:prSet presAssocID="{9E2A7CFD-B05F-4585-97AC-6E49B8FD9CD1}" presName="node" presStyleLbl="node1" presStyleIdx="2" presStyleCnt="3" custLinFactNeighborY="-7952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C26B4B3-2E6A-48A1-BA2F-1A7D78E0744F}" type="pres">
      <dgm:prSet presAssocID="{9E2A7CFD-B05F-4585-97AC-6E49B8FD9CD1}" presName="invisiNode" presStyleLbl="node1" presStyleIdx="2" presStyleCnt="3"/>
      <dgm:spPr/>
    </dgm:pt>
    <dgm:pt modelId="{35FD2032-4F74-41EB-B200-6F24E51E92EE}" type="pres">
      <dgm:prSet presAssocID="{9E2A7CFD-B05F-4585-97AC-6E49B8FD9CD1}" presName="imagNode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4000" b="-34000"/>
          </a:stretch>
        </a:blipFill>
      </dgm:spPr>
    </dgm:pt>
  </dgm:ptLst>
  <dgm:cxnLst>
    <dgm:cxn modelId="{7B488094-1A30-4B48-BEB8-5F46E265A3BF}" type="presOf" srcId="{F0F44D3E-7415-418C-BDE6-5D7C2AA77245}" destId="{EF2F90AC-9AF6-455B-9CB3-45DC89158CC4}" srcOrd="0" destOrd="0" presId="urn:microsoft.com/office/officeart/2005/8/layout/pList2"/>
    <dgm:cxn modelId="{1EC72ABD-543A-47F2-979D-1A205B9330A3}" srcId="{04230D2B-6C8C-425D-BC17-89352CB5A83E}" destId="{F0F44D3E-7415-418C-BDE6-5D7C2AA77245}" srcOrd="1" destOrd="0" parTransId="{5718A66D-BEFC-4926-972A-6A4837D0AA86}" sibTransId="{F2761676-C929-4FC2-BC5C-AB685FFD5191}"/>
    <dgm:cxn modelId="{6F451447-31C1-445A-9A8D-2EBA1126C980}" type="presOf" srcId="{F181E28C-6D52-4573-A74E-7002D1E13849}" destId="{01543031-039A-4EA4-93D2-F953237BA3E4}" srcOrd="0" destOrd="1" presId="urn:microsoft.com/office/officeart/2005/8/layout/pList2"/>
    <dgm:cxn modelId="{0FAC5F77-95C6-48AF-8C71-136A586EAC4F}" type="presOf" srcId="{A1CFB7EA-034E-4C66-9DD2-8598FD7444B2}" destId="{A0DAA98E-3CEB-4E20-9B07-2B841E151842}" srcOrd="0" destOrd="0" presId="urn:microsoft.com/office/officeart/2005/8/layout/pList2"/>
    <dgm:cxn modelId="{AE35CE9D-748C-44B6-8429-1BAF681C2DB2}" type="presOf" srcId="{04230D2B-6C8C-425D-BC17-89352CB5A83E}" destId="{8F101D56-1D6C-481A-8CD2-8AD5287C3429}" srcOrd="0" destOrd="0" presId="urn:microsoft.com/office/officeart/2005/8/layout/pList2"/>
    <dgm:cxn modelId="{B10C3D0E-9A4F-4A32-B4FF-D014AFEB9F61}" srcId="{04230D2B-6C8C-425D-BC17-89352CB5A83E}" destId="{9E2A7CFD-B05F-4585-97AC-6E49B8FD9CD1}" srcOrd="2" destOrd="0" parTransId="{353EA92E-78D5-4B2F-A7E6-8DC8D8314687}" sibTransId="{C6940A5B-2B29-4953-8FF7-4FF09E6A53C9}"/>
    <dgm:cxn modelId="{AA5CFF1A-ABF5-4B9A-BC8F-5FCE8A54D173}" type="presOf" srcId="{F2761676-C929-4FC2-BC5C-AB685FFD5191}" destId="{02442A88-58C6-4F74-8E59-E02182461F88}" srcOrd="0" destOrd="0" presId="urn:microsoft.com/office/officeart/2005/8/layout/pList2"/>
    <dgm:cxn modelId="{BCB4595B-725F-49C3-9068-E9CE2D95938C}" srcId="{9E2A7CFD-B05F-4585-97AC-6E49B8FD9CD1}" destId="{F181E28C-6D52-4573-A74E-7002D1E13849}" srcOrd="0" destOrd="0" parTransId="{8955C404-F844-42F4-B195-EA3D3477F89B}" sibTransId="{E7BE7BF5-8030-4C5C-9B53-0A898CB15852}"/>
    <dgm:cxn modelId="{C76CD572-B121-456F-B05D-F00C41E200DA}" type="presOf" srcId="{C3FA51BB-EAB6-4E92-A757-FA3581DD3C3F}" destId="{E61A96EC-0880-423E-BF52-F9F46D0BBE4E}" srcOrd="0" destOrd="0" presId="urn:microsoft.com/office/officeart/2005/8/layout/pList2"/>
    <dgm:cxn modelId="{C71A63D6-A35B-459B-AF35-3FEAE172827F}" srcId="{04230D2B-6C8C-425D-BC17-89352CB5A83E}" destId="{C3FA51BB-EAB6-4E92-A757-FA3581DD3C3F}" srcOrd="0" destOrd="0" parTransId="{FA761030-269B-4535-8B36-5DB027533C5C}" sibTransId="{A1CFB7EA-034E-4C66-9DD2-8598FD7444B2}"/>
    <dgm:cxn modelId="{EEA4BBC1-2AA1-4F12-8202-09CCCCC09ACA}" type="presOf" srcId="{9E2A7CFD-B05F-4585-97AC-6E49B8FD9CD1}" destId="{01543031-039A-4EA4-93D2-F953237BA3E4}" srcOrd="0" destOrd="0" presId="urn:microsoft.com/office/officeart/2005/8/layout/pList2"/>
    <dgm:cxn modelId="{E9A7FFFE-EE93-4731-AF41-CDD43668B2FA}" type="presParOf" srcId="{8F101D56-1D6C-481A-8CD2-8AD5287C3429}" destId="{D7A8AF20-D9F9-4985-8AA9-7ABFC8F77FF2}" srcOrd="0" destOrd="0" presId="urn:microsoft.com/office/officeart/2005/8/layout/pList2"/>
    <dgm:cxn modelId="{199F1E71-D6F1-4C57-BA16-653D54F80DB1}" type="presParOf" srcId="{8F101D56-1D6C-481A-8CD2-8AD5287C3429}" destId="{E4B8482F-1C1E-4452-B300-A629B963B915}" srcOrd="1" destOrd="0" presId="urn:microsoft.com/office/officeart/2005/8/layout/pList2"/>
    <dgm:cxn modelId="{5FE7E594-0364-40A5-9E86-035FA5F797F2}" type="presParOf" srcId="{E4B8482F-1C1E-4452-B300-A629B963B915}" destId="{4845800A-BF7E-4585-B02B-A23B3C9347FD}" srcOrd="0" destOrd="0" presId="urn:microsoft.com/office/officeart/2005/8/layout/pList2"/>
    <dgm:cxn modelId="{C5A45300-1DB5-4053-A726-BC272A0ACA2F}" type="presParOf" srcId="{4845800A-BF7E-4585-B02B-A23B3C9347FD}" destId="{E61A96EC-0880-423E-BF52-F9F46D0BBE4E}" srcOrd="0" destOrd="0" presId="urn:microsoft.com/office/officeart/2005/8/layout/pList2"/>
    <dgm:cxn modelId="{75D38261-BCBD-4132-B492-92BBB1A2AC4B}" type="presParOf" srcId="{4845800A-BF7E-4585-B02B-A23B3C9347FD}" destId="{7260A300-708D-4CA7-8731-BCEAA96C5843}" srcOrd="1" destOrd="0" presId="urn:microsoft.com/office/officeart/2005/8/layout/pList2"/>
    <dgm:cxn modelId="{E685CDC4-0C0F-4569-BF14-D06F5F19BBB7}" type="presParOf" srcId="{4845800A-BF7E-4585-B02B-A23B3C9347FD}" destId="{33861BF0-3D04-41C8-9C23-CDC802F1A19F}" srcOrd="2" destOrd="0" presId="urn:microsoft.com/office/officeart/2005/8/layout/pList2"/>
    <dgm:cxn modelId="{C5D5D15D-77A9-491E-A636-935C8283904B}" type="presParOf" srcId="{E4B8482F-1C1E-4452-B300-A629B963B915}" destId="{A0DAA98E-3CEB-4E20-9B07-2B841E151842}" srcOrd="1" destOrd="0" presId="urn:microsoft.com/office/officeart/2005/8/layout/pList2"/>
    <dgm:cxn modelId="{7187458C-1ECD-4DAD-9D19-2910188241A9}" type="presParOf" srcId="{E4B8482F-1C1E-4452-B300-A629B963B915}" destId="{3FFBEA60-5E2C-4357-AEAF-EEACB4C74137}" srcOrd="2" destOrd="0" presId="urn:microsoft.com/office/officeart/2005/8/layout/pList2"/>
    <dgm:cxn modelId="{6EF45917-9510-486C-B764-26C4F57C7758}" type="presParOf" srcId="{3FFBEA60-5E2C-4357-AEAF-EEACB4C74137}" destId="{EF2F90AC-9AF6-455B-9CB3-45DC89158CC4}" srcOrd="0" destOrd="0" presId="urn:microsoft.com/office/officeart/2005/8/layout/pList2"/>
    <dgm:cxn modelId="{67ADDB2D-1550-4F07-B452-9EF0C6E69252}" type="presParOf" srcId="{3FFBEA60-5E2C-4357-AEAF-EEACB4C74137}" destId="{F8426DDD-0C7E-4807-B637-8753395A7CAB}" srcOrd="1" destOrd="0" presId="urn:microsoft.com/office/officeart/2005/8/layout/pList2"/>
    <dgm:cxn modelId="{C61973F9-CDDE-4B64-B6F8-3181667F507E}" type="presParOf" srcId="{3FFBEA60-5E2C-4357-AEAF-EEACB4C74137}" destId="{FD2B1116-4BA1-403C-AB47-08DD4B8B42BC}" srcOrd="2" destOrd="0" presId="urn:microsoft.com/office/officeart/2005/8/layout/pList2"/>
    <dgm:cxn modelId="{2B34BB61-6366-4334-AF3B-2E3016030495}" type="presParOf" srcId="{E4B8482F-1C1E-4452-B300-A629B963B915}" destId="{02442A88-58C6-4F74-8E59-E02182461F88}" srcOrd="3" destOrd="0" presId="urn:microsoft.com/office/officeart/2005/8/layout/pList2"/>
    <dgm:cxn modelId="{F42875EE-704B-49FF-859F-14DCA34FB07A}" type="presParOf" srcId="{E4B8482F-1C1E-4452-B300-A629B963B915}" destId="{203F6CCC-C2F2-40FD-9FD9-F7289B5C1F89}" srcOrd="4" destOrd="0" presId="urn:microsoft.com/office/officeart/2005/8/layout/pList2"/>
    <dgm:cxn modelId="{C4F6F6FC-CE66-46CC-BC10-6E785CE6F6D7}" type="presParOf" srcId="{203F6CCC-C2F2-40FD-9FD9-F7289B5C1F89}" destId="{01543031-039A-4EA4-93D2-F953237BA3E4}" srcOrd="0" destOrd="0" presId="urn:microsoft.com/office/officeart/2005/8/layout/pList2"/>
    <dgm:cxn modelId="{B01430FA-69F6-4C24-BDEE-DF291E4C4A88}" type="presParOf" srcId="{203F6CCC-C2F2-40FD-9FD9-F7289B5C1F89}" destId="{DC26B4B3-2E6A-48A1-BA2F-1A7D78E0744F}" srcOrd="1" destOrd="0" presId="urn:microsoft.com/office/officeart/2005/8/layout/pList2"/>
    <dgm:cxn modelId="{16F18C37-614B-44C3-BC95-2057457BFC69}" type="presParOf" srcId="{203F6CCC-C2F2-40FD-9FD9-F7289B5C1F89}" destId="{35FD2032-4F74-41EB-B200-6F24E51E92EE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8AF20-D9F9-4985-8AA9-7ABFC8F77FF2}">
      <dsp:nvSpPr>
        <dsp:cNvPr id="0" name=""/>
        <dsp:cNvSpPr/>
      </dsp:nvSpPr>
      <dsp:spPr>
        <a:xfrm>
          <a:off x="0" y="0"/>
          <a:ext cx="8128000" cy="2438400"/>
        </a:xfrm>
        <a:prstGeom prst="roundRect">
          <a:avLst>
            <a:gd name="adj" fmla="val 1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861BF0-3D04-41C8-9C23-CDC802F1A19F}">
      <dsp:nvSpPr>
        <dsp:cNvPr id="0" name=""/>
        <dsp:cNvSpPr/>
      </dsp:nvSpPr>
      <dsp:spPr>
        <a:xfrm>
          <a:off x="243839" y="325120"/>
          <a:ext cx="2387600" cy="178816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A96EC-0880-423E-BF52-F9F46D0BBE4E}">
      <dsp:nvSpPr>
        <dsp:cNvPr id="0" name=""/>
        <dsp:cNvSpPr/>
      </dsp:nvSpPr>
      <dsp:spPr>
        <a:xfrm rot="10800000">
          <a:off x="243839" y="2201409"/>
          <a:ext cx="2387600" cy="29802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b="1" kern="1200" dirty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rPr>
            <a:t>Muslim</a:t>
          </a:r>
          <a:endParaRPr lang="zh-CN" altLang="en-US" sz="2400" kern="1200" dirty="0">
            <a:latin typeface="Arial Unicode MS" panose="020B0604020202020204" pitchFamily="34" charset="-122"/>
            <a:ea typeface="Arial Unicode MS" panose="020B0604020202020204" pitchFamily="34" charset="-122"/>
            <a:cs typeface="Arial Unicode MS" panose="020B0604020202020204" pitchFamily="34" charset="-122"/>
          </a:endParaRPr>
        </a:p>
      </dsp:txBody>
      <dsp:txXfrm rot="10800000">
        <a:off x="317266" y="2201409"/>
        <a:ext cx="2240746" cy="2906839"/>
      </dsp:txXfrm>
    </dsp:sp>
    <dsp:sp modelId="{FD2B1116-4BA1-403C-AB47-08DD4B8B42BC}">
      <dsp:nvSpPr>
        <dsp:cNvPr id="0" name=""/>
        <dsp:cNvSpPr/>
      </dsp:nvSpPr>
      <dsp:spPr>
        <a:xfrm>
          <a:off x="2870200" y="325120"/>
          <a:ext cx="2387600" cy="178816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7000" b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2F90AC-9AF6-455B-9CB3-45DC89158CC4}">
      <dsp:nvSpPr>
        <dsp:cNvPr id="0" name=""/>
        <dsp:cNvSpPr/>
      </dsp:nvSpPr>
      <dsp:spPr>
        <a:xfrm rot="10800000">
          <a:off x="2870200" y="2201409"/>
          <a:ext cx="2387600" cy="29802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b="1" kern="1200" dirty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rPr>
            <a:t>Hindu</a:t>
          </a:r>
        </a:p>
      </dsp:txBody>
      <dsp:txXfrm rot="10800000">
        <a:off x="2943627" y="2201409"/>
        <a:ext cx="2240746" cy="2906839"/>
      </dsp:txXfrm>
    </dsp:sp>
    <dsp:sp modelId="{35FD2032-4F74-41EB-B200-6F24E51E92EE}">
      <dsp:nvSpPr>
        <dsp:cNvPr id="0" name=""/>
        <dsp:cNvSpPr/>
      </dsp:nvSpPr>
      <dsp:spPr>
        <a:xfrm>
          <a:off x="5496559" y="325120"/>
          <a:ext cx="2387600" cy="178816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4000" b="-3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543031-039A-4EA4-93D2-F953237BA3E4}">
      <dsp:nvSpPr>
        <dsp:cNvPr id="0" name=""/>
        <dsp:cNvSpPr/>
      </dsp:nvSpPr>
      <dsp:spPr>
        <a:xfrm rot="10800000">
          <a:off x="5496559" y="2201409"/>
          <a:ext cx="2387600" cy="29802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800" b="1" kern="1200" dirty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rPr>
            <a:t>Chinese Indonesian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zh-CN" altLang="en-US" sz="2000" kern="1200" dirty="0">
            <a:latin typeface="Arial Unicode MS" panose="020B0604020202020204" pitchFamily="34" charset="-122"/>
            <a:ea typeface="Arial Unicode MS" panose="020B0604020202020204" pitchFamily="34" charset="-122"/>
            <a:cs typeface="Arial Unicode MS" panose="020B0604020202020204" pitchFamily="34" charset="-122"/>
          </a:endParaRPr>
        </a:p>
      </dsp:txBody>
      <dsp:txXfrm rot="10800000">
        <a:off x="5569986" y="2201409"/>
        <a:ext cx="2240746" cy="2906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E9BF49-395B-4E31-B52F-58A1B936D99E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097F6-6ACE-4101-BD33-590D4CF866A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1084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5412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77768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68275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457200" algn="just">
              <a:lnSpc>
                <a:spcPct val="150000"/>
              </a:lnSpc>
            </a:pPr>
            <a:r>
              <a:rPr lang="en-GB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Theories and model: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Hall’s high-context and low-context cultures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Hofstede's cultural dimensions theory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communication effectiveness model</a:t>
            </a:r>
            <a:endParaRPr lang="zh-CN" altLang="en-US" dirty="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Gift-giving</a:t>
            </a: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79748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850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9212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6619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84575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194242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08189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6471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12455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21833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126455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098672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07887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59582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085770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71880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92513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42130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584182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60216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15699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56827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345496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694127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99962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29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711146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30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765991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31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18361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32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361658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33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47267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34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98063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097F6-6ACE-4101-BD33-590D4CF866A6}" type="slidenum">
              <a:rPr lang="zh-CN" altLang="en-US" smtClean="0"/>
              <a:t>35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8280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688A0493-F3F2-4D5B-9E13-F3A993D5A13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911B01BA-F16E-4B6C-88B6-698276D46F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2F2F2">
              <a:alpha val="9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060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4FF04F67-E404-4195-85C1-FDA36A76971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B5B48FAC-A02A-4044-A924-4BD3F6DAE99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2F2F2">
              <a:alpha val="9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181D9823-9087-4703-9A44-A3AAC1D33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31" y="287313"/>
            <a:ext cx="4493538" cy="523220"/>
          </a:xfrm>
        </p:spPr>
        <p:txBody>
          <a:bodyPr wrap="none">
            <a:spAutoFit/>
          </a:bodyPr>
          <a:lstStyle>
            <a:lvl1pPr>
              <a:lnSpc>
                <a:spcPct val="100000"/>
              </a:lnSpc>
              <a:defRPr sz="28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任意多边形: 形状 2">
            <a:extLst>
              <a:ext uri="{FF2B5EF4-FFF2-40B4-BE49-F238E27FC236}">
                <a16:creationId xmlns:a16="http://schemas.microsoft.com/office/drawing/2014/main" id="{C067DEAD-37C1-4776-93DE-2F2FC6E3940B}"/>
              </a:ext>
            </a:extLst>
          </p:cNvPr>
          <p:cNvSpPr/>
          <p:nvPr userDrawn="1"/>
        </p:nvSpPr>
        <p:spPr>
          <a:xfrm>
            <a:off x="293213" y="355950"/>
            <a:ext cx="371720" cy="385947"/>
          </a:xfrm>
          <a:custGeom>
            <a:avLst/>
            <a:gdLst>
              <a:gd name="connsiteX0" fmla="*/ 155274 w 432037"/>
              <a:gd name="connsiteY0" fmla="*/ 0 h 448573"/>
              <a:gd name="connsiteX1" fmla="*/ 432037 w 432037"/>
              <a:gd name="connsiteY1" fmla="*/ 0 h 448573"/>
              <a:gd name="connsiteX2" fmla="*/ 276764 w 432037"/>
              <a:gd name="connsiteY2" fmla="*/ 448571 h 448573"/>
              <a:gd name="connsiteX3" fmla="*/ 310553 w 432037"/>
              <a:gd name="connsiteY3" fmla="*/ 448571 h 448573"/>
              <a:gd name="connsiteX4" fmla="*/ 310552 w 432037"/>
              <a:gd name="connsiteY4" fmla="*/ 448573 h 448573"/>
              <a:gd name="connsiteX5" fmla="*/ 0 w 432037"/>
              <a:gd name="connsiteY5" fmla="*/ 448573 h 448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2037" h="448573">
                <a:moveTo>
                  <a:pt x="155274" y="0"/>
                </a:moveTo>
                <a:lnTo>
                  <a:pt x="432037" y="0"/>
                </a:lnTo>
                <a:lnTo>
                  <a:pt x="276764" y="448571"/>
                </a:lnTo>
                <a:lnTo>
                  <a:pt x="310553" y="448571"/>
                </a:lnTo>
                <a:lnTo>
                  <a:pt x="310552" y="448573"/>
                </a:lnTo>
                <a:lnTo>
                  <a:pt x="0" y="44857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任意多边形: 形状 3">
            <a:extLst>
              <a:ext uri="{FF2B5EF4-FFF2-40B4-BE49-F238E27FC236}">
                <a16:creationId xmlns:a16="http://schemas.microsoft.com/office/drawing/2014/main" id="{61F9A50D-1B85-42D2-AA2C-6DA5B7533A1E}"/>
              </a:ext>
            </a:extLst>
          </p:cNvPr>
          <p:cNvSpPr/>
          <p:nvPr userDrawn="1"/>
        </p:nvSpPr>
        <p:spPr>
          <a:xfrm>
            <a:off x="590966" y="355950"/>
            <a:ext cx="196065" cy="385947"/>
          </a:xfrm>
          <a:custGeom>
            <a:avLst/>
            <a:gdLst>
              <a:gd name="connsiteX0" fmla="*/ 155274 w 227880"/>
              <a:gd name="connsiteY0" fmla="*/ 0 h 448573"/>
              <a:gd name="connsiteX1" fmla="*/ 227880 w 227880"/>
              <a:gd name="connsiteY1" fmla="*/ 0 h 448573"/>
              <a:gd name="connsiteX2" fmla="*/ 72606 w 227880"/>
              <a:gd name="connsiteY2" fmla="*/ 448573 h 448573"/>
              <a:gd name="connsiteX3" fmla="*/ 0 w 227880"/>
              <a:gd name="connsiteY3" fmla="*/ 448573 h 448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880" h="448573">
                <a:moveTo>
                  <a:pt x="155274" y="0"/>
                </a:moveTo>
                <a:lnTo>
                  <a:pt x="227880" y="0"/>
                </a:lnTo>
                <a:lnTo>
                  <a:pt x="72606" y="448573"/>
                </a:lnTo>
                <a:lnTo>
                  <a:pt x="0" y="44857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8164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2EDF7F50-9DDC-429D-A844-AD51A1F5F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12E0433-87B9-4779-86C5-57874C3D41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8FD3B07-D806-4BE0-B72B-DB0275B7B0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137CA-D131-4EF6-9B14-D9F7E276C745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C1F2046-F07B-4D3E-A33F-27E4276A78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095F106-1773-47AA-88ED-9215FDFC77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755A1B-FC52-483B-B683-58CCB797846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36053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4" r:id="rId2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factsofindonesia.com/gift-giving-etiquette-in-indonesia" TargetMode="External"/><Relationship Id="rId3" Type="http://schemas.openxmlformats.org/officeDocument/2006/relationships/hyperlink" Target="https://www.worldbank.org/en/country/indonesia/overview" TargetMode="External"/><Relationship Id="rId7" Type="http://schemas.openxmlformats.org/officeDocument/2006/relationships/hyperlink" Target="https://scholarworks.gvsu.edu/cgi/viewcontent.cgi?article=1014&amp;context=orpc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ulturematters.com/power-distance-index-examples/" TargetMode="External"/><Relationship Id="rId5" Type="http://schemas.openxmlformats.org/officeDocument/2006/relationships/hyperlink" Target="https://www2.pacific.edu/sis/culture/pub/Context_Cultures_High_and_Lo.htm" TargetMode="External"/><Relationship Id="rId4" Type="http://schemas.openxmlformats.org/officeDocument/2006/relationships/hyperlink" Target="http://www.visiontimes.com/2016/06/02/a-chinese-taboo-never-write-other-peoples-names-using-red-ink.html" TargetMode="External"/><Relationship Id="rId9" Type="http://schemas.openxmlformats.org/officeDocument/2006/relationships/hyperlink" Target="https://www.veem.com/library/the-etiquette-of-gift-giving-in-indonesia/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theculturetrip.com/asia/malaysia/articles/11-things-that-are-illegal-in-malaysia/" TargetMode="External"/><Relationship Id="rId3" Type="http://schemas.openxmlformats.org/officeDocument/2006/relationships/hyperlink" Target="https://askopinion.com/how-to-build-strong-business-relations" TargetMode="External"/><Relationship Id="rId7" Type="http://schemas.openxmlformats.org/officeDocument/2006/relationships/hyperlink" Target="https://asiasociety.org/education/introduction-southeast-asia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erriam-webster.com/dictionary/bribe" TargetMode="External"/><Relationship Id="rId5" Type="http://schemas.openxmlformats.org/officeDocument/2006/relationships/hyperlink" Target="https://www.pewresearch.org/topics/muslims-and-islam/" TargetMode="External"/><Relationship Id="rId4" Type="http://schemas.openxmlformats.org/officeDocument/2006/relationships/hyperlink" Target="http://www.tradeready.ca/2015/trade-takeaways/5-considerations-building-strong-international-business-relationships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1971/03/what-we-can-learn-from-japanese-management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holarworks.gvsu.edu/cgi/viewcontent.cgi?article=1014&amp;context=orpc" TargetMode="External"/><Relationship Id="rId5" Type="http://schemas.openxmlformats.org/officeDocument/2006/relationships/hyperlink" Target="https://culturematters.com/power-distance-index-examples/" TargetMode="External"/><Relationship Id="rId4" Type="http://schemas.openxmlformats.org/officeDocument/2006/relationships/hyperlink" Target="https://www2.pacific.edu/sis/culture/pub/Context_Cultures_High_and_Lo.htm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AB10FB2A-D1C1-4494-89BE-3113207D9059}"/>
              </a:ext>
            </a:extLst>
          </p:cNvPr>
          <p:cNvSpPr/>
          <p:nvPr/>
        </p:nvSpPr>
        <p:spPr>
          <a:xfrm>
            <a:off x="0" y="2984390"/>
            <a:ext cx="4097079" cy="411125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C128EA61-D2B4-4A74-95E1-D7AF5A971BE5}"/>
              </a:ext>
            </a:extLst>
          </p:cNvPr>
          <p:cNvSpPr/>
          <p:nvPr/>
        </p:nvSpPr>
        <p:spPr>
          <a:xfrm>
            <a:off x="0" y="3551455"/>
            <a:ext cx="12192000" cy="126000"/>
          </a:xfrm>
          <a:prstGeom prst="rect">
            <a:avLst/>
          </a:prstGeom>
          <a:solidFill>
            <a:srgbClr val="D145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CB6D62AF-6A07-4969-8107-F05A84C79418}"/>
              </a:ext>
            </a:extLst>
          </p:cNvPr>
          <p:cNvSpPr txBox="1"/>
          <p:nvPr/>
        </p:nvSpPr>
        <p:spPr>
          <a:xfrm>
            <a:off x="6426947" y="2844713"/>
            <a:ext cx="52058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Choice of country : Indonesia</a:t>
            </a:r>
            <a:endParaRPr lang="zh-CN" altLang="en-US" sz="2800" dirty="0">
              <a:solidFill>
                <a:srgbClr val="44546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BEAF654A-A2FC-4EDD-94DA-33B373764D7C}"/>
              </a:ext>
            </a:extLst>
          </p:cNvPr>
          <p:cNvSpPr txBox="1"/>
          <p:nvPr/>
        </p:nvSpPr>
        <p:spPr>
          <a:xfrm>
            <a:off x="658050" y="1658126"/>
            <a:ext cx="111124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Expanding the </a:t>
            </a:r>
            <a:r>
              <a:rPr lang="en-US" altLang="zh-CN" sz="3200" dirty="0" err="1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Jewellery</a:t>
            </a:r>
            <a:r>
              <a:rPr lang="en-US" altLang="zh-CN" sz="3200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Business into the Asian Market</a:t>
            </a:r>
            <a:endParaRPr lang="zh-CN" altLang="en-US" sz="3200" dirty="0">
              <a:solidFill>
                <a:srgbClr val="44546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CB6D62AF-6A07-4969-8107-F05A84C79418}"/>
              </a:ext>
            </a:extLst>
          </p:cNvPr>
          <p:cNvSpPr txBox="1"/>
          <p:nvPr/>
        </p:nvSpPr>
        <p:spPr>
          <a:xfrm>
            <a:off x="8790409" y="3984570"/>
            <a:ext cx="255871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Delivered by : </a:t>
            </a:r>
          </a:p>
          <a:p>
            <a:pPr>
              <a:lnSpc>
                <a:spcPct val="150000"/>
              </a:lnSpc>
            </a:pP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Zhuoer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Tan (1901688)</a:t>
            </a:r>
          </a:p>
          <a:p>
            <a:pPr>
              <a:lnSpc>
                <a:spcPct val="150000"/>
              </a:lnSpc>
            </a:pP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Siping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Xue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(1904774)</a:t>
            </a:r>
          </a:p>
          <a:p>
            <a:pPr>
              <a:lnSpc>
                <a:spcPct val="150000"/>
              </a:lnSpc>
            </a:pP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Seroja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Ruslan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(1903964)</a:t>
            </a:r>
          </a:p>
          <a:p>
            <a:pPr>
              <a:lnSpc>
                <a:spcPct val="150000"/>
              </a:lnSpc>
            </a:pP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Hongli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Shang (1904764)</a:t>
            </a:r>
            <a:endParaRPr lang="zh-CN" altLang="en-US" sz="1600" dirty="0">
              <a:solidFill>
                <a:srgbClr val="44546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69336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  <p:bldP spid="10" grpId="0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94EF0AB8-10FF-4EAA-A0DC-366395C9288B}"/>
              </a:ext>
            </a:extLst>
          </p:cNvPr>
          <p:cNvSpPr/>
          <p:nvPr/>
        </p:nvSpPr>
        <p:spPr>
          <a:xfrm>
            <a:off x="632460" y="1019175"/>
            <a:ext cx="10927080" cy="5189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B9361563-1AB7-49CE-89E5-DF5136D49952}"/>
              </a:ext>
            </a:extLst>
          </p:cNvPr>
          <p:cNvSpPr/>
          <p:nvPr/>
        </p:nvSpPr>
        <p:spPr>
          <a:xfrm>
            <a:off x="3657600" y="-1"/>
            <a:ext cx="4876800" cy="1396899"/>
          </a:xfrm>
          <a:prstGeom prst="rect">
            <a:avLst/>
          </a:prstGeom>
          <a:solidFill>
            <a:srgbClr val="D145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413FCE86-AAA9-465C-8D4E-EB0122DAD304}"/>
              </a:ext>
            </a:extLst>
          </p:cNvPr>
          <p:cNvSpPr/>
          <p:nvPr/>
        </p:nvSpPr>
        <p:spPr>
          <a:xfrm>
            <a:off x="4445262" y="373379"/>
            <a:ext cx="3301476" cy="13968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r>
              <a:rPr lang="en-US" altLang="zh-CN" sz="2400" b="1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CONTENTS</a:t>
            </a:r>
            <a:endParaRPr lang="en-US" altLang="zh-CN" sz="2400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307738DE-969F-4091-A8EB-4103FF382DA3}"/>
              </a:ext>
            </a:extLst>
          </p:cNvPr>
          <p:cNvGrpSpPr/>
          <p:nvPr/>
        </p:nvGrpSpPr>
        <p:grpSpPr>
          <a:xfrm>
            <a:off x="1435139" y="2044842"/>
            <a:ext cx="3306003" cy="713759"/>
            <a:chOff x="1838326" y="1647826"/>
            <a:chExt cx="3306003" cy="713759"/>
          </a:xfrm>
        </p:grpSpPr>
        <p:sp>
          <p:nvSpPr>
            <p:cNvPr id="6" name="平行四边形 5">
              <a:extLst>
                <a:ext uri="{FF2B5EF4-FFF2-40B4-BE49-F238E27FC236}">
                  <a16:creationId xmlns:a16="http://schemas.microsoft.com/office/drawing/2014/main" id="{53C6772A-D095-4C8B-8C8A-2D8FD227F51F}"/>
                </a:ext>
              </a:extLst>
            </p:cNvPr>
            <p:cNvSpPr/>
            <p:nvPr/>
          </p:nvSpPr>
          <p:spPr>
            <a:xfrm>
              <a:off x="1838326" y="1771651"/>
              <a:ext cx="685799" cy="589934"/>
            </a:xfrm>
            <a:prstGeom prst="parallelogram">
              <a:avLst>
                <a:gd name="adj" fmla="val 3187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72000" rtlCol="0" anchor="ctr"/>
            <a:lstStyle/>
            <a:p>
              <a:pPr algn="ctr"/>
              <a:r>
                <a:rPr lang="en-US" altLang="zh-CN" sz="28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zh-CN" altLang="en-US" sz="2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文本框 6">
              <a:extLst>
                <a:ext uri="{FF2B5EF4-FFF2-40B4-BE49-F238E27FC236}">
                  <a16:creationId xmlns:a16="http://schemas.microsoft.com/office/drawing/2014/main" id="{F9524E98-B6C1-40A8-93EB-A4CEBC55928A}"/>
                </a:ext>
              </a:extLst>
            </p:cNvPr>
            <p:cNvSpPr txBox="1"/>
            <p:nvPr/>
          </p:nvSpPr>
          <p:spPr>
            <a:xfrm>
              <a:off x="2524125" y="1647826"/>
              <a:ext cx="262020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Introduction</a:t>
              </a:r>
            </a:p>
          </p:txBody>
        </p:sp>
      </p:grpSp>
      <p:grpSp>
        <p:nvGrpSpPr>
          <p:cNvPr id="9" name="组合 8">
            <a:extLst>
              <a:ext uri="{FF2B5EF4-FFF2-40B4-BE49-F238E27FC236}">
                <a16:creationId xmlns:a16="http://schemas.microsoft.com/office/drawing/2014/main" id="{F7B065D1-5549-4CCC-B419-65325336C19C}"/>
              </a:ext>
            </a:extLst>
          </p:cNvPr>
          <p:cNvGrpSpPr/>
          <p:nvPr/>
        </p:nvGrpSpPr>
        <p:grpSpPr>
          <a:xfrm>
            <a:off x="1435139" y="3073585"/>
            <a:ext cx="5551233" cy="713759"/>
            <a:chOff x="1838326" y="1647826"/>
            <a:chExt cx="5551233" cy="713759"/>
          </a:xfrm>
        </p:grpSpPr>
        <p:sp>
          <p:nvSpPr>
            <p:cNvPr id="10" name="平行四边形 9">
              <a:extLst>
                <a:ext uri="{FF2B5EF4-FFF2-40B4-BE49-F238E27FC236}">
                  <a16:creationId xmlns:a16="http://schemas.microsoft.com/office/drawing/2014/main" id="{65FDC803-85C3-45B5-8900-B3CBD53B16DD}"/>
                </a:ext>
              </a:extLst>
            </p:cNvPr>
            <p:cNvSpPr/>
            <p:nvPr/>
          </p:nvSpPr>
          <p:spPr>
            <a:xfrm>
              <a:off x="1838326" y="1771651"/>
              <a:ext cx="685799" cy="589934"/>
            </a:xfrm>
            <a:prstGeom prst="parallelogram">
              <a:avLst>
                <a:gd name="adj" fmla="val 3187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72000" rtlCol="0" anchor="ctr"/>
            <a:lstStyle/>
            <a:p>
              <a:pPr algn="ctr"/>
              <a:r>
                <a:rPr lang="en-US" altLang="zh-CN" sz="28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endParaRPr lang="zh-CN" altLang="en-US" sz="2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" name="文本框 10">
              <a:extLst>
                <a:ext uri="{FF2B5EF4-FFF2-40B4-BE49-F238E27FC236}">
                  <a16:creationId xmlns:a16="http://schemas.microsoft.com/office/drawing/2014/main" id="{2D1A9885-DF42-4D58-80CC-B3674DB00DEF}"/>
                </a:ext>
              </a:extLst>
            </p:cNvPr>
            <p:cNvSpPr txBox="1"/>
            <p:nvPr/>
          </p:nvSpPr>
          <p:spPr>
            <a:xfrm>
              <a:off x="2524125" y="1647826"/>
              <a:ext cx="486543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General Analysis of Asia</a:t>
              </a:r>
              <a:endParaRPr lang="zh-CN" altLang="en-US" sz="32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3" name="组合 12">
            <a:extLst>
              <a:ext uri="{FF2B5EF4-FFF2-40B4-BE49-F238E27FC236}">
                <a16:creationId xmlns:a16="http://schemas.microsoft.com/office/drawing/2014/main" id="{C6EF33C8-89DF-4817-B1B8-9B4558AB0D77}"/>
              </a:ext>
            </a:extLst>
          </p:cNvPr>
          <p:cNvGrpSpPr/>
          <p:nvPr/>
        </p:nvGrpSpPr>
        <p:grpSpPr>
          <a:xfrm>
            <a:off x="1435139" y="4052344"/>
            <a:ext cx="7529532" cy="713759"/>
            <a:chOff x="1838326" y="1647826"/>
            <a:chExt cx="7529532" cy="713759"/>
          </a:xfrm>
        </p:grpSpPr>
        <p:sp>
          <p:nvSpPr>
            <p:cNvPr id="14" name="平行四边形 13">
              <a:extLst>
                <a:ext uri="{FF2B5EF4-FFF2-40B4-BE49-F238E27FC236}">
                  <a16:creationId xmlns:a16="http://schemas.microsoft.com/office/drawing/2014/main" id="{CD31E8BC-FD2C-47C7-A299-EA240B6C3D58}"/>
                </a:ext>
              </a:extLst>
            </p:cNvPr>
            <p:cNvSpPr/>
            <p:nvPr/>
          </p:nvSpPr>
          <p:spPr>
            <a:xfrm>
              <a:off x="1838326" y="1771651"/>
              <a:ext cx="685799" cy="589934"/>
            </a:xfrm>
            <a:prstGeom prst="parallelogram">
              <a:avLst>
                <a:gd name="adj" fmla="val 3187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72000" rtlCol="0" anchor="ctr"/>
            <a:lstStyle/>
            <a:p>
              <a:pPr algn="ctr"/>
              <a:r>
                <a:rPr lang="en-US" altLang="zh-CN" sz="28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</a:t>
              </a:r>
              <a:endParaRPr lang="zh-CN" altLang="en-US" sz="2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3914DCCE-E2D0-4632-8825-B09B5913104E}"/>
                </a:ext>
              </a:extLst>
            </p:cNvPr>
            <p:cNvSpPr txBox="1"/>
            <p:nvPr/>
          </p:nvSpPr>
          <p:spPr>
            <a:xfrm>
              <a:off x="2524125" y="1647826"/>
              <a:ext cx="684373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3200" dirty="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T</a:t>
              </a:r>
              <a:r>
                <a:rPr lang="en-US" altLang="zh-CN" sz="3200" dirty="0" smtClean="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he Country of Choice : Indonesia</a:t>
              </a:r>
              <a:endParaRPr lang="zh-CN" altLang="en-US" sz="32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7" name="组合 16">
            <a:extLst>
              <a:ext uri="{FF2B5EF4-FFF2-40B4-BE49-F238E27FC236}">
                <a16:creationId xmlns:a16="http://schemas.microsoft.com/office/drawing/2014/main" id="{53D12517-B56C-4519-A5A0-B454EEC122FB}"/>
              </a:ext>
            </a:extLst>
          </p:cNvPr>
          <p:cNvGrpSpPr/>
          <p:nvPr/>
        </p:nvGrpSpPr>
        <p:grpSpPr>
          <a:xfrm>
            <a:off x="1425133" y="5050395"/>
            <a:ext cx="3040931" cy="713759"/>
            <a:chOff x="1838326" y="1647826"/>
            <a:chExt cx="3040931" cy="713759"/>
          </a:xfrm>
        </p:grpSpPr>
        <p:sp>
          <p:nvSpPr>
            <p:cNvPr id="18" name="平行四边形 17">
              <a:extLst>
                <a:ext uri="{FF2B5EF4-FFF2-40B4-BE49-F238E27FC236}">
                  <a16:creationId xmlns:a16="http://schemas.microsoft.com/office/drawing/2014/main" id="{1AA550D7-1E1A-4389-9EA8-03E8B8F89124}"/>
                </a:ext>
              </a:extLst>
            </p:cNvPr>
            <p:cNvSpPr/>
            <p:nvPr/>
          </p:nvSpPr>
          <p:spPr>
            <a:xfrm>
              <a:off x="1838326" y="1771651"/>
              <a:ext cx="685799" cy="589934"/>
            </a:xfrm>
            <a:prstGeom prst="parallelogram">
              <a:avLst>
                <a:gd name="adj" fmla="val 3187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72000" rtlCol="0" anchor="ctr"/>
            <a:lstStyle/>
            <a:p>
              <a:pPr algn="ctr"/>
              <a:r>
                <a:rPr lang="en-US" altLang="zh-CN" sz="28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endParaRPr lang="zh-CN" altLang="en-US" sz="2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文本框 18">
              <a:extLst>
                <a:ext uri="{FF2B5EF4-FFF2-40B4-BE49-F238E27FC236}">
                  <a16:creationId xmlns:a16="http://schemas.microsoft.com/office/drawing/2014/main" id="{C49FE339-1DE3-4F58-978F-728113E9AA33}"/>
                </a:ext>
              </a:extLst>
            </p:cNvPr>
            <p:cNvSpPr txBox="1"/>
            <p:nvPr/>
          </p:nvSpPr>
          <p:spPr>
            <a:xfrm>
              <a:off x="2524125" y="1647826"/>
              <a:ext cx="235513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Conclusion</a:t>
              </a:r>
              <a:endParaRPr lang="zh-CN" altLang="en-US" sz="32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06620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C67F0F99-A45E-4B2E-8F2A-5C6DD407783B}"/>
              </a:ext>
            </a:extLst>
          </p:cNvPr>
          <p:cNvSpPr/>
          <p:nvPr/>
        </p:nvSpPr>
        <p:spPr>
          <a:xfrm>
            <a:off x="0" y="2451100"/>
            <a:ext cx="12192000" cy="1892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4AA6BCB-68D2-4F6D-A46B-FF7B1C2F28B1}"/>
              </a:ext>
            </a:extLst>
          </p:cNvPr>
          <p:cNvSpPr/>
          <p:nvPr/>
        </p:nvSpPr>
        <p:spPr>
          <a:xfrm>
            <a:off x="4800600" y="1956629"/>
            <a:ext cx="2590800" cy="1092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r>
              <a:rPr lang="en-US" altLang="zh-CN" sz="6000" i="1" dirty="0" smtClean="0">
                <a:latin typeface="+mj-ea"/>
                <a:ea typeface="+mj-ea"/>
              </a:rPr>
              <a:t>1.0</a:t>
            </a:r>
            <a:endParaRPr lang="zh-CN" altLang="en-US" sz="6000" i="1" dirty="0">
              <a:latin typeface="+mj-ea"/>
              <a:ea typeface="+mj-ea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CAA537D-DB78-4F18-BC83-3F5C7B0C286C}"/>
              </a:ext>
            </a:extLst>
          </p:cNvPr>
          <p:cNvSpPr txBox="1"/>
          <p:nvPr/>
        </p:nvSpPr>
        <p:spPr>
          <a:xfrm>
            <a:off x="4041221" y="3316357"/>
            <a:ext cx="4185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000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Introduction</a:t>
            </a:r>
            <a:endParaRPr lang="zh-CN" altLang="en-US" sz="4000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8413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443291A1-B7EB-4C5C-8EAD-D9139A58CC4C}"/>
              </a:ext>
            </a:extLst>
          </p:cNvPr>
          <p:cNvSpPr/>
          <p:nvPr/>
        </p:nvSpPr>
        <p:spPr>
          <a:xfrm>
            <a:off x="600074" y="952501"/>
            <a:ext cx="11591925" cy="854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B3BF780D-0DD7-48F3-82BD-BB78ED46EC3D}"/>
              </a:ext>
            </a:extLst>
          </p:cNvPr>
          <p:cNvSpPr/>
          <p:nvPr/>
        </p:nvSpPr>
        <p:spPr>
          <a:xfrm>
            <a:off x="2705101" y="1866900"/>
            <a:ext cx="9486898" cy="1047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04891F6A-E46A-4152-B367-139979F98D30}"/>
              </a:ext>
            </a:extLst>
          </p:cNvPr>
          <p:cNvSpPr txBox="1"/>
          <p:nvPr/>
        </p:nvSpPr>
        <p:spPr>
          <a:xfrm>
            <a:off x="7913725" y="1013588"/>
            <a:ext cx="32247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Introduction</a:t>
            </a:r>
            <a:endParaRPr lang="zh-CN" altLang="en-US" sz="40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2CA30A5D-77B0-4383-B63B-B602546986B6}"/>
              </a:ext>
            </a:extLst>
          </p:cNvPr>
          <p:cNvSpPr/>
          <p:nvPr/>
        </p:nvSpPr>
        <p:spPr>
          <a:xfrm>
            <a:off x="726533" y="2636495"/>
            <a:ext cx="10583695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7200" algn="just">
              <a:lnSpc>
                <a:spcPct val="150000"/>
              </a:lnSpc>
            </a:pPr>
            <a:r>
              <a:rPr lang="en-GB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With </a:t>
            </a:r>
            <a:r>
              <a:rPr lang="en-GB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Asian </a:t>
            </a:r>
            <a:r>
              <a:rPr lang="en-GB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jewellery market growing, business will be expanded in a certain country</a:t>
            </a:r>
            <a:r>
              <a:rPr lang="en-GB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en-GB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812604" y="3739896"/>
            <a:ext cx="5204296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7200" algn="just">
              <a:lnSpc>
                <a:spcPct val="150000"/>
              </a:lnSpc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Choosing Indonesia to expand business: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The required skills and competencies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Appropriate approaches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Cultural differences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Potential Failures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24974" y="3739896"/>
            <a:ext cx="5593407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457200" algn="just">
              <a:lnSpc>
                <a:spcPct val="150000"/>
              </a:lnSpc>
            </a:pPr>
            <a:r>
              <a:rPr lang="en-GB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Theories </a:t>
            </a:r>
            <a:r>
              <a:rPr lang="en-GB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and </a:t>
            </a:r>
            <a:r>
              <a:rPr lang="en-GB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model:</a:t>
            </a:r>
            <a:endParaRPr lang="en-GB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Hall’s high-context and low-context cultures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Hofstede's cultural dimensions theory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Communication 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effectiveness model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Gift-giving</a:t>
            </a:r>
          </a:p>
        </p:txBody>
      </p:sp>
      <p:sp>
        <p:nvSpPr>
          <p:cNvPr id="3" name="右箭头 2"/>
          <p:cNvSpPr/>
          <p:nvPr/>
        </p:nvSpPr>
        <p:spPr>
          <a:xfrm>
            <a:off x="5710132" y="4824808"/>
            <a:ext cx="847307" cy="321012"/>
          </a:xfrm>
          <a:prstGeom prst="right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9086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C67F0F99-A45E-4B2E-8F2A-5C6DD407783B}"/>
              </a:ext>
            </a:extLst>
          </p:cNvPr>
          <p:cNvSpPr/>
          <p:nvPr/>
        </p:nvSpPr>
        <p:spPr>
          <a:xfrm>
            <a:off x="0" y="2451100"/>
            <a:ext cx="12192000" cy="1892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4AA6BCB-68D2-4F6D-A46B-FF7B1C2F28B1}"/>
              </a:ext>
            </a:extLst>
          </p:cNvPr>
          <p:cNvSpPr/>
          <p:nvPr/>
        </p:nvSpPr>
        <p:spPr>
          <a:xfrm>
            <a:off x="4800600" y="1956629"/>
            <a:ext cx="2590800" cy="1092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r>
              <a:rPr lang="en-US" altLang="zh-CN" sz="6000" i="1" dirty="0" smtClean="0">
                <a:latin typeface="+mj-ea"/>
                <a:ea typeface="+mj-ea"/>
              </a:rPr>
              <a:t>2.0</a:t>
            </a:r>
            <a:endParaRPr lang="zh-CN" altLang="en-US" sz="6000" i="1" dirty="0">
              <a:latin typeface="+mj-ea"/>
              <a:ea typeface="+mj-ea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CAA537D-DB78-4F18-BC83-3F5C7B0C286C}"/>
              </a:ext>
            </a:extLst>
          </p:cNvPr>
          <p:cNvSpPr txBox="1"/>
          <p:nvPr/>
        </p:nvSpPr>
        <p:spPr>
          <a:xfrm>
            <a:off x="2197160" y="3316357"/>
            <a:ext cx="7873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000" spc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General </a:t>
            </a:r>
            <a:r>
              <a:rPr lang="en-US" altLang="zh-CN" sz="4000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Analysis </a:t>
            </a:r>
            <a:r>
              <a:rPr lang="en-US" altLang="zh-CN" sz="4000" spc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of Asia</a:t>
            </a:r>
            <a:endParaRPr lang="zh-CN" altLang="en-US" sz="4000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544111" y="4730833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Cultural Differences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The Required Skills and Competencies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Potential Failures in a Business Relationship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2092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C67F0F99-A45E-4B2E-8F2A-5C6DD407783B}"/>
              </a:ext>
            </a:extLst>
          </p:cNvPr>
          <p:cNvSpPr/>
          <p:nvPr/>
        </p:nvSpPr>
        <p:spPr>
          <a:xfrm>
            <a:off x="0" y="2451100"/>
            <a:ext cx="12192000" cy="1892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4AA6BCB-68D2-4F6D-A46B-FF7B1C2F28B1}"/>
              </a:ext>
            </a:extLst>
          </p:cNvPr>
          <p:cNvSpPr/>
          <p:nvPr/>
        </p:nvSpPr>
        <p:spPr>
          <a:xfrm>
            <a:off x="4800600" y="1956629"/>
            <a:ext cx="2590800" cy="1092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r>
              <a:rPr lang="en-US" altLang="zh-CN" sz="6000" i="1" dirty="0" smtClean="0">
                <a:latin typeface="+mj-ea"/>
                <a:ea typeface="+mj-ea"/>
              </a:rPr>
              <a:t>2.1</a:t>
            </a:r>
            <a:endParaRPr lang="zh-CN" altLang="en-US" sz="6000" i="1" dirty="0">
              <a:latin typeface="+mj-ea"/>
              <a:ea typeface="+mj-ea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CAA537D-DB78-4F18-BC83-3F5C7B0C286C}"/>
              </a:ext>
            </a:extLst>
          </p:cNvPr>
          <p:cNvSpPr txBox="1"/>
          <p:nvPr/>
        </p:nvSpPr>
        <p:spPr>
          <a:xfrm>
            <a:off x="2197160" y="3316357"/>
            <a:ext cx="7873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000" spc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General </a:t>
            </a:r>
            <a:r>
              <a:rPr lang="en-US" altLang="zh-CN" sz="4000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Analysis </a:t>
            </a:r>
            <a:r>
              <a:rPr lang="en-US" altLang="zh-CN" sz="4000" spc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of Asia</a:t>
            </a:r>
            <a:endParaRPr lang="zh-CN" altLang="en-US" sz="4000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544111" y="4730833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solidFill>
                  <a:srgbClr val="D1455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Cultural Differences</a:t>
            </a:r>
            <a:endParaRPr lang="en-US" altLang="zh-CN" sz="2000" dirty="0">
              <a:solidFill>
                <a:srgbClr val="D1455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The Required Skills and Competencies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Potential Failures in a Business Relationship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28941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>
            <a:extLst>
              <a:ext uri="{FF2B5EF4-FFF2-40B4-BE49-F238E27FC236}">
                <a16:creationId xmlns:a16="http://schemas.microsoft.com/office/drawing/2014/main" id="{2F55D60A-7D48-4F83-85B5-87D5EF7E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31" y="287313"/>
            <a:ext cx="8999258" cy="523220"/>
          </a:xfrm>
        </p:spPr>
        <p:txBody>
          <a:bodyPr/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Definition of high-context and low-context cultures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1521367" y="1246029"/>
            <a:ext cx="4878686" cy="1500844"/>
          </a:xfrm>
          <a:prstGeom prst="roundRect">
            <a:avLst/>
          </a:prstGeom>
          <a:noFill/>
          <a:ln>
            <a:solidFill>
              <a:schemeClr val="tx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658597" y="1376970"/>
            <a:ext cx="455176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kumimoji="1"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High and low context cultures that describes how a person communicates with others through their range of communication abilities.</a:t>
            </a:r>
            <a:endParaRPr kumimoji="1"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圆角矩形 18"/>
          <p:cNvSpPr/>
          <p:nvPr/>
        </p:nvSpPr>
        <p:spPr>
          <a:xfrm>
            <a:off x="652471" y="3786203"/>
            <a:ext cx="2950335" cy="2342222"/>
          </a:xfrm>
          <a:prstGeom prst="roundRect">
            <a:avLst/>
          </a:prstGeom>
          <a:noFill/>
          <a:ln>
            <a:solidFill>
              <a:srgbClr val="8496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0" name="圆角矩形 19"/>
          <p:cNvSpPr/>
          <p:nvPr/>
        </p:nvSpPr>
        <p:spPr>
          <a:xfrm>
            <a:off x="4235591" y="3789505"/>
            <a:ext cx="3080612" cy="2338919"/>
          </a:xfrm>
          <a:prstGeom prst="roundRect">
            <a:avLst/>
          </a:prstGeom>
          <a:noFill/>
          <a:ln>
            <a:solidFill>
              <a:srgbClr val="8496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b="1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High-context culture</a:t>
            </a:r>
          </a:p>
          <a:p>
            <a:pPr algn="just"/>
            <a:r>
              <a:rPr kumimoji="1" lang="en-US" altLang="zh-CN" dirty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 a high-context culture, messages are also interpreted using tone of voice, gesture, silence or implied meaning, as well as context or situation.</a:t>
            </a:r>
            <a:endParaRPr kumimoji="1" lang="zh-CN" altLang="en-US" dirty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1" name="直线箭头连接符 20"/>
          <p:cNvCxnSpPr>
            <a:stCxn id="17" idx="2"/>
            <a:endCxn id="19" idx="0"/>
          </p:cNvCxnSpPr>
          <p:nvPr/>
        </p:nvCxnSpPr>
        <p:spPr>
          <a:xfrm flipH="1">
            <a:off x="2127639" y="2746873"/>
            <a:ext cx="1833071" cy="1039330"/>
          </a:xfrm>
          <a:prstGeom prst="straightConnector1">
            <a:avLst/>
          </a:prstGeom>
          <a:ln>
            <a:solidFill>
              <a:srgbClr val="8496B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直线箭头连接符 24"/>
          <p:cNvCxnSpPr>
            <a:stCxn id="17" idx="2"/>
            <a:endCxn id="20" idx="0"/>
          </p:cNvCxnSpPr>
          <p:nvPr/>
        </p:nvCxnSpPr>
        <p:spPr>
          <a:xfrm>
            <a:off x="3960710" y="2746873"/>
            <a:ext cx="1815187" cy="1042632"/>
          </a:xfrm>
          <a:prstGeom prst="straightConnector1">
            <a:avLst/>
          </a:prstGeom>
          <a:ln>
            <a:solidFill>
              <a:srgbClr val="8496B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矩形 25"/>
          <p:cNvSpPr/>
          <p:nvPr/>
        </p:nvSpPr>
        <p:spPr>
          <a:xfrm>
            <a:off x="703338" y="3915831"/>
            <a:ext cx="279887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Low-context culture</a:t>
            </a:r>
          </a:p>
          <a:p>
            <a:pPr algn="just"/>
            <a:r>
              <a:rPr kumimoji="1"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In a low-context culture, the message will be interpreted through just the words (whether written or spoken) and their explicit meaning. </a:t>
            </a:r>
          </a:p>
        </p:txBody>
      </p:sp>
      <p:sp>
        <p:nvSpPr>
          <p:cNvPr id="36" name="上下箭头 35"/>
          <p:cNvSpPr/>
          <p:nvPr/>
        </p:nvSpPr>
        <p:spPr>
          <a:xfrm>
            <a:off x="8900360" y="1613487"/>
            <a:ext cx="774779" cy="4153883"/>
          </a:xfrm>
          <a:prstGeom prst="upDownArrow">
            <a:avLst/>
          </a:prstGeom>
          <a:gradFill flip="none" rotWithShape="1">
            <a:gsLst>
              <a:gs pos="0">
                <a:schemeClr val="tx1"/>
              </a:gs>
              <a:gs pos="100000">
                <a:srgbClr val="FFFFFF"/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7" name="文本框 36"/>
          <p:cNvSpPr txBox="1"/>
          <p:nvPr/>
        </p:nvSpPr>
        <p:spPr>
          <a:xfrm>
            <a:off x="8159335" y="1011703"/>
            <a:ext cx="2082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Low-</a:t>
            </a:r>
            <a:r>
              <a:rPr kumimoji="1" lang="en-US" altLang="zh-CN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context</a:t>
            </a:r>
            <a:r>
              <a:rPr kumimoji="1" lang="en-US" altLang="zh-CN" sz="2000" b="1" dirty="0">
                <a:solidFill>
                  <a:srgbClr val="44546B"/>
                </a:solidFill>
              </a:rPr>
              <a:t> </a:t>
            </a:r>
            <a:endParaRPr kumimoji="1" lang="zh-CN" altLang="en-US" sz="2000" dirty="0">
              <a:solidFill>
                <a:srgbClr val="44546B"/>
              </a:solidFill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9968522" y="1822061"/>
            <a:ext cx="2223478" cy="374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kumimoji="1" lang="en-US" altLang="zh-CN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German</a:t>
            </a:r>
          </a:p>
          <a:p>
            <a:pPr>
              <a:lnSpc>
                <a:spcPct val="120000"/>
              </a:lnSpc>
            </a:pPr>
            <a:r>
              <a:rPr kumimoji="1" lang="en-US" altLang="zh-CN" dirty="0" smtClean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French</a:t>
            </a:r>
            <a:endParaRPr kumimoji="1" lang="en-US" altLang="zh-CN" dirty="0">
              <a:solidFill>
                <a:schemeClr val="accent5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20000"/>
              </a:lnSpc>
            </a:pPr>
            <a:r>
              <a:rPr kumimoji="1" lang="en-US" altLang="zh-CN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United Kingdom</a:t>
            </a:r>
          </a:p>
          <a:p>
            <a:pPr>
              <a:lnSpc>
                <a:spcPct val="120000"/>
              </a:lnSpc>
            </a:pPr>
            <a:r>
              <a:rPr kumimoji="1" lang="en-US" altLang="zh-CN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Italian</a:t>
            </a:r>
          </a:p>
          <a:p>
            <a:pPr>
              <a:lnSpc>
                <a:spcPct val="120000"/>
              </a:lnSpc>
            </a:pPr>
            <a:r>
              <a:rPr kumimoji="1" lang="en-US" altLang="zh-CN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Latin</a:t>
            </a:r>
          </a:p>
          <a:p>
            <a:pPr>
              <a:lnSpc>
                <a:spcPct val="120000"/>
              </a:lnSpc>
            </a:pPr>
            <a:r>
              <a:rPr kumimoji="1" lang="en-US" altLang="zh-CN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Greek</a:t>
            </a:r>
          </a:p>
          <a:p>
            <a:pPr>
              <a:lnSpc>
                <a:spcPct val="120000"/>
              </a:lnSpc>
            </a:pPr>
            <a:r>
              <a:rPr kumimoji="1" lang="en-US" altLang="zh-CN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Native American</a:t>
            </a:r>
          </a:p>
          <a:p>
            <a:pPr>
              <a:lnSpc>
                <a:spcPct val="120000"/>
              </a:lnSpc>
            </a:pPr>
            <a:r>
              <a:rPr kumimoji="1" lang="en-US" altLang="zh-CN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African American</a:t>
            </a:r>
          </a:p>
          <a:p>
            <a:pPr>
              <a:lnSpc>
                <a:spcPct val="120000"/>
              </a:lnSpc>
            </a:pPr>
            <a:r>
              <a:rPr kumimoji="1" lang="en-US" altLang="zh-CN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Korean</a:t>
            </a:r>
          </a:p>
          <a:p>
            <a:pPr>
              <a:lnSpc>
                <a:spcPct val="120000"/>
              </a:lnSpc>
            </a:pPr>
            <a:r>
              <a:rPr kumimoji="1" lang="en-US" altLang="zh-CN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Chinese</a:t>
            </a:r>
          </a:p>
          <a:p>
            <a:pPr>
              <a:lnSpc>
                <a:spcPct val="120000"/>
              </a:lnSpc>
            </a:pPr>
            <a:r>
              <a:rPr kumimoji="1" lang="en-US" altLang="zh-CN" dirty="0">
                <a:solidFill>
                  <a:schemeClr val="accent5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Japanese</a:t>
            </a:r>
          </a:p>
        </p:txBody>
      </p:sp>
      <p:sp>
        <p:nvSpPr>
          <p:cNvPr id="38" name="矩形 37"/>
          <p:cNvSpPr/>
          <p:nvPr/>
        </p:nvSpPr>
        <p:spPr>
          <a:xfrm>
            <a:off x="8410104" y="6023727"/>
            <a:ext cx="17552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kumimoji="1" lang="en-US" altLang="zh-CN" dirty="0">
                <a:solidFill>
                  <a:srgbClr val="21596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High-context</a:t>
            </a:r>
            <a:r>
              <a:rPr kumimoji="1" lang="en-US" altLang="zh-CN" b="1" dirty="0">
                <a:solidFill>
                  <a:srgbClr val="215968"/>
                </a:solidFill>
              </a:rPr>
              <a:t> </a:t>
            </a:r>
            <a:endParaRPr kumimoji="1" lang="zh-CN" altLang="en-US" dirty="0">
              <a:solidFill>
                <a:srgbClr val="21596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80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4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/>
      <p:bldP spid="35" grpId="0"/>
      <p:bldP spid="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>
            <a:extLst>
              <a:ext uri="{FF2B5EF4-FFF2-40B4-BE49-F238E27FC236}">
                <a16:creationId xmlns:a16="http://schemas.microsoft.com/office/drawing/2014/main" id="{2F55D60A-7D48-4F83-85B5-87D5EF7E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31" y="287313"/>
            <a:ext cx="8960786" cy="523220"/>
          </a:xfrm>
        </p:spPr>
        <p:txBody>
          <a:bodyPr/>
          <a:lstStyle/>
          <a:p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Cultural contexts comparison between UK and Asia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1990847" y="1321644"/>
            <a:ext cx="2895600" cy="798869"/>
          </a:xfrm>
          <a:prstGeom prst="roundRect">
            <a:avLst/>
          </a:prstGeom>
          <a:noFill/>
          <a:ln>
            <a:solidFill>
              <a:srgbClr val="8496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5" name="圆角矩形 14"/>
          <p:cNvSpPr/>
          <p:nvPr/>
        </p:nvSpPr>
        <p:spPr>
          <a:xfrm>
            <a:off x="6385995" y="1284287"/>
            <a:ext cx="2990118" cy="798869"/>
          </a:xfrm>
          <a:prstGeom prst="roundRect">
            <a:avLst/>
          </a:prstGeom>
          <a:noFill/>
          <a:ln>
            <a:solidFill>
              <a:srgbClr val="8496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6" name="圆角矩形 15"/>
          <p:cNvSpPr/>
          <p:nvPr/>
        </p:nvSpPr>
        <p:spPr>
          <a:xfrm>
            <a:off x="6400556" y="4341766"/>
            <a:ext cx="2881039" cy="1978224"/>
          </a:xfrm>
          <a:prstGeom prst="roundRect">
            <a:avLst/>
          </a:prstGeom>
          <a:noFill/>
          <a:ln>
            <a:solidFill>
              <a:srgbClr val="8496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8" name="圆角矩形 17"/>
          <p:cNvSpPr/>
          <p:nvPr/>
        </p:nvSpPr>
        <p:spPr>
          <a:xfrm>
            <a:off x="1989987" y="4384237"/>
            <a:ext cx="2895600" cy="798869"/>
          </a:xfrm>
          <a:prstGeom prst="roundRect">
            <a:avLst/>
          </a:prstGeom>
          <a:noFill/>
          <a:ln>
            <a:solidFill>
              <a:srgbClr val="8496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2" name="圆角矩形 21"/>
          <p:cNvSpPr/>
          <p:nvPr/>
        </p:nvSpPr>
        <p:spPr>
          <a:xfrm>
            <a:off x="6385995" y="2710962"/>
            <a:ext cx="2895600" cy="798869"/>
          </a:xfrm>
          <a:prstGeom prst="roundRect">
            <a:avLst/>
          </a:prstGeom>
          <a:noFill/>
          <a:ln>
            <a:solidFill>
              <a:srgbClr val="8496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3" name="圆角矩形 22"/>
          <p:cNvSpPr/>
          <p:nvPr/>
        </p:nvSpPr>
        <p:spPr>
          <a:xfrm>
            <a:off x="1988309" y="2715566"/>
            <a:ext cx="2895600" cy="798869"/>
          </a:xfrm>
          <a:prstGeom prst="roundRect">
            <a:avLst/>
          </a:prstGeom>
          <a:noFill/>
          <a:ln>
            <a:solidFill>
              <a:srgbClr val="8496B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2160473" y="4471597"/>
            <a:ext cx="24606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Words and their explicit meaning. </a:t>
            </a:r>
            <a:endParaRPr kumimoji="1"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6609391" y="4469884"/>
            <a:ext cx="2517302" cy="17543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kumimoji="1"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Words, tone of voice, gesture, silence or implied meaning. </a:t>
            </a:r>
          </a:p>
          <a:p>
            <a:pPr algn="just"/>
            <a:r>
              <a:rPr kumimoji="1"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For example, China, Korea, Indonesia and Japan.</a:t>
            </a:r>
            <a:endParaRPr kumimoji="1"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2133188" y="1502130"/>
            <a:ext cx="2605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sz="2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United Kingdom</a:t>
            </a:r>
            <a:endParaRPr kumimoji="1"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6853339" y="1473948"/>
            <a:ext cx="20294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General Asia</a:t>
            </a:r>
            <a:endParaRPr kumimoji="1" lang="zh-CN" altLang="en-US" sz="24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1981053" y="2901513"/>
            <a:ext cx="2942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1" lang="en-US" altLang="zh-CN" sz="22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Low</a:t>
            </a:r>
            <a:r>
              <a:rPr kumimoji="1" lang="en-US" altLang="zh-CN" sz="2200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-context culture</a:t>
            </a:r>
            <a:endParaRPr lang="zh-CN" altLang="en-US" sz="2200" dirty="0">
              <a:solidFill>
                <a:srgbClr val="44546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6400556" y="2904671"/>
            <a:ext cx="297555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US" altLang="zh-CN" sz="22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High-context culture</a:t>
            </a:r>
            <a:endParaRPr lang="zh-CN" altLang="en-US" sz="2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32" name="直线箭头连接符 22"/>
          <p:cNvCxnSpPr>
            <a:stCxn id="14" idx="2"/>
            <a:endCxn id="23" idx="0"/>
          </p:cNvCxnSpPr>
          <p:nvPr/>
        </p:nvCxnSpPr>
        <p:spPr>
          <a:xfrm flipH="1">
            <a:off x="3436109" y="2120513"/>
            <a:ext cx="2538" cy="595053"/>
          </a:xfrm>
          <a:prstGeom prst="straightConnector1">
            <a:avLst/>
          </a:prstGeom>
          <a:ln>
            <a:solidFill>
              <a:srgbClr val="8496B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直线箭头连接符 29"/>
          <p:cNvCxnSpPr>
            <a:stCxn id="23" idx="2"/>
            <a:endCxn id="18" idx="0"/>
          </p:cNvCxnSpPr>
          <p:nvPr/>
        </p:nvCxnSpPr>
        <p:spPr>
          <a:xfrm>
            <a:off x="3436109" y="3514435"/>
            <a:ext cx="1678" cy="869802"/>
          </a:xfrm>
          <a:prstGeom prst="straightConnector1">
            <a:avLst/>
          </a:prstGeom>
          <a:ln>
            <a:solidFill>
              <a:srgbClr val="8496B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直线箭头连接符 35"/>
          <p:cNvCxnSpPr>
            <a:stCxn id="15" idx="2"/>
            <a:endCxn id="22" idx="0"/>
          </p:cNvCxnSpPr>
          <p:nvPr/>
        </p:nvCxnSpPr>
        <p:spPr>
          <a:xfrm>
            <a:off x="7821235" y="2083156"/>
            <a:ext cx="12560" cy="627806"/>
          </a:xfrm>
          <a:prstGeom prst="straightConnector1">
            <a:avLst/>
          </a:prstGeom>
          <a:ln>
            <a:solidFill>
              <a:srgbClr val="8496B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直线箭头连接符 47"/>
          <p:cNvCxnSpPr>
            <a:stCxn id="22" idx="2"/>
            <a:endCxn id="16" idx="0"/>
          </p:cNvCxnSpPr>
          <p:nvPr/>
        </p:nvCxnSpPr>
        <p:spPr>
          <a:xfrm>
            <a:off x="7833795" y="3509831"/>
            <a:ext cx="7281" cy="831935"/>
          </a:xfrm>
          <a:prstGeom prst="straightConnector1">
            <a:avLst/>
          </a:prstGeom>
          <a:ln>
            <a:solidFill>
              <a:srgbClr val="8496B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381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>
            <a:extLst>
              <a:ext uri="{FF2B5EF4-FFF2-40B4-BE49-F238E27FC236}">
                <a16:creationId xmlns:a16="http://schemas.microsoft.com/office/drawing/2014/main" id="{2F55D60A-7D48-4F83-85B5-87D5EF7E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31" y="287313"/>
            <a:ext cx="6663234" cy="523220"/>
          </a:xfrm>
        </p:spPr>
        <p:txBody>
          <a:bodyPr/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Hofstede's cultural dimensions theory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EAAE44C4-DDBE-43D0-B853-B1D3BCDBB543}"/>
              </a:ext>
            </a:extLst>
          </p:cNvPr>
          <p:cNvSpPr txBox="1"/>
          <p:nvPr/>
        </p:nvSpPr>
        <p:spPr>
          <a:xfrm>
            <a:off x="6289964" y="1837431"/>
            <a:ext cx="56623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en-US" altLang="zh-CN" sz="24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Six categories </a:t>
            </a:r>
            <a:r>
              <a:rPr lang="en-US" altLang="zh-CN" sz="24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that define culture:</a:t>
            </a:r>
            <a:endParaRPr lang="zh-CN" altLang="en-US" sz="2400" dirty="0"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 descr="Hofstedes-Cultural-Dimensions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54" r="21977" b="1205"/>
          <a:stretch/>
        </p:blipFill>
        <p:spPr>
          <a:xfrm>
            <a:off x="775855" y="1178765"/>
            <a:ext cx="5514109" cy="51296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文本框 2"/>
          <p:cNvSpPr txBox="1"/>
          <p:nvPr/>
        </p:nvSpPr>
        <p:spPr>
          <a:xfrm>
            <a:off x="6991926" y="2483212"/>
            <a:ext cx="5200074" cy="4745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1.Power </a:t>
            </a:r>
            <a:r>
              <a:rPr lang="en-US" altLang="zh-CN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Distance Index (PDI</a:t>
            </a: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</a:p>
          <a:p>
            <a:pPr>
              <a:lnSpc>
                <a:spcPct val="200000"/>
              </a:lnSpc>
            </a:pP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en-US" altLang="zh-CN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 Collectivism vs. Individualism (IDV</a:t>
            </a: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</a:p>
          <a:p>
            <a:pPr>
              <a:lnSpc>
                <a:spcPct val="200000"/>
              </a:lnSpc>
            </a:pPr>
            <a:r>
              <a:rPr lang="en-US" altLang="zh-CN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 Uncertainty Avoidance Index (UAI</a:t>
            </a: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</a:p>
          <a:p>
            <a:pPr>
              <a:lnSpc>
                <a:spcPct val="200000"/>
              </a:lnSpc>
            </a:pP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4.Femininity </a:t>
            </a:r>
            <a:r>
              <a:rPr lang="en-US" altLang="zh-CN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vs. Masculinity (MAS</a:t>
            </a: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</a:p>
          <a:p>
            <a:pPr>
              <a:lnSpc>
                <a:spcPct val="200000"/>
              </a:lnSpc>
            </a:pP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5.Short-Term </a:t>
            </a:r>
            <a:r>
              <a:rPr lang="en-US" altLang="zh-CN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vs. Long-Term Orientation (LTO</a:t>
            </a: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</a:p>
          <a:p>
            <a:pPr>
              <a:lnSpc>
                <a:spcPct val="200000"/>
              </a:lnSpc>
            </a:pPr>
            <a:r>
              <a:rPr lang="en-US" altLang="zh-CN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6. Restraint vs. Indulgence (IND)</a:t>
            </a:r>
            <a:endParaRPr lang="zh-CN" altLang="en-US" dirty="0">
              <a:solidFill>
                <a:srgbClr val="44546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20000"/>
              </a:lnSpc>
            </a:pPr>
            <a:endParaRPr lang="zh-CN" altLang="en-US" dirty="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20000"/>
              </a:lnSpc>
            </a:pPr>
            <a:endParaRPr lang="zh-CN" altLang="en-US" dirty="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20000"/>
              </a:lnSpc>
            </a:pPr>
            <a:endParaRPr lang="zh-CN" altLang="en-US" dirty="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marL="342900" indent="-342900" algn="r">
              <a:lnSpc>
                <a:spcPct val="120000"/>
              </a:lnSpc>
              <a:buAutoNum type="arabicPeriod"/>
            </a:pPr>
            <a:endParaRPr lang="zh-CN" altLang="en-US" dirty="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574868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3181225"/>
              </p:ext>
            </p:extLst>
          </p:nvPr>
        </p:nvGraphicFramePr>
        <p:xfrm>
          <a:off x="840509" y="1373331"/>
          <a:ext cx="10503685" cy="4737983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1880060">
                  <a:extLst>
                    <a:ext uri="{9D8B030D-6E8A-4147-A177-3AD203B41FA5}">
                      <a16:colId xmlns:a16="http://schemas.microsoft.com/office/drawing/2014/main" val="1074291339"/>
                    </a:ext>
                  </a:extLst>
                </a:gridCol>
                <a:gridCol w="42855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380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0783">
                <a:tc>
                  <a:txBody>
                    <a:bodyPr/>
                    <a:lstStyle/>
                    <a:p>
                      <a:pPr algn="ctr"/>
                      <a:endParaRPr lang="zh-CN" altLang="en-US" sz="2400" dirty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United</a:t>
                      </a:r>
                      <a:r>
                        <a:rPr lang="en-US" altLang="zh-CN" sz="2400" baseline="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Kingdom</a:t>
                      </a:r>
                      <a:endParaRPr lang="zh-CN" altLang="en-US" sz="2400" dirty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General Asia</a:t>
                      </a:r>
                      <a:endParaRPr lang="zh-CN" altLang="en-US" sz="2400" dirty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9351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zh-CN" sz="18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Power</a:t>
                      </a:r>
                      <a:r>
                        <a:rPr kumimoji="1" lang="en-US" altLang="zh-CN" sz="1800" baseline="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distance index</a:t>
                      </a:r>
                      <a:endParaRPr kumimoji="1" lang="zh-CN" altLang="en-US" sz="1800" dirty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zh-CN" sz="1800" b="1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Low power distance index </a:t>
                      </a:r>
                      <a:r>
                        <a:rPr kumimoji="1" lang="en-US" altLang="zh-CN" sz="18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indicates that a culture encourages organizational structures that are flat, and places emphasis on power distribution.</a:t>
                      </a:r>
                      <a:endParaRPr kumimoji="1" lang="zh-CN" altLang="en-US" sz="1800" dirty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zh-CN" sz="1800" b="1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High power distance index </a:t>
                      </a:r>
                      <a:r>
                        <a:rPr kumimoji="1" lang="en-US" altLang="zh-CN" sz="18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indicates that a culture accepts inequity and power differences, shows high respect for rank and authority.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3867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zh-CN" sz="18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Individualism &amp;</a:t>
                      </a:r>
                      <a:r>
                        <a:rPr kumimoji="1" lang="en-US" altLang="zh-CN" sz="1800" baseline="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</a:t>
                      </a:r>
                      <a:r>
                        <a:rPr kumimoji="1" lang="en-US" altLang="zh-CN" sz="18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Collectivism</a:t>
                      </a: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zh-CN" sz="1800" b="1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Individualism</a:t>
                      </a:r>
                      <a:r>
                        <a:rPr kumimoji="1" lang="en-US" altLang="zh-CN" sz="18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indicates that there is greater importance on attaining personal goals. A person’s self-image in this category is defined as “I.”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zh-CN" sz="2000" b="1" dirty="0" smtClean="0">
                          <a:solidFill>
                            <a:srgbClr val="44546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Collectivism</a:t>
                      </a:r>
                      <a:r>
                        <a:rPr kumimoji="1" lang="en-US" altLang="zh-CN" sz="2000" dirty="0" smtClean="0">
                          <a:solidFill>
                            <a:srgbClr val="44546B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indicates that there is greater importance on the goals and well-being of the group. A person’s self-image in this category is defined as “We”.</a:t>
                      </a:r>
                      <a:endParaRPr kumimoji="1" lang="zh-CN" altLang="en-US" sz="2000" dirty="0" smtClean="0">
                        <a:solidFill>
                          <a:srgbClr val="44546B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5184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zh-CN" sz="18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Indulgence</a:t>
                      </a:r>
                      <a:r>
                        <a:rPr kumimoji="1" lang="en-US" altLang="zh-CN" sz="1800" baseline="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&amp; Restraint</a:t>
                      </a:r>
                      <a:endParaRPr kumimoji="1" lang="en-US" altLang="zh-CN" sz="1800" dirty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zh-CN" sz="1800" b="1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Indulgence</a:t>
                      </a:r>
                      <a:r>
                        <a:rPr kumimoji="1" lang="en-US" altLang="zh-CN" sz="18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indicates that a society allows relatively free gratification related to enjoying life and having fun.</a:t>
                      </a: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1" lang="en-US" altLang="zh-CN" sz="1800" b="1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Restraint</a:t>
                      </a:r>
                      <a:r>
                        <a:rPr kumimoji="1" lang="en-US" altLang="zh-CN" sz="1800" dirty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indicates that a society suppresses gratification of needs and regulates it through social norms.</a:t>
                      </a:r>
                      <a:endParaRPr kumimoji="1" lang="zh-CN" altLang="en-US" sz="1800" dirty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标题 39">
            <a:extLst>
              <a:ext uri="{FF2B5EF4-FFF2-40B4-BE49-F238E27FC236}">
                <a16:creationId xmlns:a16="http://schemas.microsoft.com/office/drawing/2014/main" id="{2F55D60A-7D48-4F83-85B5-87D5EF7E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31" y="287313"/>
            <a:ext cx="5722785" cy="523220"/>
          </a:xfrm>
        </p:spPr>
        <p:txBody>
          <a:bodyPr/>
          <a:lstStyle/>
          <a:p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Cultural dimensions comparison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955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C67F0F99-A45E-4B2E-8F2A-5C6DD407783B}"/>
              </a:ext>
            </a:extLst>
          </p:cNvPr>
          <p:cNvSpPr/>
          <p:nvPr/>
        </p:nvSpPr>
        <p:spPr>
          <a:xfrm>
            <a:off x="0" y="2451100"/>
            <a:ext cx="12192000" cy="1892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4AA6BCB-68D2-4F6D-A46B-FF7B1C2F28B1}"/>
              </a:ext>
            </a:extLst>
          </p:cNvPr>
          <p:cNvSpPr/>
          <p:nvPr/>
        </p:nvSpPr>
        <p:spPr>
          <a:xfrm>
            <a:off x="4800600" y="1956629"/>
            <a:ext cx="2590800" cy="1092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r>
              <a:rPr lang="en-US" altLang="zh-CN" sz="6000" i="1" dirty="0" smtClean="0">
                <a:latin typeface="+mj-ea"/>
                <a:ea typeface="+mj-ea"/>
              </a:rPr>
              <a:t>2.2</a:t>
            </a:r>
            <a:endParaRPr lang="zh-CN" altLang="en-US" sz="6000" i="1" dirty="0">
              <a:latin typeface="+mj-ea"/>
              <a:ea typeface="+mj-ea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CAA537D-DB78-4F18-BC83-3F5C7B0C286C}"/>
              </a:ext>
            </a:extLst>
          </p:cNvPr>
          <p:cNvSpPr txBox="1"/>
          <p:nvPr/>
        </p:nvSpPr>
        <p:spPr>
          <a:xfrm>
            <a:off x="2197160" y="3316357"/>
            <a:ext cx="7873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000" spc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General </a:t>
            </a:r>
            <a:r>
              <a:rPr lang="en-US" altLang="zh-CN" sz="4000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Analysis </a:t>
            </a:r>
            <a:r>
              <a:rPr lang="en-US" altLang="zh-CN" sz="4000" spc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of Asia</a:t>
            </a:r>
            <a:endParaRPr lang="zh-CN" altLang="en-US" sz="4000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544111" y="4730833"/>
            <a:ext cx="6096000" cy="1422954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Cultural Differences</a:t>
            </a:r>
            <a:endParaRPr lang="en-US" altLang="zh-CN" sz="2000" dirty="0">
              <a:solidFill>
                <a:srgbClr val="44546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Required Skills and Competencies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Potential Failures in a Business Relationship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2626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>
            <a:extLst>
              <a:ext uri="{FF2B5EF4-FFF2-40B4-BE49-F238E27FC236}">
                <a16:creationId xmlns:a16="http://schemas.microsoft.com/office/drawing/2014/main" id="{2F55D60A-7D48-4F83-85B5-87D5EF7E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31" y="287313"/>
            <a:ext cx="7166514" cy="523220"/>
          </a:xfrm>
        </p:spPr>
        <p:txBody>
          <a:bodyPr/>
          <a:lstStyle/>
          <a:p>
            <a:r>
              <a:rPr lang="en-GB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The importance of building relationships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9" name="Picture 2" descr="https://timgsa.baidu.com/timg?image&amp;quality=80&amp;size=b9999_10000&amp;sec=1573056390764&amp;di=c672308e748c2c5c6a2f5fd6e00bc806&amp;imgtype=0&amp;src=http%3A%2F%2Fimg.sytuku.com%2Fuptu%2Fyulantu%2F180820%2F3-1PR010361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260" y="1558750"/>
            <a:ext cx="5884431" cy="430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" name="组合 40">
            <a:extLst>
              <a:ext uri="{FF2B5EF4-FFF2-40B4-BE49-F238E27FC236}">
                <a16:creationId xmlns:a16="http://schemas.microsoft.com/office/drawing/2014/main" id="{7FE2407D-5476-4C28-A617-8FB53E56917A}"/>
              </a:ext>
            </a:extLst>
          </p:cNvPr>
          <p:cNvGrpSpPr/>
          <p:nvPr/>
        </p:nvGrpSpPr>
        <p:grpSpPr>
          <a:xfrm>
            <a:off x="748071" y="4676540"/>
            <a:ext cx="3723436" cy="1255687"/>
            <a:chOff x="1736612" y="2583700"/>
            <a:chExt cx="3431891" cy="1255687"/>
          </a:xfrm>
        </p:grpSpPr>
        <p:sp>
          <p:nvSpPr>
            <p:cNvPr id="45" name="iś1ïďè">
              <a:extLst>
                <a:ext uri="{FF2B5EF4-FFF2-40B4-BE49-F238E27FC236}">
                  <a16:creationId xmlns:a16="http://schemas.microsoft.com/office/drawing/2014/main" id="{59B0797A-F95E-4BC7-AA6B-31B231239AEE}"/>
                </a:ext>
              </a:extLst>
            </p:cNvPr>
            <p:cNvSpPr txBox="1"/>
            <p:nvPr/>
          </p:nvSpPr>
          <p:spPr>
            <a:xfrm>
              <a:off x="2375271" y="2583700"/>
              <a:ext cx="2793232" cy="1255687"/>
            </a:xfrm>
            <a:prstGeom prst="rect">
              <a:avLst/>
            </a:prstGeom>
          </p:spPr>
          <p:txBody>
            <a:bodyPr vert="horz" wrap="square" lIns="91440" tIns="45720" rIns="91440" bIns="45720" anchor="t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9pPr>
            </a:lstStyle>
            <a:p>
              <a:pPr lvl="0">
                <a:lnSpc>
                  <a:spcPct val="150000"/>
                </a:lnSpc>
                <a:spcBef>
                  <a:spcPct val="0"/>
                </a:spcBef>
                <a:defRPr/>
              </a:pPr>
              <a:r>
                <a:rPr lang="en-US" altLang="zh-CN" dirty="0" smtClean="0">
                  <a:solidFill>
                    <a:schemeClr val="dk1">
                      <a:lumMod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For the internal aspect, it can reduce costs.</a:t>
              </a:r>
              <a:endParaRPr lang="zh-CN" altLang="en-US" sz="1400" dirty="0">
                <a:solidFill>
                  <a:schemeClr val="dk1">
                    <a:lumMod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3" name="îṧļíḋe">
              <a:extLst>
                <a:ext uri="{FF2B5EF4-FFF2-40B4-BE49-F238E27FC236}">
                  <a16:creationId xmlns:a16="http://schemas.microsoft.com/office/drawing/2014/main" id="{B8E57A4A-B2A8-4D91-8949-AFA204C74C98}"/>
                </a:ext>
              </a:extLst>
            </p:cNvPr>
            <p:cNvSpPr/>
            <p:nvPr/>
          </p:nvSpPr>
          <p:spPr>
            <a:xfrm>
              <a:off x="1736612" y="2713009"/>
              <a:ext cx="395917" cy="411052"/>
            </a:xfrm>
            <a:custGeom>
              <a:avLst/>
              <a:gdLst>
                <a:gd name="connsiteX0" fmla="*/ 332623 w 583294"/>
                <a:gd name="connsiteY0" fmla="*/ 296967 h 605593"/>
                <a:gd name="connsiteX1" fmla="*/ 316983 w 583294"/>
                <a:gd name="connsiteY1" fmla="*/ 302537 h 605593"/>
                <a:gd name="connsiteX2" fmla="*/ 311624 w 583294"/>
                <a:gd name="connsiteY2" fmla="*/ 308872 h 605593"/>
                <a:gd name="connsiteX3" fmla="*/ 311624 w 583294"/>
                <a:gd name="connsiteY3" fmla="*/ 325036 h 605593"/>
                <a:gd name="connsiteX4" fmla="*/ 309108 w 583294"/>
                <a:gd name="connsiteY4" fmla="*/ 326784 h 605593"/>
                <a:gd name="connsiteX5" fmla="*/ 307467 w 583294"/>
                <a:gd name="connsiteY5" fmla="*/ 331698 h 605593"/>
                <a:gd name="connsiteX6" fmla="*/ 311077 w 583294"/>
                <a:gd name="connsiteY6" fmla="*/ 366102 h 605593"/>
                <a:gd name="connsiteX7" fmla="*/ 315780 w 583294"/>
                <a:gd name="connsiteY7" fmla="*/ 371673 h 605593"/>
                <a:gd name="connsiteX8" fmla="*/ 317530 w 583294"/>
                <a:gd name="connsiteY8" fmla="*/ 371891 h 605593"/>
                <a:gd name="connsiteX9" fmla="*/ 322670 w 583294"/>
                <a:gd name="connsiteY9" fmla="*/ 369379 h 605593"/>
                <a:gd name="connsiteX10" fmla="*/ 340826 w 583294"/>
                <a:gd name="connsiteY10" fmla="*/ 345242 h 605593"/>
                <a:gd name="connsiteX11" fmla="*/ 342139 w 583294"/>
                <a:gd name="connsiteY11" fmla="*/ 341310 h 605593"/>
                <a:gd name="connsiteX12" fmla="*/ 342139 w 583294"/>
                <a:gd name="connsiteY12" fmla="*/ 302646 h 605593"/>
                <a:gd name="connsiteX13" fmla="*/ 339076 w 583294"/>
                <a:gd name="connsiteY13" fmla="*/ 297076 h 605593"/>
                <a:gd name="connsiteX14" fmla="*/ 332623 w 583294"/>
                <a:gd name="connsiteY14" fmla="*/ 296967 h 605593"/>
                <a:gd name="connsiteX15" fmla="*/ 250702 w 583294"/>
                <a:gd name="connsiteY15" fmla="*/ 296967 h 605593"/>
                <a:gd name="connsiteX16" fmla="*/ 244249 w 583294"/>
                <a:gd name="connsiteY16" fmla="*/ 297076 h 605593"/>
                <a:gd name="connsiteX17" fmla="*/ 241187 w 583294"/>
                <a:gd name="connsiteY17" fmla="*/ 302646 h 605593"/>
                <a:gd name="connsiteX18" fmla="*/ 241077 w 583294"/>
                <a:gd name="connsiteY18" fmla="*/ 341310 h 605593"/>
                <a:gd name="connsiteX19" fmla="*/ 242390 w 583294"/>
                <a:gd name="connsiteY19" fmla="*/ 345242 h 605593"/>
                <a:gd name="connsiteX20" fmla="*/ 260655 w 583294"/>
                <a:gd name="connsiteY20" fmla="*/ 369379 h 605593"/>
                <a:gd name="connsiteX21" fmla="*/ 265796 w 583294"/>
                <a:gd name="connsiteY21" fmla="*/ 371891 h 605593"/>
                <a:gd name="connsiteX22" fmla="*/ 267546 w 583294"/>
                <a:gd name="connsiteY22" fmla="*/ 371673 h 605593"/>
                <a:gd name="connsiteX23" fmla="*/ 272249 w 583294"/>
                <a:gd name="connsiteY23" fmla="*/ 366102 h 605593"/>
                <a:gd name="connsiteX24" fmla="*/ 275858 w 583294"/>
                <a:gd name="connsiteY24" fmla="*/ 331698 h 605593"/>
                <a:gd name="connsiteX25" fmla="*/ 274218 w 583294"/>
                <a:gd name="connsiteY25" fmla="*/ 326674 h 605593"/>
                <a:gd name="connsiteX26" fmla="*/ 271702 w 583294"/>
                <a:gd name="connsiteY26" fmla="*/ 325036 h 605593"/>
                <a:gd name="connsiteX27" fmla="*/ 271702 w 583294"/>
                <a:gd name="connsiteY27" fmla="*/ 308872 h 605593"/>
                <a:gd name="connsiteX28" fmla="*/ 266343 w 583294"/>
                <a:gd name="connsiteY28" fmla="*/ 302537 h 605593"/>
                <a:gd name="connsiteX29" fmla="*/ 250702 w 583294"/>
                <a:gd name="connsiteY29" fmla="*/ 296967 h 605593"/>
                <a:gd name="connsiteX30" fmla="*/ 30625 w 583294"/>
                <a:gd name="connsiteY30" fmla="*/ 270619 h 605593"/>
                <a:gd name="connsiteX31" fmla="*/ 94718 w 583294"/>
                <a:gd name="connsiteY31" fmla="*/ 270619 h 605593"/>
                <a:gd name="connsiteX32" fmla="*/ 125343 w 583294"/>
                <a:gd name="connsiteY32" fmla="*/ 301200 h 605593"/>
                <a:gd name="connsiteX33" fmla="*/ 293999 w 583294"/>
                <a:gd name="connsiteY33" fmla="*/ 469616 h 605593"/>
                <a:gd name="connsiteX34" fmla="*/ 462654 w 583294"/>
                <a:gd name="connsiteY34" fmla="*/ 301200 h 605593"/>
                <a:gd name="connsiteX35" fmla="*/ 493279 w 583294"/>
                <a:gd name="connsiteY35" fmla="*/ 270619 h 605593"/>
                <a:gd name="connsiteX36" fmla="*/ 552669 w 583294"/>
                <a:gd name="connsiteY36" fmla="*/ 270619 h 605593"/>
                <a:gd name="connsiteX37" fmla="*/ 583294 w 583294"/>
                <a:gd name="connsiteY37" fmla="*/ 301200 h 605593"/>
                <a:gd name="connsiteX38" fmla="*/ 552669 w 583294"/>
                <a:gd name="connsiteY38" fmla="*/ 331782 h 605593"/>
                <a:gd name="connsiteX39" fmla="*/ 521935 w 583294"/>
                <a:gd name="connsiteY39" fmla="*/ 331782 h 605593"/>
                <a:gd name="connsiteX40" fmla="*/ 478513 w 583294"/>
                <a:gd name="connsiteY40" fmla="*/ 438052 h 605593"/>
                <a:gd name="connsiteX41" fmla="*/ 504982 w 583294"/>
                <a:gd name="connsiteY41" fmla="*/ 464592 h 605593"/>
                <a:gd name="connsiteX42" fmla="*/ 504982 w 583294"/>
                <a:gd name="connsiteY42" fmla="*/ 507842 h 605593"/>
                <a:gd name="connsiteX43" fmla="*/ 483326 w 583294"/>
                <a:gd name="connsiteY43" fmla="*/ 516798 h 605593"/>
                <a:gd name="connsiteX44" fmla="*/ 461670 w 583294"/>
                <a:gd name="connsiteY44" fmla="*/ 507842 h 605593"/>
                <a:gd name="connsiteX45" fmla="*/ 435638 w 583294"/>
                <a:gd name="connsiteY45" fmla="*/ 481957 h 605593"/>
                <a:gd name="connsiteX46" fmla="*/ 322327 w 583294"/>
                <a:gd name="connsiteY46" fmla="*/ 529140 h 605593"/>
                <a:gd name="connsiteX47" fmla="*/ 322327 w 583294"/>
                <a:gd name="connsiteY47" fmla="*/ 575012 h 605593"/>
                <a:gd name="connsiteX48" fmla="*/ 291592 w 583294"/>
                <a:gd name="connsiteY48" fmla="*/ 605593 h 605593"/>
                <a:gd name="connsiteX49" fmla="*/ 260967 w 583294"/>
                <a:gd name="connsiteY49" fmla="*/ 575012 h 605593"/>
                <a:gd name="connsiteX50" fmla="*/ 260967 w 583294"/>
                <a:gd name="connsiteY50" fmla="*/ 528485 h 605593"/>
                <a:gd name="connsiteX51" fmla="*/ 149624 w 583294"/>
                <a:gd name="connsiteY51" fmla="*/ 479882 h 605593"/>
                <a:gd name="connsiteX52" fmla="*/ 121624 w 583294"/>
                <a:gd name="connsiteY52" fmla="*/ 507842 h 605593"/>
                <a:gd name="connsiteX53" fmla="*/ 99968 w 583294"/>
                <a:gd name="connsiteY53" fmla="*/ 516798 h 605593"/>
                <a:gd name="connsiteX54" fmla="*/ 78312 w 583294"/>
                <a:gd name="connsiteY54" fmla="*/ 507842 h 605593"/>
                <a:gd name="connsiteX55" fmla="*/ 78312 w 583294"/>
                <a:gd name="connsiteY55" fmla="*/ 464592 h 605593"/>
                <a:gd name="connsiteX56" fmla="*/ 107515 w 583294"/>
                <a:gd name="connsiteY56" fmla="*/ 435430 h 605593"/>
                <a:gd name="connsiteX57" fmla="*/ 66062 w 583294"/>
                <a:gd name="connsiteY57" fmla="*/ 331782 h 605593"/>
                <a:gd name="connsiteX58" fmla="*/ 30625 w 583294"/>
                <a:gd name="connsiteY58" fmla="*/ 331782 h 605593"/>
                <a:gd name="connsiteX59" fmla="*/ 0 w 583294"/>
                <a:gd name="connsiteY59" fmla="*/ 301200 h 605593"/>
                <a:gd name="connsiteX60" fmla="*/ 30625 w 583294"/>
                <a:gd name="connsiteY60" fmla="*/ 270619 h 605593"/>
                <a:gd name="connsiteX61" fmla="*/ 260655 w 583294"/>
                <a:gd name="connsiteY61" fmla="*/ 122871 h 605593"/>
                <a:gd name="connsiteX62" fmla="*/ 215703 w 583294"/>
                <a:gd name="connsiteY62" fmla="*/ 134776 h 605593"/>
                <a:gd name="connsiteX63" fmla="*/ 212093 w 583294"/>
                <a:gd name="connsiteY63" fmla="*/ 140565 h 605593"/>
                <a:gd name="connsiteX64" fmla="*/ 212093 w 583294"/>
                <a:gd name="connsiteY64" fmla="*/ 152142 h 605593"/>
                <a:gd name="connsiteX65" fmla="*/ 209468 w 583294"/>
                <a:gd name="connsiteY65" fmla="*/ 152142 h 605593"/>
                <a:gd name="connsiteX66" fmla="*/ 203015 w 583294"/>
                <a:gd name="connsiteY66" fmla="*/ 158586 h 605593"/>
                <a:gd name="connsiteX67" fmla="*/ 203015 w 583294"/>
                <a:gd name="connsiteY67" fmla="*/ 169289 h 605593"/>
                <a:gd name="connsiteX68" fmla="*/ 205969 w 583294"/>
                <a:gd name="connsiteY68" fmla="*/ 174641 h 605593"/>
                <a:gd name="connsiteX69" fmla="*/ 212203 w 583294"/>
                <a:gd name="connsiteY69" fmla="*/ 178791 h 605593"/>
                <a:gd name="connsiteX70" fmla="*/ 212640 w 583294"/>
                <a:gd name="connsiteY70" fmla="*/ 181413 h 605593"/>
                <a:gd name="connsiteX71" fmla="*/ 235828 w 583294"/>
                <a:gd name="connsiteY71" fmla="*/ 235039 h 605593"/>
                <a:gd name="connsiteX72" fmla="*/ 274218 w 583294"/>
                <a:gd name="connsiteY72" fmla="*/ 268242 h 605593"/>
                <a:gd name="connsiteX73" fmla="*/ 309108 w 583294"/>
                <a:gd name="connsiteY73" fmla="*/ 268242 h 605593"/>
                <a:gd name="connsiteX74" fmla="*/ 347498 w 583294"/>
                <a:gd name="connsiteY74" fmla="*/ 235039 h 605593"/>
                <a:gd name="connsiteX75" fmla="*/ 370685 w 583294"/>
                <a:gd name="connsiteY75" fmla="*/ 181413 h 605593"/>
                <a:gd name="connsiteX76" fmla="*/ 371123 w 583294"/>
                <a:gd name="connsiteY76" fmla="*/ 178791 h 605593"/>
                <a:gd name="connsiteX77" fmla="*/ 377357 w 583294"/>
                <a:gd name="connsiteY77" fmla="*/ 174641 h 605593"/>
                <a:gd name="connsiteX78" fmla="*/ 380310 w 583294"/>
                <a:gd name="connsiteY78" fmla="*/ 169289 h 605593"/>
                <a:gd name="connsiteX79" fmla="*/ 380310 w 583294"/>
                <a:gd name="connsiteY79" fmla="*/ 158586 h 605593"/>
                <a:gd name="connsiteX80" fmla="*/ 373857 w 583294"/>
                <a:gd name="connsiteY80" fmla="*/ 152142 h 605593"/>
                <a:gd name="connsiteX81" fmla="*/ 370248 w 583294"/>
                <a:gd name="connsiteY81" fmla="*/ 152142 h 605593"/>
                <a:gd name="connsiteX82" fmla="*/ 368279 w 583294"/>
                <a:gd name="connsiteY82" fmla="*/ 149958 h 605593"/>
                <a:gd name="connsiteX83" fmla="*/ 362045 w 583294"/>
                <a:gd name="connsiteY83" fmla="*/ 149521 h 605593"/>
                <a:gd name="connsiteX84" fmla="*/ 336451 w 583294"/>
                <a:gd name="connsiteY84" fmla="*/ 155309 h 605593"/>
                <a:gd name="connsiteX85" fmla="*/ 296749 w 583294"/>
                <a:gd name="connsiteY85" fmla="*/ 137288 h 605593"/>
                <a:gd name="connsiteX86" fmla="*/ 260655 w 583294"/>
                <a:gd name="connsiteY86" fmla="*/ 122871 h 605593"/>
                <a:gd name="connsiteX87" fmla="*/ 275311 w 583294"/>
                <a:gd name="connsiteY87" fmla="*/ 0 h 605593"/>
                <a:gd name="connsiteX88" fmla="*/ 308014 w 583294"/>
                <a:gd name="connsiteY88" fmla="*/ 0 h 605593"/>
                <a:gd name="connsiteX89" fmla="*/ 409185 w 583294"/>
                <a:gd name="connsiteY89" fmla="*/ 101027 h 605593"/>
                <a:gd name="connsiteX90" fmla="*/ 409185 w 583294"/>
                <a:gd name="connsiteY90" fmla="*/ 132701 h 605593"/>
                <a:gd name="connsiteX91" fmla="*/ 414982 w 583294"/>
                <a:gd name="connsiteY91" fmla="*/ 150722 h 605593"/>
                <a:gd name="connsiteX92" fmla="*/ 414982 w 583294"/>
                <a:gd name="connsiteY92" fmla="*/ 173331 h 605593"/>
                <a:gd name="connsiteX93" fmla="*/ 403826 w 583294"/>
                <a:gd name="connsiteY93" fmla="*/ 197140 h 605593"/>
                <a:gd name="connsiteX94" fmla="*/ 397263 w 583294"/>
                <a:gd name="connsiteY94" fmla="*/ 214288 h 605593"/>
                <a:gd name="connsiteX95" fmla="*/ 375498 w 583294"/>
                <a:gd name="connsiteY95" fmla="*/ 255136 h 605593"/>
                <a:gd name="connsiteX96" fmla="*/ 360732 w 583294"/>
                <a:gd name="connsiteY96" fmla="*/ 273922 h 605593"/>
                <a:gd name="connsiteX97" fmla="*/ 371670 w 583294"/>
                <a:gd name="connsiteY97" fmla="*/ 287574 h 605593"/>
                <a:gd name="connsiteX98" fmla="*/ 432919 w 583294"/>
                <a:gd name="connsiteY98" fmla="*/ 306141 h 605593"/>
                <a:gd name="connsiteX99" fmla="*/ 294014 w 583294"/>
                <a:gd name="connsiteY99" fmla="*/ 433272 h 605593"/>
                <a:gd name="connsiteX100" fmla="*/ 154891 w 583294"/>
                <a:gd name="connsiteY100" fmla="*/ 304721 h 605593"/>
                <a:gd name="connsiteX101" fmla="*/ 211656 w 583294"/>
                <a:gd name="connsiteY101" fmla="*/ 287574 h 605593"/>
                <a:gd name="connsiteX102" fmla="*/ 222593 w 583294"/>
                <a:gd name="connsiteY102" fmla="*/ 273922 h 605593"/>
                <a:gd name="connsiteX103" fmla="*/ 207828 w 583294"/>
                <a:gd name="connsiteY103" fmla="*/ 255136 h 605593"/>
                <a:gd name="connsiteX104" fmla="*/ 186063 w 583294"/>
                <a:gd name="connsiteY104" fmla="*/ 214288 h 605593"/>
                <a:gd name="connsiteX105" fmla="*/ 179500 w 583294"/>
                <a:gd name="connsiteY105" fmla="*/ 197140 h 605593"/>
                <a:gd name="connsiteX106" fmla="*/ 168344 w 583294"/>
                <a:gd name="connsiteY106" fmla="*/ 173331 h 605593"/>
                <a:gd name="connsiteX107" fmla="*/ 168344 w 583294"/>
                <a:gd name="connsiteY107" fmla="*/ 150722 h 605593"/>
                <a:gd name="connsiteX108" fmla="*/ 174141 w 583294"/>
                <a:gd name="connsiteY108" fmla="*/ 132701 h 605593"/>
                <a:gd name="connsiteX109" fmla="*/ 174141 w 583294"/>
                <a:gd name="connsiteY109" fmla="*/ 101027 h 605593"/>
                <a:gd name="connsiteX110" fmla="*/ 275311 w 583294"/>
                <a:gd name="connsiteY110" fmla="*/ 0 h 605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</a:cxnLst>
              <a:rect l="l" t="t" r="r" b="b"/>
              <a:pathLst>
                <a:path w="583294" h="605593">
                  <a:moveTo>
                    <a:pt x="332623" y="296967"/>
                  </a:moveTo>
                  <a:cubicBezTo>
                    <a:pt x="327373" y="299697"/>
                    <a:pt x="322123" y="301663"/>
                    <a:pt x="316983" y="302537"/>
                  </a:cubicBezTo>
                  <a:cubicBezTo>
                    <a:pt x="313811" y="303083"/>
                    <a:pt x="311624" y="305814"/>
                    <a:pt x="311624" y="308872"/>
                  </a:cubicBezTo>
                  <a:lnTo>
                    <a:pt x="311624" y="325036"/>
                  </a:lnTo>
                  <a:cubicBezTo>
                    <a:pt x="310639" y="325364"/>
                    <a:pt x="309874" y="326019"/>
                    <a:pt x="309108" y="326784"/>
                  </a:cubicBezTo>
                  <a:cubicBezTo>
                    <a:pt x="307905" y="328094"/>
                    <a:pt x="307358" y="329951"/>
                    <a:pt x="307467" y="331698"/>
                  </a:cubicBezTo>
                  <a:lnTo>
                    <a:pt x="311077" y="366102"/>
                  </a:lnTo>
                  <a:cubicBezTo>
                    <a:pt x="311295" y="368724"/>
                    <a:pt x="313155" y="371017"/>
                    <a:pt x="315780" y="371673"/>
                  </a:cubicBezTo>
                  <a:cubicBezTo>
                    <a:pt x="316327" y="371891"/>
                    <a:pt x="316983" y="371891"/>
                    <a:pt x="317530" y="371891"/>
                  </a:cubicBezTo>
                  <a:cubicBezTo>
                    <a:pt x="319498" y="371891"/>
                    <a:pt x="321467" y="371017"/>
                    <a:pt x="322670" y="369379"/>
                  </a:cubicBezTo>
                  <a:lnTo>
                    <a:pt x="340826" y="345242"/>
                  </a:lnTo>
                  <a:cubicBezTo>
                    <a:pt x="341701" y="344149"/>
                    <a:pt x="342139" y="342730"/>
                    <a:pt x="342139" y="341310"/>
                  </a:cubicBezTo>
                  <a:lnTo>
                    <a:pt x="342139" y="302646"/>
                  </a:lnTo>
                  <a:cubicBezTo>
                    <a:pt x="342139" y="300353"/>
                    <a:pt x="340936" y="298277"/>
                    <a:pt x="339076" y="297076"/>
                  </a:cubicBezTo>
                  <a:cubicBezTo>
                    <a:pt x="337108" y="295984"/>
                    <a:pt x="334701" y="295875"/>
                    <a:pt x="332623" y="296967"/>
                  </a:cubicBezTo>
                  <a:close/>
                  <a:moveTo>
                    <a:pt x="250702" y="296967"/>
                  </a:moveTo>
                  <a:cubicBezTo>
                    <a:pt x="248624" y="295875"/>
                    <a:pt x="246218" y="295984"/>
                    <a:pt x="244249" y="297076"/>
                  </a:cubicBezTo>
                  <a:cubicBezTo>
                    <a:pt x="242281" y="298277"/>
                    <a:pt x="241187" y="300353"/>
                    <a:pt x="241187" y="302646"/>
                  </a:cubicBezTo>
                  <a:lnTo>
                    <a:pt x="241077" y="341310"/>
                  </a:lnTo>
                  <a:cubicBezTo>
                    <a:pt x="241077" y="342730"/>
                    <a:pt x="241624" y="344149"/>
                    <a:pt x="242390" y="345242"/>
                  </a:cubicBezTo>
                  <a:lnTo>
                    <a:pt x="260655" y="369379"/>
                  </a:lnTo>
                  <a:cubicBezTo>
                    <a:pt x="261859" y="371017"/>
                    <a:pt x="263827" y="371891"/>
                    <a:pt x="265796" y="371891"/>
                  </a:cubicBezTo>
                  <a:cubicBezTo>
                    <a:pt x="266343" y="371891"/>
                    <a:pt x="266999" y="371891"/>
                    <a:pt x="267546" y="371673"/>
                  </a:cubicBezTo>
                  <a:cubicBezTo>
                    <a:pt x="270171" y="371017"/>
                    <a:pt x="272030" y="368833"/>
                    <a:pt x="272249" y="366102"/>
                  </a:cubicBezTo>
                  <a:lnTo>
                    <a:pt x="275858" y="331698"/>
                  </a:lnTo>
                  <a:cubicBezTo>
                    <a:pt x="275968" y="329951"/>
                    <a:pt x="275421" y="328094"/>
                    <a:pt x="274218" y="326674"/>
                  </a:cubicBezTo>
                  <a:cubicBezTo>
                    <a:pt x="273452" y="326019"/>
                    <a:pt x="272687" y="325364"/>
                    <a:pt x="271702" y="325036"/>
                  </a:cubicBezTo>
                  <a:lnTo>
                    <a:pt x="271702" y="308872"/>
                  </a:lnTo>
                  <a:cubicBezTo>
                    <a:pt x="271702" y="305814"/>
                    <a:pt x="269515" y="303083"/>
                    <a:pt x="266343" y="302537"/>
                  </a:cubicBezTo>
                  <a:cubicBezTo>
                    <a:pt x="261202" y="301663"/>
                    <a:pt x="255952" y="299697"/>
                    <a:pt x="250702" y="296967"/>
                  </a:cubicBezTo>
                  <a:close/>
                  <a:moveTo>
                    <a:pt x="30625" y="270619"/>
                  </a:moveTo>
                  <a:lnTo>
                    <a:pt x="94718" y="270619"/>
                  </a:lnTo>
                  <a:cubicBezTo>
                    <a:pt x="111562" y="270619"/>
                    <a:pt x="125343" y="284271"/>
                    <a:pt x="125343" y="301200"/>
                  </a:cubicBezTo>
                  <a:cubicBezTo>
                    <a:pt x="125343" y="394036"/>
                    <a:pt x="201030" y="469616"/>
                    <a:pt x="293999" y="469616"/>
                  </a:cubicBezTo>
                  <a:cubicBezTo>
                    <a:pt x="386967" y="469616"/>
                    <a:pt x="462654" y="394036"/>
                    <a:pt x="462654" y="301200"/>
                  </a:cubicBezTo>
                  <a:cubicBezTo>
                    <a:pt x="462654" y="284271"/>
                    <a:pt x="476326" y="270619"/>
                    <a:pt x="493279" y="270619"/>
                  </a:cubicBezTo>
                  <a:lnTo>
                    <a:pt x="552669" y="270619"/>
                  </a:lnTo>
                  <a:cubicBezTo>
                    <a:pt x="569622" y="270619"/>
                    <a:pt x="583294" y="284271"/>
                    <a:pt x="583294" y="301200"/>
                  </a:cubicBezTo>
                  <a:cubicBezTo>
                    <a:pt x="583294" y="318129"/>
                    <a:pt x="569622" y="331782"/>
                    <a:pt x="552669" y="331782"/>
                  </a:cubicBezTo>
                  <a:lnTo>
                    <a:pt x="521935" y="331782"/>
                  </a:lnTo>
                  <a:cubicBezTo>
                    <a:pt x="516576" y="371319"/>
                    <a:pt x="501263" y="407579"/>
                    <a:pt x="478513" y="438052"/>
                  </a:cubicBezTo>
                  <a:lnTo>
                    <a:pt x="504982" y="464592"/>
                  </a:lnTo>
                  <a:cubicBezTo>
                    <a:pt x="516904" y="476497"/>
                    <a:pt x="516904" y="495937"/>
                    <a:pt x="504982" y="507842"/>
                  </a:cubicBezTo>
                  <a:cubicBezTo>
                    <a:pt x="498966" y="513849"/>
                    <a:pt x="491091" y="516798"/>
                    <a:pt x="483326" y="516798"/>
                  </a:cubicBezTo>
                  <a:cubicBezTo>
                    <a:pt x="475451" y="516798"/>
                    <a:pt x="467576" y="513849"/>
                    <a:pt x="461670" y="507842"/>
                  </a:cubicBezTo>
                  <a:lnTo>
                    <a:pt x="435638" y="481957"/>
                  </a:lnTo>
                  <a:cubicBezTo>
                    <a:pt x="403592" y="507078"/>
                    <a:pt x="364764" y="523897"/>
                    <a:pt x="322327" y="529140"/>
                  </a:cubicBezTo>
                  <a:lnTo>
                    <a:pt x="322327" y="575012"/>
                  </a:lnTo>
                  <a:cubicBezTo>
                    <a:pt x="322327" y="591832"/>
                    <a:pt x="308545" y="605593"/>
                    <a:pt x="291592" y="605593"/>
                  </a:cubicBezTo>
                  <a:cubicBezTo>
                    <a:pt x="274749" y="605593"/>
                    <a:pt x="260967" y="591832"/>
                    <a:pt x="260967" y="575012"/>
                  </a:cubicBezTo>
                  <a:lnTo>
                    <a:pt x="260967" y="528485"/>
                  </a:lnTo>
                  <a:cubicBezTo>
                    <a:pt x="219186" y="522478"/>
                    <a:pt x="181015" y="505221"/>
                    <a:pt x="149624" y="479882"/>
                  </a:cubicBezTo>
                  <a:lnTo>
                    <a:pt x="121624" y="507842"/>
                  </a:lnTo>
                  <a:cubicBezTo>
                    <a:pt x="115718" y="513849"/>
                    <a:pt x="107843" y="516798"/>
                    <a:pt x="99968" y="516798"/>
                  </a:cubicBezTo>
                  <a:cubicBezTo>
                    <a:pt x="92093" y="516798"/>
                    <a:pt x="84328" y="513849"/>
                    <a:pt x="78312" y="507842"/>
                  </a:cubicBezTo>
                  <a:cubicBezTo>
                    <a:pt x="66281" y="495937"/>
                    <a:pt x="66281" y="476497"/>
                    <a:pt x="78312" y="464592"/>
                  </a:cubicBezTo>
                  <a:lnTo>
                    <a:pt x="107515" y="435430"/>
                  </a:lnTo>
                  <a:cubicBezTo>
                    <a:pt x="85859" y="405504"/>
                    <a:pt x="71203" y="370117"/>
                    <a:pt x="66062" y="331782"/>
                  </a:cubicBezTo>
                  <a:lnTo>
                    <a:pt x="30625" y="331782"/>
                  </a:lnTo>
                  <a:cubicBezTo>
                    <a:pt x="13672" y="331782"/>
                    <a:pt x="0" y="318129"/>
                    <a:pt x="0" y="301200"/>
                  </a:cubicBezTo>
                  <a:cubicBezTo>
                    <a:pt x="0" y="284271"/>
                    <a:pt x="13672" y="270619"/>
                    <a:pt x="30625" y="270619"/>
                  </a:cubicBezTo>
                  <a:close/>
                  <a:moveTo>
                    <a:pt x="260655" y="122871"/>
                  </a:moveTo>
                  <a:cubicBezTo>
                    <a:pt x="242390" y="122871"/>
                    <a:pt x="224671" y="130298"/>
                    <a:pt x="215703" y="134776"/>
                  </a:cubicBezTo>
                  <a:cubicBezTo>
                    <a:pt x="213515" y="135868"/>
                    <a:pt x="212093" y="138162"/>
                    <a:pt x="212093" y="140565"/>
                  </a:cubicBezTo>
                  <a:lnTo>
                    <a:pt x="212093" y="152142"/>
                  </a:lnTo>
                  <a:lnTo>
                    <a:pt x="209468" y="152142"/>
                  </a:lnTo>
                  <a:cubicBezTo>
                    <a:pt x="205859" y="152142"/>
                    <a:pt x="203015" y="154982"/>
                    <a:pt x="203015" y="158586"/>
                  </a:cubicBezTo>
                  <a:lnTo>
                    <a:pt x="203015" y="169289"/>
                  </a:lnTo>
                  <a:cubicBezTo>
                    <a:pt x="203015" y="171474"/>
                    <a:pt x="204109" y="173440"/>
                    <a:pt x="205969" y="174641"/>
                  </a:cubicBezTo>
                  <a:lnTo>
                    <a:pt x="212203" y="178791"/>
                  </a:lnTo>
                  <a:lnTo>
                    <a:pt x="212640" y="181413"/>
                  </a:lnTo>
                  <a:cubicBezTo>
                    <a:pt x="214609" y="196922"/>
                    <a:pt x="223359" y="216909"/>
                    <a:pt x="235828" y="235039"/>
                  </a:cubicBezTo>
                  <a:cubicBezTo>
                    <a:pt x="251687" y="257975"/>
                    <a:pt x="266562" y="268242"/>
                    <a:pt x="274218" y="268242"/>
                  </a:cubicBezTo>
                  <a:lnTo>
                    <a:pt x="309108" y="268242"/>
                  </a:lnTo>
                  <a:cubicBezTo>
                    <a:pt x="316764" y="268242"/>
                    <a:pt x="331639" y="257975"/>
                    <a:pt x="347498" y="235039"/>
                  </a:cubicBezTo>
                  <a:cubicBezTo>
                    <a:pt x="359967" y="216909"/>
                    <a:pt x="368717" y="196922"/>
                    <a:pt x="370685" y="181413"/>
                  </a:cubicBezTo>
                  <a:lnTo>
                    <a:pt x="371123" y="178791"/>
                  </a:lnTo>
                  <a:lnTo>
                    <a:pt x="377357" y="174641"/>
                  </a:lnTo>
                  <a:cubicBezTo>
                    <a:pt x="379217" y="173440"/>
                    <a:pt x="380310" y="171474"/>
                    <a:pt x="380310" y="169289"/>
                  </a:cubicBezTo>
                  <a:lnTo>
                    <a:pt x="380310" y="158586"/>
                  </a:lnTo>
                  <a:cubicBezTo>
                    <a:pt x="380310" y="154982"/>
                    <a:pt x="377357" y="152142"/>
                    <a:pt x="373857" y="152142"/>
                  </a:cubicBezTo>
                  <a:lnTo>
                    <a:pt x="370248" y="152142"/>
                  </a:lnTo>
                  <a:cubicBezTo>
                    <a:pt x="369810" y="151268"/>
                    <a:pt x="369045" y="150504"/>
                    <a:pt x="368279" y="149958"/>
                  </a:cubicBezTo>
                  <a:cubicBezTo>
                    <a:pt x="366420" y="148756"/>
                    <a:pt x="364014" y="148538"/>
                    <a:pt x="362045" y="149521"/>
                  </a:cubicBezTo>
                  <a:cubicBezTo>
                    <a:pt x="353404" y="153343"/>
                    <a:pt x="344764" y="155309"/>
                    <a:pt x="336451" y="155309"/>
                  </a:cubicBezTo>
                  <a:cubicBezTo>
                    <a:pt x="321686" y="155309"/>
                    <a:pt x="308342" y="149302"/>
                    <a:pt x="296749" y="137288"/>
                  </a:cubicBezTo>
                  <a:cubicBezTo>
                    <a:pt x="287452" y="127786"/>
                    <a:pt x="275311" y="122871"/>
                    <a:pt x="260655" y="122871"/>
                  </a:cubicBezTo>
                  <a:close/>
                  <a:moveTo>
                    <a:pt x="275311" y="0"/>
                  </a:moveTo>
                  <a:lnTo>
                    <a:pt x="308014" y="0"/>
                  </a:lnTo>
                  <a:cubicBezTo>
                    <a:pt x="363795" y="0"/>
                    <a:pt x="409185" y="45326"/>
                    <a:pt x="409185" y="101027"/>
                  </a:cubicBezTo>
                  <a:lnTo>
                    <a:pt x="409185" y="132701"/>
                  </a:lnTo>
                  <a:cubicBezTo>
                    <a:pt x="412904" y="137944"/>
                    <a:pt x="414982" y="144278"/>
                    <a:pt x="414982" y="150722"/>
                  </a:cubicBezTo>
                  <a:lnTo>
                    <a:pt x="414982" y="173331"/>
                  </a:lnTo>
                  <a:cubicBezTo>
                    <a:pt x="414982" y="182505"/>
                    <a:pt x="410826" y="191352"/>
                    <a:pt x="403826" y="197140"/>
                  </a:cubicBezTo>
                  <a:cubicBezTo>
                    <a:pt x="402076" y="202820"/>
                    <a:pt x="399888" y="208608"/>
                    <a:pt x="397263" y="214288"/>
                  </a:cubicBezTo>
                  <a:cubicBezTo>
                    <a:pt x="392013" y="227940"/>
                    <a:pt x="384576" y="242029"/>
                    <a:pt x="375498" y="255136"/>
                  </a:cubicBezTo>
                  <a:cubicBezTo>
                    <a:pt x="371670" y="260706"/>
                    <a:pt x="366639" y="267368"/>
                    <a:pt x="360732" y="273922"/>
                  </a:cubicBezTo>
                  <a:cubicBezTo>
                    <a:pt x="366092" y="277853"/>
                    <a:pt x="370029" y="282331"/>
                    <a:pt x="371670" y="287574"/>
                  </a:cubicBezTo>
                  <a:lnTo>
                    <a:pt x="432919" y="306141"/>
                  </a:lnTo>
                  <a:cubicBezTo>
                    <a:pt x="426685" y="377243"/>
                    <a:pt x="366748" y="433272"/>
                    <a:pt x="294014" y="433272"/>
                  </a:cubicBezTo>
                  <a:cubicBezTo>
                    <a:pt x="220734" y="433272"/>
                    <a:pt x="160469" y="376478"/>
                    <a:pt x="154891" y="304721"/>
                  </a:cubicBezTo>
                  <a:lnTo>
                    <a:pt x="211656" y="287574"/>
                  </a:lnTo>
                  <a:cubicBezTo>
                    <a:pt x="213297" y="282331"/>
                    <a:pt x="217234" y="277853"/>
                    <a:pt x="222593" y="273922"/>
                  </a:cubicBezTo>
                  <a:cubicBezTo>
                    <a:pt x="216687" y="267368"/>
                    <a:pt x="211656" y="260706"/>
                    <a:pt x="207828" y="255136"/>
                  </a:cubicBezTo>
                  <a:cubicBezTo>
                    <a:pt x="198750" y="242029"/>
                    <a:pt x="191312" y="227940"/>
                    <a:pt x="186063" y="214288"/>
                  </a:cubicBezTo>
                  <a:cubicBezTo>
                    <a:pt x="183438" y="208608"/>
                    <a:pt x="181250" y="202820"/>
                    <a:pt x="179500" y="197140"/>
                  </a:cubicBezTo>
                  <a:cubicBezTo>
                    <a:pt x="172500" y="191242"/>
                    <a:pt x="168344" y="182505"/>
                    <a:pt x="168344" y="173331"/>
                  </a:cubicBezTo>
                  <a:lnTo>
                    <a:pt x="168344" y="150722"/>
                  </a:lnTo>
                  <a:cubicBezTo>
                    <a:pt x="168344" y="144278"/>
                    <a:pt x="170422" y="137944"/>
                    <a:pt x="174141" y="132701"/>
                  </a:cubicBezTo>
                  <a:lnTo>
                    <a:pt x="174141" y="101027"/>
                  </a:lnTo>
                  <a:cubicBezTo>
                    <a:pt x="174141" y="45326"/>
                    <a:pt x="219531" y="0"/>
                    <a:pt x="275311" y="0"/>
                  </a:cubicBezTo>
                  <a:close/>
                </a:path>
              </a:pathLst>
            </a:custGeom>
            <a:solidFill>
              <a:schemeClr val="accent1"/>
            </a:solidFill>
            <a:ln w="3175">
              <a:noFill/>
              <a:prstDash val="solid"/>
              <a:round/>
              <a:headEnd/>
              <a:tailE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9pPr>
            </a:lstStyle>
            <a:p>
              <a:pPr algn="ctr" defTabSz="914354"/>
              <a:endParaRPr lang="zh-CN" altLang="en-US" sz="2000" b="1" i="1">
                <a:solidFill>
                  <a:schemeClr val="tx1"/>
                </a:solidFill>
              </a:endParaRPr>
            </a:p>
          </p:txBody>
        </p:sp>
      </p:grpSp>
      <p:grpSp>
        <p:nvGrpSpPr>
          <p:cNvPr id="46" name="组合 45">
            <a:extLst>
              <a:ext uri="{FF2B5EF4-FFF2-40B4-BE49-F238E27FC236}">
                <a16:creationId xmlns:a16="http://schemas.microsoft.com/office/drawing/2014/main" id="{1EC3E341-5816-4632-8BF5-71C3DE80729C}"/>
              </a:ext>
            </a:extLst>
          </p:cNvPr>
          <p:cNvGrpSpPr/>
          <p:nvPr/>
        </p:nvGrpSpPr>
        <p:grpSpPr>
          <a:xfrm>
            <a:off x="759326" y="3334185"/>
            <a:ext cx="4080527" cy="1255687"/>
            <a:chOff x="3730030" y="2583700"/>
            <a:chExt cx="4080527" cy="1255687"/>
          </a:xfrm>
        </p:grpSpPr>
        <p:sp>
          <p:nvSpPr>
            <p:cNvPr id="47" name="íşḻîḍê">
              <a:extLst>
                <a:ext uri="{FF2B5EF4-FFF2-40B4-BE49-F238E27FC236}">
                  <a16:creationId xmlns:a16="http://schemas.microsoft.com/office/drawing/2014/main" id="{6C4F0F45-BE40-439A-803A-1C36131C0E6C}"/>
                </a:ext>
              </a:extLst>
            </p:cNvPr>
            <p:cNvSpPr/>
            <p:nvPr/>
          </p:nvSpPr>
          <p:spPr>
            <a:xfrm>
              <a:off x="3730030" y="2713823"/>
              <a:ext cx="407041" cy="411052"/>
            </a:xfrm>
            <a:custGeom>
              <a:avLst/>
              <a:gdLst>
                <a:gd name="connsiteX0" fmla="*/ 175624 w 601711"/>
                <a:gd name="connsiteY0" fmla="*/ 342313 h 607639"/>
                <a:gd name="connsiteX1" fmla="*/ 192950 w 601711"/>
                <a:gd name="connsiteY1" fmla="*/ 359711 h 607639"/>
                <a:gd name="connsiteX2" fmla="*/ 192950 w 601711"/>
                <a:gd name="connsiteY2" fmla="*/ 360540 h 607639"/>
                <a:gd name="connsiteX3" fmla="*/ 205575 w 601711"/>
                <a:gd name="connsiteY3" fmla="*/ 362841 h 607639"/>
                <a:gd name="connsiteX4" fmla="*/ 219307 w 601711"/>
                <a:gd name="connsiteY4" fmla="*/ 386223 h 607639"/>
                <a:gd name="connsiteX5" fmla="*/ 210275 w 601711"/>
                <a:gd name="connsiteY5" fmla="*/ 398374 h 607639"/>
                <a:gd name="connsiteX6" fmla="*/ 195899 w 601711"/>
                <a:gd name="connsiteY6" fmla="*/ 399939 h 607639"/>
                <a:gd name="connsiteX7" fmla="*/ 179771 w 601711"/>
                <a:gd name="connsiteY7" fmla="*/ 397546 h 607639"/>
                <a:gd name="connsiteX8" fmla="*/ 170094 w 601711"/>
                <a:gd name="connsiteY8" fmla="*/ 401320 h 607639"/>
                <a:gd name="connsiteX9" fmla="*/ 189355 w 601711"/>
                <a:gd name="connsiteY9" fmla="*/ 411538 h 607639"/>
                <a:gd name="connsiteX10" fmla="*/ 227785 w 601711"/>
                <a:gd name="connsiteY10" fmla="*/ 456092 h 607639"/>
                <a:gd name="connsiteX11" fmla="*/ 191936 w 601711"/>
                <a:gd name="connsiteY11" fmla="*/ 499266 h 607639"/>
                <a:gd name="connsiteX12" fmla="*/ 191936 w 601711"/>
                <a:gd name="connsiteY12" fmla="*/ 503869 h 607639"/>
                <a:gd name="connsiteX13" fmla="*/ 174610 w 601711"/>
                <a:gd name="connsiteY13" fmla="*/ 521267 h 607639"/>
                <a:gd name="connsiteX14" fmla="*/ 157192 w 601711"/>
                <a:gd name="connsiteY14" fmla="*/ 503869 h 607639"/>
                <a:gd name="connsiteX15" fmla="*/ 157192 w 601711"/>
                <a:gd name="connsiteY15" fmla="*/ 501567 h 607639"/>
                <a:gd name="connsiteX16" fmla="*/ 138853 w 601711"/>
                <a:gd name="connsiteY16" fmla="*/ 497701 h 607639"/>
                <a:gd name="connsiteX17" fmla="*/ 125767 w 601711"/>
                <a:gd name="connsiteY17" fmla="*/ 474227 h 607639"/>
                <a:gd name="connsiteX18" fmla="*/ 135259 w 601711"/>
                <a:gd name="connsiteY18" fmla="*/ 461248 h 607639"/>
                <a:gd name="connsiteX19" fmla="*/ 149728 w 601711"/>
                <a:gd name="connsiteY19" fmla="*/ 460143 h 607639"/>
                <a:gd name="connsiteX20" fmla="*/ 170002 w 601711"/>
                <a:gd name="connsiteY20" fmla="*/ 463825 h 607639"/>
                <a:gd name="connsiteX21" fmla="*/ 181706 w 601711"/>
                <a:gd name="connsiteY21" fmla="*/ 458946 h 607639"/>
                <a:gd name="connsiteX22" fmla="*/ 165579 w 601711"/>
                <a:gd name="connsiteY22" fmla="*/ 448544 h 607639"/>
                <a:gd name="connsiteX23" fmla="*/ 124200 w 601711"/>
                <a:gd name="connsiteY23" fmla="*/ 404726 h 607639"/>
                <a:gd name="connsiteX24" fmla="*/ 158206 w 601711"/>
                <a:gd name="connsiteY24" fmla="*/ 363025 h 607639"/>
                <a:gd name="connsiteX25" fmla="*/ 158206 w 601711"/>
                <a:gd name="connsiteY25" fmla="*/ 359711 h 607639"/>
                <a:gd name="connsiteX26" fmla="*/ 175624 w 601711"/>
                <a:gd name="connsiteY26" fmla="*/ 342313 h 607639"/>
                <a:gd name="connsiteX27" fmla="*/ 175980 w 601711"/>
                <a:gd name="connsiteY27" fmla="*/ 316286 h 607639"/>
                <a:gd name="connsiteX28" fmla="*/ 60288 w 601711"/>
                <a:gd name="connsiteY28" fmla="*/ 431815 h 607639"/>
                <a:gd name="connsiteX29" fmla="*/ 175980 w 601711"/>
                <a:gd name="connsiteY29" fmla="*/ 547343 h 607639"/>
                <a:gd name="connsiteX30" fmla="*/ 291671 w 601711"/>
                <a:gd name="connsiteY30" fmla="*/ 431815 h 607639"/>
                <a:gd name="connsiteX31" fmla="*/ 175980 w 601711"/>
                <a:gd name="connsiteY31" fmla="*/ 316286 h 607639"/>
                <a:gd name="connsiteX32" fmla="*/ 175980 w 601711"/>
                <a:gd name="connsiteY32" fmla="*/ 256082 h 607639"/>
                <a:gd name="connsiteX33" fmla="*/ 352051 w 601711"/>
                <a:gd name="connsiteY33" fmla="*/ 431815 h 607639"/>
                <a:gd name="connsiteX34" fmla="*/ 175980 w 601711"/>
                <a:gd name="connsiteY34" fmla="*/ 607639 h 607639"/>
                <a:gd name="connsiteX35" fmla="*/ 0 w 601711"/>
                <a:gd name="connsiteY35" fmla="*/ 431815 h 607639"/>
                <a:gd name="connsiteX36" fmla="*/ 175980 w 601711"/>
                <a:gd name="connsiteY36" fmla="*/ 256082 h 607639"/>
                <a:gd name="connsiteX37" fmla="*/ 224697 w 601711"/>
                <a:gd name="connsiteY37" fmla="*/ 186030 h 607639"/>
                <a:gd name="connsiteX38" fmla="*/ 382969 w 601711"/>
                <a:gd name="connsiteY38" fmla="*/ 232699 h 607639"/>
                <a:gd name="connsiteX39" fmla="*/ 541241 w 601711"/>
                <a:gd name="connsiteY39" fmla="*/ 186030 h 607639"/>
                <a:gd name="connsiteX40" fmla="*/ 382969 w 601711"/>
                <a:gd name="connsiteY40" fmla="*/ 212632 h 607639"/>
                <a:gd name="connsiteX41" fmla="*/ 224697 w 601711"/>
                <a:gd name="connsiteY41" fmla="*/ 186030 h 607639"/>
                <a:gd name="connsiteX42" fmla="*/ 382969 w 601711"/>
                <a:gd name="connsiteY42" fmla="*/ 60292 h 607639"/>
                <a:gd name="connsiteX43" fmla="*/ 224513 w 601711"/>
                <a:gd name="connsiteY43" fmla="*/ 106316 h 607639"/>
                <a:gd name="connsiteX44" fmla="*/ 382969 w 601711"/>
                <a:gd name="connsiteY44" fmla="*/ 152341 h 607639"/>
                <a:gd name="connsiteX45" fmla="*/ 541334 w 601711"/>
                <a:gd name="connsiteY45" fmla="*/ 106316 h 607639"/>
                <a:gd name="connsiteX46" fmla="*/ 382969 w 601711"/>
                <a:gd name="connsiteY46" fmla="*/ 60292 h 607639"/>
                <a:gd name="connsiteX47" fmla="*/ 382969 w 601711"/>
                <a:gd name="connsiteY47" fmla="*/ 0 h 607639"/>
                <a:gd name="connsiteX48" fmla="*/ 601711 w 601711"/>
                <a:gd name="connsiteY48" fmla="*/ 106316 h 607639"/>
                <a:gd name="connsiteX49" fmla="*/ 590281 w 601711"/>
                <a:gd name="connsiteY49" fmla="*/ 146357 h 607639"/>
                <a:gd name="connsiteX50" fmla="*/ 601711 w 601711"/>
                <a:gd name="connsiteY50" fmla="*/ 186675 h 607639"/>
                <a:gd name="connsiteX51" fmla="*/ 590373 w 601711"/>
                <a:gd name="connsiteY51" fmla="*/ 226716 h 607639"/>
                <a:gd name="connsiteX52" fmla="*/ 601711 w 601711"/>
                <a:gd name="connsiteY52" fmla="*/ 267033 h 607639"/>
                <a:gd name="connsiteX53" fmla="*/ 590281 w 601711"/>
                <a:gd name="connsiteY53" fmla="*/ 307074 h 607639"/>
                <a:gd name="connsiteX54" fmla="*/ 601711 w 601711"/>
                <a:gd name="connsiteY54" fmla="*/ 347392 h 607639"/>
                <a:gd name="connsiteX55" fmla="*/ 391173 w 601711"/>
                <a:gd name="connsiteY55" fmla="*/ 453524 h 607639"/>
                <a:gd name="connsiteX56" fmla="*/ 392279 w 601711"/>
                <a:gd name="connsiteY56" fmla="*/ 431801 h 607639"/>
                <a:gd name="connsiteX57" fmla="*/ 388684 w 601711"/>
                <a:gd name="connsiteY57" fmla="*/ 393324 h 607639"/>
                <a:gd name="connsiteX58" fmla="*/ 541057 w 601711"/>
                <a:gd name="connsiteY58" fmla="*/ 346840 h 607639"/>
                <a:gd name="connsiteX59" fmla="*/ 383983 w 601711"/>
                <a:gd name="connsiteY59" fmla="*/ 373258 h 607639"/>
                <a:gd name="connsiteX60" fmla="*/ 355961 w 601711"/>
                <a:gd name="connsiteY60" fmla="*/ 312321 h 607639"/>
                <a:gd name="connsiteX61" fmla="*/ 382969 w 601711"/>
                <a:gd name="connsiteY61" fmla="*/ 313058 h 607639"/>
                <a:gd name="connsiteX62" fmla="*/ 541241 w 601711"/>
                <a:gd name="connsiteY62" fmla="*/ 266389 h 607639"/>
                <a:gd name="connsiteX63" fmla="*/ 382969 w 601711"/>
                <a:gd name="connsiteY63" fmla="*/ 292991 h 607639"/>
                <a:gd name="connsiteX64" fmla="*/ 339922 w 601711"/>
                <a:gd name="connsiteY64" fmla="*/ 291334 h 607639"/>
                <a:gd name="connsiteX65" fmla="*/ 176026 w 601711"/>
                <a:gd name="connsiteY65" fmla="*/ 215854 h 607639"/>
                <a:gd name="connsiteX66" fmla="*/ 170219 w 601711"/>
                <a:gd name="connsiteY66" fmla="*/ 216130 h 607639"/>
                <a:gd name="connsiteX67" fmla="*/ 164135 w 601711"/>
                <a:gd name="connsiteY67" fmla="*/ 186675 h 607639"/>
                <a:gd name="connsiteX68" fmla="*/ 175566 w 601711"/>
                <a:gd name="connsiteY68" fmla="*/ 146357 h 607639"/>
                <a:gd name="connsiteX69" fmla="*/ 164135 w 601711"/>
                <a:gd name="connsiteY69" fmla="*/ 106316 h 607639"/>
                <a:gd name="connsiteX70" fmla="*/ 382969 w 601711"/>
                <a:gd name="connsiteY70" fmla="*/ 0 h 607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01711" h="607639">
                  <a:moveTo>
                    <a:pt x="175624" y="342313"/>
                  </a:moveTo>
                  <a:cubicBezTo>
                    <a:pt x="185208" y="342313"/>
                    <a:pt x="192950" y="350138"/>
                    <a:pt x="192950" y="359711"/>
                  </a:cubicBezTo>
                  <a:lnTo>
                    <a:pt x="192950" y="360540"/>
                  </a:lnTo>
                  <a:cubicBezTo>
                    <a:pt x="197465" y="361092"/>
                    <a:pt x="201612" y="361829"/>
                    <a:pt x="205575" y="362841"/>
                  </a:cubicBezTo>
                  <a:cubicBezTo>
                    <a:pt x="215713" y="365511"/>
                    <a:pt x="221887" y="376005"/>
                    <a:pt x="219307" y="386223"/>
                  </a:cubicBezTo>
                  <a:cubicBezTo>
                    <a:pt x="217832" y="391838"/>
                    <a:pt x="214607" y="395981"/>
                    <a:pt x="210275" y="398374"/>
                  </a:cubicBezTo>
                  <a:cubicBezTo>
                    <a:pt x="205944" y="400860"/>
                    <a:pt x="200691" y="401412"/>
                    <a:pt x="195899" y="399939"/>
                  </a:cubicBezTo>
                  <a:cubicBezTo>
                    <a:pt x="190738" y="398374"/>
                    <a:pt x="185393" y="397546"/>
                    <a:pt x="179771" y="397546"/>
                  </a:cubicBezTo>
                  <a:cubicBezTo>
                    <a:pt x="178204" y="397546"/>
                    <a:pt x="170094" y="397730"/>
                    <a:pt x="170094" y="401320"/>
                  </a:cubicBezTo>
                  <a:cubicBezTo>
                    <a:pt x="170094" y="402425"/>
                    <a:pt x="172583" y="405186"/>
                    <a:pt x="189355" y="411538"/>
                  </a:cubicBezTo>
                  <a:cubicBezTo>
                    <a:pt x="215897" y="420836"/>
                    <a:pt x="227785" y="434644"/>
                    <a:pt x="227785" y="456092"/>
                  </a:cubicBezTo>
                  <a:cubicBezTo>
                    <a:pt x="227785" y="476805"/>
                    <a:pt x="213869" y="493282"/>
                    <a:pt x="191936" y="499266"/>
                  </a:cubicBezTo>
                  <a:lnTo>
                    <a:pt x="191936" y="503869"/>
                  </a:lnTo>
                  <a:cubicBezTo>
                    <a:pt x="191936" y="513442"/>
                    <a:pt x="184195" y="521267"/>
                    <a:pt x="174610" y="521267"/>
                  </a:cubicBezTo>
                  <a:cubicBezTo>
                    <a:pt x="165026" y="521267"/>
                    <a:pt x="157192" y="513442"/>
                    <a:pt x="157192" y="503869"/>
                  </a:cubicBezTo>
                  <a:lnTo>
                    <a:pt x="157192" y="501567"/>
                  </a:lnTo>
                  <a:cubicBezTo>
                    <a:pt x="150833" y="500831"/>
                    <a:pt x="144567" y="499542"/>
                    <a:pt x="138853" y="497701"/>
                  </a:cubicBezTo>
                  <a:cubicBezTo>
                    <a:pt x="128992" y="494479"/>
                    <a:pt x="123278" y="484261"/>
                    <a:pt x="125767" y="474227"/>
                  </a:cubicBezTo>
                  <a:cubicBezTo>
                    <a:pt x="127425" y="467783"/>
                    <a:pt x="130743" y="463549"/>
                    <a:pt x="135259" y="461248"/>
                  </a:cubicBezTo>
                  <a:cubicBezTo>
                    <a:pt x="139590" y="458854"/>
                    <a:pt x="145028" y="458486"/>
                    <a:pt x="149728" y="460143"/>
                  </a:cubicBezTo>
                  <a:cubicBezTo>
                    <a:pt x="156547" y="462628"/>
                    <a:pt x="163275" y="463825"/>
                    <a:pt x="170002" y="463825"/>
                  </a:cubicBezTo>
                  <a:cubicBezTo>
                    <a:pt x="174334" y="463825"/>
                    <a:pt x="181706" y="462812"/>
                    <a:pt x="181706" y="458946"/>
                  </a:cubicBezTo>
                  <a:cubicBezTo>
                    <a:pt x="181706" y="457473"/>
                    <a:pt x="181706" y="454067"/>
                    <a:pt x="165579" y="448544"/>
                  </a:cubicBezTo>
                  <a:cubicBezTo>
                    <a:pt x="147792" y="442653"/>
                    <a:pt x="124200" y="431606"/>
                    <a:pt x="124200" y="404726"/>
                  </a:cubicBezTo>
                  <a:cubicBezTo>
                    <a:pt x="124200" y="384750"/>
                    <a:pt x="137102" y="369285"/>
                    <a:pt x="158206" y="363025"/>
                  </a:cubicBezTo>
                  <a:lnTo>
                    <a:pt x="158206" y="359711"/>
                  </a:lnTo>
                  <a:cubicBezTo>
                    <a:pt x="158206" y="350138"/>
                    <a:pt x="165947" y="342313"/>
                    <a:pt x="175624" y="342313"/>
                  </a:cubicBezTo>
                  <a:close/>
                  <a:moveTo>
                    <a:pt x="175980" y="316286"/>
                  </a:moveTo>
                  <a:cubicBezTo>
                    <a:pt x="112188" y="316286"/>
                    <a:pt x="60288" y="368113"/>
                    <a:pt x="60288" y="431815"/>
                  </a:cubicBezTo>
                  <a:cubicBezTo>
                    <a:pt x="60288" y="495516"/>
                    <a:pt x="112188" y="547343"/>
                    <a:pt x="175980" y="547343"/>
                  </a:cubicBezTo>
                  <a:cubicBezTo>
                    <a:pt x="239771" y="547343"/>
                    <a:pt x="291671" y="495516"/>
                    <a:pt x="291671" y="431815"/>
                  </a:cubicBezTo>
                  <a:cubicBezTo>
                    <a:pt x="291671" y="368113"/>
                    <a:pt x="239771" y="316286"/>
                    <a:pt x="175980" y="316286"/>
                  </a:cubicBezTo>
                  <a:close/>
                  <a:moveTo>
                    <a:pt x="175980" y="256082"/>
                  </a:moveTo>
                  <a:cubicBezTo>
                    <a:pt x="273049" y="256082"/>
                    <a:pt x="352051" y="334881"/>
                    <a:pt x="352051" y="431815"/>
                  </a:cubicBezTo>
                  <a:cubicBezTo>
                    <a:pt x="352051" y="528748"/>
                    <a:pt x="273049" y="607639"/>
                    <a:pt x="175980" y="607639"/>
                  </a:cubicBezTo>
                  <a:cubicBezTo>
                    <a:pt x="78909" y="607639"/>
                    <a:pt x="0" y="528748"/>
                    <a:pt x="0" y="431815"/>
                  </a:cubicBezTo>
                  <a:cubicBezTo>
                    <a:pt x="0" y="334881"/>
                    <a:pt x="78909" y="256082"/>
                    <a:pt x="175980" y="256082"/>
                  </a:cubicBezTo>
                  <a:close/>
                  <a:moveTo>
                    <a:pt x="224697" y="186030"/>
                  </a:moveTo>
                  <a:cubicBezTo>
                    <a:pt x="223222" y="194683"/>
                    <a:pt x="264611" y="232699"/>
                    <a:pt x="382969" y="232699"/>
                  </a:cubicBezTo>
                  <a:cubicBezTo>
                    <a:pt x="483445" y="232699"/>
                    <a:pt x="541426" y="202599"/>
                    <a:pt x="541241" y="186030"/>
                  </a:cubicBezTo>
                  <a:cubicBezTo>
                    <a:pt x="494599" y="206373"/>
                    <a:pt x="421777" y="212632"/>
                    <a:pt x="382969" y="212632"/>
                  </a:cubicBezTo>
                  <a:cubicBezTo>
                    <a:pt x="344070" y="212632"/>
                    <a:pt x="250600" y="199746"/>
                    <a:pt x="224697" y="186030"/>
                  </a:cubicBezTo>
                  <a:close/>
                  <a:moveTo>
                    <a:pt x="382969" y="60292"/>
                  </a:moveTo>
                  <a:cubicBezTo>
                    <a:pt x="295399" y="60292"/>
                    <a:pt x="224513" y="80911"/>
                    <a:pt x="224513" y="106316"/>
                  </a:cubicBezTo>
                  <a:cubicBezTo>
                    <a:pt x="224513" y="131722"/>
                    <a:pt x="295399" y="152341"/>
                    <a:pt x="382969" y="152341"/>
                  </a:cubicBezTo>
                  <a:cubicBezTo>
                    <a:pt x="470448" y="152341"/>
                    <a:pt x="541334" y="131722"/>
                    <a:pt x="541334" y="106316"/>
                  </a:cubicBezTo>
                  <a:cubicBezTo>
                    <a:pt x="541334" y="80911"/>
                    <a:pt x="470448" y="60292"/>
                    <a:pt x="382969" y="60292"/>
                  </a:cubicBezTo>
                  <a:close/>
                  <a:moveTo>
                    <a:pt x="382969" y="0"/>
                  </a:moveTo>
                  <a:cubicBezTo>
                    <a:pt x="448693" y="0"/>
                    <a:pt x="601711" y="10309"/>
                    <a:pt x="601711" y="106316"/>
                  </a:cubicBezTo>
                  <a:cubicBezTo>
                    <a:pt x="601711" y="121872"/>
                    <a:pt x="597379" y="135035"/>
                    <a:pt x="590281" y="146357"/>
                  </a:cubicBezTo>
                  <a:cubicBezTo>
                    <a:pt x="597471" y="157771"/>
                    <a:pt x="601711" y="171026"/>
                    <a:pt x="601711" y="186675"/>
                  </a:cubicBezTo>
                  <a:cubicBezTo>
                    <a:pt x="601711" y="202231"/>
                    <a:pt x="597379" y="215302"/>
                    <a:pt x="590373" y="226716"/>
                  </a:cubicBezTo>
                  <a:cubicBezTo>
                    <a:pt x="597471" y="238038"/>
                    <a:pt x="601711" y="251385"/>
                    <a:pt x="601711" y="267033"/>
                  </a:cubicBezTo>
                  <a:cubicBezTo>
                    <a:pt x="601711" y="282589"/>
                    <a:pt x="597379" y="295660"/>
                    <a:pt x="590281" y="307074"/>
                  </a:cubicBezTo>
                  <a:cubicBezTo>
                    <a:pt x="597471" y="318488"/>
                    <a:pt x="601711" y="331743"/>
                    <a:pt x="601711" y="347392"/>
                  </a:cubicBezTo>
                  <a:cubicBezTo>
                    <a:pt x="601711" y="439533"/>
                    <a:pt x="460584" y="452696"/>
                    <a:pt x="391173" y="453524"/>
                  </a:cubicBezTo>
                  <a:cubicBezTo>
                    <a:pt x="391911" y="446436"/>
                    <a:pt x="392279" y="439164"/>
                    <a:pt x="392279" y="431801"/>
                  </a:cubicBezTo>
                  <a:cubicBezTo>
                    <a:pt x="392279" y="418638"/>
                    <a:pt x="390897" y="405843"/>
                    <a:pt x="388684" y="393324"/>
                  </a:cubicBezTo>
                  <a:cubicBezTo>
                    <a:pt x="473305" y="392404"/>
                    <a:pt x="540873" y="371601"/>
                    <a:pt x="541057" y="346840"/>
                  </a:cubicBezTo>
                  <a:cubicBezTo>
                    <a:pt x="491280" y="369300"/>
                    <a:pt x="423067" y="373258"/>
                    <a:pt x="383983" y="373258"/>
                  </a:cubicBezTo>
                  <a:cubicBezTo>
                    <a:pt x="377807" y="351350"/>
                    <a:pt x="368405" y="330823"/>
                    <a:pt x="355961" y="312321"/>
                  </a:cubicBezTo>
                  <a:cubicBezTo>
                    <a:pt x="364810" y="312781"/>
                    <a:pt x="373751" y="313058"/>
                    <a:pt x="382969" y="313058"/>
                  </a:cubicBezTo>
                  <a:cubicBezTo>
                    <a:pt x="470448" y="313058"/>
                    <a:pt x="541241" y="291794"/>
                    <a:pt x="541241" y="266389"/>
                  </a:cubicBezTo>
                  <a:cubicBezTo>
                    <a:pt x="491004" y="289217"/>
                    <a:pt x="421777" y="292991"/>
                    <a:pt x="382969" y="292991"/>
                  </a:cubicBezTo>
                  <a:cubicBezTo>
                    <a:pt x="371078" y="292991"/>
                    <a:pt x="356145" y="292531"/>
                    <a:pt x="339922" y="291334"/>
                  </a:cubicBezTo>
                  <a:cubicBezTo>
                    <a:pt x="300284" y="245218"/>
                    <a:pt x="241566" y="215854"/>
                    <a:pt x="176026" y="215854"/>
                  </a:cubicBezTo>
                  <a:cubicBezTo>
                    <a:pt x="174091" y="215854"/>
                    <a:pt x="172155" y="216130"/>
                    <a:pt x="170219" y="216130"/>
                  </a:cubicBezTo>
                  <a:cubicBezTo>
                    <a:pt x="166440" y="207386"/>
                    <a:pt x="164135" y="197629"/>
                    <a:pt x="164135" y="186675"/>
                  </a:cubicBezTo>
                  <a:cubicBezTo>
                    <a:pt x="164135" y="171026"/>
                    <a:pt x="168376" y="157771"/>
                    <a:pt x="175566" y="146357"/>
                  </a:cubicBezTo>
                  <a:cubicBezTo>
                    <a:pt x="168560" y="135035"/>
                    <a:pt x="164135" y="121872"/>
                    <a:pt x="164135" y="106316"/>
                  </a:cubicBezTo>
                  <a:cubicBezTo>
                    <a:pt x="164135" y="10309"/>
                    <a:pt x="317153" y="0"/>
                    <a:pt x="382969" y="0"/>
                  </a:cubicBezTo>
                  <a:close/>
                </a:path>
              </a:pathLst>
            </a:custGeom>
            <a:solidFill>
              <a:schemeClr val="accent1"/>
            </a:solidFill>
            <a:ln w="3175">
              <a:noFill/>
              <a:prstDash val="solid"/>
              <a:round/>
              <a:headEnd/>
              <a:tailEnd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</a:defRPr>
              </a:lvl9pPr>
            </a:lstStyle>
            <a:p>
              <a:pPr algn="ctr" defTabSz="914354"/>
              <a:endParaRPr lang="zh-CN" altLang="en-US" sz="2000" b="1" i="1">
                <a:solidFill>
                  <a:schemeClr val="tx1"/>
                </a:solidFill>
              </a:endParaRPr>
            </a:p>
          </p:txBody>
        </p:sp>
        <p:sp>
          <p:nvSpPr>
            <p:cNvPr id="50" name="iś1ïďè">
              <a:extLst>
                <a:ext uri="{FF2B5EF4-FFF2-40B4-BE49-F238E27FC236}">
                  <a16:creationId xmlns:a16="http://schemas.microsoft.com/office/drawing/2014/main" id="{629B53EF-52FF-4502-B99D-E3E4AC79637A}"/>
                </a:ext>
              </a:extLst>
            </p:cNvPr>
            <p:cNvSpPr txBox="1"/>
            <p:nvPr/>
          </p:nvSpPr>
          <p:spPr>
            <a:xfrm>
              <a:off x="4418658" y="2583700"/>
              <a:ext cx="3391899" cy="1255687"/>
            </a:xfrm>
            <a:prstGeom prst="rect">
              <a:avLst/>
            </a:prstGeom>
          </p:spPr>
          <p:txBody>
            <a:bodyPr vert="horz" wrap="square" lIns="91440" tIns="45720" rIns="91440" bIns="4572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</a:defRPr>
              </a:lvl9pPr>
            </a:lstStyle>
            <a:p>
              <a:pPr lvl="0">
                <a:lnSpc>
                  <a:spcPct val="150000"/>
                </a:lnSpc>
                <a:spcBef>
                  <a:spcPct val="0"/>
                </a:spcBef>
                <a:defRPr/>
              </a:pPr>
              <a:r>
                <a:rPr lang="en-US" altLang="zh-CN" dirty="0" smtClean="0">
                  <a:solidFill>
                    <a:schemeClr val="dk1">
                      <a:lumMod val="10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For the external aspect, it provide huge opportunities.</a:t>
              </a:r>
              <a:endParaRPr lang="zh-CN" altLang="en-US" sz="1400" dirty="0">
                <a:solidFill>
                  <a:schemeClr val="dk1">
                    <a:lumMod val="10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51" name="文本框 50">
            <a:extLst>
              <a:ext uri="{FF2B5EF4-FFF2-40B4-BE49-F238E27FC236}">
                <a16:creationId xmlns:a16="http://schemas.microsoft.com/office/drawing/2014/main" id="{8D980FB7-5224-4400-B918-6B37B07145E6}"/>
              </a:ext>
            </a:extLst>
          </p:cNvPr>
          <p:cNvSpPr txBox="1"/>
          <p:nvPr/>
        </p:nvSpPr>
        <p:spPr>
          <a:xfrm>
            <a:off x="787031" y="1675755"/>
            <a:ext cx="4636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Building </a:t>
            </a:r>
            <a:r>
              <a:rPr lang="en-GB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strong and stable relationships can generate considerable </a:t>
            </a:r>
            <a:r>
              <a:rPr lang="en-GB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profits</a:t>
            </a: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3403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>
            <a:extLst>
              <a:ext uri="{FF2B5EF4-FFF2-40B4-BE49-F238E27FC236}">
                <a16:creationId xmlns:a16="http://schemas.microsoft.com/office/drawing/2014/main" id="{2F55D60A-7D48-4F83-85B5-87D5EF7E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31" y="287313"/>
            <a:ext cx="8551765" cy="523220"/>
          </a:xfrm>
        </p:spPr>
        <p:txBody>
          <a:bodyPr/>
          <a:lstStyle/>
          <a:p>
            <a:r>
              <a:rPr lang="en-GB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Skills and competencies of building relationships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0" name="矩形 259"/>
          <p:cNvSpPr/>
          <p:nvPr/>
        </p:nvSpPr>
        <p:spPr>
          <a:xfrm>
            <a:off x="7016273" y="1713617"/>
            <a:ext cx="2127939" cy="441067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1" name="矩形 260"/>
          <p:cNvSpPr/>
          <p:nvPr/>
        </p:nvSpPr>
        <p:spPr>
          <a:xfrm>
            <a:off x="3996101" y="1712829"/>
            <a:ext cx="2127939" cy="441067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2" name="矩形 261"/>
          <p:cNvSpPr/>
          <p:nvPr/>
        </p:nvSpPr>
        <p:spPr>
          <a:xfrm>
            <a:off x="961638" y="1739969"/>
            <a:ext cx="2127939" cy="441067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3" name="矩形 262"/>
          <p:cNvSpPr/>
          <p:nvPr/>
        </p:nvSpPr>
        <p:spPr>
          <a:xfrm>
            <a:off x="1145174" y="1925915"/>
            <a:ext cx="1728217" cy="10228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Communication</a:t>
            </a:r>
          </a:p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Competence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4" name="矩形 263"/>
          <p:cNvSpPr/>
          <p:nvPr/>
        </p:nvSpPr>
        <p:spPr>
          <a:xfrm>
            <a:off x="1145122" y="3406757"/>
            <a:ext cx="1728217" cy="10228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Affective Communication</a:t>
            </a:r>
          </a:p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Competence</a:t>
            </a:r>
            <a:endParaRPr lang="zh-CN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5" name="矩形 264"/>
          <p:cNvSpPr/>
          <p:nvPr/>
        </p:nvSpPr>
        <p:spPr>
          <a:xfrm>
            <a:off x="1144733" y="4928790"/>
            <a:ext cx="1728217" cy="10228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Communication</a:t>
            </a:r>
          </a:p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Competence</a:t>
            </a:r>
            <a:endParaRPr lang="zh-CN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6" name="矩形 265"/>
          <p:cNvSpPr/>
          <p:nvPr/>
        </p:nvSpPr>
        <p:spPr>
          <a:xfrm>
            <a:off x="4207762" y="2685061"/>
            <a:ext cx="1728217" cy="10228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Cultural</a:t>
            </a:r>
          </a:p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Interaction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7" name="矩形 266"/>
          <p:cNvSpPr/>
          <p:nvPr/>
        </p:nvSpPr>
        <p:spPr>
          <a:xfrm>
            <a:off x="4197528" y="4189005"/>
            <a:ext cx="1728217" cy="10228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</a:p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Interaction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8" name="矩形 267"/>
          <p:cNvSpPr/>
          <p:nvPr/>
        </p:nvSpPr>
        <p:spPr>
          <a:xfrm>
            <a:off x="7238532" y="1933917"/>
            <a:ext cx="1728217" cy="10228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Trust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9" name="矩形 268"/>
          <p:cNvSpPr/>
          <p:nvPr/>
        </p:nvSpPr>
        <p:spPr>
          <a:xfrm>
            <a:off x="7238532" y="3433895"/>
            <a:ext cx="1728217" cy="10228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Commitment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0" name="矩形 269"/>
          <p:cNvSpPr/>
          <p:nvPr/>
        </p:nvSpPr>
        <p:spPr>
          <a:xfrm>
            <a:off x="7238532" y="4896023"/>
            <a:ext cx="1728217" cy="10228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Satisfaction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1" name="矩形 270"/>
          <p:cNvSpPr/>
          <p:nvPr/>
        </p:nvSpPr>
        <p:spPr>
          <a:xfrm>
            <a:off x="9862675" y="3433895"/>
            <a:ext cx="1728217" cy="10228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</a:t>
            </a:r>
          </a:p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Effectiveness</a:t>
            </a:r>
          </a:p>
        </p:txBody>
      </p:sp>
      <p:cxnSp>
        <p:nvCxnSpPr>
          <p:cNvPr id="272" name="直接箭头连接符 271"/>
          <p:cNvCxnSpPr>
            <a:stCxn id="263" idx="2"/>
            <a:endCxn id="264" idx="0"/>
          </p:cNvCxnSpPr>
          <p:nvPr/>
        </p:nvCxnSpPr>
        <p:spPr>
          <a:xfrm flipH="1">
            <a:off x="2009231" y="2948734"/>
            <a:ext cx="52" cy="458023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直接箭头连接符 272"/>
          <p:cNvCxnSpPr>
            <a:stCxn id="264" idx="2"/>
            <a:endCxn id="265" idx="0"/>
          </p:cNvCxnSpPr>
          <p:nvPr/>
        </p:nvCxnSpPr>
        <p:spPr>
          <a:xfrm flipH="1">
            <a:off x="2008842" y="4429576"/>
            <a:ext cx="389" cy="499214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直接箭头连接符 273"/>
          <p:cNvCxnSpPr>
            <a:stCxn id="266" idx="2"/>
          </p:cNvCxnSpPr>
          <p:nvPr/>
        </p:nvCxnSpPr>
        <p:spPr>
          <a:xfrm flipH="1">
            <a:off x="5071870" y="3707880"/>
            <a:ext cx="1" cy="481125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直接箭头连接符 27"/>
          <p:cNvCxnSpPr/>
          <p:nvPr/>
        </p:nvCxnSpPr>
        <p:spPr>
          <a:xfrm>
            <a:off x="2870259" y="2437325"/>
            <a:ext cx="1334371" cy="759146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直接箭头连接符 27"/>
          <p:cNvCxnSpPr/>
          <p:nvPr/>
        </p:nvCxnSpPr>
        <p:spPr>
          <a:xfrm flipV="1">
            <a:off x="2872950" y="4700415"/>
            <a:ext cx="1324578" cy="739785"/>
          </a:xfrm>
          <a:prstGeom prst="bentConnector3">
            <a:avLst>
              <a:gd name="adj1" fmla="val 50323"/>
            </a:avLst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直接箭头连接符 27"/>
          <p:cNvCxnSpPr>
            <a:stCxn id="266" idx="3"/>
            <a:endCxn id="269" idx="1"/>
          </p:cNvCxnSpPr>
          <p:nvPr/>
        </p:nvCxnSpPr>
        <p:spPr>
          <a:xfrm>
            <a:off x="5935979" y="3196471"/>
            <a:ext cx="1302553" cy="748834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直接箭头连接符 27"/>
          <p:cNvCxnSpPr/>
          <p:nvPr/>
        </p:nvCxnSpPr>
        <p:spPr>
          <a:xfrm>
            <a:off x="5922613" y="4700415"/>
            <a:ext cx="1312787" cy="707018"/>
          </a:xfrm>
          <a:prstGeom prst="bentConnector3">
            <a:avLst>
              <a:gd name="adj1" fmla="val 50422"/>
            </a:avLst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直接箭头连接符 27"/>
          <p:cNvCxnSpPr>
            <a:stCxn id="266" idx="3"/>
            <a:endCxn id="268" idx="1"/>
          </p:cNvCxnSpPr>
          <p:nvPr/>
        </p:nvCxnSpPr>
        <p:spPr>
          <a:xfrm flipV="1">
            <a:off x="5935979" y="2445327"/>
            <a:ext cx="1302553" cy="751144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直接连接符 279"/>
          <p:cNvCxnSpPr>
            <a:stCxn id="264" idx="3"/>
          </p:cNvCxnSpPr>
          <p:nvPr/>
        </p:nvCxnSpPr>
        <p:spPr>
          <a:xfrm>
            <a:off x="2873339" y="3918167"/>
            <a:ext cx="67615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直接连接符 280"/>
          <p:cNvCxnSpPr/>
          <p:nvPr/>
        </p:nvCxnSpPr>
        <p:spPr>
          <a:xfrm>
            <a:off x="3538905" y="3189258"/>
            <a:ext cx="607" cy="15111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直接连接符 281"/>
          <p:cNvCxnSpPr/>
          <p:nvPr/>
        </p:nvCxnSpPr>
        <p:spPr>
          <a:xfrm flipH="1">
            <a:off x="6582327" y="3945305"/>
            <a:ext cx="3230" cy="75114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3" name="直接连接符 282"/>
          <p:cNvCxnSpPr>
            <a:stCxn id="268" idx="3"/>
          </p:cNvCxnSpPr>
          <p:nvPr/>
        </p:nvCxnSpPr>
        <p:spPr>
          <a:xfrm flipV="1">
            <a:off x="8966749" y="2445326"/>
            <a:ext cx="512892" cy="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直接连接符 283"/>
          <p:cNvCxnSpPr/>
          <p:nvPr/>
        </p:nvCxnSpPr>
        <p:spPr>
          <a:xfrm flipV="1">
            <a:off x="8966749" y="5407432"/>
            <a:ext cx="512892" cy="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直接连接符 284"/>
          <p:cNvCxnSpPr/>
          <p:nvPr/>
        </p:nvCxnSpPr>
        <p:spPr>
          <a:xfrm>
            <a:off x="9468124" y="2445326"/>
            <a:ext cx="11517" cy="29671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直接箭头连接符 285"/>
          <p:cNvCxnSpPr>
            <a:stCxn id="269" idx="3"/>
            <a:endCxn id="271" idx="1"/>
          </p:cNvCxnSpPr>
          <p:nvPr/>
        </p:nvCxnSpPr>
        <p:spPr>
          <a:xfrm>
            <a:off x="8966749" y="3945305"/>
            <a:ext cx="895926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7" name="文本框 286"/>
          <p:cNvSpPr txBox="1"/>
          <p:nvPr/>
        </p:nvSpPr>
        <p:spPr>
          <a:xfrm>
            <a:off x="1290935" y="1059514"/>
            <a:ext cx="1505029" cy="5817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</a:p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Competencies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8" name="文本框 287"/>
          <p:cNvSpPr txBox="1"/>
          <p:nvPr/>
        </p:nvSpPr>
        <p:spPr>
          <a:xfrm>
            <a:off x="4307555" y="1071682"/>
            <a:ext cx="1505029" cy="5817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</a:p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</a:t>
            </a:r>
            <a:endParaRPr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9" name="文本框 288"/>
          <p:cNvSpPr txBox="1"/>
          <p:nvPr/>
        </p:nvSpPr>
        <p:spPr>
          <a:xfrm>
            <a:off x="7594474" y="1071682"/>
            <a:ext cx="1039032" cy="5817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Relational</a:t>
            </a:r>
          </a:p>
          <a:p>
            <a:pPr algn="ctr"/>
            <a:r>
              <a:rPr lang="en-US" altLang="zh-CN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Quality</a:t>
            </a:r>
          </a:p>
        </p:txBody>
      </p:sp>
      <p:cxnSp>
        <p:nvCxnSpPr>
          <p:cNvPr id="290" name="直接箭头连接符 289"/>
          <p:cNvCxnSpPr>
            <a:stCxn id="268" idx="2"/>
            <a:endCxn id="269" idx="0"/>
          </p:cNvCxnSpPr>
          <p:nvPr/>
        </p:nvCxnSpPr>
        <p:spPr>
          <a:xfrm>
            <a:off x="8102641" y="2956736"/>
            <a:ext cx="0" cy="47715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1" name="直接箭头连接符 290"/>
          <p:cNvCxnSpPr>
            <a:endCxn id="270" idx="0"/>
          </p:cNvCxnSpPr>
          <p:nvPr/>
        </p:nvCxnSpPr>
        <p:spPr>
          <a:xfrm>
            <a:off x="8100640" y="4456714"/>
            <a:ext cx="2001" cy="43930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2" name="文本框 291">
            <a:extLst>
              <a:ext uri="{FF2B5EF4-FFF2-40B4-BE49-F238E27FC236}">
                <a16:creationId xmlns:a16="http://schemas.microsoft.com/office/drawing/2014/main" id="{8D980FB7-5224-4400-B918-6B37B07145E6}"/>
              </a:ext>
            </a:extLst>
          </p:cNvPr>
          <p:cNvSpPr txBox="1"/>
          <p:nvPr/>
        </p:nvSpPr>
        <p:spPr>
          <a:xfrm>
            <a:off x="2696162" y="6296767"/>
            <a:ext cx="6331416" cy="418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6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Fig.1 A </a:t>
            </a:r>
            <a:r>
              <a:rPr lang="en-US" altLang="zh-CN" sz="16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model of communication effectiveness (Griffith, 2002)</a:t>
            </a:r>
            <a:endParaRPr lang="zh-CN" altLang="en-US" sz="16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5563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0" grpId="0" animBg="1"/>
      <p:bldP spid="261" grpId="0" animBg="1"/>
      <p:bldP spid="266" grpId="0" animBg="1"/>
      <p:bldP spid="267" grpId="0" animBg="1"/>
      <p:bldP spid="268" grpId="0" animBg="1"/>
      <p:bldP spid="269" grpId="0" animBg="1"/>
      <p:bldP spid="270" grpId="0" animBg="1"/>
      <p:bldP spid="271" grpId="0" animBg="1"/>
      <p:bldP spid="288" grpId="0"/>
      <p:bldP spid="2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7031" y="287313"/>
            <a:ext cx="9909572" cy="523220"/>
          </a:xfrm>
        </p:spPr>
        <p:txBody>
          <a:bodyPr/>
          <a:lstStyle/>
          <a:p>
            <a:r>
              <a:rPr lang="en-GB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Appropriate </a:t>
            </a:r>
            <a:r>
              <a:rPr lang="en-GB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approaches to build successful relationships</a:t>
            </a:r>
            <a:endParaRPr lang="zh-CN" altLang="en-US" dirty="0"/>
          </a:p>
        </p:txBody>
      </p:sp>
      <p:grpSp>
        <p:nvGrpSpPr>
          <p:cNvPr id="3" name="组合 2"/>
          <p:cNvGrpSpPr/>
          <p:nvPr/>
        </p:nvGrpSpPr>
        <p:grpSpPr>
          <a:xfrm>
            <a:off x="6443191" y="2093260"/>
            <a:ext cx="1208738" cy="1208738"/>
            <a:chOff x="4099796" y="2321452"/>
            <a:chExt cx="1208738" cy="1208738"/>
          </a:xfrm>
        </p:grpSpPr>
        <p:sp>
          <p:nvSpPr>
            <p:cNvPr id="4" name="椭圆 3"/>
            <p:cNvSpPr/>
            <p:nvPr/>
          </p:nvSpPr>
          <p:spPr>
            <a:xfrm>
              <a:off x="4099796" y="2321452"/>
              <a:ext cx="1208738" cy="12087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dirty="0"/>
            </a:p>
          </p:txBody>
        </p:sp>
        <p:sp>
          <p:nvSpPr>
            <p:cNvPr id="5" name="stack-of-two-books_46392"/>
            <p:cNvSpPr>
              <a:spLocks noChangeAspect="1"/>
            </p:cNvSpPr>
            <p:nvPr/>
          </p:nvSpPr>
          <p:spPr bwMode="auto">
            <a:xfrm>
              <a:off x="4316070" y="2572148"/>
              <a:ext cx="776191" cy="707346"/>
            </a:xfrm>
            <a:custGeom>
              <a:avLst/>
              <a:gdLst>
                <a:gd name="connsiteX0" fmla="*/ 238942 w 607620"/>
                <a:gd name="connsiteY0" fmla="*/ 508565 h 553727"/>
                <a:gd name="connsiteX1" fmla="*/ 261549 w 607620"/>
                <a:gd name="connsiteY1" fmla="*/ 531146 h 553727"/>
                <a:gd name="connsiteX2" fmla="*/ 239031 w 607620"/>
                <a:gd name="connsiteY2" fmla="*/ 553727 h 553727"/>
                <a:gd name="connsiteX3" fmla="*/ 238942 w 607620"/>
                <a:gd name="connsiteY3" fmla="*/ 553727 h 553727"/>
                <a:gd name="connsiteX4" fmla="*/ 216335 w 607620"/>
                <a:gd name="connsiteY4" fmla="*/ 531235 h 553727"/>
                <a:gd name="connsiteX5" fmla="*/ 238942 w 607620"/>
                <a:gd name="connsiteY5" fmla="*/ 508565 h 553727"/>
                <a:gd name="connsiteX6" fmla="*/ 179676 w 607620"/>
                <a:gd name="connsiteY6" fmla="*/ 508565 h 553727"/>
                <a:gd name="connsiteX7" fmla="*/ 202292 w 607620"/>
                <a:gd name="connsiteY7" fmla="*/ 531146 h 553727"/>
                <a:gd name="connsiteX8" fmla="*/ 179765 w 607620"/>
                <a:gd name="connsiteY8" fmla="*/ 553727 h 553727"/>
                <a:gd name="connsiteX9" fmla="*/ 179676 w 607620"/>
                <a:gd name="connsiteY9" fmla="*/ 553727 h 553727"/>
                <a:gd name="connsiteX10" fmla="*/ 157060 w 607620"/>
                <a:gd name="connsiteY10" fmla="*/ 531235 h 553727"/>
                <a:gd name="connsiteX11" fmla="*/ 179676 w 607620"/>
                <a:gd name="connsiteY11" fmla="*/ 508565 h 553727"/>
                <a:gd name="connsiteX12" fmla="*/ 299478 w 607620"/>
                <a:gd name="connsiteY12" fmla="*/ 508495 h 553727"/>
                <a:gd name="connsiteX13" fmla="*/ 322183 w 607620"/>
                <a:gd name="connsiteY13" fmla="*/ 531041 h 553727"/>
                <a:gd name="connsiteX14" fmla="*/ 299567 w 607620"/>
                <a:gd name="connsiteY14" fmla="*/ 553586 h 553727"/>
                <a:gd name="connsiteX15" fmla="*/ 276951 w 607620"/>
                <a:gd name="connsiteY15" fmla="*/ 531129 h 553727"/>
                <a:gd name="connsiteX16" fmla="*/ 299478 w 607620"/>
                <a:gd name="connsiteY16" fmla="*/ 508495 h 553727"/>
                <a:gd name="connsiteX17" fmla="*/ 360103 w 607620"/>
                <a:gd name="connsiteY17" fmla="*/ 508353 h 553727"/>
                <a:gd name="connsiteX18" fmla="*/ 382710 w 607620"/>
                <a:gd name="connsiteY18" fmla="*/ 530845 h 553727"/>
                <a:gd name="connsiteX19" fmla="*/ 360192 w 607620"/>
                <a:gd name="connsiteY19" fmla="*/ 553515 h 553727"/>
                <a:gd name="connsiteX20" fmla="*/ 360103 w 607620"/>
                <a:gd name="connsiteY20" fmla="*/ 553515 h 553727"/>
                <a:gd name="connsiteX21" fmla="*/ 337496 w 607620"/>
                <a:gd name="connsiteY21" fmla="*/ 530934 h 553727"/>
                <a:gd name="connsiteX22" fmla="*/ 360103 w 607620"/>
                <a:gd name="connsiteY22" fmla="*/ 508353 h 553727"/>
                <a:gd name="connsiteX23" fmla="*/ 420727 w 607620"/>
                <a:gd name="connsiteY23" fmla="*/ 508301 h 553727"/>
                <a:gd name="connsiteX24" fmla="*/ 443343 w 607620"/>
                <a:gd name="connsiteY24" fmla="*/ 530784 h 553727"/>
                <a:gd name="connsiteX25" fmla="*/ 420727 w 607620"/>
                <a:gd name="connsiteY25" fmla="*/ 553444 h 553727"/>
                <a:gd name="connsiteX26" fmla="*/ 398111 w 607620"/>
                <a:gd name="connsiteY26" fmla="*/ 530873 h 553727"/>
                <a:gd name="connsiteX27" fmla="*/ 420727 w 607620"/>
                <a:gd name="connsiteY27" fmla="*/ 508301 h 553727"/>
                <a:gd name="connsiteX28" fmla="*/ 481219 w 607620"/>
                <a:gd name="connsiteY28" fmla="*/ 508142 h 553727"/>
                <a:gd name="connsiteX29" fmla="*/ 503889 w 607620"/>
                <a:gd name="connsiteY29" fmla="*/ 530688 h 553727"/>
                <a:gd name="connsiteX30" fmla="*/ 481308 w 607620"/>
                <a:gd name="connsiteY30" fmla="*/ 553233 h 553727"/>
                <a:gd name="connsiteX31" fmla="*/ 458727 w 607620"/>
                <a:gd name="connsiteY31" fmla="*/ 530776 h 553727"/>
                <a:gd name="connsiteX32" fmla="*/ 481219 w 607620"/>
                <a:gd name="connsiteY32" fmla="*/ 508142 h 553727"/>
                <a:gd name="connsiteX33" fmla="*/ 545190 w 607620"/>
                <a:gd name="connsiteY33" fmla="*/ 496115 h 553727"/>
                <a:gd name="connsiteX34" fmla="*/ 559011 w 607620"/>
                <a:gd name="connsiteY34" fmla="*/ 506499 h 553727"/>
                <a:gd name="connsiteX35" fmla="*/ 551088 w 607620"/>
                <a:gd name="connsiteY35" fmla="*/ 537421 h 553727"/>
                <a:gd name="connsiteX36" fmla="*/ 539604 w 607620"/>
                <a:gd name="connsiteY36" fmla="*/ 540531 h 553727"/>
                <a:gd name="connsiteX37" fmla="*/ 520107 w 607620"/>
                <a:gd name="connsiteY37" fmla="*/ 529424 h 553727"/>
                <a:gd name="connsiteX38" fmla="*/ 528030 w 607620"/>
                <a:gd name="connsiteY38" fmla="*/ 498591 h 553727"/>
                <a:gd name="connsiteX39" fmla="*/ 545190 w 607620"/>
                <a:gd name="connsiteY39" fmla="*/ 496115 h 553727"/>
                <a:gd name="connsiteX40" fmla="*/ 586442 w 607620"/>
                <a:gd name="connsiteY40" fmla="*/ 451772 h 553727"/>
                <a:gd name="connsiteX41" fmla="*/ 599178 w 607620"/>
                <a:gd name="connsiteY41" fmla="*/ 481074 h 553727"/>
                <a:gd name="connsiteX42" fmla="*/ 578159 w 607620"/>
                <a:gd name="connsiteY42" fmla="*/ 495370 h 553727"/>
                <a:gd name="connsiteX43" fmla="*/ 569876 w 607620"/>
                <a:gd name="connsiteY43" fmla="*/ 493772 h 553727"/>
                <a:gd name="connsiteX44" fmla="*/ 557139 w 607620"/>
                <a:gd name="connsiteY44" fmla="*/ 464470 h 553727"/>
                <a:gd name="connsiteX45" fmla="*/ 586442 w 607620"/>
                <a:gd name="connsiteY45" fmla="*/ 451772 h 553727"/>
                <a:gd name="connsiteX46" fmla="*/ 574485 w 607620"/>
                <a:gd name="connsiteY46" fmla="*/ 391786 h 553727"/>
                <a:gd name="connsiteX47" fmla="*/ 602525 w 607620"/>
                <a:gd name="connsiteY47" fmla="*/ 407154 h 553727"/>
                <a:gd name="connsiteX48" fmla="*/ 587214 w 607620"/>
                <a:gd name="connsiteY48" fmla="*/ 435136 h 553727"/>
                <a:gd name="connsiteX49" fmla="*/ 580805 w 607620"/>
                <a:gd name="connsiteY49" fmla="*/ 436024 h 553727"/>
                <a:gd name="connsiteX50" fmla="*/ 559085 w 607620"/>
                <a:gd name="connsiteY50" fmla="*/ 419857 h 553727"/>
                <a:gd name="connsiteX51" fmla="*/ 574485 w 607620"/>
                <a:gd name="connsiteY51" fmla="*/ 391786 h 553727"/>
                <a:gd name="connsiteX52" fmla="*/ 542824 w 607620"/>
                <a:gd name="connsiteY52" fmla="*/ 342755 h 553727"/>
                <a:gd name="connsiteX53" fmla="*/ 559657 w 607620"/>
                <a:gd name="connsiteY53" fmla="*/ 346712 h 553727"/>
                <a:gd name="connsiteX54" fmla="*/ 564823 w 607620"/>
                <a:gd name="connsiteY54" fmla="*/ 378279 h 553727"/>
                <a:gd name="connsiteX55" fmla="*/ 546386 w 607620"/>
                <a:gd name="connsiteY55" fmla="*/ 387616 h 553727"/>
                <a:gd name="connsiteX56" fmla="*/ 533205 w 607620"/>
                <a:gd name="connsiteY56" fmla="*/ 383348 h 553727"/>
                <a:gd name="connsiteX57" fmla="*/ 528128 w 607620"/>
                <a:gd name="connsiteY57" fmla="*/ 351869 h 553727"/>
                <a:gd name="connsiteX58" fmla="*/ 542824 w 607620"/>
                <a:gd name="connsiteY58" fmla="*/ 342755 h 553727"/>
                <a:gd name="connsiteX59" fmla="*/ 428904 w 607620"/>
                <a:gd name="connsiteY59" fmla="*/ 325377 h 553727"/>
                <a:gd name="connsiteX60" fmla="*/ 451511 w 607620"/>
                <a:gd name="connsiteY60" fmla="*/ 347869 h 553727"/>
                <a:gd name="connsiteX61" fmla="*/ 428993 w 607620"/>
                <a:gd name="connsiteY61" fmla="*/ 370539 h 553727"/>
                <a:gd name="connsiteX62" fmla="*/ 428904 w 607620"/>
                <a:gd name="connsiteY62" fmla="*/ 370539 h 553727"/>
                <a:gd name="connsiteX63" fmla="*/ 406297 w 607620"/>
                <a:gd name="connsiteY63" fmla="*/ 347958 h 553727"/>
                <a:gd name="connsiteX64" fmla="*/ 428904 w 607620"/>
                <a:gd name="connsiteY64" fmla="*/ 325377 h 553727"/>
                <a:gd name="connsiteX65" fmla="*/ 489405 w 607620"/>
                <a:gd name="connsiteY65" fmla="*/ 325236 h 553727"/>
                <a:gd name="connsiteX66" fmla="*/ 512075 w 607620"/>
                <a:gd name="connsiteY66" fmla="*/ 347781 h 553727"/>
                <a:gd name="connsiteX67" fmla="*/ 489583 w 607620"/>
                <a:gd name="connsiteY67" fmla="*/ 370327 h 553727"/>
                <a:gd name="connsiteX68" fmla="*/ 489494 w 607620"/>
                <a:gd name="connsiteY68" fmla="*/ 370327 h 553727"/>
                <a:gd name="connsiteX69" fmla="*/ 466913 w 607620"/>
                <a:gd name="connsiteY69" fmla="*/ 347870 h 553727"/>
                <a:gd name="connsiteX70" fmla="*/ 489405 w 607620"/>
                <a:gd name="connsiteY70" fmla="*/ 325236 h 553727"/>
                <a:gd name="connsiteX71" fmla="*/ 374424 w 607620"/>
                <a:gd name="connsiteY71" fmla="*/ 324431 h 553727"/>
                <a:gd name="connsiteX72" fmla="*/ 390370 w 607620"/>
                <a:gd name="connsiteY72" fmla="*/ 352068 h 553727"/>
                <a:gd name="connsiteX73" fmla="*/ 368545 w 607620"/>
                <a:gd name="connsiteY73" fmla="*/ 368775 h 553727"/>
                <a:gd name="connsiteX74" fmla="*/ 362576 w 607620"/>
                <a:gd name="connsiteY74" fmla="*/ 367975 h 553727"/>
                <a:gd name="connsiteX75" fmla="*/ 346719 w 607620"/>
                <a:gd name="connsiteY75" fmla="*/ 340338 h 553727"/>
                <a:gd name="connsiteX76" fmla="*/ 374424 w 607620"/>
                <a:gd name="connsiteY76" fmla="*/ 324431 h 553727"/>
                <a:gd name="connsiteX77" fmla="*/ 325656 w 607620"/>
                <a:gd name="connsiteY77" fmla="*/ 281731 h 553727"/>
                <a:gd name="connsiteX78" fmla="*/ 351923 w 607620"/>
                <a:gd name="connsiteY78" fmla="*/ 299943 h 553727"/>
                <a:gd name="connsiteX79" fmla="*/ 333670 w 607620"/>
                <a:gd name="connsiteY79" fmla="*/ 326152 h 553727"/>
                <a:gd name="connsiteX80" fmla="*/ 329663 w 607620"/>
                <a:gd name="connsiteY80" fmla="*/ 326507 h 553727"/>
                <a:gd name="connsiteX81" fmla="*/ 307403 w 607620"/>
                <a:gd name="connsiteY81" fmla="*/ 307939 h 553727"/>
                <a:gd name="connsiteX82" fmla="*/ 325656 w 607620"/>
                <a:gd name="connsiteY82" fmla="*/ 281731 h 553727"/>
                <a:gd name="connsiteX83" fmla="*/ 110724 w 607620"/>
                <a:gd name="connsiteY83" fmla="*/ 258795 h 553727"/>
                <a:gd name="connsiteX84" fmla="*/ 78326 w 607620"/>
                <a:gd name="connsiteY84" fmla="*/ 291235 h 553727"/>
                <a:gd name="connsiteX85" fmla="*/ 110813 w 607620"/>
                <a:gd name="connsiteY85" fmla="*/ 323586 h 553727"/>
                <a:gd name="connsiteX86" fmla="*/ 143212 w 607620"/>
                <a:gd name="connsiteY86" fmla="*/ 291146 h 553727"/>
                <a:gd name="connsiteX87" fmla="*/ 110724 w 607620"/>
                <a:gd name="connsiteY87" fmla="*/ 258795 h 553727"/>
                <a:gd name="connsiteX88" fmla="*/ 354539 w 607620"/>
                <a:gd name="connsiteY88" fmla="*/ 228405 h 553727"/>
                <a:gd name="connsiteX89" fmla="*/ 369268 w 607620"/>
                <a:gd name="connsiteY89" fmla="*/ 237464 h 553727"/>
                <a:gd name="connsiteX90" fmla="*/ 364280 w 607620"/>
                <a:gd name="connsiteY90" fmla="*/ 269032 h 553727"/>
                <a:gd name="connsiteX91" fmla="*/ 351010 w 607620"/>
                <a:gd name="connsiteY91" fmla="*/ 273300 h 553727"/>
                <a:gd name="connsiteX92" fmla="*/ 332662 w 607620"/>
                <a:gd name="connsiteY92" fmla="*/ 263963 h 553727"/>
                <a:gd name="connsiteX93" fmla="*/ 337739 w 607620"/>
                <a:gd name="connsiteY93" fmla="*/ 232484 h 553727"/>
                <a:gd name="connsiteX94" fmla="*/ 354539 w 607620"/>
                <a:gd name="connsiteY94" fmla="*/ 228405 h 553727"/>
                <a:gd name="connsiteX95" fmla="*/ 474136 w 607620"/>
                <a:gd name="connsiteY95" fmla="*/ 217836 h 553727"/>
                <a:gd name="connsiteX96" fmla="*/ 496743 w 607620"/>
                <a:gd name="connsiteY96" fmla="*/ 240417 h 553727"/>
                <a:gd name="connsiteX97" fmla="*/ 474225 w 607620"/>
                <a:gd name="connsiteY97" fmla="*/ 262998 h 553727"/>
                <a:gd name="connsiteX98" fmla="*/ 474136 w 607620"/>
                <a:gd name="connsiteY98" fmla="*/ 262998 h 553727"/>
                <a:gd name="connsiteX99" fmla="*/ 451529 w 607620"/>
                <a:gd name="connsiteY99" fmla="*/ 240506 h 553727"/>
                <a:gd name="connsiteX100" fmla="*/ 474136 w 607620"/>
                <a:gd name="connsiteY100" fmla="*/ 217836 h 553727"/>
                <a:gd name="connsiteX101" fmla="*/ 409402 w 607620"/>
                <a:gd name="connsiteY101" fmla="*/ 217836 h 553727"/>
                <a:gd name="connsiteX102" fmla="*/ 431983 w 607620"/>
                <a:gd name="connsiteY102" fmla="*/ 240417 h 553727"/>
                <a:gd name="connsiteX103" fmla="*/ 409491 w 607620"/>
                <a:gd name="connsiteY103" fmla="*/ 262998 h 553727"/>
                <a:gd name="connsiteX104" fmla="*/ 409402 w 607620"/>
                <a:gd name="connsiteY104" fmla="*/ 262998 h 553727"/>
                <a:gd name="connsiteX105" fmla="*/ 386821 w 607620"/>
                <a:gd name="connsiteY105" fmla="*/ 240506 h 553727"/>
                <a:gd name="connsiteX106" fmla="*/ 409402 w 607620"/>
                <a:gd name="connsiteY106" fmla="*/ 217836 h 553727"/>
                <a:gd name="connsiteX107" fmla="*/ 110546 w 607620"/>
                <a:gd name="connsiteY107" fmla="*/ 175073 h 553727"/>
                <a:gd name="connsiteX108" fmla="*/ 110813 w 607620"/>
                <a:gd name="connsiteY108" fmla="*/ 175073 h 553727"/>
                <a:gd name="connsiteX109" fmla="*/ 189050 w 607620"/>
                <a:gd name="connsiteY109" fmla="*/ 206624 h 553727"/>
                <a:gd name="connsiteX110" fmla="*/ 221538 w 607620"/>
                <a:gd name="connsiteY110" fmla="*/ 283947 h 553727"/>
                <a:gd name="connsiteX111" fmla="*/ 111080 w 607620"/>
                <a:gd name="connsiteY111" fmla="*/ 493253 h 553727"/>
                <a:gd name="connsiteX112" fmla="*/ 0 w 607620"/>
                <a:gd name="connsiteY112" fmla="*/ 285903 h 553727"/>
                <a:gd name="connsiteX113" fmla="*/ 110546 w 607620"/>
                <a:gd name="connsiteY113" fmla="*/ 175073 h 553727"/>
                <a:gd name="connsiteX114" fmla="*/ 537831 w 607620"/>
                <a:gd name="connsiteY114" fmla="*/ 52891 h 553727"/>
                <a:gd name="connsiteX115" fmla="*/ 511393 w 607620"/>
                <a:gd name="connsiteY115" fmla="*/ 79381 h 553727"/>
                <a:gd name="connsiteX116" fmla="*/ 537920 w 607620"/>
                <a:gd name="connsiteY116" fmla="*/ 105693 h 553727"/>
                <a:gd name="connsiteX117" fmla="*/ 564358 w 607620"/>
                <a:gd name="connsiteY117" fmla="*/ 79292 h 553727"/>
                <a:gd name="connsiteX118" fmla="*/ 537831 w 607620"/>
                <a:gd name="connsiteY118" fmla="*/ 52891 h 553727"/>
                <a:gd name="connsiteX119" fmla="*/ 537742 w 607620"/>
                <a:gd name="connsiteY119" fmla="*/ 0 h 553727"/>
                <a:gd name="connsiteX120" fmla="*/ 537831 w 607620"/>
                <a:gd name="connsiteY120" fmla="*/ 0 h 553727"/>
                <a:gd name="connsiteX121" fmla="*/ 607620 w 607620"/>
                <a:gd name="connsiteY121" fmla="*/ 68447 h 553727"/>
                <a:gd name="connsiteX122" fmla="*/ 538009 w 607620"/>
                <a:gd name="connsiteY122" fmla="*/ 201253 h 553727"/>
                <a:gd name="connsiteX123" fmla="*/ 468131 w 607620"/>
                <a:gd name="connsiteY123" fmla="*/ 69781 h 553727"/>
                <a:gd name="connsiteX124" fmla="*/ 537742 w 607620"/>
                <a:gd name="connsiteY124" fmla="*/ 0 h 55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</a:cxnLst>
              <a:rect l="l" t="t" r="r" b="b"/>
              <a:pathLst>
                <a:path w="607620" h="553727">
                  <a:moveTo>
                    <a:pt x="238942" y="508565"/>
                  </a:moveTo>
                  <a:cubicBezTo>
                    <a:pt x="251402" y="508565"/>
                    <a:pt x="261549" y="518700"/>
                    <a:pt x="261549" y="531146"/>
                  </a:cubicBezTo>
                  <a:cubicBezTo>
                    <a:pt x="261638" y="543592"/>
                    <a:pt x="251491" y="553727"/>
                    <a:pt x="239031" y="553727"/>
                  </a:cubicBezTo>
                  <a:lnTo>
                    <a:pt x="238942" y="553727"/>
                  </a:lnTo>
                  <a:cubicBezTo>
                    <a:pt x="226481" y="553727"/>
                    <a:pt x="216424" y="543681"/>
                    <a:pt x="216335" y="531235"/>
                  </a:cubicBezTo>
                  <a:cubicBezTo>
                    <a:pt x="216335" y="518700"/>
                    <a:pt x="226481" y="508654"/>
                    <a:pt x="238942" y="508565"/>
                  </a:cubicBezTo>
                  <a:close/>
                  <a:moveTo>
                    <a:pt x="179676" y="508565"/>
                  </a:moveTo>
                  <a:cubicBezTo>
                    <a:pt x="192141" y="508565"/>
                    <a:pt x="202292" y="518700"/>
                    <a:pt x="202292" y="531146"/>
                  </a:cubicBezTo>
                  <a:cubicBezTo>
                    <a:pt x="202292" y="543592"/>
                    <a:pt x="192230" y="553727"/>
                    <a:pt x="179765" y="553727"/>
                  </a:cubicBezTo>
                  <a:lnTo>
                    <a:pt x="179676" y="553727"/>
                  </a:lnTo>
                  <a:cubicBezTo>
                    <a:pt x="167210" y="553727"/>
                    <a:pt x="157060" y="543681"/>
                    <a:pt x="157060" y="531235"/>
                  </a:cubicBezTo>
                  <a:cubicBezTo>
                    <a:pt x="157060" y="518700"/>
                    <a:pt x="167121" y="508654"/>
                    <a:pt x="179676" y="508565"/>
                  </a:cubicBezTo>
                  <a:close/>
                  <a:moveTo>
                    <a:pt x="299478" y="508495"/>
                  </a:moveTo>
                  <a:cubicBezTo>
                    <a:pt x="312032" y="508495"/>
                    <a:pt x="322183" y="518525"/>
                    <a:pt x="322183" y="531041"/>
                  </a:cubicBezTo>
                  <a:cubicBezTo>
                    <a:pt x="322183" y="543467"/>
                    <a:pt x="312121" y="553586"/>
                    <a:pt x="299567" y="553586"/>
                  </a:cubicBezTo>
                  <a:cubicBezTo>
                    <a:pt x="287101" y="553586"/>
                    <a:pt x="276951" y="543556"/>
                    <a:pt x="276951" y="531129"/>
                  </a:cubicBezTo>
                  <a:cubicBezTo>
                    <a:pt x="276951" y="518614"/>
                    <a:pt x="287012" y="508495"/>
                    <a:pt x="299478" y="508495"/>
                  </a:cubicBezTo>
                  <a:close/>
                  <a:moveTo>
                    <a:pt x="360103" y="508353"/>
                  </a:moveTo>
                  <a:cubicBezTo>
                    <a:pt x="372564" y="508353"/>
                    <a:pt x="382710" y="518399"/>
                    <a:pt x="382710" y="530845"/>
                  </a:cubicBezTo>
                  <a:cubicBezTo>
                    <a:pt x="382799" y="543380"/>
                    <a:pt x="372653" y="553515"/>
                    <a:pt x="360192" y="553515"/>
                  </a:cubicBezTo>
                  <a:lnTo>
                    <a:pt x="360103" y="553515"/>
                  </a:lnTo>
                  <a:cubicBezTo>
                    <a:pt x="347643" y="553515"/>
                    <a:pt x="337585" y="543380"/>
                    <a:pt x="337496" y="530934"/>
                  </a:cubicBezTo>
                  <a:cubicBezTo>
                    <a:pt x="337496" y="518488"/>
                    <a:pt x="347643" y="508353"/>
                    <a:pt x="360103" y="508353"/>
                  </a:cubicBezTo>
                  <a:close/>
                  <a:moveTo>
                    <a:pt x="420727" y="508301"/>
                  </a:moveTo>
                  <a:cubicBezTo>
                    <a:pt x="433193" y="508212"/>
                    <a:pt x="443343" y="518343"/>
                    <a:pt x="443343" y="530784"/>
                  </a:cubicBezTo>
                  <a:cubicBezTo>
                    <a:pt x="443343" y="543225"/>
                    <a:pt x="433282" y="553355"/>
                    <a:pt x="420727" y="553444"/>
                  </a:cubicBezTo>
                  <a:cubicBezTo>
                    <a:pt x="408262" y="553444"/>
                    <a:pt x="398111" y="543314"/>
                    <a:pt x="398111" y="530873"/>
                  </a:cubicBezTo>
                  <a:cubicBezTo>
                    <a:pt x="398111" y="518432"/>
                    <a:pt x="408173" y="508301"/>
                    <a:pt x="420727" y="508301"/>
                  </a:cubicBezTo>
                  <a:close/>
                  <a:moveTo>
                    <a:pt x="481219" y="508142"/>
                  </a:moveTo>
                  <a:cubicBezTo>
                    <a:pt x="493754" y="508142"/>
                    <a:pt x="503889" y="518261"/>
                    <a:pt x="503889" y="530688"/>
                  </a:cubicBezTo>
                  <a:cubicBezTo>
                    <a:pt x="503889" y="543114"/>
                    <a:pt x="493754" y="553233"/>
                    <a:pt x="481308" y="553233"/>
                  </a:cubicBezTo>
                  <a:cubicBezTo>
                    <a:pt x="468862" y="553233"/>
                    <a:pt x="458727" y="543203"/>
                    <a:pt x="458727" y="530776"/>
                  </a:cubicBezTo>
                  <a:cubicBezTo>
                    <a:pt x="458727" y="518350"/>
                    <a:pt x="468773" y="508231"/>
                    <a:pt x="481219" y="508142"/>
                  </a:cubicBezTo>
                  <a:close/>
                  <a:moveTo>
                    <a:pt x="545190" y="496115"/>
                  </a:moveTo>
                  <a:cubicBezTo>
                    <a:pt x="550799" y="497547"/>
                    <a:pt x="555851" y="501124"/>
                    <a:pt x="559011" y="506499"/>
                  </a:cubicBezTo>
                  <a:cubicBezTo>
                    <a:pt x="565421" y="517162"/>
                    <a:pt x="561860" y="531024"/>
                    <a:pt x="551088" y="537421"/>
                  </a:cubicBezTo>
                  <a:cubicBezTo>
                    <a:pt x="547438" y="539554"/>
                    <a:pt x="543521" y="540531"/>
                    <a:pt x="539604" y="540531"/>
                  </a:cubicBezTo>
                  <a:cubicBezTo>
                    <a:pt x="531858" y="540531"/>
                    <a:pt x="524380" y="536622"/>
                    <a:pt x="520107" y="529424"/>
                  </a:cubicBezTo>
                  <a:cubicBezTo>
                    <a:pt x="513697" y="518762"/>
                    <a:pt x="517258" y="504900"/>
                    <a:pt x="528030" y="498591"/>
                  </a:cubicBezTo>
                  <a:cubicBezTo>
                    <a:pt x="533416" y="495393"/>
                    <a:pt x="539581" y="494682"/>
                    <a:pt x="545190" y="496115"/>
                  </a:cubicBezTo>
                  <a:close/>
                  <a:moveTo>
                    <a:pt x="586442" y="451772"/>
                  </a:moveTo>
                  <a:cubicBezTo>
                    <a:pt x="598109" y="456390"/>
                    <a:pt x="603809" y="469442"/>
                    <a:pt x="599178" y="481074"/>
                  </a:cubicBezTo>
                  <a:cubicBezTo>
                    <a:pt x="595704" y="489953"/>
                    <a:pt x="587154" y="495370"/>
                    <a:pt x="578159" y="495370"/>
                  </a:cubicBezTo>
                  <a:cubicBezTo>
                    <a:pt x="575398" y="495370"/>
                    <a:pt x="572637" y="494837"/>
                    <a:pt x="569876" y="493772"/>
                  </a:cubicBezTo>
                  <a:cubicBezTo>
                    <a:pt x="558208" y="489154"/>
                    <a:pt x="552508" y="476102"/>
                    <a:pt x="557139" y="464470"/>
                  </a:cubicBezTo>
                  <a:cubicBezTo>
                    <a:pt x="561682" y="452927"/>
                    <a:pt x="574863" y="447244"/>
                    <a:pt x="586442" y="451772"/>
                  </a:cubicBezTo>
                  <a:close/>
                  <a:moveTo>
                    <a:pt x="574485" y="391786"/>
                  </a:moveTo>
                  <a:cubicBezTo>
                    <a:pt x="586413" y="388322"/>
                    <a:pt x="598965" y="395162"/>
                    <a:pt x="602525" y="407154"/>
                  </a:cubicBezTo>
                  <a:cubicBezTo>
                    <a:pt x="605997" y="419057"/>
                    <a:pt x="599143" y="431582"/>
                    <a:pt x="587214" y="435136"/>
                  </a:cubicBezTo>
                  <a:cubicBezTo>
                    <a:pt x="585078" y="435757"/>
                    <a:pt x="582941" y="436024"/>
                    <a:pt x="580805" y="436024"/>
                  </a:cubicBezTo>
                  <a:cubicBezTo>
                    <a:pt x="571013" y="436024"/>
                    <a:pt x="562022" y="429628"/>
                    <a:pt x="559085" y="419857"/>
                  </a:cubicBezTo>
                  <a:cubicBezTo>
                    <a:pt x="555613" y="407865"/>
                    <a:pt x="562467" y="395339"/>
                    <a:pt x="574485" y="391786"/>
                  </a:cubicBezTo>
                  <a:close/>
                  <a:moveTo>
                    <a:pt x="542824" y="342755"/>
                  </a:moveTo>
                  <a:cubicBezTo>
                    <a:pt x="548524" y="341821"/>
                    <a:pt x="554580" y="343066"/>
                    <a:pt x="559657" y="346712"/>
                  </a:cubicBezTo>
                  <a:cubicBezTo>
                    <a:pt x="569810" y="354003"/>
                    <a:pt x="572126" y="368142"/>
                    <a:pt x="564823" y="378279"/>
                  </a:cubicBezTo>
                  <a:cubicBezTo>
                    <a:pt x="560370" y="384326"/>
                    <a:pt x="553423" y="387616"/>
                    <a:pt x="546386" y="387616"/>
                  </a:cubicBezTo>
                  <a:cubicBezTo>
                    <a:pt x="541844" y="387616"/>
                    <a:pt x="537213" y="386193"/>
                    <a:pt x="533205" y="383348"/>
                  </a:cubicBezTo>
                  <a:cubicBezTo>
                    <a:pt x="523052" y="376056"/>
                    <a:pt x="520825" y="361917"/>
                    <a:pt x="528128" y="351869"/>
                  </a:cubicBezTo>
                  <a:cubicBezTo>
                    <a:pt x="531780" y="346801"/>
                    <a:pt x="537124" y="343688"/>
                    <a:pt x="542824" y="342755"/>
                  </a:cubicBezTo>
                  <a:close/>
                  <a:moveTo>
                    <a:pt x="428904" y="325377"/>
                  </a:moveTo>
                  <a:cubicBezTo>
                    <a:pt x="441365" y="325377"/>
                    <a:pt x="451511" y="335423"/>
                    <a:pt x="451511" y="347869"/>
                  </a:cubicBezTo>
                  <a:cubicBezTo>
                    <a:pt x="451600" y="360404"/>
                    <a:pt x="441454" y="370539"/>
                    <a:pt x="428993" y="370539"/>
                  </a:cubicBezTo>
                  <a:lnTo>
                    <a:pt x="428904" y="370539"/>
                  </a:lnTo>
                  <a:cubicBezTo>
                    <a:pt x="416444" y="370539"/>
                    <a:pt x="406386" y="360404"/>
                    <a:pt x="406297" y="347958"/>
                  </a:cubicBezTo>
                  <a:cubicBezTo>
                    <a:pt x="406297" y="335512"/>
                    <a:pt x="416444" y="325377"/>
                    <a:pt x="428904" y="325377"/>
                  </a:cubicBezTo>
                  <a:close/>
                  <a:moveTo>
                    <a:pt x="489405" y="325236"/>
                  </a:moveTo>
                  <a:cubicBezTo>
                    <a:pt x="501940" y="325236"/>
                    <a:pt x="512075" y="335355"/>
                    <a:pt x="512075" y="347781"/>
                  </a:cubicBezTo>
                  <a:cubicBezTo>
                    <a:pt x="512075" y="360208"/>
                    <a:pt x="502029" y="370327"/>
                    <a:pt x="489583" y="370327"/>
                  </a:cubicBezTo>
                  <a:lnTo>
                    <a:pt x="489494" y="370327"/>
                  </a:lnTo>
                  <a:cubicBezTo>
                    <a:pt x="477048" y="370327"/>
                    <a:pt x="466913" y="360297"/>
                    <a:pt x="466913" y="347870"/>
                  </a:cubicBezTo>
                  <a:cubicBezTo>
                    <a:pt x="466913" y="335443"/>
                    <a:pt x="476959" y="325325"/>
                    <a:pt x="489405" y="325236"/>
                  </a:cubicBezTo>
                  <a:close/>
                  <a:moveTo>
                    <a:pt x="374424" y="324431"/>
                  </a:moveTo>
                  <a:cubicBezTo>
                    <a:pt x="386450" y="327630"/>
                    <a:pt x="393666" y="340071"/>
                    <a:pt x="390370" y="352068"/>
                  </a:cubicBezTo>
                  <a:cubicBezTo>
                    <a:pt x="387608" y="362199"/>
                    <a:pt x="378522" y="368775"/>
                    <a:pt x="368545" y="368775"/>
                  </a:cubicBezTo>
                  <a:cubicBezTo>
                    <a:pt x="366585" y="368775"/>
                    <a:pt x="364625" y="368508"/>
                    <a:pt x="362576" y="367975"/>
                  </a:cubicBezTo>
                  <a:cubicBezTo>
                    <a:pt x="350550" y="364687"/>
                    <a:pt x="343423" y="352335"/>
                    <a:pt x="346719" y="340338"/>
                  </a:cubicBezTo>
                  <a:cubicBezTo>
                    <a:pt x="349926" y="328252"/>
                    <a:pt x="362398" y="321143"/>
                    <a:pt x="374424" y="324431"/>
                  </a:cubicBezTo>
                  <a:close/>
                  <a:moveTo>
                    <a:pt x="325656" y="281731"/>
                  </a:moveTo>
                  <a:cubicBezTo>
                    <a:pt x="337944" y="279510"/>
                    <a:pt x="349697" y="287683"/>
                    <a:pt x="351923" y="299943"/>
                  </a:cubicBezTo>
                  <a:cubicBezTo>
                    <a:pt x="354149" y="312203"/>
                    <a:pt x="345957" y="323930"/>
                    <a:pt x="333670" y="326152"/>
                  </a:cubicBezTo>
                  <a:cubicBezTo>
                    <a:pt x="332334" y="326418"/>
                    <a:pt x="330999" y="326507"/>
                    <a:pt x="329663" y="326507"/>
                  </a:cubicBezTo>
                  <a:cubicBezTo>
                    <a:pt x="318889" y="326507"/>
                    <a:pt x="309362" y="318867"/>
                    <a:pt x="307403" y="307939"/>
                  </a:cubicBezTo>
                  <a:cubicBezTo>
                    <a:pt x="305177" y="295679"/>
                    <a:pt x="313369" y="283952"/>
                    <a:pt x="325656" y="281731"/>
                  </a:cubicBezTo>
                  <a:close/>
                  <a:moveTo>
                    <a:pt x="110724" y="258795"/>
                  </a:moveTo>
                  <a:cubicBezTo>
                    <a:pt x="92834" y="258884"/>
                    <a:pt x="78326" y="273371"/>
                    <a:pt x="78326" y="291235"/>
                  </a:cubicBezTo>
                  <a:cubicBezTo>
                    <a:pt x="78415" y="309188"/>
                    <a:pt x="92923" y="323586"/>
                    <a:pt x="110813" y="323586"/>
                  </a:cubicBezTo>
                  <a:cubicBezTo>
                    <a:pt x="128793" y="323586"/>
                    <a:pt x="143212" y="309011"/>
                    <a:pt x="143212" y="291146"/>
                  </a:cubicBezTo>
                  <a:cubicBezTo>
                    <a:pt x="143212" y="273282"/>
                    <a:pt x="128615" y="258795"/>
                    <a:pt x="110724" y="258795"/>
                  </a:cubicBezTo>
                  <a:close/>
                  <a:moveTo>
                    <a:pt x="354539" y="228405"/>
                  </a:moveTo>
                  <a:cubicBezTo>
                    <a:pt x="360250" y="229305"/>
                    <a:pt x="365616" y="232396"/>
                    <a:pt x="369268" y="237464"/>
                  </a:cubicBezTo>
                  <a:cubicBezTo>
                    <a:pt x="376660" y="247512"/>
                    <a:pt x="374433" y="261651"/>
                    <a:pt x="364280" y="269032"/>
                  </a:cubicBezTo>
                  <a:cubicBezTo>
                    <a:pt x="360272" y="271877"/>
                    <a:pt x="355641" y="273300"/>
                    <a:pt x="351010" y="273300"/>
                  </a:cubicBezTo>
                  <a:cubicBezTo>
                    <a:pt x="344063" y="273300"/>
                    <a:pt x="337115" y="270099"/>
                    <a:pt x="332662" y="263963"/>
                  </a:cubicBezTo>
                  <a:cubicBezTo>
                    <a:pt x="325359" y="253915"/>
                    <a:pt x="327586" y="239776"/>
                    <a:pt x="337739" y="232484"/>
                  </a:cubicBezTo>
                  <a:cubicBezTo>
                    <a:pt x="342771" y="228794"/>
                    <a:pt x="348828" y="227505"/>
                    <a:pt x="354539" y="228405"/>
                  </a:cubicBezTo>
                  <a:close/>
                  <a:moveTo>
                    <a:pt x="474136" y="217836"/>
                  </a:moveTo>
                  <a:cubicBezTo>
                    <a:pt x="486597" y="217836"/>
                    <a:pt x="496743" y="227882"/>
                    <a:pt x="496743" y="240417"/>
                  </a:cubicBezTo>
                  <a:cubicBezTo>
                    <a:pt x="496832" y="252863"/>
                    <a:pt x="486686" y="262998"/>
                    <a:pt x="474225" y="262998"/>
                  </a:cubicBezTo>
                  <a:lnTo>
                    <a:pt x="474136" y="262998"/>
                  </a:lnTo>
                  <a:cubicBezTo>
                    <a:pt x="461676" y="262998"/>
                    <a:pt x="451618" y="252952"/>
                    <a:pt x="451529" y="240506"/>
                  </a:cubicBezTo>
                  <a:cubicBezTo>
                    <a:pt x="451529" y="228060"/>
                    <a:pt x="461676" y="217925"/>
                    <a:pt x="474136" y="217836"/>
                  </a:cubicBezTo>
                  <a:close/>
                  <a:moveTo>
                    <a:pt x="409402" y="217836"/>
                  </a:moveTo>
                  <a:cubicBezTo>
                    <a:pt x="421848" y="217836"/>
                    <a:pt x="431983" y="227882"/>
                    <a:pt x="431983" y="240417"/>
                  </a:cubicBezTo>
                  <a:cubicBezTo>
                    <a:pt x="431983" y="252863"/>
                    <a:pt x="421937" y="262998"/>
                    <a:pt x="409491" y="262998"/>
                  </a:cubicBezTo>
                  <a:lnTo>
                    <a:pt x="409402" y="262998"/>
                  </a:lnTo>
                  <a:cubicBezTo>
                    <a:pt x="396956" y="262998"/>
                    <a:pt x="386821" y="252952"/>
                    <a:pt x="386821" y="240506"/>
                  </a:cubicBezTo>
                  <a:cubicBezTo>
                    <a:pt x="386821" y="228060"/>
                    <a:pt x="396867" y="217925"/>
                    <a:pt x="409402" y="217836"/>
                  </a:cubicBezTo>
                  <a:close/>
                  <a:moveTo>
                    <a:pt x="110546" y="175073"/>
                  </a:moveTo>
                  <a:lnTo>
                    <a:pt x="110813" y="175073"/>
                  </a:lnTo>
                  <a:cubicBezTo>
                    <a:pt x="140453" y="175073"/>
                    <a:pt x="168223" y="186271"/>
                    <a:pt x="189050" y="206624"/>
                  </a:cubicBezTo>
                  <a:cubicBezTo>
                    <a:pt x="209967" y="227066"/>
                    <a:pt x="221538" y="254529"/>
                    <a:pt x="221538" y="283947"/>
                  </a:cubicBezTo>
                  <a:cubicBezTo>
                    <a:pt x="221627" y="331319"/>
                    <a:pt x="150332" y="439304"/>
                    <a:pt x="111080" y="493253"/>
                  </a:cubicBezTo>
                  <a:cubicBezTo>
                    <a:pt x="71739" y="439927"/>
                    <a:pt x="89" y="333274"/>
                    <a:pt x="0" y="285903"/>
                  </a:cubicBezTo>
                  <a:cubicBezTo>
                    <a:pt x="-89" y="224933"/>
                    <a:pt x="49488" y="175251"/>
                    <a:pt x="110546" y="175073"/>
                  </a:cubicBezTo>
                  <a:close/>
                  <a:moveTo>
                    <a:pt x="537831" y="52891"/>
                  </a:moveTo>
                  <a:cubicBezTo>
                    <a:pt x="523232" y="52891"/>
                    <a:pt x="511393" y="64714"/>
                    <a:pt x="511393" y="79381"/>
                  </a:cubicBezTo>
                  <a:cubicBezTo>
                    <a:pt x="511393" y="93959"/>
                    <a:pt x="523321" y="105782"/>
                    <a:pt x="537920" y="105693"/>
                  </a:cubicBezTo>
                  <a:cubicBezTo>
                    <a:pt x="552519" y="105693"/>
                    <a:pt x="564358" y="93871"/>
                    <a:pt x="564358" y="79292"/>
                  </a:cubicBezTo>
                  <a:cubicBezTo>
                    <a:pt x="564269" y="64625"/>
                    <a:pt x="552430" y="52891"/>
                    <a:pt x="537831" y="52891"/>
                  </a:cubicBezTo>
                  <a:close/>
                  <a:moveTo>
                    <a:pt x="537742" y="0"/>
                  </a:moveTo>
                  <a:lnTo>
                    <a:pt x="537831" y="0"/>
                  </a:lnTo>
                  <a:cubicBezTo>
                    <a:pt x="576909" y="0"/>
                    <a:pt x="607531" y="30046"/>
                    <a:pt x="607620" y="68447"/>
                  </a:cubicBezTo>
                  <a:cubicBezTo>
                    <a:pt x="607620" y="95204"/>
                    <a:pt x="568809" y="158229"/>
                    <a:pt x="538009" y="201253"/>
                  </a:cubicBezTo>
                  <a:cubicBezTo>
                    <a:pt x="507120" y="158762"/>
                    <a:pt x="468131" y="96537"/>
                    <a:pt x="468131" y="69781"/>
                  </a:cubicBezTo>
                  <a:cubicBezTo>
                    <a:pt x="468042" y="31379"/>
                    <a:pt x="499287" y="89"/>
                    <a:pt x="5377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821154" y="4061504"/>
            <a:ext cx="1208738" cy="1208738"/>
            <a:chOff x="1414593" y="4188506"/>
            <a:chExt cx="1208738" cy="1208738"/>
          </a:xfrm>
        </p:grpSpPr>
        <p:sp>
          <p:nvSpPr>
            <p:cNvPr id="7" name="椭圆 6"/>
            <p:cNvSpPr/>
            <p:nvPr/>
          </p:nvSpPr>
          <p:spPr>
            <a:xfrm>
              <a:off x="1414593" y="4188506"/>
              <a:ext cx="1208738" cy="12087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stack-of-two-books_46392"/>
            <p:cNvSpPr>
              <a:spLocks noChangeAspect="1"/>
            </p:cNvSpPr>
            <p:nvPr/>
          </p:nvSpPr>
          <p:spPr bwMode="auto">
            <a:xfrm>
              <a:off x="1630867" y="4432589"/>
              <a:ext cx="776190" cy="720573"/>
            </a:xfrm>
            <a:custGeom>
              <a:avLst/>
              <a:gdLst>
                <a:gd name="connsiteX0" fmla="*/ 331621 w 608704"/>
                <a:gd name="connsiteY0" fmla="*/ 496781 h 565088"/>
                <a:gd name="connsiteX1" fmla="*/ 441006 w 608704"/>
                <a:gd name="connsiteY1" fmla="*/ 496781 h 565088"/>
                <a:gd name="connsiteX2" fmla="*/ 446506 w 608704"/>
                <a:gd name="connsiteY2" fmla="*/ 497758 h 565088"/>
                <a:gd name="connsiteX3" fmla="*/ 454289 w 608704"/>
                <a:gd name="connsiteY3" fmla="*/ 504273 h 565088"/>
                <a:gd name="connsiteX4" fmla="*/ 456526 w 608704"/>
                <a:gd name="connsiteY4" fmla="*/ 512276 h 565088"/>
                <a:gd name="connsiteX5" fmla="*/ 456526 w 608704"/>
                <a:gd name="connsiteY5" fmla="*/ 517999 h 565088"/>
                <a:gd name="connsiteX6" fmla="*/ 456526 w 608704"/>
                <a:gd name="connsiteY6" fmla="*/ 549547 h 565088"/>
                <a:gd name="connsiteX7" fmla="*/ 441006 w 608704"/>
                <a:gd name="connsiteY7" fmla="*/ 565088 h 565088"/>
                <a:gd name="connsiteX8" fmla="*/ 331621 w 608704"/>
                <a:gd name="connsiteY8" fmla="*/ 565088 h 565088"/>
                <a:gd name="connsiteX9" fmla="*/ 316101 w 608704"/>
                <a:gd name="connsiteY9" fmla="*/ 549547 h 565088"/>
                <a:gd name="connsiteX10" fmla="*/ 316101 w 608704"/>
                <a:gd name="connsiteY10" fmla="*/ 517627 h 565088"/>
                <a:gd name="connsiteX11" fmla="*/ 316101 w 608704"/>
                <a:gd name="connsiteY11" fmla="*/ 512276 h 565088"/>
                <a:gd name="connsiteX12" fmla="*/ 318525 w 608704"/>
                <a:gd name="connsiteY12" fmla="*/ 503947 h 565088"/>
                <a:gd name="connsiteX13" fmla="*/ 326401 w 608704"/>
                <a:gd name="connsiteY13" fmla="*/ 497712 h 565088"/>
                <a:gd name="connsiteX14" fmla="*/ 331621 w 608704"/>
                <a:gd name="connsiteY14" fmla="*/ 496781 h 565088"/>
                <a:gd name="connsiteX15" fmla="*/ 166349 w 608704"/>
                <a:gd name="connsiteY15" fmla="*/ 496640 h 565088"/>
                <a:gd name="connsiteX16" fmla="*/ 275680 w 608704"/>
                <a:gd name="connsiteY16" fmla="*/ 496640 h 565088"/>
                <a:gd name="connsiteX17" fmla="*/ 282109 w 608704"/>
                <a:gd name="connsiteY17" fmla="*/ 498083 h 565088"/>
                <a:gd name="connsiteX18" fmla="*/ 289515 w 608704"/>
                <a:gd name="connsiteY18" fmla="*/ 505202 h 565088"/>
                <a:gd name="connsiteX19" fmla="*/ 291192 w 608704"/>
                <a:gd name="connsiteY19" fmla="*/ 512181 h 565088"/>
                <a:gd name="connsiteX20" fmla="*/ 291192 w 608704"/>
                <a:gd name="connsiteY20" fmla="*/ 518928 h 565088"/>
                <a:gd name="connsiteX21" fmla="*/ 291192 w 608704"/>
                <a:gd name="connsiteY21" fmla="*/ 549453 h 565088"/>
                <a:gd name="connsiteX22" fmla="*/ 275680 w 608704"/>
                <a:gd name="connsiteY22" fmla="*/ 564947 h 565088"/>
                <a:gd name="connsiteX23" fmla="*/ 166349 w 608704"/>
                <a:gd name="connsiteY23" fmla="*/ 564947 h 565088"/>
                <a:gd name="connsiteX24" fmla="*/ 150884 w 608704"/>
                <a:gd name="connsiteY24" fmla="*/ 549406 h 565088"/>
                <a:gd name="connsiteX25" fmla="*/ 150884 w 608704"/>
                <a:gd name="connsiteY25" fmla="*/ 516276 h 565088"/>
                <a:gd name="connsiteX26" fmla="*/ 150884 w 608704"/>
                <a:gd name="connsiteY26" fmla="*/ 512181 h 565088"/>
                <a:gd name="connsiteX27" fmla="*/ 153912 w 608704"/>
                <a:gd name="connsiteY27" fmla="*/ 502922 h 565088"/>
                <a:gd name="connsiteX28" fmla="*/ 162064 w 608704"/>
                <a:gd name="connsiteY28" fmla="*/ 497292 h 565088"/>
                <a:gd name="connsiteX29" fmla="*/ 166349 w 608704"/>
                <a:gd name="connsiteY29" fmla="*/ 496640 h 565088"/>
                <a:gd name="connsiteX30" fmla="*/ 560321 w 608704"/>
                <a:gd name="connsiteY30" fmla="*/ 169851 h 565088"/>
                <a:gd name="connsiteX31" fmla="*/ 572108 w 608704"/>
                <a:gd name="connsiteY31" fmla="*/ 175247 h 565088"/>
                <a:gd name="connsiteX32" fmla="*/ 577884 w 608704"/>
                <a:gd name="connsiteY32" fmla="*/ 346298 h 565088"/>
                <a:gd name="connsiteX33" fmla="*/ 535489 w 608704"/>
                <a:gd name="connsiteY33" fmla="*/ 388677 h 565088"/>
                <a:gd name="connsiteX34" fmla="*/ 492862 w 608704"/>
                <a:gd name="connsiteY34" fmla="*/ 424822 h 565088"/>
                <a:gd name="connsiteX35" fmla="*/ 455964 w 608704"/>
                <a:gd name="connsiteY35" fmla="*/ 451292 h 565088"/>
                <a:gd name="connsiteX36" fmla="*/ 446972 w 608704"/>
                <a:gd name="connsiteY36" fmla="*/ 468876 h 565088"/>
                <a:gd name="connsiteX37" fmla="*/ 446879 w 608704"/>
                <a:gd name="connsiteY37" fmla="*/ 478645 h 565088"/>
                <a:gd name="connsiteX38" fmla="*/ 441056 w 608704"/>
                <a:gd name="connsiteY38" fmla="*/ 478180 h 565088"/>
                <a:gd name="connsiteX39" fmla="*/ 331714 w 608704"/>
                <a:gd name="connsiteY39" fmla="*/ 478180 h 565088"/>
                <a:gd name="connsiteX40" fmla="*/ 326263 w 608704"/>
                <a:gd name="connsiteY40" fmla="*/ 478598 h 565088"/>
                <a:gd name="connsiteX41" fmla="*/ 326263 w 608704"/>
                <a:gd name="connsiteY41" fmla="*/ 409517 h 565088"/>
                <a:gd name="connsiteX42" fmla="*/ 327148 w 608704"/>
                <a:gd name="connsiteY42" fmla="*/ 404307 h 565088"/>
                <a:gd name="connsiteX43" fmla="*/ 434301 w 608704"/>
                <a:gd name="connsiteY43" fmla="*/ 313130 h 565088"/>
                <a:gd name="connsiteX44" fmla="*/ 441568 w 608704"/>
                <a:gd name="connsiteY44" fmla="*/ 309036 h 565088"/>
                <a:gd name="connsiteX45" fmla="*/ 476136 w 608704"/>
                <a:gd name="connsiteY45" fmla="*/ 274472 h 565088"/>
                <a:gd name="connsiteX46" fmla="*/ 487131 w 608704"/>
                <a:gd name="connsiteY46" fmla="*/ 269960 h 565088"/>
                <a:gd name="connsiteX47" fmla="*/ 498126 w 608704"/>
                <a:gd name="connsiteY47" fmla="*/ 274472 h 565088"/>
                <a:gd name="connsiteX48" fmla="*/ 510612 w 608704"/>
                <a:gd name="connsiteY48" fmla="*/ 286986 h 565088"/>
                <a:gd name="connsiteX49" fmla="*/ 513873 w 608704"/>
                <a:gd name="connsiteY49" fmla="*/ 290242 h 565088"/>
                <a:gd name="connsiteX50" fmla="*/ 513873 w 608704"/>
                <a:gd name="connsiteY50" fmla="*/ 312199 h 565088"/>
                <a:gd name="connsiteX51" fmla="*/ 445948 w 608704"/>
                <a:gd name="connsiteY51" fmla="*/ 379978 h 565088"/>
                <a:gd name="connsiteX52" fmla="*/ 445948 w 608704"/>
                <a:gd name="connsiteY52" fmla="*/ 388723 h 565088"/>
                <a:gd name="connsiteX53" fmla="*/ 447159 w 608704"/>
                <a:gd name="connsiteY53" fmla="*/ 389886 h 565088"/>
                <a:gd name="connsiteX54" fmla="*/ 451538 w 608704"/>
                <a:gd name="connsiteY54" fmla="*/ 391700 h 565088"/>
                <a:gd name="connsiteX55" fmla="*/ 455964 w 608704"/>
                <a:gd name="connsiteY55" fmla="*/ 389886 h 565088"/>
                <a:gd name="connsiteX56" fmla="*/ 533626 w 608704"/>
                <a:gd name="connsiteY56" fmla="*/ 312292 h 565088"/>
                <a:gd name="connsiteX57" fmla="*/ 533999 w 608704"/>
                <a:gd name="connsiteY57" fmla="*/ 209345 h 565088"/>
                <a:gd name="connsiteX58" fmla="*/ 535024 w 608704"/>
                <a:gd name="connsiteY58" fmla="*/ 188644 h 565088"/>
                <a:gd name="connsiteX59" fmla="*/ 535909 w 608704"/>
                <a:gd name="connsiteY59" fmla="*/ 187761 h 565088"/>
                <a:gd name="connsiteX60" fmla="*/ 549326 w 608704"/>
                <a:gd name="connsiteY60" fmla="*/ 174363 h 565088"/>
                <a:gd name="connsiteX61" fmla="*/ 560321 w 608704"/>
                <a:gd name="connsiteY61" fmla="*/ 169851 h 565088"/>
                <a:gd name="connsiteX62" fmla="*/ 48337 w 608704"/>
                <a:gd name="connsiteY62" fmla="*/ 169851 h 565088"/>
                <a:gd name="connsiteX63" fmla="*/ 59331 w 608704"/>
                <a:gd name="connsiteY63" fmla="*/ 174364 h 565088"/>
                <a:gd name="connsiteX64" fmla="*/ 72749 w 608704"/>
                <a:gd name="connsiteY64" fmla="*/ 187763 h 565088"/>
                <a:gd name="connsiteX65" fmla="*/ 73587 w 608704"/>
                <a:gd name="connsiteY65" fmla="*/ 188647 h 565088"/>
                <a:gd name="connsiteX66" fmla="*/ 74659 w 608704"/>
                <a:gd name="connsiteY66" fmla="*/ 209352 h 565088"/>
                <a:gd name="connsiteX67" fmla="*/ 75031 w 608704"/>
                <a:gd name="connsiteY67" fmla="*/ 312361 h 565088"/>
                <a:gd name="connsiteX68" fmla="*/ 152601 w 608704"/>
                <a:gd name="connsiteY68" fmla="*/ 389874 h 565088"/>
                <a:gd name="connsiteX69" fmla="*/ 157027 w 608704"/>
                <a:gd name="connsiteY69" fmla="*/ 391688 h 565088"/>
                <a:gd name="connsiteX70" fmla="*/ 161452 w 608704"/>
                <a:gd name="connsiteY70" fmla="*/ 389874 h 565088"/>
                <a:gd name="connsiteX71" fmla="*/ 162617 w 608704"/>
                <a:gd name="connsiteY71" fmla="*/ 388711 h 565088"/>
                <a:gd name="connsiteX72" fmla="*/ 162617 w 608704"/>
                <a:gd name="connsiteY72" fmla="*/ 379964 h 565088"/>
                <a:gd name="connsiteX73" fmla="*/ 94738 w 608704"/>
                <a:gd name="connsiteY73" fmla="*/ 312175 h 565088"/>
                <a:gd name="connsiteX74" fmla="*/ 94738 w 608704"/>
                <a:gd name="connsiteY74" fmla="*/ 290214 h 565088"/>
                <a:gd name="connsiteX75" fmla="*/ 97953 w 608704"/>
                <a:gd name="connsiteY75" fmla="*/ 286958 h 565088"/>
                <a:gd name="connsiteX76" fmla="*/ 110485 w 608704"/>
                <a:gd name="connsiteY76" fmla="*/ 274442 h 565088"/>
                <a:gd name="connsiteX77" fmla="*/ 121480 w 608704"/>
                <a:gd name="connsiteY77" fmla="*/ 269929 h 565088"/>
                <a:gd name="connsiteX78" fmla="*/ 132474 w 608704"/>
                <a:gd name="connsiteY78" fmla="*/ 274442 h 565088"/>
                <a:gd name="connsiteX79" fmla="*/ 167136 w 608704"/>
                <a:gd name="connsiteY79" fmla="*/ 309011 h 565088"/>
                <a:gd name="connsiteX80" fmla="*/ 174404 w 608704"/>
                <a:gd name="connsiteY80" fmla="*/ 313105 h 565088"/>
                <a:gd name="connsiteX81" fmla="*/ 281556 w 608704"/>
                <a:gd name="connsiteY81" fmla="*/ 404297 h 565088"/>
                <a:gd name="connsiteX82" fmla="*/ 282441 w 608704"/>
                <a:gd name="connsiteY82" fmla="*/ 409508 h 565088"/>
                <a:gd name="connsiteX83" fmla="*/ 282441 w 608704"/>
                <a:gd name="connsiteY83" fmla="*/ 478786 h 565088"/>
                <a:gd name="connsiteX84" fmla="*/ 275686 w 608704"/>
                <a:gd name="connsiteY84" fmla="*/ 478088 h 565088"/>
                <a:gd name="connsiteX85" fmla="*/ 166344 w 608704"/>
                <a:gd name="connsiteY85" fmla="*/ 478088 h 565088"/>
                <a:gd name="connsiteX86" fmla="*/ 161825 w 608704"/>
                <a:gd name="connsiteY86" fmla="*/ 478414 h 565088"/>
                <a:gd name="connsiteX87" fmla="*/ 161732 w 608704"/>
                <a:gd name="connsiteY87" fmla="*/ 468783 h 565088"/>
                <a:gd name="connsiteX88" fmla="*/ 152741 w 608704"/>
                <a:gd name="connsiteY88" fmla="*/ 451242 h 565088"/>
                <a:gd name="connsiteX89" fmla="*/ 115842 w 608704"/>
                <a:gd name="connsiteY89" fmla="*/ 424769 h 565088"/>
                <a:gd name="connsiteX90" fmla="*/ 73215 w 608704"/>
                <a:gd name="connsiteY90" fmla="*/ 388711 h 565088"/>
                <a:gd name="connsiteX91" fmla="*/ 30820 w 608704"/>
                <a:gd name="connsiteY91" fmla="*/ 346325 h 565088"/>
                <a:gd name="connsiteX92" fmla="*/ 36596 w 608704"/>
                <a:gd name="connsiteY92" fmla="*/ 175248 h 565088"/>
                <a:gd name="connsiteX93" fmla="*/ 48337 w 608704"/>
                <a:gd name="connsiteY93" fmla="*/ 169851 h 565088"/>
                <a:gd name="connsiteX94" fmla="*/ 101464 w 608704"/>
                <a:gd name="connsiteY94" fmla="*/ 164593 h 565088"/>
                <a:gd name="connsiteX95" fmla="*/ 112641 w 608704"/>
                <a:gd name="connsiteY95" fmla="*/ 169193 h 565088"/>
                <a:gd name="connsiteX96" fmla="*/ 131324 w 608704"/>
                <a:gd name="connsiteY96" fmla="*/ 188128 h 565088"/>
                <a:gd name="connsiteX97" fmla="*/ 131557 w 608704"/>
                <a:gd name="connsiteY97" fmla="*/ 209667 h 565088"/>
                <a:gd name="connsiteX98" fmla="*/ 117486 w 608704"/>
                <a:gd name="connsiteY98" fmla="*/ 224601 h 565088"/>
                <a:gd name="connsiteX99" fmla="*/ 94656 w 608704"/>
                <a:gd name="connsiteY99" fmla="*/ 264005 h 565088"/>
                <a:gd name="connsiteX100" fmla="*/ 81564 w 608704"/>
                <a:gd name="connsiteY100" fmla="*/ 277078 h 565088"/>
                <a:gd name="connsiteX101" fmla="*/ 77091 w 608704"/>
                <a:gd name="connsiteY101" fmla="*/ 282614 h 565088"/>
                <a:gd name="connsiteX102" fmla="*/ 74435 w 608704"/>
                <a:gd name="connsiteY102" fmla="*/ 275542 h 565088"/>
                <a:gd name="connsiteX103" fmla="*/ 73224 w 608704"/>
                <a:gd name="connsiteY103" fmla="*/ 252188 h 565088"/>
                <a:gd name="connsiteX104" fmla="*/ 89158 w 608704"/>
                <a:gd name="connsiteY104" fmla="*/ 221205 h 565088"/>
                <a:gd name="connsiteX105" fmla="*/ 96799 w 608704"/>
                <a:gd name="connsiteY105" fmla="*/ 197851 h 565088"/>
                <a:gd name="connsiteX106" fmla="*/ 86782 w 608704"/>
                <a:gd name="connsiteY106" fmla="*/ 175520 h 565088"/>
                <a:gd name="connsiteX107" fmla="*/ 85617 w 608704"/>
                <a:gd name="connsiteY107" fmla="*/ 174357 h 565088"/>
                <a:gd name="connsiteX108" fmla="*/ 90323 w 608704"/>
                <a:gd name="connsiteY108" fmla="*/ 169379 h 565088"/>
                <a:gd name="connsiteX109" fmla="*/ 101464 w 608704"/>
                <a:gd name="connsiteY109" fmla="*/ 164593 h 565088"/>
                <a:gd name="connsiteX110" fmla="*/ 507200 w 608704"/>
                <a:gd name="connsiteY110" fmla="*/ 164524 h 565088"/>
                <a:gd name="connsiteX111" fmla="*/ 518327 w 608704"/>
                <a:gd name="connsiteY111" fmla="*/ 169311 h 565088"/>
                <a:gd name="connsiteX112" fmla="*/ 523035 w 608704"/>
                <a:gd name="connsiteY112" fmla="*/ 174289 h 565088"/>
                <a:gd name="connsiteX113" fmla="*/ 521870 w 608704"/>
                <a:gd name="connsiteY113" fmla="*/ 175453 h 565088"/>
                <a:gd name="connsiteX114" fmla="*/ 511895 w 608704"/>
                <a:gd name="connsiteY114" fmla="*/ 197788 h 565088"/>
                <a:gd name="connsiteX115" fmla="*/ 519539 w 608704"/>
                <a:gd name="connsiteY115" fmla="*/ 221100 h 565088"/>
                <a:gd name="connsiteX116" fmla="*/ 535387 w 608704"/>
                <a:gd name="connsiteY116" fmla="*/ 252183 h 565088"/>
                <a:gd name="connsiteX117" fmla="*/ 534221 w 608704"/>
                <a:gd name="connsiteY117" fmla="*/ 275542 h 565088"/>
                <a:gd name="connsiteX118" fmla="*/ 531565 w 608704"/>
                <a:gd name="connsiteY118" fmla="*/ 282615 h 565088"/>
                <a:gd name="connsiteX119" fmla="*/ 527090 w 608704"/>
                <a:gd name="connsiteY119" fmla="*/ 277078 h 565088"/>
                <a:gd name="connsiteX120" fmla="*/ 513946 w 608704"/>
                <a:gd name="connsiteY120" fmla="*/ 264002 h 565088"/>
                <a:gd name="connsiteX121" fmla="*/ 491154 w 608704"/>
                <a:gd name="connsiteY121" fmla="*/ 224590 h 565088"/>
                <a:gd name="connsiteX122" fmla="*/ 477032 w 608704"/>
                <a:gd name="connsiteY122" fmla="*/ 209653 h 565088"/>
                <a:gd name="connsiteX123" fmla="*/ 477311 w 608704"/>
                <a:gd name="connsiteY123" fmla="*/ 188109 h 565088"/>
                <a:gd name="connsiteX124" fmla="*/ 496002 w 608704"/>
                <a:gd name="connsiteY124" fmla="*/ 169124 h 565088"/>
                <a:gd name="connsiteX125" fmla="*/ 507200 w 608704"/>
                <a:gd name="connsiteY125" fmla="*/ 164524 h 565088"/>
                <a:gd name="connsiteX126" fmla="*/ 255331 w 608704"/>
                <a:gd name="connsiteY126" fmla="*/ 53303 h 565088"/>
                <a:gd name="connsiteX127" fmla="*/ 244789 w 608704"/>
                <a:gd name="connsiteY127" fmla="*/ 55176 h 565088"/>
                <a:gd name="connsiteX128" fmla="*/ 240503 w 608704"/>
                <a:gd name="connsiteY128" fmla="*/ 74437 h 565088"/>
                <a:gd name="connsiteX129" fmla="*/ 282110 w 608704"/>
                <a:gd name="connsiteY129" fmla="*/ 139662 h 565088"/>
                <a:gd name="connsiteX130" fmla="*/ 268132 w 608704"/>
                <a:gd name="connsiteY130" fmla="*/ 139662 h 565088"/>
                <a:gd name="connsiteX131" fmla="*/ 254154 w 608704"/>
                <a:gd name="connsiteY131" fmla="*/ 153619 h 565088"/>
                <a:gd name="connsiteX132" fmla="*/ 268132 w 608704"/>
                <a:gd name="connsiteY132" fmla="*/ 167576 h 565088"/>
                <a:gd name="connsiteX133" fmla="*/ 292174 w 608704"/>
                <a:gd name="connsiteY133" fmla="*/ 167576 h 565088"/>
                <a:gd name="connsiteX134" fmla="*/ 292174 w 608704"/>
                <a:gd name="connsiteY134" fmla="*/ 177346 h 565088"/>
                <a:gd name="connsiteX135" fmla="*/ 268132 w 608704"/>
                <a:gd name="connsiteY135" fmla="*/ 177346 h 565088"/>
                <a:gd name="connsiteX136" fmla="*/ 254154 w 608704"/>
                <a:gd name="connsiteY136" fmla="*/ 191302 h 565088"/>
                <a:gd name="connsiteX137" fmla="*/ 268132 w 608704"/>
                <a:gd name="connsiteY137" fmla="*/ 205259 h 565088"/>
                <a:gd name="connsiteX138" fmla="*/ 292174 w 608704"/>
                <a:gd name="connsiteY138" fmla="*/ 205259 h 565088"/>
                <a:gd name="connsiteX139" fmla="*/ 292174 w 608704"/>
                <a:gd name="connsiteY139" fmla="*/ 224706 h 565088"/>
                <a:gd name="connsiteX140" fmla="*/ 306151 w 608704"/>
                <a:gd name="connsiteY140" fmla="*/ 238663 h 565088"/>
                <a:gd name="connsiteX141" fmla="*/ 320129 w 608704"/>
                <a:gd name="connsiteY141" fmla="*/ 224706 h 565088"/>
                <a:gd name="connsiteX142" fmla="*/ 320129 w 608704"/>
                <a:gd name="connsiteY142" fmla="*/ 205259 h 565088"/>
                <a:gd name="connsiteX143" fmla="*/ 344171 w 608704"/>
                <a:gd name="connsiteY143" fmla="*/ 205259 h 565088"/>
                <a:gd name="connsiteX144" fmla="*/ 358149 w 608704"/>
                <a:gd name="connsiteY144" fmla="*/ 191302 h 565088"/>
                <a:gd name="connsiteX145" fmla="*/ 344171 w 608704"/>
                <a:gd name="connsiteY145" fmla="*/ 177346 h 565088"/>
                <a:gd name="connsiteX146" fmla="*/ 320129 w 608704"/>
                <a:gd name="connsiteY146" fmla="*/ 177346 h 565088"/>
                <a:gd name="connsiteX147" fmla="*/ 320129 w 608704"/>
                <a:gd name="connsiteY147" fmla="*/ 167576 h 565088"/>
                <a:gd name="connsiteX148" fmla="*/ 344264 w 608704"/>
                <a:gd name="connsiteY148" fmla="*/ 167576 h 565088"/>
                <a:gd name="connsiteX149" fmla="*/ 358242 w 608704"/>
                <a:gd name="connsiteY149" fmla="*/ 153619 h 565088"/>
                <a:gd name="connsiteX150" fmla="*/ 344264 w 608704"/>
                <a:gd name="connsiteY150" fmla="*/ 139662 h 565088"/>
                <a:gd name="connsiteX151" fmla="*/ 330286 w 608704"/>
                <a:gd name="connsiteY151" fmla="*/ 139662 h 565088"/>
                <a:gd name="connsiteX152" fmla="*/ 371893 w 608704"/>
                <a:gd name="connsiteY152" fmla="*/ 74437 h 565088"/>
                <a:gd name="connsiteX153" fmla="*/ 367793 w 608704"/>
                <a:gd name="connsiteY153" fmla="*/ 55176 h 565088"/>
                <a:gd name="connsiteX154" fmla="*/ 348457 w 608704"/>
                <a:gd name="connsiteY154" fmla="*/ 59456 h 565088"/>
                <a:gd name="connsiteX155" fmla="*/ 306291 w 608704"/>
                <a:gd name="connsiteY155" fmla="*/ 125426 h 565088"/>
                <a:gd name="connsiteX156" fmla="*/ 264125 w 608704"/>
                <a:gd name="connsiteY156" fmla="*/ 59456 h 565088"/>
                <a:gd name="connsiteX157" fmla="*/ 255331 w 608704"/>
                <a:gd name="connsiteY157" fmla="*/ 53303 h 565088"/>
                <a:gd name="connsiteX158" fmla="*/ 304940 w 608704"/>
                <a:gd name="connsiteY158" fmla="*/ 0 h 565088"/>
                <a:gd name="connsiteX159" fmla="*/ 447000 w 608704"/>
                <a:gd name="connsiteY159" fmla="*/ 141895 h 565088"/>
                <a:gd name="connsiteX160" fmla="*/ 304940 w 608704"/>
                <a:gd name="connsiteY160" fmla="*/ 283744 h 565088"/>
                <a:gd name="connsiteX161" fmla="*/ 162833 w 608704"/>
                <a:gd name="connsiteY161" fmla="*/ 141895 h 565088"/>
                <a:gd name="connsiteX162" fmla="*/ 304940 w 608704"/>
                <a:gd name="connsiteY162" fmla="*/ 0 h 56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</a:cxnLst>
              <a:rect l="l" t="t" r="r" b="b"/>
              <a:pathLst>
                <a:path w="608704" h="565088">
                  <a:moveTo>
                    <a:pt x="331621" y="496781"/>
                  </a:moveTo>
                  <a:lnTo>
                    <a:pt x="441006" y="496781"/>
                  </a:lnTo>
                  <a:cubicBezTo>
                    <a:pt x="442917" y="496781"/>
                    <a:pt x="444781" y="497060"/>
                    <a:pt x="446506" y="497758"/>
                  </a:cubicBezTo>
                  <a:cubicBezTo>
                    <a:pt x="449815" y="499015"/>
                    <a:pt x="452565" y="501341"/>
                    <a:pt x="454289" y="504273"/>
                  </a:cubicBezTo>
                  <a:cubicBezTo>
                    <a:pt x="455734" y="506646"/>
                    <a:pt x="456526" y="509345"/>
                    <a:pt x="456526" y="512276"/>
                  </a:cubicBezTo>
                  <a:lnTo>
                    <a:pt x="456526" y="517999"/>
                  </a:lnTo>
                  <a:lnTo>
                    <a:pt x="456526" y="549547"/>
                  </a:lnTo>
                  <a:cubicBezTo>
                    <a:pt x="456526" y="558109"/>
                    <a:pt x="449582" y="565088"/>
                    <a:pt x="441006" y="565088"/>
                  </a:cubicBezTo>
                  <a:lnTo>
                    <a:pt x="331621" y="565088"/>
                  </a:lnTo>
                  <a:cubicBezTo>
                    <a:pt x="323046" y="565088"/>
                    <a:pt x="316101" y="558109"/>
                    <a:pt x="316101" y="549547"/>
                  </a:cubicBezTo>
                  <a:lnTo>
                    <a:pt x="316101" y="517627"/>
                  </a:lnTo>
                  <a:lnTo>
                    <a:pt x="316101" y="512276"/>
                  </a:lnTo>
                  <a:cubicBezTo>
                    <a:pt x="316101" y="509251"/>
                    <a:pt x="316940" y="506367"/>
                    <a:pt x="318525" y="503947"/>
                  </a:cubicBezTo>
                  <a:cubicBezTo>
                    <a:pt x="320389" y="501109"/>
                    <a:pt x="323092" y="498875"/>
                    <a:pt x="326401" y="497712"/>
                  </a:cubicBezTo>
                  <a:cubicBezTo>
                    <a:pt x="328032" y="497060"/>
                    <a:pt x="329757" y="496781"/>
                    <a:pt x="331621" y="496781"/>
                  </a:cubicBezTo>
                  <a:close/>
                  <a:moveTo>
                    <a:pt x="166349" y="496640"/>
                  </a:moveTo>
                  <a:lnTo>
                    <a:pt x="275680" y="496640"/>
                  </a:lnTo>
                  <a:cubicBezTo>
                    <a:pt x="277963" y="496640"/>
                    <a:pt x="280152" y="497152"/>
                    <a:pt x="282109" y="498083"/>
                  </a:cubicBezTo>
                  <a:cubicBezTo>
                    <a:pt x="285276" y="499572"/>
                    <a:pt x="287978" y="502038"/>
                    <a:pt x="289515" y="505202"/>
                  </a:cubicBezTo>
                  <a:cubicBezTo>
                    <a:pt x="290587" y="507249"/>
                    <a:pt x="291192" y="509669"/>
                    <a:pt x="291192" y="512181"/>
                  </a:cubicBezTo>
                  <a:lnTo>
                    <a:pt x="291192" y="518928"/>
                  </a:lnTo>
                  <a:lnTo>
                    <a:pt x="291192" y="549453"/>
                  </a:lnTo>
                  <a:cubicBezTo>
                    <a:pt x="291192" y="558014"/>
                    <a:pt x="284251" y="564947"/>
                    <a:pt x="275680" y="564947"/>
                  </a:cubicBezTo>
                  <a:lnTo>
                    <a:pt x="166349" y="564947"/>
                  </a:lnTo>
                  <a:cubicBezTo>
                    <a:pt x="157732" y="564947"/>
                    <a:pt x="150837" y="558014"/>
                    <a:pt x="150884" y="549406"/>
                  </a:cubicBezTo>
                  <a:lnTo>
                    <a:pt x="150884" y="516276"/>
                  </a:lnTo>
                  <a:lnTo>
                    <a:pt x="150884" y="512181"/>
                  </a:lnTo>
                  <a:cubicBezTo>
                    <a:pt x="150884" y="508692"/>
                    <a:pt x="152002" y="505528"/>
                    <a:pt x="153912" y="502922"/>
                  </a:cubicBezTo>
                  <a:cubicBezTo>
                    <a:pt x="155915" y="500270"/>
                    <a:pt x="158756" y="498222"/>
                    <a:pt x="162064" y="497292"/>
                  </a:cubicBezTo>
                  <a:cubicBezTo>
                    <a:pt x="163415" y="496826"/>
                    <a:pt x="164859" y="496640"/>
                    <a:pt x="166349" y="496640"/>
                  </a:cubicBezTo>
                  <a:close/>
                  <a:moveTo>
                    <a:pt x="560321" y="169851"/>
                  </a:moveTo>
                  <a:cubicBezTo>
                    <a:pt x="564653" y="169851"/>
                    <a:pt x="569033" y="171618"/>
                    <a:pt x="572108" y="175247"/>
                  </a:cubicBezTo>
                  <a:cubicBezTo>
                    <a:pt x="650934" y="266843"/>
                    <a:pt x="577884" y="346298"/>
                    <a:pt x="577884" y="346298"/>
                  </a:cubicBezTo>
                  <a:lnTo>
                    <a:pt x="535489" y="388677"/>
                  </a:lnTo>
                  <a:cubicBezTo>
                    <a:pt x="522258" y="401795"/>
                    <a:pt x="508003" y="413890"/>
                    <a:pt x="492862" y="424822"/>
                  </a:cubicBezTo>
                  <a:lnTo>
                    <a:pt x="455964" y="451292"/>
                  </a:lnTo>
                  <a:cubicBezTo>
                    <a:pt x="450373" y="455385"/>
                    <a:pt x="446972" y="461898"/>
                    <a:pt x="446972" y="468876"/>
                  </a:cubicBezTo>
                  <a:lnTo>
                    <a:pt x="446879" y="478645"/>
                  </a:lnTo>
                  <a:cubicBezTo>
                    <a:pt x="445016" y="478366"/>
                    <a:pt x="443059" y="478180"/>
                    <a:pt x="441056" y="478180"/>
                  </a:cubicBezTo>
                  <a:lnTo>
                    <a:pt x="331714" y="478180"/>
                  </a:lnTo>
                  <a:cubicBezTo>
                    <a:pt x="329851" y="478180"/>
                    <a:pt x="328080" y="478273"/>
                    <a:pt x="326263" y="478598"/>
                  </a:cubicBezTo>
                  <a:lnTo>
                    <a:pt x="326263" y="409517"/>
                  </a:lnTo>
                  <a:cubicBezTo>
                    <a:pt x="326263" y="407703"/>
                    <a:pt x="326589" y="405982"/>
                    <a:pt x="327148" y="404307"/>
                  </a:cubicBezTo>
                  <a:cubicBezTo>
                    <a:pt x="350489" y="337599"/>
                    <a:pt x="417063" y="317316"/>
                    <a:pt x="434301" y="313130"/>
                  </a:cubicBezTo>
                  <a:cubicBezTo>
                    <a:pt x="437003" y="312432"/>
                    <a:pt x="439565" y="310990"/>
                    <a:pt x="441568" y="309036"/>
                  </a:cubicBezTo>
                  <a:lnTo>
                    <a:pt x="476136" y="274472"/>
                  </a:lnTo>
                  <a:cubicBezTo>
                    <a:pt x="479211" y="271449"/>
                    <a:pt x="483171" y="269960"/>
                    <a:pt x="487131" y="269960"/>
                  </a:cubicBezTo>
                  <a:cubicBezTo>
                    <a:pt x="491138" y="269960"/>
                    <a:pt x="495098" y="271449"/>
                    <a:pt x="498126" y="274472"/>
                  </a:cubicBezTo>
                  <a:lnTo>
                    <a:pt x="510612" y="286986"/>
                  </a:lnTo>
                  <a:lnTo>
                    <a:pt x="513873" y="290242"/>
                  </a:lnTo>
                  <a:cubicBezTo>
                    <a:pt x="519929" y="296290"/>
                    <a:pt x="519929" y="306105"/>
                    <a:pt x="513873" y="312199"/>
                  </a:cubicBezTo>
                  <a:lnTo>
                    <a:pt x="445948" y="379978"/>
                  </a:lnTo>
                  <a:cubicBezTo>
                    <a:pt x="443525" y="382397"/>
                    <a:pt x="443525" y="386304"/>
                    <a:pt x="445948" y="388723"/>
                  </a:cubicBezTo>
                  <a:lnTo>
                    <a:pt x="447159" y="389886"/>
                  </a:lnTo>
                  <a:cubicBezTo>
                    <a:pt x="448370" y="391096"/>
                    <a:pt x="449954" y="391700"/>
                    <a:pt x="451538" y="391700"/>
                  </a:cubicBezTo>
                  <a:cubicBezTo>
                    <a:pt x="453169" y="391700"/>
                    <a:pt x="454706" y="391142"/>
                    <a:pt x="455964" y="389886"/>
                  </a:cubicBezTo>
                  <a:lnTo>
                    <a:pt x="533626" y="312292"/>
                  </a:lnTo>
                  <a:cubicBezTo>
                    <a:pt x="533626" y="312292"/>
                    <a:pt x="581379" y="266983"/>
                    <a:pt x="533999" y="209345"/>
                  </a:cubicBezTo>
                  <a:cubicBezTo>
                    <a:pt x="528874" y="203205"/>
                    <a:pt x="529386" y="194273"/>
                    <a:pt x="535024" y="188644"/>
                  </a:cubicBezTo>
                  <a:lnTo>
                    <a:pt x="535909" y="187761"/>
                  </a:lnTo>
                  <a:lnTo>
                    <a:pt x="549326" y="174363"/>
                  </a:lnTo>
                  <a:cubicBezTo>
                    <a:pt x="552354" y="171339"/>
                    <a:pt x="556361" y="169851"/>
                    <a:pt x="560321" y="169851"/>
                  </a:cubicBezTo>
                  <a:close/>
                  <a:moveTo>
                    <a:pt x="48337" y="169851"/>
                  </a:moveTo>
                  <a:cubicBezTo>
                    <a:pt x="52297" y="169851"/>
                    <a:pt x="56257" y="171340"/>
                    <a:pt x="59331" y="174364"/>
                  </a:cubicBezTo>
                  <a:lnTo>
                    <a:pt x="72749" y="187763"/>
                  </a:lnTo>
                  <a:lnTo>
                    <a:pt x="73587" y="188647"/>
                  </a:lnTo>
                  <a:cubicBezTo>
                    <a:pt x="79178" y="194231"/>
                    <a:pt x="79690" y="203210"/>
                    <a:pt x="74659" y="209352"/>
                  </a:cubicBezTo>
                  <a:cubicBezTo>
                    <a:pt x="27279" y="266998"/>
                    <a:pt x="75031" y="312361"/>
                    <a:pt x="75031" y="312361"/>
                  </a:cubicBezTo>
                  <a:lnTo>
                    <a:pt x="152601" y="389874"/>
                  </a:lnTo>
                  <a:cubicBezTo>
                    <a:pt x="153859" y="391084"/>
                    <a:pt x="155396" y="391688"/>
                    <a:pt x="157027" y="391688"/>
                  </a:cubicBezTo>
                  <a:cubicBezTo>
                    <a:pt x="158657" y="391688"/>
                    <a:pt x="160195" y="391130"/>
                    <a:pt x="161452" y="389874"/>
                  </a:cubicBezTo>
                  <a:lnTo>
                    <a:pt x="162617" y="388711"/>
                  </a:lnTo>
                  <a:cubicBezTo>
                    <a:pt x="165040" y="386291"/>
                    <a:pt x="165040" y="382383"/>
                    <a:pt x="162617" y="379964"/>
                  </a:cubicBezTo>
                  <a:lnTo>
                    <a:pt x="94738" y="312175"/>
                  </a:lnTo>
                  <a:cubicBezTo>
                    <a:pt x="88635" y="306080"/>
                    <a:pt x="88635" y="296263"/>
                    <a:pt x="94738" y="290214"/>
                  </a:cubicBezTo>
                  <a:lnTo>
                    <a:pt x="97953" y="286958"/>
                  </a:lnTo>
                  <a:lnTo>
                    <a:pt x="110485" y="274442"/>
                  </a:lnTo>
                  <a:cubicBezTo>
                    <a:pt x="113560" y="271418"/>
                    <a:pt x="117520" y="269929"/>
                    <a:pt x="121480" y="269929"/>
                  </a:cubicBezTo>
                  <a:cubicBezTo>
                    <a:pt x="125486" y="269929"/>
                    <a:pt x="129446" y="271418"/>
                    <a:pt x="132474" y="274442"/>
                  </a:cubicBezTo>
                  <a:lnTo>
                    <a:pt x="167136" y="309011"/>
                  </a:lnTo>
                  <a:cubicBezTo>
                    <a:pt x="169139" y="310965"/>
                    <a:pt x="171702" y="312408"/>
                    <a:pt x="174404" y="313105"/>
                  </a:cubicBezTo>
                  <a:cubicBezTo>
                    <a:pt x="191641" y="317293"/>
                    <a:pt x="258216" y="337578"/>
                    <a:pt x="281556" y="404297"/>
                  </a:cubicBezTo>
                  <a:cubicBezTo>
                    <a:pt x="282115" y="405972"/>
                    <a:pt x="282441" y="407740"/>
                    <a:pt x="282441" y="409508"/>
                  </a:cubicBezTo>
                  <a:lnTo>
                    <a:pt x="282441" y="478786"/>
                  </a:lnTo>
                  <a:cubicBezTo>
                    <a:pt x="280252" y="478367"/>
                    <a:pt x="277969" y="478088"/>
                    <a:pt x="275686" y="478088"/>
                  </a:cubicBezTo>
                  <a:lnTo>
                    <a:pt x="166344" y="478088"/>
                  </a:lnTo>
                  <a:cubicBezTo>
                    <a:pt x="164807" y="478088"/>
                    <a:pt x="163316" y="478227"/>
                    <a:pt x="161825" y="478414"/>
                  </a:cubicBezTo>
                  <a:lnTo>
                    <a:pt x="161732" y="468783"/>
                  </a:lnTo>
                  <a:cubicBezTo>
                    <a:pt x="161732" y="461850"/>
                    <a:pt x="158378" y="455290"/>
                    <a:pt x="152741" y="451242"/>
                  </a:cubicBezTo>
                  <a:lnTo>
                    <a:pt x="115842" y="424769"/>
                  </a:lnTo>
                  <a:cubicBezTo>
                    <a:pt x="100701" y="413881"/>
                    <a:pt x="86399" y="401785"/>
                    <a:pt x="73215" y="388711"/>
                  </a:cubicBezTo>
                  <a:lnTo>
                    <a:pt x="30820" y="346325"/>
                  </a:lnTo>
                  <a:cubicBezTo>
                    <a:pt x="30820" y="346325"/>
                    <a:pt x="-42230" y="266858"/>
                    <a:pt x="36596" y="175248"/>
                  </a:cubicBezTo>
                  <a:cubicBezTo>
                    <a:pt x="39625" y="171665"/>
                    <a:pt x="43957" y="169851"/>
                    <a:pt x="48337" y="169851"/>
                  </a:cubicBezTo>
                  <a:close/>
                  <a:moveTo>
                    <a:pt x="101464" y="164593"/>
                  </a:moveTo>
                  <a:cubicBezTo>
                    <a:pt x="105512" y="164564"/>
                    <a:pt x="109566" y="166100"/>
                    <a:pt x="112641" y="169193"/>
                  </a:cubicBezTo>
                  <a:lnTo>
                    <a:pt x="131324" y="188128"/>
                  </a:lnTo>
                  <a:cubicBezTo>
                    <a:pt x="137148" y="194082"/>
                    <a:pt x="137288" y="203573"/>
                    <a:pt x="131557" y="209667"/>
                  </a:cubicBezTo>
                  <a:lnTo>
                    <a:pt x="117486" y="224601"/>
                  </a:lnTo>
                  <a:cubicBezTo>
                    <a:pt x="102483" y="238790"/>
                    <a:pt x="96100" y="252142"/>
                    <a:pt x="94656" y="264005"/>
                  </a:cubicBezTo>
                  <a:lnTo>
                    <a:pt x="81564" y="277078"/>
                  </a:lnTo>
                  <a:cubicBezTo>
                    <a:pt x="79886" y="278799"/>
                    <a:pt x="78395" y="280613"/>
                    <a:pt x="77091" y="282614"/>
                  </a:cubicBezTo>
                  <a:cubicBezTo>
                    <a:pt x="76112" y="280427"/>
                    <a:pt x="75181" y="278055"/>
                    <a:pt x="74435" y="275542"/>
                  </a:cubicBezTo>
                  <a:cubicBezTo>
                    <a:pt x="72105" y="267820"/>
                    <a:pt x="71733" y="259958"/>
                    <a:pt x="73224" y="252188"/>
                  </a:cubicBezTo>
                  <a:cubicBezTo>
                    <a:pt x="75227" y="242047"/>
                    <a:pt x="80492" y="231533"/>
                    <a:pt x="89158" y="221205"/>
                  </a:cubicBezTo>
                  <a:cubicBezTo>
                    <a:pt x="94470" y="214692"/>
                    <a:pt x="97219" y="206364"/>
                    <a:pt x="96799" y="197851"/>
                  </a:cubicBezTo>
                  <a:cubicBezTo>
                    <a:pt x="96287" y="189430"/>
                    <a:pt x="92746" y="181475"/>
                    <a:pt x="86782" y="175520"/>
                  </a:cubicBezTo>
                  <a:lnTo>
                    <a:pt x="85617" y="174357"/>
                  </a:lnTo>
                  <a:lnTo>
                    <a:pt x="90323" y="169379"/>
                  </a:lnTo>
                  <a:cubicBezTo>
                    <a:pt x="93375" y="166216"/>
                    <a:pt x="97417" y="164622"/>
                    <a:pt x="101464" y="164593"/>
                  </a:cubicBezTo>
                  <a:close/>
                  <a:moveTo>
                    <a:pt x="507200" y="164524"/>
                  </a:moveTo>
                  <a:cubicBezTo>
                    <a:pt x="511255" y="164553"/>
                    <a:pt x="515298" y="166147"/>
                    <a:pt x="518327" y="169311"/>
                  </a:cubicBezTo>
                  <a:lnTo>
                    <a:pt x="523035" y="174289"/>
                  </a:lnTo>
                  <a:lnTo>
                    <a:pt x="521870" y="175453"/>
                  </a:lnTo>
                  <a:cubicBezTo>
                    <a:pt x="515904" y="181409"/>
                    <a:pt x="512361" y="189366"/>
                    <a:pt x="511895" y="197788"/>
                  </a:cubicBezTo>
                  <a:cubicBezTo>
                    <a:pt x="511429" y="206210"/>
                    <a:pt x="514133" y="214539"/>
                    <a:pt x="519539" y="221100"/>
                  </a:cubicBezTo>
                  <a:cubicBezTo>
                    <a:pt x="528069" y="231523"/>
                    <a:pt x="533429" y="241946"/>
                    <a:pt x="535387" y="252183"/>
                  </a:cubicBezTo>
                  <a:cubicBezTo>
                    <a:pt x="536971" y="259954"/>
                    <a:pt x="536505" y="267818"/>
                    <a:pt x="534221" y="275542"/>
                  </a:cubicBezTo>
                  <a:cubicBezTo>
                    <a:pt x="533476" y="278055"/>
                    <a:pt x="532543" y="280428"/>
                    <a:pt x="531565" y="282615"/>
                  </a:cubicBezTo>
                  <a:cubicBezTo>
                    <a:pt x="530306" y="280614"/>
                    <a:pt x="528815" y="278799"/>
                    <a:pt x="527090" y="277078"/>
                  </a:cubicBezTo>
                  <a:lnTo>
                    <a:pt x="513946" y="264002"/>
                  </a:lnTo>
                  <a:cubicBezTo>
                    <a:pt x="512548" y="252137"/>
                    <a:pt x="506069" y="238782"/>
                    <a:pt x="491154" y="224590"/>
                  </a:cubicBezTo>
                  <a:lnTo>
                    <a:pt x="477032" y="209653"/>
                  </a:lnTo>
                  <a:cubicBezTo>
                    <a:pt x="471345" y="203558"/>
                    <a:pt x="471438" y="194065"/>
                    <a:pt x="477311" y="188109"/>
                  </a:cubicBezTo>
                  <a:lnTo>
                    <a:pt x="496002" y="169124"/>
                  </a:lnTo>
                  <a:cubicBezTo>
                    <a:pt x="499078" y="166030"/>
                    <a:pt x="503145" y="164495"/>
                    <a:pt x="507200" y="164524"/>
                  </a:cubicBezTo>
                  <a:close/>
                  <a:moveTo>
                    <a:pt x="255331" y="53303"/>
                  </a:moveTo>
                  <a:cubicBezTo>
                    <a:pt x="251836" y="52524"/>
                    <a:pt x="248051" y="53083"/>
                    <a:pt x="244789" y="55176"/>
                  </a:cubicBezTo>
                  <a:cubicBezTo>
                    <a:pt x="238266" y="59317"/>
                    <a:pt x="236356" y="67923"/>
                    <a:pt x="240503" y="74437"/>
                  </a:cubicBezTo>
                  <a:lnTo>
                    <a:pt x="282110" y="139662"/>
                  </a:lnTo>
                  <a:lnTo>
                    <a:pt x="268132" y="139662"/>
                  </a:lnTo>
                  <a:cubicBezTo>
                    <a:pt x="260444" y="139662"/>
                    <a:pt x="254154" y="145896"/>
                    <a:pt x="254154" y="153619"/>
                  </a:cubicBezTo>
                  <a:cubicBezTo>
                    <a:pt x="254154" y="161295"/>
                    <a:pt x="260444" y="167576"/>
                    <a:pt x="268132" y="167576"/>
                  </a:cubicBezTo>
                  <a:lnTo>
                    <a:pt x="292174" y="167576"/>
                  </a:lnTo>
                  <a:lnTo>
                    <a:pt x="292174" y="177346"/>
                  </a:lnTo>
                  <a:lnTo>
                    <a:pt x="268132" y="177346"/>
                  </a:lnTo>
                  <a:cubicBezTo>
                    <a:pt x="260444" y="177346"/>
                    <a:pt x="254154" y="183626"/>
                    <a:pt x="254154" y="191302"/>
                  </a:cubicBezTo>
                  <a:cubicBezTo>
                    <a:pt x="254154" y="199025"/>
                    <a:pt x="260444" y="205259"/>
                    <a:pt x="268132" y="205259"/>
                  </a:cubicBezTo>
                  <a:lnTo>
                    <a:pt x="292174" y="205259"/>
                  </a:lnTo>
                  <a:lnTo>
                    <a:pt x="292174" y="224706"/>
                  </a:lnTo>
                  <a:cubicBezTo>
                    <a:pt x="292174" y="232382"/>
                    <a:pt x="298464" y="238663"/>
                    <a:pt x="306151" y="238663"/>
                  </a:cubicBezTo>
                  <a:cubicBezTo>
                    <a:pt x="313886" y="238663"/>
                    <a:pt x="320129" y="232382"/>
                    <a:pt x="320129" y="224706"/>
                  </a:cubicBezTo>
                  <a:lnTo>
                    <a:pt x="320129" y="205259"/>
                  </a:lnTo>
                  <a:lnTo>
                    <a:pt x="344171" y="205259"/>
                  </a:lnTo>
                  <a:cubicBezTo>
                    <a:pt x="351905" y="205259"/>
                    <a:pt x="358149" y="199025"/>
                    <a:pt x="358149" y="191302"/>
                  </a:cubicBezTo>
                  <a:cubicBezTo>
                    <a:pt x="358149" y="183626"/>
                    <a:pt x="351905" y="177346"/>
                    <a:pt x="344171" y="177346"/>
                  </a:cubicBezTo>
                  <a:lnTo>
                    <a:pt x="320129" y="177346"/>
                  </a:lnTo>
                  <a:lnTo>
                    <a:pt x="320129" y="167576"/>
                  </a:lnTo>
                  <a:lnTo>
                    <a:pt x="344264" y="167576"/>
                  </a:lnTo>
                  <a:cubicBezTo>
                    <a:pt x="351952" y="167576"/>
                    <a:pt x="358242" y="161295"/>
                    <a:pt x="358242" y="153619"/>
                  </a:cubicBezTo>
                  <a:cubicBezTo>
                    <a:pt x="358242" y="145896"/>
                    <a:pt x="351952" y="139662"/>
                    <a:pt x="344264" y="139662"/>
                  </a:cubicBezTo>
                  <a:lnTo>
                    <a:pt x="330286" y="139662"/>
                  </a:lnTo>
                  <a:lnTo>
                    <a:pt x="371893" y="74437"/>
                  </a:lnTo>
                  <a:cubicBezTo>
                    <a:pt x="376040" y="67923"/>
                    <a:pt x="374130" y="59317"/>
                    <a:pt x="367793" y="55176"/>
                  </a:cubicBezTo>
                  <a:cubicBezTo>
                    <a:pt x="361270" y="50989"/>
                    <a:pt x="352651" y="52943"/>
                    <a:pt x="348457" y="59456"/>
                  </a:cubicBezTo>
                  <a:lnTo>
                    <a:pt x="306291" y="125426"/>
                  </a:lnTo>
                  <a:lnTo>
                    <a:pt x="264125" y="59456"/>
                  </a:lnTo>
                  <a:cubicBezTo>
                    <a:pt x="262029" y="56200"/>
                    <a:pt x="258825" y="54083"/>
                    <a:pt x="255331" y="53303"/>
                  </a:cubicBezTo>
                  <a:close/>
                  <a:moveTo>
                    <a:pt x="304940" y="0"/>
                  </a:moveTo>
                  <a:cubicBezTo>
                    <a:pt x="383402" y="0"/>
                    <a:pt x="447000" y="63550"/>
                    <a:pt x="447000" y="141895"/>
                  </a:cubicBezTo>
                  <a:cubicBezTo>
                    <a:pt x="447000" y="220240"/>
                    <a:pt x="383402" y="283744"/>
                    <a:pt x="304940" y="283744"/>
                  </a:cubicBezTo>
                  <a:cubicBezTo>
                    <a:pt x="226478" y="283744"/>
                    <a:pt x="162833" y="220240"/>
                    <a:pt x="162833" y="141895"/>
                  </a:cubicBezTo>
                  <a:cubicBezTo>
                    <a:pt x="162833" y="63550"/>
                    <a:pt x="226478" y="0"/>
                    <a:pt x="30494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6443191" y="4061504"/>
            <a:ext cx="1208738" cy="1208738"/>
            <a:chOff x="4099796" y="4188506"/>
            <a:chExt cx="1208738" cy="1208738"/>
          </a:xfrm>
        </p:grpSpPr>
        <p:sp>
          <p:nvSpPr>
            <p:cNvPr id="10" name="椭圆 9"/>
            <p:cNvSpPr/>
            <p:nvPr/>
          </p:nvSpPr>
          <p:spPr>
            <a:xfrm>
              <a:off x="4099796" y="4188506"/>
              <a:ext cx="1208738" cy="12087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stack-of-two-books_46392"/>
            <p:cNvSpPr>
              <a:spLocks noChangeAspect="1"/>
            </p:cNvSpPr>
            <p:nvPr/>
          </p:nvSpPr>
          <p:spPr bwMode="auto">
            <a:xfrm>
              <a:off x="4316070" y="4445424"/>
              <a:ext cx="776191" cy="694903"/>
            </a:xfrm>
            <a:custGeom>
              <a:avLst/>
              <a:gdLst>
                <a:gd name="connsiteX0" fmla="*/ 373273 h 605239"/>
                <a:gd name="connsiteY0" fmla="*/ 373273 h 605239"/>
                <a:gd name="connsiteX1" fmla="*/ 373273 h 605239"/>
                <a:gd name="connsiteY1" fmla="*/ 373273 h 605239"/>
                <a:gd name="connsiteX2" fmla="*/ 373273 h 605239"/>
                <a:gd name="connsiteY2" fmla="*/ 373273 h 605239"/>
                <a:gd name="connsiteX3" fmla="*/ 373273 h 605239"/>
                <a:gd name="connsiteY3" fmla="*/ 373273 h 605239"/>
                <a:gd name="connsiteX4" fmla="*/ 373273 h 605239"/>
                <a:gd name="connsiteY4" fmla="*/ 373273 h 605239"/>
                <a:gd name="connsiteX5" fmla="*/ 373273 h 605239"/>
                <a:gd name="connsiteY5" fmla="*/ 373273 h 605239"/>
                <a:gd name="connsiteX6" fmla="*/ 373273 h 605239"/>
                <a:gd name="connsiteY6" fmla="*/ 373273 h 605239"/>
                <a:gd name="connsiteX7" fmla="*/ 373273 h 605239"/>
                <a:gd name="connsiteY7" fmla="*/ 373273 h 605239"/>
                <a:gd name="connsiteX8" fmla="*/ 373273 h 605239"/>
                <a:gd name="connsiteY8" fmla="*/ 373273 h 605239"/>
                <a:gd name="connsiteX9" fmla="*/ 373273 h 605239"/>
                <a:gd name="connsiteY9" fmla="*/ 373273 h 605239"/>
                <a:gd name="connsiteX10" fmla="*/ 373273 h 605239"/>
                <a:gd name="connsiteY10" fmla="*/ 373273 h 605239"/>
                <a:gd name="connsiteX11" fmla="*/ 373273 h 605239"/>
                <a:gd name="connsiteY11" fmla="*/ 373273 h 605239"/>
                <a:gd name="connsiteX12" fmla="*/ 373273 h 605239"/>
                <a:gd name="connsiteY12" fmla="*/ 373273 h 605239"/>
                <a:gd name="connsiteX13" fmla="*/ 373273 h 605239"/>
                <a:gd name="connsiteY13" fmla="*/ 373273 h 605239"/>
                <a:gd name="connsiteX14" fmla="*/ 373273 h 605239"/>
                <a:gd name="connsiteY14" fmla="*/ 373273 h 605239"/>
                <a:gd name="connsiteX15" fmla="*/ 373273 h 605239"/>
                <a:gd name="connsiteY15" fmla="*/ 373273 h 605239"/>
                <a:gd name="connsiteX16" fmla="*/ 373273 h 605239"/>
                <a:gd name="connsiteY16" fmla="*/ 373273 h 605239"/>
                <a:gd name="connsiteX17" fmla="*/ 373273 h 605239"/>
                <a:gd name="connsiteY17" fmla="*/ 373273 h 605239"/>
                <a:gd name="connsiteX18" fmla="*/ 373273 h 605239"/>
                <a:gd name="connsiteY18" fmla="*/ 373273 h 605239"/>
                <a:gd name="connsiteX19" fmla="*/ 373273 h 605239"/>
                <a:gd name="connsiteY19" fmla="*/ 373273 h 605239"/>
                <a:gd name="connsiteX20" fmla="*/ 373273 h 605239"/>
                <a:gd name="connsiteY20" fmla="*/ 373273 h 605239"/>
                <a:gd name="connsiteX21" fmla="*/ 373273 h 605239"/>
                <a:gd name="connsiteY21" fmla="*/ 373273 h 605239"/>
                <a:gd name="connsiteX22" fmla="*/ 373273 h 605239"/>
                <a:gd name="connsiteY22" fmla="*/ 373273 h 605239"/>
                <a:gd name="connsiteX23" fmla="*/ 373273 h 605239"/>
                <a:gd name="connsiteY23" fmla="*/ 373273 h 605239"/>
                <a:gd name="connsiteX24" fmla="*/ 373273 h 605239"/>
                <a:gd name="connsiteY24" fmla="*/ 373273 h 605239"/>
                <a:gd name="connsiteX25" fmla="*/ 373273 h 605239"/>
                <a:gd name="connsiteY25" fmla="*/ 373273 h 605239"/>
                <a:gd name="connsiteX26" fmla="*/ 373273 h 605239"/>
                <a:gd name="connsiteY26" fmla="*/ 373273 h 605239"/>
                <a:gd name="connsiteX27" fmla="*/ 373273 h 605239"/>
                <a:gd name="connsiteY27" fmla="*/ 373273 h 605239"/>
                <a:gd name="connsiteX28" fmla="*/ 373273 h 605239"/>
                <a:gd name="connsiteY28" fmla="*/ 373273 h 605239"/>
                <a:gd name="connsiteX29" fmla="*/ 373273 h 605239"/>
                <a:gd name="connsiteY29" fmla="*/ 373273 h 605239"/>
                <a:gd name="connsiteX30" fmla="*/ 373273 h 605239"/>
                <a:gd name="connsiteY30" fmla="*/ 373273 h 605239"/>
                <a:gd name="connsiteX31" fmla="*/ 373273 h 605239"/>
                <a:gd name="connsiteY31" fmla="*/ 373273 h 605239"/>
                <a:gd name="connsiteX32" fmla="*/ 373273 h 605239"/>
                <a:gd name="connsiteY32" fmla="*/ 373273 h 605239"/>
                <a:gd name="connsiteX33" fmla="*/ 373273 h 605239"/>
                <a:gd name="connsiteY33" fmla="*/ 373273 h 605239"/>
                <a:gd name="connsiteX34" fmla="*/ 373273 h 605239"/>
                <a:gd name="connsiteY34" fmla="*/ 373273 h 605239"/>
                <a:gd name="connsiteX35" fmla="*/ 373273 h 605239"/>
                <a:gd name="connsiteY35" fmla="*/ 373273 h 605239"/>
                <a:gd name="connsiteX36" fmla="*/ 373273 h 605239"/>
                <a:gd name="connsiteY36" fmla="*/ 373273 h 605239"/>
                <a:gd name="connsiteX37" fmla="*/ 373273 h 605239"/>
                <a:gd name="connsiteY37" fmla="*/ 373273 h 60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608697" h="544950">
                  <a:moveTo>
                    <a:pt x="83323" y="375273"/>
                  </a:moveTo>
                  <a:cubicBezTo>
                    <a:pt x="75490" y="375273"/>
                    <a:pt x="69075" y="381679"/>
                    <a:pt x="69075" y="389574"/>
                  </a:cubicBezTo>
                  <a:lnTo>
                    <a:pt x="69075" y="431360"/>
                  </a:lnTo>
                  <a:cubicBezTo>
                    <a:pt x="69075" y="439256"/>
                    <a:pt x="75490" y="445662"/>
                    <a:pt x="83323" y="445662"/>
                  </a:cubicBezTo>
                  <a:lnTo>
                    <a:pt x="259591" y="445662"/>
                  </a:lnTo>
                  <a:cubicBezTo>
                    <a:pt x="267498" y="445662"/>
                    <a:pt x="273839" y="439256"/>
                    <a:pt x="273839" y="431360"/>
                  </a:cubicBezTo>
                  <a:lnTo>
                    <a:pt x="273839" y="389574"/>
                  </a:lnTo>
                  <a:cubicBezTo>
                    <a:pt x="273839" y="381679"/>
                    <a:pt x="267498" y="375273"/>
                    <a:pt x="259591" y="375273"/>
                  </a:cubicBezTo>
                  <a:close/>
                  <a:moveTo>
                    <a:pt x="83323" y="264737"/>
                  </a:moveTo>
                  <a:cubicBezTo>
                    <a:pt x="75490" y="264737"/>
                    <a:pt x="69075" y="271069"/>
                    <a:pt x="69075" y="278964"/>
                  </a:cubicBezTo>
                  <a:lnTo>
                    <a:pt x="69075" y="320825"/>
                  </a:lnTo>
                  <a:cubicBezTo>
                    <a:pt x="69075" y="328720"/>
                    <a:pt x="75490" y="335051"/>
                    <a:pt x="83323" y="335051"/>
                  </a:cubicBezTo>
                  <a:lnTo>
                    <a:pt x="259591" y="335051"/>
                  </a:lnTo>
                  <a:cubicBezTo>
                    <a:pt x="267498" y="335051"/>
                    <a:pt x="273839" y="328720"/>
                    <a:pt x="273839" y="320825"/>
                  </a:cubicBezTo>
                  <a:lnTo>
                    <a:pt x="273839" y="278964"/>
                  </a:lnTo>
                  <a:cubicBezTo>
                    <a:pt x="273839" y="271069"/>
                    <a:pt x="267498" y="264737"/>
                    <a:pt x="259591" y="264737"/>
                  </a:cubicBezTo>
                  <a:close/>
                  <a:moveTo>
                    <a:pt x="431011" y="255278"/>
                  </a:moveTo>
                  <a:cubicBezTo>
                    <a:pt x="375811" y="255278"/>
                    <a:pt x="331054" y="300043"/>
                    <a:pt x="331054" y="355162"/>
                  </a:cubicBezTo>
                  <a:cubicBezTo>
                    <a:pt x="331054" y="410356"/>
                    <a:pt x="375811" y="455047"/>
                    <a:pt x="431011" y="455047"/>
                  </a:cubicBezTo>
                  <a:cubicBezTo>
                    <a:pt x="486286" y="455047"/>
                    <a:pt x="531043" y="410356"/>
                    <a:pt x="531043" y="355162"/>
                  </a:cubicBezTo>
                  <a:cubicBezTo>
                    <a:pt x="531043" y="300043"/>
                    <a:pt x="486286" y="255278"/>
                    <a:pt x="431011" y="255278"/>
                  </a:cubicBezTo>
                  <a:close/>
                  <a:moveTo>
                    <a:pt x="14322" y="165449"/>
                  </a:moveTo>
                  <a:lnTo>
                    <a:pt x="594375" y="165449"/>
                  </a:lnTo>
                  <a:cubicBezTo>
                    <a:pt x="602282" y="165449"/>
                    <a:pt x="608697" y="171780"/>
                    <a:pt x="608697" y="179676"/>
                  </a:cubicBezTo>
                  <a:lnTo>
                    <a:pt x="608697" y="530649"/>
                  </a:lnTo>
                  <a:cubicBezTo>
                    <a:pt x="608697" y="538544"/>
                    <a:pt x="602282" y="544950"/>
                    <a:pt x="594375" y="544950"/>
                  </a:cubicBezTo>
                  <a:lnTo>
                    <a:pt x="14322" y="544950"/>
                  </a:lnTo>
                  <a:cubicBezTo>
                    <a:pt x="6415" y="544950"/>
                    <a:pt x="0" y="538544"/>
                    <a:pt x="0" y="530649"/>
                  </a:cubicBezTo>
                  <a:lnTo>
                    <a:pt x="0" y="179676"/>
                  </a:lnTo>
                  <a:cubicBezTo>
                    <a:pt x="0" y="171780"/>
                    <a:pt x="6415" y="165449"/>
                    <a:pt x="14322" y="165449"/>
                  </a:cubicBezTo>
                  <a:close/>
                  <a:moveTo>
                    <a:pt x="402627" y="0"/>
                  </a:moveTo>
                  <a:cubicBezTo>
                    <a:pt x="406627" y="0"/>
                    <a:pt x="410637" y="1509"/>
                    <a:pt x="413695" y="4527"/>
                  </a:cubicBezTo>
                  <a:lnTo>
                    <a:pt x="543566" y="134330"/>
                  </a:lnTo>
                  <a:lnTo>
                    <a:pt x="442042" y="134330"/>
                  </a:lnTo>
                  <a:lnTo>
                    <a:pt x="362896" y="55271"/>
                  </a:lnTo>
                  <a:cubicBezTo>
                    <a:pt x="356779" y="49161"/>
                    <a:pt x="356779" y="39325"/>
                    <a:pt x="362896" y="33215"/>
                  </a:cubicBezTo>
                  <a:lnTo>
                    <a:pt x="391615" y="4527"/>
                  </a:lnTo>
                  <a:cubicBezTo>
                    <a:pt x="394636" y="1509"/>
                    <a:pt x="398627" y="0"/>
                    <a:pt x="4026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821154" y="2093260"/>
            <a:ext cx="1208738" cy="1208738"/>
            <a:chOff x="1465811" y="2321452"/>
            <a:chExt cx="1208738" cy="1208738"/>
          </a:xfrm>
        </p:grpSpPr>
        <p:sp>
          <p:nvSpPr>
            <p:cNvPr id="13" name="椭圆 12"/>
            <p:cNvSpPr/>
            <p:nvPr/>
          </p:nvSpPr>
          <p:spPr>
            <a:xfrm>
              <a:off x="1465811" y="2321452"/>
              <a:ext cx="1208738" cy="12087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" name="stack-of-two-books_46392"/>
            <p:cNvSpPr>
              <a:spLocks noChangeAspect="1"/>
            </p:cNvSpPr>
            <p:nvPr/>
          </p:nvSpPr>
          <p:spPr bwMode="auto">
            <a:xfrm>
              <a:off x="1682085" y="2615290"/>
              <a:ext cx="776191" cy="621063"/>
            </a:xfrm>
            <a:custGeom>
              <a:avLst/>
              <a:gdLst>
                <a:gd name="T0" fmla="*/ 669 w 669"/>
                <a:gd name="T1" fmla="*/ 237 h 536"/>
                <a:gd name="T2" fmla="*/ 643 w 669"/>
                <a:gd name="T3" fmla="*/ 180 h 536"/>
                <a:gd name="T4" fmla="*/ 637 w 669"/>
                <a:gd name="T5" fmla="*/ 174 h 536"/>
                <a:gd name="T6" fmla="*/ 303 w 669"/>
                <a:gd name="T7" fmla="*/ 2 h 536"/>
                <a:gd name="T8" fmla="*/ 289 w 669"/>
                <a:gd name="T9" fmla="*/ 2 h 536"/>
                <a:gd name="T10" fmla="*/ 11 w 669"/>
                <a:gd name="T11" fmla="*/ 146 h 536"/>
                <a:gd name="T12" fmla="*/ 2 w 669"/>
                <a:gd name="T13" fmla="*/ 160 h 536"/>
                <a:gd name="T14" fmla="*/ 11 w 669"/>
                <a:gd name="T15" fmla="*/ 174 h 536"/>
                <a:gd name="T16" fmla="*/ 20 w 669"/>
                <a:gd name="T17" fmla="*/ 179 h 536"/>
                <a:gd name="T18" fmla="*/ 27 w 669"/>
                <a:gd name="T19" fmla="*/ 207 h 536"/>
                <a:gd name="T20" fmla="*/ 19 w 669"/>
                <a:gd name="T21" fmla="*/ 238 h 536"/>
                <a:gd name="T22" fmla="*/ 4 w 669"/>
                <a:gd name="T23" fmla="*/ 247 h 536"/>
                <a:gd name="T24" fmla="*/ 11 w 669"/>
                <a:gd name="T25" fmla="*/ 268 h 536"/>
                <a:gd name="T26" fmla="*/ 20 w 669"/>
                <a:gd name="T27" fmla="*/ 273 h 536"/>
                <a:gd name="T28" fmla="*/ 27 w 669"/>
                <a:gd name="T29" fmla="*/ 302 h 536"/>
                <a:gd name="T30" fmla="*/ 19 w 669"/>
                <a:gd name="T31" fmla="*/ 333 h 536"/>
                <a:gd name="T32" fmla="*/ 4 w 669"/>
                <a:gd name="T33" fmla="*/ 341 h 536"/>
                <a:gd name="T34" fmla="*/ 11 w 669"/>
                <a:gd name="T35" fmla="*/ 362 h 536"/>
                <a:gd name="T36" fmla="*/ 345 w 669"/>
                <a:gd name="T37" fmla="*/ 534 h 536"/>
                <a:gd name="T38" fmla="*/ 352 w 669"/>
                <a:gd name="T39" fmla="*/ 536 h 536"/>
                <a:gd name="T40" fmla="*/ 359 w 669"/>
                <a:gd name="T41" fmla="*/ 534 h 536"/>
                <a:gd name="T42" fmla="*/ 635 w 669"/>
                <a:gd name="T43" fmla="*/ 392 h 536"/>
                <a:gd name="T44" fmla="*/ 669 w 669"/>
                <a:gd name="T45" fmla="*/ 332 h 536"/>
                <a:gd name="T46" fmla="*/ 655 w 669"/>
                <a:gd name="T47" fmla="*/ 285 h 536"/>
                <a:gd name="T48" fmla="*/ 669 w 669"/>
                <a:gd name="T49" fmla="*/ 237 h 536"/>
                <a:gd name="T50" fmla="*/ 296 w 669"/>
                <a:gd name="T51" fmla="*/ 87 h 536"/>
                <a:gd name="T52" fmla="*/ 492 w 669"/>
                <a:gd name="T53" fmla="*/ 188 h 536"/>
                <a:gd name="T54" fmla="*/ 352 w 669"/>
                <a:gd name="T55" fmla="*/ 260 h 536"/>
                <a:gd name="T56" fmla="*/ 155 w 669"/>
                <a:gd name="T57" fmla="*/ 160 h 536"/>
                <a:gd name="T58" fmla="*/ 296 w 669"/>
                <a:gd name="T59" fmla="*/ 87 h 536"/>
                <a:gd name="T60" fmla="*/ 630 w 669"/>
                <a:gd name="T61" fmla="*/ 361 h 536"/>
                <a:gd name="T62" fmla="*/ 629 w 669"/>
                <a:gd name="T63" fmla="*/ 361 h 536"/>
                <a:gd name="T64" fmla="*/ 627 w 669"/>
                <a:gd name="T65" fmla="*/ 362 h 536"/>
                <a:gd name="T66" fmla="*/ 623 w 669"/>
                <a:gd name="T67" fmla="*/ 363 h 536"/>
                <a:gd name="T68" fmla="*/ 623 w 669"/>
                <a:gd name="T69" fmla="*/ 363 h 536"/>
                <a:gd name="T70" fmla="*/ 352 w 669"/>
                <a:gd name="T71" fmla="*/ 503 h 536"/>
                <a:gd name="T72" fmla="*/ 34 w 669"/>
                <a:gd name="T73" fmla="*/ 339 h 536"/>
                <a:gd name="T74" fmla="*/ 42 w 669"/>
                <a:gd name="T75" fmla="*/ 302 h 536"/>
                <a:gd name="T76" fmla="*/ 41 w 669"/>
                <a:gd name="T77" fmla="*/ 283 h 536"/>
                <a:gd name="T78" fmla="*/ 345 w 669"/>
                <a:gd name="T79" fmla="*/ 440 h 536"/>
                <a:gd name="T80" fmla="*/ 352 w 669"/>
                <a:gd name="T81" fmla="*/ 441 h 536"/>
                <a:gd name="T82" fmla="*/ 359 w 669"/>
                <a:gd name="T83" fmla="*/ 440 h 536"/>
                <a:gd name="T84" fmla="*/ 627 w 669"/>
                <a:gd name="T85" fmla="*/ 302 h 536"/>
                <a:gd name="T86" fmla="*/ 629 w 669"/>
                <a:gd name="T87" fmla="*/ 302 h 536"/>
                <a:gd name="T88" fmla="*/ 637 w 669"/>
                <a:gd name="T89" fmla="*/ 332 h 536"/>
                <a:gd name="T90" fmla="*/ 630 w 669"/>
                <a:gd name="T91" fmla="*/ 361 h 536"/>
                <a:gd name="T92" fmla="*/ 630 w 669"/>
                <a:gd name="T93" fmla="*/ 267 h 536"/>
                <a:gd name="T94" fmla="*/ 630 w 669"/>
                <a:gd name="T95" fmla="*/ 267 h 536"/>
                <a:gd name="T96" fmla="*/ 627 w 669"/>
                <a:gd name="T97" fmla="*/ 268 h 536"/>
                <a:gd name="T98" fmla="*/ 623 w 669"/>
                <a:gd name="T99" fmla="*/ 268 h 536"/>
                <a:gd name="T100" fmla="*/ 623 w 669"/>
                <a:gd name="T101" fmla="*/ 269 h 536"/>
                <a:gd name="T102" fmla="*/ 352 w 669"/>
                <a:gd name="T103" fmla="*/ 408 h 536"/>
                <a:gd name="T104" fmla="*/ 34 w 669"/>
                <a:gd name="T105" fmla="*/ 245 h 536"/>
                <a:gd name="T106" fmla="*/ 42 w 669"/>
                <a:gd name="T107" fmla="*/ 207 h 536"/>
                <a:gd name="T108" fmla="*/ 41 w 669"/>
                <a:gd name="T109" fmla="*/ 189 h 536"/>
                <a:gd name="T110" fmla="*/ 345 w 669"/>
                <a:gd name="T111" fmla="*/ 345 h 536"/>
                <a:gd name="T112" fmla="*/ 352 w 669"/>
                <a:gd name="T113" fmla="*/ 347 h 536"/>
                <a:gd name="T114" fmla="*/ 359 w 669"/>
                <a:gd name="T115" fmla="*/ 345 h 536"/>
                <a:gd name="T116" fmla="*/ 627 w 669"/>
                <a:gd name="T117" fmla="*/ 207 h 536"/>
                <a:gd name="T118" fmla="*/ 629 w 669"/>
                <a:gd name="T119" fmla="*/ 207 h 536"/>
                <a:gd name="T120" fmla="*/ 637 w 669"/>
                <a:gd name="T121" fmla="*/ 237 h 536"/>
                <a:gd name="T122" fmla="*/ 630 w 669"/>
                <a:gd name="T123" fmla="*/ 267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9" h="536">
                  <a:moveTo>
                    <a:pt x="669" y="237"/>
                  </a:moveTo>
                  <a:cubicBezTo>
                    <a:pt x="669" y="209"/>
                    <a:pt x="659" y="188"/>
                    <a:pt x="643" y="180"/>
                  </a:cubicBezTo>
                  <a:cubicBezTo>
                    <a:pt x="642" y="177"/>
                    <a:pt x="640" y="175"/>
                    <a:pt x="637" y="174"/>
                  </a:cubicBezTo>
                  <a:lnTo>
                    <a:pt x="303" y="2"/>
                  </a:lnTo>
                  <a:cubicBezTo>
                    <a:pt x="299" y="0"/>
                    <a:pt x="293" y="0"/>
                    <a:pt x="289" y="2"/>
                  </a:cubicBezTo>
                  <a:lnTo>
                    <a:pt x="11" y="146"/>
                  </a:lnTo>
                  <a:cubicBezTo>
                    <a:pt x="5" y="148"/>
                    <a:pt x="2" y="154"/>
                    <a:pt x="2" y="160"/>
                  </a:cubicBezTo>
                  <a:cubicBezTo>
                    <a:pt x="2" y="165"/>
                    <a:pt x="5" y="171"/>
                    <a:pt x="11" y="174"/>
                  </a:cubicBezTo>
                  <a:lnTo>
                    <a:pt x="20" y="179"/>
                  </a:lnTo>
                  <a:cubicBezTo>
                    <a:pt x="24" y="185"/>
                    <a:pt x="27" y="195"/>
                    <a:pt x="27" y="207"/>
                  </a:cubicBezTo>
                  <a:cubicBezTo>
                    <a:pt x="27" y="221"/>
                    <a:pt x="23" y="232"/>
                    <a:pt x="19" y="238"/>
                  </a:cubicBezTo>
                  <a:cubicBezTo>
                    <a:pt x="13" y="238"/>
                    <a:pt x="7" y="241"/>
                    <a:pt x="4" y="247"/>
                  </a:cubicBezTo>
                  <a:cubicBezTo>
                    <a:pt x="0" y="255"/>
                    <a:pt x="3" y="264"/>
                    <a:pt x="11" y="268"/>
                  </a:cubicBezTo>
                  <a:lnTo>
                    <a:pt x="20" y="273"/>
                  </a:lnTo>
                  <a:cubicBezTo>
                    <a:pt x="24" y="280"/>
                    <a:pt x="27" y="289"/>
                    <a:pt x="27" y="302"/>
                  </a:cubicBezTo>
                  <a:cubicBezTo>
                    <a:pt x="27" y="316"/>
                    <a:pt x="23" y="326"/>
                    <a:pt x="19" y="333"/>
                  </a:cubicBezTo>
                  <a:cubicBezTo>
                    <a:pt x="13" y="332"/>
                    <a:pt x="7" y="335"/>
                    <a:pt x="4" y="341"/>
                  </a:cubicBezTo>
                  <a:cubicBezTo>
                    <a:pt x="0" y="349"/>
                    <a:pt x="3" y="359"/>
                    <a:pt x="11" y="362"/>
                  </a:cubicBezTo>
                  <a:lnTo>
                    <a:pt x="345" y="534"/>
                  </a:lnTo>
                  <a:cubicBezTo>
                    <a:pt x="347" y="535"/>
                    <a:pt x="349" y="536"/>
                    <a:pt x="352" y="536"/>
                  </a:cubicBezTo>
                  <a:cubicBezTo>
                    <a:pt x="354" y="536"/>
                    <a:pt x="357" y="535"/>
                    <a:pt x="359" y="534"/>
                  </a:cubicBezTo>
                  <a:lnTo>
                    <a:pt x="635" y="392"/>
                  </a:lnTo>
                  <a:cubicBezTo>
                    <a:pt x="655" y="388"/>
                    <a:pt x="669" y="364"/>
                    <a:pt x="669" y="332"/>
                  </a:cubicBezTo>
                  <a:cubicBezTo>
                    <a:pt x="669" y="312"/>
                    <a:pt x="663" y="295"/>
                    <a:pt x="655" y="285"/>
                  </a:cubicBezTo>
                  <a:cubicBezTo>
                    <a:pt x="663" y="274"/>
                    <a:pt x="669" y="257"/>
                    <a:pt x="669" y="237"/>
                  </a:cubicBezTo>
                  <a:close/>
                  <a:moveTo>
                    <a:pt x="296" y="87"/>
                  </a:moveTo>
                  <a:lnTo>
                    <a:pt x="492" y="188"/>
                  </a:lnTo>
                  <a:lnTo>
                    <a:pt x="352" y="260"/>
                  </a:lnTo>
                  <a:lnTo>
                    <a:pt x="155" y="160"/>
                  </a:lnTo>
                  <a:lnTo>
                    <a:pt x="296" y="87"/>
                  </a:lnTo>
                  <a:close/>
                  <a:moveTo>
                    <a:pt x="630" y="361"/>
                  </a:moveTo>
                  <a:cubicBezTo>
                    <a:pt x="630" y="361"/>
                    <a:pt x="630" y="361"/>
                    <a:pt x="629" y="361"/>
                  </a:cubicBezTo>
                  <a:cubicBezTo>
                    <a:pt x="629" y="362"/>
                    <a:pt x="628" y="362"/>
                    <a:pt x="627" y="362"/>
                  </a:cubicBezTo>
                  <a:cubicBezTo>
                    <a:pt x="625" y="362"/>
                    <a:pt x="624" y="362"/>
                    <a:pt x="623" y="363"/>
                  </a:cubicBezTo>
                  <a:cubicBezTo>
                    <a:pt x="623" y="363"/>
                    <a:pt x="623" y="363"/>
                    <a:pt x="623" y="363"/>
                  </a:cubicBezTo>
                  <a:lnTo>
                    <a:pt x="352" y="503"/>
                  </a:lnTo>
                  <a:lnTo>
                    <a:pt x="34" y="339"/>
                  </a:lnTo>
                  <a:cubicBezTo>
                    <a:pt x="39" y="330"/>
                    <a:pt x="42" y="317"/>
                    <a:pt x="42" y="302"/>
                  </a:cubicBezTo>
                  <a:cubicBezTo>
                    <a:pt x="42" y="295"/>
                    <a:pt x="42" y="289"/>
                    <a:pt x="41" y="283"/>
                  </a:cubicBezTo>
                  <a:lnTo>
                    <a:pt x="345" y="440"/>
                  </a:lnTo>
                  <a:cubicBezTo>
                    <a:pt x="347" y="441"/>
                    <a:pt x="349" y="441"/>
                    <a:pt x="352" y="441"/>
                  </a:cubicBezTo>
                  <a:cubicBezTo>
                    <a:pt x="354" y="441"/>
                    <a:pt x="357" y="441"/>
                    <a:pt x="359" y="440"/>
                  </a:cubicBezTo>
                  <a:lnTo>
                    <a:pt x="627" y="302"/>
                  </a:lnTo>
                  <a:cubicBezTo>
                    <a:pt x="628" y="302"/>
                    <a:pt x="628" y="302"/>
                    <a:pt x="629" y="302"/>
                  </a:cubicBezTo>
                  <a:cubicBezTo>
                    <a:pt x="631" y="303"/>
                    <a:pt x="637" y="314"/>
                    <a:pt x="637" y="332"/>
                  </a:cubicBezTo>
                  <a:cubicBezTo>
                    <a:pt x="637" y="349"/>
                    <a:pt x="631" y="360"/>
                    <a:pt x="630" y="361"/>
                  </a:cubicBezTo>
                  <a:close/>
                  <a:moveTo>
                    <a:pt x="630" y="267"/>
                  </a:moveTo>
                  <a:cubicBezTo>
                    <a:pt x="630" y="267"/>
                    <a:pt x="630" y="267"/>
                    <a:pt x="630" y="267"/>
                  </a:cubicBezTo>
                  <a:cubicBezTo>
                    <a:pt x="629" y="267"/>
                    <a:pt x="628" y="267"/>
                    <a:pt x="627" y="268"/>
                  </a:cubicBezTo>
                  <a:cubicBezTo>
                    <a:pt x="625" y="268"/>
                    <a:pt x="624" y="268"/>
                    <a:pt x="623" y="268"/>
                  </a:cubicBezTo>
                  <a:cubicBezTo>
                    <a:pt x="623" y="269"/>
                    <a:pt x="623" y="269"/>
                    <a:pt x="623" y="269"/>
                  </a:cubicBezTo>
                  <a:lnTo>
                    <a:pt x="352" y="408"/>
                  </a:lnTo>
                  <a:lnTo>
                    <a:pt x="34" y="245"/>
                  </a:lnTo>
                  <a:cubicBezTo>
                    <a:pt x="39" y="235"/>
                    <a:pt x="42" y="222"/>
                    <a:pt x="42" y="207"/>
                  </a:cubicBezTo>
                  <a:cubicBezTo>
                    <a:pt x="42" y="201"/>
                    <a:pt x="42" y="195"/>
                    <a:pt x="41" y="189"/>
                  </a:cubicBezTo>
                  <a:lnTo>
                    <a:pt x="345" y="345"/>
                  </a:lnTo>
                  <a:cubicBezTo>
                    <a:pt x="347" y="346"/>
                    <a:pt x="349" y="347"/>
                    <a:pt x="352" y="347"/>
                  </a:cubicBezTo>
                  <a:cubicBezTo>
                    <a:pt x="354" y="347"/>
                    <a:pt x="357" y="346"/>
                    <a:pt x="359" y="345"/>
                  </a:cubicBezTo>
                  <a:lnTo>
                    <a:pt x="627" y="207"/>
                  </a:lnTo>
                  <a:cubicBezTo>
                    <a:pt x="628" y="207"/>
                    <a:pt x="628" y="207"/>
                    <a:pt x="629" y="207"/>
                  </a:cubicBezTo>
                  <a:cubicBezTo>
                    <a:pt x="631" y="209"/>
                    <a:pt x="637" y="220"/>
                    <a:pt x="637" y="237"/>
                  </a:cubicBezTo>
                  <a:cubicBezTo>
                    <a:pt x="637" y="255"/>
                    <a:pt x="631" y="266"/>
                    <a:pt x="630" y="26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文本框 14"/>
          <p:cNvSpPr txBox="1"/>
          <p:nvPr/>
        </p:nvSpPr>
        <p:spPr>
          <a:xfrm>
            <a:off x="2150543" y="2151394"/>
            <a:ext cx="36367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altLang="zh-CN" sz="3200" i="1" dirty="0">
                <a:latin typeface="思源宋体 CN Heavy"/>
                <a:ea typeface="思源宋体 CN Heavy"/>
              </a:rPr>
              <a:t>01 </a:t>
            </a:r>
            <a:r>
              <a:rPr lang="en-US" altLang="zh-CN" b="1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Develop Mutual </a:t>
            </a:r>
            <a:r>
              <a:rPr lang="en-US" altLang="zh-CN" b="1" dirty="0" smtClean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Respect</a:t>
            </a:r>
            <a:endParaRPr lang="zh-CN" altLang="en-US" b="1" dirty="0"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2159545" y="2691856"/>
            <a:ext cx="4002720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Greet in suitable way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 smtClean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Clear instructions to the subordinate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7868203" y="2151394"/>
            <a:ext cx="34823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altLang="zh-CN" sz="3200" i="1" dirty="0">
                <a:latin typeface="思源宋体 CN Heavy"/>
                <a:ea typeface="思源宋体 CN Heavy"/>
              </a:rPr>
              <a:t>02 </a:t>
            </a:r>
            <a:r>
              <a:rPr lang="en-US" altLang="zh-CN" b="1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Send Appropriate 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Gifts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8469895" y="2700323"/>
            <a:ext cx="3330816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Value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Type</a:t>
            </a:r>
            <a:endParaRPr lang="zh-CN" altLang="en-US" sz="1600" dirty="0"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150543" y="4134074"/>
            <a:ext cx="26665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i="1" dirty="0">
                <a:latin typeface="思源宋体 CN Heavy"/>
                <a:ea typeface="思源宋体 CN Heavy"/>
              </a:rPr>
              <a:t>03 </a:t>
            </a:r>
            <a:r>
              <a:rPr lang="en-US" altLang="zh-CN" b="1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Build 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Credibility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150542" y="4837898"/>
            <a:ext cx="3742257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Keep the information visible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Quality assurance</a:t>
            </a:r>
            <a:endParaRPr lang="en-US" altLang="zh-CN" sz="1600" dirty="0"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7868203" y="4134074"/>
            <a:ext cx="367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altLang="zh-CN" sz="3200" i="1" dirty="0">
                <a:latin typeface="思源宋体 CN Heavy"/>
                <a:ea typeface="思源宋体 CN Heavy"/>
              </a:rPr>
              <a:t>04 </a:t>
            </a:r>
            <a:r>
              <a:rPr lang="en-US" altLang="zh-CN" b="1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Set Proper 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Expectations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7877205" y="4818475"/>
            <a:ext cx="3923506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Be honest about the competences</a:t>
            </a:r>
          </a:p>
          <a:p>
            <a:pPr marL="171450" indent="-1714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Time control</a:t>
            </a:r>
          </a:p>
        </p:txBody>
      </p:sp>
    </p:spTree>
    <p:extLst>
      <p:ext uri="{BB962C8B-B14F-4D97-AF65-F5344CB8AC3E}">
        <p14:creationId xmlns:p14="http://schemas.microsoft.com/office/powerpoint/2010/main" val="1576390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C67F0F99-A45E-4B2E-8F2A-5C6DD407783B}"/>
              </a:ext>
            </a:extLst>
          </p:cNvPr>
          <p:cNvSpPr/>
          <p:nvPr/>
        </p:nvSpPr>
        <p:spPr>
          <a:xfrm>
            <a:off x="0" y="2451100"/>
            <a:ext cx="12192000" cy="1892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4AA6BCB-68D2-4F6D-A46B-FF7B1C2F28B1}"/>
              </a:ext>
            </a:extLst>
          </p:cNvPr>
          <p:cNvSpPr/>
          <p:nvPr/>
        </p:nvSpPr>
        <p:spPr>
          <a:xfrm>
            <a:off x="4800600" y="1956629"/>
            <a:ext cx="2590800" cy="1092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r>
              <a:rPr lang="en-US" altLang="zh-CN" sz="6000" i="1" dirty="0" smtClean="0">
                <a:latin typeface="+mj-ea"/>
                <a:ea typeface="+mj-ea"/>
              </a:rPr>
              <a:t>2.3</a:t>
            </a:r>
            <a:endParaRPr lang="zh-CN" altLang="en-US" sz="6000" i="1" dirty="0">
              <a:latin typeface="+mj-ea"/>
              <a:ea typeface="+mj-ea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CAA537D-DB78-4F18-BC83-3F5C7B0C286C}"/>
              </a:ext>
            </a:extLst>
          </p:cNvPr>
          <p:cNvSpPr txBox="1"/>
          <p:nvPr/>
        </p:nvSpPr>
        <p:spPr>
          <a:xfrm>
            <a:off x="2197160" y="3316357"/>
            <a:ext cx="7873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000" spc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General </a:t>
            </a:r>
            <a:r>
              <a:rPr lang="en-US" altLang="zh-CN" sz="4000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Analysis </a:t>
            </a:r>
            <a:r>
              <a:rPr lang="en-US" altLang="zh-CN" sz="4000" spc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of Asia</a:t>
            </a:r>
            <a:endParaRPr lang="zh-CN" altLang="en-US" sz="4000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544111" y="4730833"/>
            <a:ext cx="6096000" cy="13388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Cultural Differences</a:t>
            </a:r>
            <a:endParaRPr lang="en-US" altLang="zh-CN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The Required Skills and Competencies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Potential Failures in a Business Relationship</a:t>
            </a:r>
            <a:endParaRPr lang="en-US" altLang="zh-CN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33941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组合 12">
            <a:extLst>
              <a:ext uri="{FF2B5EF4-FFF2-40B4-BE49-F238E27FC236}">
                <a16:creationId xmlns:a16="http://schemas.microsoft.com/office/drawing/2014/main" id="{A4DE66C6-2894-4497-B425-8319FB1064CE}"/>
              </a:ext>
            </a:extLst>
          </p:cNvPr>
          <p:cNvGrpSpPr/>
          <p:nvPr/>
        </p:nvGrpSpPr>
        <p:grpSpPr>
          <a:xfrm>
            <a:off x="3660557" y="4059079"/>
            <a:ext cx="3277617" cy="2204965"/>
            <a:chOff x="4064000" y="1654629"/>
            <a:chExt cx="2510972" cy="1364342"/>
          </a:xfrm>
        </p:grpSpPr>
        <p:sp>
          <p:nvSpPr>
            <p:cNvPr id="14" name="平行四边形 13">
              <a:extLst>
                <a:ext uri="{FF2B5EF4-FFF2-40B4-BE49-F238E27FC236}">
                  <a16:creationId xmlns:a16="http://schemas.microsoft.com/office/drawing/2014/main" id="{80634760-BCC9-4C8C-A845-621A15C20FC7}"/>
                </a:ext>
              </a:extLst>
            </p:cNvPr>
            <p:cNvSpPr/>
            <p:nvPr/>
          </p:nvSpPr>
          <p:spPr>
            <a:xfrm>
              <a:off x="4064000" y="1654629"/>
              <a:ext cx="2510972" cy="1364342"/>
            </a:xfrm>
            <a:prstGeom prst="parallelogram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A99F0169-8F9B-418D-8818-1C4ACAE0BD71}"/>
                </a:ext>
              </a:extLst>
            </p:cNvPr>
            <p:cNvSpPr txBox="1"/>
            <p:nvPr/>
          </p:nvSpPr>
          <p:spPr>
            <a:xfrm>
              <a:off x="4568316" y="2236686"/>
              <a:ext cx="1349781" cy="5141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lvl="0" algn="r"/>
              <a:r>
                <a:rPr lang="en-MY" altLang="zh-CN" sz="2400" b="1" dirty="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rPr>
                <a:t>Offensive </a:t>
              </a:r>
            </a:p>
            <a:p>
              <a:pPr lvl="0" algn="ctr"/>
              <a:r>
                <a:rPr lang="en-MY" altLang="zh-CN" sz="2400" b="1" dirty="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rPr>
                <a:t>Symbols</a:t>
              </a:r>
              <a:endParaRPr lang="zh-CN" altLang="en-US" sz="2400" b="1" dirty="0">
                <a:solidFill>
                  <a:schemeClr val="bg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0" name="标题 39">
            <a:extLst>
              <a:ext uri="{FF2B5EF4-FFF2-40B4-BE49-F238E27FC236}">
                <a16:creationId xmlns:a16="http://schemas.microsoft.com/office/drawing/2014/main" id="{2F55D60A-7D48-4F83-85B5-87D5EF7E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380" y="305053"/>
            <a:ext cx="7615033" cy="523220"/>
          </a:xfrm>
        </p:spPr>
        <p:txBody>
          <a:bodyPr/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Potential Failures in a Business </a:t>
            </a:r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Relationship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005024F6-747F-456B-8442-CD92848EDFD3}"/>
              </a:ext>
            </a:extLst>
          </p:cNvPr>
          <p:cNvGrpSpPr/>
          <p:nvPr/>
        </p:nvGrpSpPr>
        <p:grpSpPr>
          <a:xfrm>
            <a:off x="3660558" y="1506140"/>
            <a:ext cx="3277617" cy="2204965"/>
            <a:chOff x="4064000" y="1654629"/>
            <a:chExt cx="2510972" cy="1364342"/>
          </a:xfrm>
        </p:grpSpPr>
        <p:sp>
          <p:nvSpPr>
            <p:cNvPr id="4" name="平行四边形 3">
              <a:extLst>
                <a:ext uri="{FF2B5EF4-FFF2-40B4-BE49-F238E27FC236}">
                  <a16:creationId xmlns:a16="http://schemas.microsoft.com/office/drawing/2014/main" id="{AEB8B6DB-30F8-44A7-A9AC-BBD257ADDF12}"/>
                </a:ext>
              </a:extLst>
            </p:cNvPr>
            <p:cNvSpPr/>
            <p:nvPr/>
          </p:nvSpPr>
          <p:spPr>
            <a:xfrm>
              <a:off x="4064000" y="1654629"/>
              <a:ext cx="2510972" cy="1364342"/>
            </a:xfrm>
            <a:prstGeom prst="parallelogram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6A96BFE2-AB3A-461A-BC83-C8094A9DB032}"/>
                </a:ext>
              </a:extLst>
            </p:cNvPr>
            <p:cNvSpPr txBox="1"/>
            <p:nvPr/>
          </p:nvSpPr>
          <p:spPr>
            <a:xfrm>
              <a:off x="4646188" y="1991900"/>
              <a:ext cx="1534677" cy="5141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lvl="0" algn="ctr"/>
              <a:r>
                <a:rPr lang="en-MY" altLang="zh-CN" sz="2400" b="1" dirty="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rPr>
                <a:t>Language </a:t>
              </a:r>
            </a:p>
            <a:p>
              <a:pPr lvl="0"/>
              <a:r>
                <a:rPr lang="en-MY" altLang="zh-CN" sz="2400" b="1" dirty="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rPr>
                <a:t>Barrier</a:t>
              </a:r>
              <a:endParaRPr lang="zh-CN" altLang="en-US" sz="2400" b="1" dirty="0">
                <a:solidFill>
                  <a:schemeClr val="bg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8" name="组合 7">
            <a:extLst>
              <a:ext uri="{FF2B5EF4-FFF2-40B4-BE49-F238E27FC236}">
                <a16:creationId xmlns:a16="http://schemas.microsoft.com/office/drawing/2014/main" id="{7A6EDA22-8246-4B09-9F4D-823B75539B27}"/>
              </a:ext>
            </a:extLst>
          </p:cNvPr>
          <p:cNvGrpSpPr/>
          <p:nvPr/>
        </p:nvGrpSpPr>
        <p:grpSpPr>
          <a:xfrm>
            <a:off x="5099346" y="2852626"/>
            <a:ext cx="3277617" cy="1975526"/>
            <a:chOff x="4064000" y="1702983"/>
            <a:chExt cx="2510972" cy="1364342"/>
          </a:xfrm>
          <a:noFill/>
        </p:grpSpPr>
        <p:sp>
          <p:nvSpPr>
            <p:cNvPr id="9" name="平行四边形 8">
              <a:extLst>
                <a:ext uri="{FF2B5EF4-FFF2-40B4-BE49-F238E27FC236}">
                  <a16:creationId xmlns:a16="http://schemas.microsoft.com/office/drawing/2014/main" id="{21B6FD01-0CB1-437F-8C43-4A25A0A402E2}"/>
                </a:ext>
              </a:extLst>
            </p:cNvPr>
            <p:cNvSpPr/>
            <p:nvPr/>
          </p:nvSpPr>
          <p:spPr>
            <a:xfrm>
              <a:off x="4064000" y="1702983"/>
              <a:ext cx="2510972" cy="1364342"/>
            </a:xfrm>
            <a:prstGeom prst="parallelogram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grpSp>
          <p:nvGrpSpPr>
            <p:cNvPr id="10" name="组合 9">
              <a:extLst>
                <a:ext uri="{FF2B5EF4-FFF2-40B4-BE49-F238E27FC236}">
                  <a16:creationId xmlns:a16="http://schemas.microsoft.com/office/drawing/2014/main" id="{46AEAB2B-6508-45FC-ABDE-8783795E90FC}"/>
                </a:ext>
              </a:extLst>
            </p:cNvPr>
            <p:cNvGrpSpPr/>
            <p:nvPr/>
          </p:nvGrpSpPr>
          <p:grpSpPr>
            <a:xfrm>
              <a:off x="4249414" y="1970667"/>
              <a:ext cx="2151039" cy="828974"/>
              <a:chOff x="5091713" y="2057354"/>
              <a:chExt cx="2833758" cy="828974"/>
            </a:xfrm>
            <a:grpFill/>
          </p:grpSpPr>
          <p:sp>
            <p:nvSpPr>
              <p:cNvPr id="11" name="文本框 10">
                <a:extLst>
                  <a:ext uri="{FF2B5EF4-FFF2-40B4-BE49-F238E27FC236}">
                    <a16:creationId xmlns:a16="http://schemas.microsoft.com/office/drawing/2014/main" id="{08B289A1-5CB3-4B08-9218-0D13D49C221D}"/>
                  </a:ext>
                </a:extLst>
              </p:cNvPr>
              <p:cNvSpPr txBox="1"/>
              <p:nvPr/>
            </p:nvSpPr>
            <p:spPr>
              <a:xfrm>
                <a:off x="5163515" y="2057354"/>
                <a:ext cx="2761956" cy="828974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pPr lvl="0" algn="ctr"/>
                <a:r>
                  <a:rPr lang="en-MY" altLang="zh-CN" sz="2400" b="1" dirty="0">
                    <a:solidFill>
                      <a:schemeClr val="bg1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Different</a:t>
                </a:r>
              </a:p>
              <a:p>
                <a:pPr lvl="0" algn="ctr"/>
                <a:r>
                  <a:rPr lang="en-MY" altLang="zh-CN" sz="2400" b="1" dirty="0">
                    <a:solidFill>
                      <a:schemeClr val="bg1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Communication </a:t>
                </a:r>
              </a:p>
              <a:p>
                <a:pPr lvl="0" algn="ctr"/>
                <a:r>
                  <a:rPr lang="en-MY" altLang="zh-CN" sz="2400" b="1" dirty="0">
                    <a:solidFill>
                      <a:schemeClr val="bg1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Styles</a:t>
                </a:r>
                <a:endParaRPr lang="zh-CN" altLang="en-US" sz="2400" b="1" dirty="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" name="文本框 11">
                <a:extLst>
                  <a:ext uri="{FF2B5EF4-FFF2-40B4-BE49-F238E27FC236}">
                    <a16:creationId xmlns:a16="http://schemas.microsoft.com/office/drawing/2014/main" id="{DF95A80E-9560-49FF-AB86-067CCB7191EB}"/>
                  </a:ext>
                </a:extLst>
              </p:cNvPr>
              <p:cNvSpPr txBox="1"/>
              <p:nvPr/>
            </p:nvSpPr>
            <p:spPr>
              <a:xfrm>
                <a:off x="5091713" y="2347793"/>
                <a:ext cx="2819400" cy="306792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ct val="120000"/>
                  </a:lnSpc>
                </a:pPr>
                <a:endParaRPr lang="zh-CN" altLang="en-US" sz="1200" dirty="0">
                  <a:solidFill>
                    <a:schemeClr val="bg1"/>
                  </a:solidFill>
                  <a:effectLst/>
                  <a:latin typeface="+mn-ea"/>
                </a:endParaRPr>
              </a:p>
            </p:txBody>
          </p:sp>
        </p:grpSp>
      </p:grpSp>
      <p:sp>
        <p:nvSpPr>
          <p:cNvPr id="23" name="箭头: V 形 22">
            <a:extLst>
              <a:ext uri="{FF2B5EF4-FFF2-40B4-BE49-F238E27FC236}">
                <a16:creationId xmlns:a16="http://schemas.microsoft.com/office/drawing/2014/main" id="{26CD3DE5-DA39-45E4-8A27-242E8BE04EBB}"/>
              </a:ext>
            </a:extLst>
          </p:cNvPr>
          <p:cNvSpPr/>
          <p:nvPr/>
        </p:nvSpPr>
        <p:spPr>
          <a:xfrm>
            <a:off x="8559865" y="3537923"/>
            <a:ext cx="394138" cy="394138"/>
          </a:xfrm>
          <a:prstGeom prst="chevron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4" name="箭头: V 形 33">
            <a:extLst>
              <a:ext uri="{FF2B5EF4-FFF2-40B4-BE49-F238E27FC236}">
                <a16:creationId xmlns:a16="http://schemas.microsoft.com/office/drawing/2014/main" id="{31F772BC-D967-4849-A6C5-550FBEC4A049}"/>
              </a:ext>
            </a:extLst>
          </p:cNvPr>
          <p:cNvSpPr/>
          <p:nvPr/>
        </p:nvSpPr>
        <p:spPr>
          <a:xfrm flipH="1">
            <a:off x="3266419" y="2107828"/>
            <a:ext cx="394138" cy="394138"/>
          </a:xfrm>
          <a:prstGeom prst="chevron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5" name="箭头: V 形 33">
            <a:extLst>
              <a:ext uri="{FF2B5EF4-FFF2-40B4-BE49-F238E27FC236}">
                <a16:creationId xmlns:a16="http://schemas.microsoft.com/office/drawing/2014/main" id="{856926EB-5B03-4835-8585-32C7793479BF}"/>
              </a:ext>
            </a:extLst>
          </p:cNvPr>
          <p:cNvSpPr/>
          <p:nvPr/>
        </p:nvSpPr>
        <p:spPr>
          <a:xfrm flipH="1">
            <a:off x="3069350" y="4964492"/>
            <a:ext cx="394138" cy="394138"/>
          </a:xfrm>
          <a:prstGeom prst="chevron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A134EF32-F9EB-4BCA-A076-CEBC7D23A3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0066" y="1572087"/>
            <a:ext cx="1513451" cy="15134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459B3F6A-FA3A-43A0-889A-70652753B8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406" t="9562" r="8418" b="15152"/>
          <a:stretch/>
        </p:blipFill>
        <p:spPr>
          <a:xfrm>
            <a:off x="9136905" y="2608622"/>
            <a:ext cx="1971901" cy="2204549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1E1F2A96-D3C7-4702-B42C-D94F1DCCA99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949" r="24079"/>
          <a:stretch/>
        </p:blipFill>
        <p:spPr>
          <a:xfrm>
            <a:off x="1256696" y="4175795"/>
            <a:ext cx="1382037" cy="19715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6069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34" grpId="0" animBg="1"/>
      <p:bldP spid="3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C67F0F99-A45E-4B2E-8F2A-5C6DD407783B}"/>
              </a:ext>
            </a:extLst>
          </p:cNvPr>
          <p:cNvSpPr/>
          <p:nvPr/>
        </p:nvSpPr>
        <p:spPr>
          <a:xfrm>
            <a:off x="0" y="2451100"/>
            <a:ext cx="12192000" cy="1892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4AA6BCB-68D2-4F6D-A46B-FF7B1C2F28B1}"/>
              </a:ext>
            </a:extLst>
          </p:cNvPr>
          <p:cNvSpPr/>
          <p:nvPr/>
        </p:nvSpPr>
        <p:spPr>
          <a:xfrm>
            <a:off x="4800600" y="1956629"/>
            <a:ext cx="2590800" cy="1092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r>
              <a:rPr lang="en-US" altLang="zh-CN" sz="6000" i="1" dirty="0" smtClean="0">
                <a:latin typeface="+mj-ea"/>
                <a:ea typeface="+mj-ea"/>
              </a:rPr>
              <a:t>3.0</a:t>
            </a:r>
            <a:endParaRPr lang="zh-CN" altLang="en-US" sz="6000" i="1" dirty="0">
              <a:latin typeface="+mj-ea"/>
              <a:ea typeface="+mj-ea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CAA537D-DB78-4F18-BC83-3F5C7B0C286C}"/>
              </a:ext>
            </a:extLst>
          </p:cNvPr>
          <p:cNvSpPr txBox="1"/>
          <p:nvPr/>
        </p:nvSpPr>
        <p:spPr>
          <a:xfrm>
            <a:off x="730480" y="3316357"/>
            <a:ext cx="108072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000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Country of Choice: Indonesia</a:t>
            </a:r>
            <a:endParaRPr lang="zh-CN" altLang="en-US" sz="4000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544110" y="4730833"/>
            <a:ext cx="691145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Benefits the </a:t>
            </a:r>
            <a:r>
              <a:rPr lang="en-US" altLang="zh-CN" sz="2000" dirty="0" err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Organisation</a:t>
            </a:r>
            <a:r>
              <a:rPr lang="en-US" altLang="zh-CN" sz="20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 Should Expect to Achieve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Gift Giving in Indonesia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23494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C67F0F99-A45E-4B2E-8F2A-5C6DD407783B}"/>
              </a:ext>
            </a:extLst>
          </p:cNvPr>
          <p:cNvSpPr/>
          <p:nvPr/>
        </p:nvSpPr>
        <p:spPr>
          <a:xfrm>
            <a:off x="0" y="2451100"/>
            <a:ext cx="12192000" cy="1892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4AA6BCB-68D2-4F6D-A46B-FF7B1C2F28B1}"/>
              </a:ext>
            </a:extLst>
          </p:cNvPr>
          <p:cNvSpPr/>
          <p:nvPr/>
        </p:nvSpPr>
        <p:spPr>
          <a:xfrm>
            <a:off x="4800600" y="1956629"/>
            <a:ext cx="2590800" cy="1092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r>
              <a:rPr lang="en-US" altLang="zh-CN" sz="6000" i="1" dirty="0" smtClean="0">
                <a:latin typeface="+mj-ea"/>
                <a:ea typeface="+mj-ea"/>
              </a:rPr>
              <a:t>3.1</a:t>
            </a:r>
            <a:endParaRPr lang="zh-CN" altLang="en-US" sz="6000" i="1" dirty="0">
              <a:latin typeface="+mj-ea"/>
              <a:ea typeface="+mj-ea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CAA537D-DB78-4F18-BC83-3F5C7B0C286C}"/>
              </a:ext>
            </a:extLst>
          </p:cNvPr>
          <p:cNvSpPr txBox="1"/>
          <p:nvPr/>
        </p:nvSpPr>
        <p:spPr>
          <a:xfrm>
            <a:off x="730480" y="3316357"/>
            <a:ext cx="108072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000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Country of Choice: Indonesia</a:t>
            </a:r>
            <a:endParaRPr lang="zh-CN" altLang="en-US" sz="4000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544111" y="4730833"/>
            <a:ext cx="684679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Benefits the </a:t>
            </a:r>
            <a:r>
              <a:rPr lang="en-US" altLang="zh-CN" sz="2000" dirty="0" err="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Organisation</a:t>
            </a:r>
            <a:r>
              <a:rPr lang="en-US" altLang="zh-CN" sz="2000" dirty="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Should Expect to Achieve</a:t>
            </a:r>
            <a:endParaRPr lang="en-US" altLang="zh-CN" sz="2000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sz="2000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Gift Giving in Indonesia</a:t>
            </a:r>
            <a:endParaRPr lang="en-US" altLang="zh-CN" sz="20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33047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B39C7C97-BAF8-49F8-AC9E-E4A46408F1D4}"/>
              </a:ext>
            </a:extLst>
          </p:cNvPr>
          <p:cNvSpPr/>
          <p:nvPr/>
        </p:nvSpPr>
        <p:spPr>
          <a:xfrm>
            <a:off x="2644510" y="1477666"/>
            <a:ext cx="6790139" cy="2814129"/>
          </a:xfrm>
          <a:prstGeom prst="rect">
            <a:avLst/>
          </a:prstGeom>
          <a:solidFill>
            <a:schemeClr val="accent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zh-CN" altLang="en-US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06877A7-8EB7-4EBA-A60A-58893F6359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24" b="19876"/>
          <a:stretch/>
        </p:blipFill>
        <p:spPr>
          <a:xfrm>
            <a:off x="3042092" y="1750581"/>
            <a:ext cx="5962650" cy="2286688"/>
          </a:xfrm>
          <a:prstGeom prst="rect">
            <a:avLst/>
          </a:prstGeom>
        </p:spPr>
      </p:pic>
      <p:sp>
        <p:nvSpPr>
          <p:cNvPr id="40" name="标题 39">
            <a:extLst>
              <a:ext uri="{FF2B5EF4-FFF2-40B4-BE49-F238E27FC236}">
                <a16:creationId xmlns:a16="http://schemas.microsoft.com/office/drawing/2014/main" id="{2F55D60A-7D48-4F83-85B5-87D5EF7E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937" y="205916"/>
            <a:ext cx="8997271" cy="662554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Benefits the </a:t>
            </a:r>
            <a:r>
              <a:rPr lang="en-US" altLang="zh-CN" dirty="0" err="1">
                <a:latin typeface="微软雅黑" panose="020B0503020204020204" pitchFamily="34" charset="-122"/>
                <a:ea typeface="微软雅黑" panose="020B0503020204020204" pitchFamily="34" charset="-122"/>
              </a:rPr>
              <a:t>Organisation</a:t>
            </a:r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 Should Expect to Achieve</a:t>
            </a:r>
          </a:p>
        </p:txBody>
      </p:sp>
      <p:sp>
        <p:nvSpPr>
          <p:cNvPr id="5" name="椭圆 4">
            <a:extLst>
              <a:ext uri="{FF2B5EF4-FFF2-40B4-BE49-F238E27FC236}">
                <a16:creationId xmlns:a16="http://schemas.microsoft.com/office/drawing/2014/main" id="{BC6692F6-2E31-4258-A040-DE34BAC5B1F7}"/>
              </a:ext>
            </a:extLst>
          </p:cNvPr>
          <p:cNvSpPr/>
          <p:nvPr/>
        </p:nvSpPr>
        <p:spPr>
          <a:xfrm>
            <a:off x="1563923" y="4418379"/>
            <a:ext cx="625590" cy="627298"/>
          </a:xfrm>
          <a:prstGeom prst="ellipse">
            <a:avLst/>
          </a:prstGeom>
          <a:solidFill>
            <a:srgbClr val="ECC1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zh-CN" sz="2800" dirty="0">
                <a:latin typeface="+mj-lt"/>
              </a:rPr>
              <a:t>1</a:t>
            </a:r>
            <a:endParaRPr lang="zh-CN" altLang="en-US" sz="2800" dirty="0">
              <a:latin typeface="+mj-lt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BE6050EC-19A3-4D67-9EA1-66B5FD9FABFD}"/>
              </a:ext>
            </a:extLst>
          </p:cNvPr>
          <p:cNvSpPr txBox="1"/>
          <p:nvPr/>
        </p:nvSpPr>
        <p:spPr>
          <a:xfrm>
            <a:off x="1094438" y="5120509"/>
            <a:ext cx="17395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en-MY" altLang="zh-CN" sz="2000" dirty="0" smtClean="0">
                <a:solidFill>
                  <a:srgbClr val="44546B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Growing </a:t>
            </a:r>
          </a:p>
          <a:p>
            <a:pPr lvl="0" algn="ctr"/>
            <a:r>
              <a:rPr lang="en-MY" altLang="zh-CN" sz="2000" dirty="0" smtClean="0">
                <a:solidFill>
                  <a:srgbClr val="44546B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Middle Class</a:t>
            </a:r>
            <a:endParaRPr lang="zh-CN" altLang="en-US" sz="2000" dirty="0">
              <a:solidFill>
                <a:srgbClr val="44546B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椭圆 8">
            <a:extLst>
              <a:ext uri="{FF2B5EF4-FFF2-40B4-BE49-F238E27FC236}">
                <a16:creationId xmlns:a16="http://schemas.microsoft.com/office/drawing/2014/main" id="{5FDF4570-D82A-4A75-A226-82316E4CE5A3}"/>
              </a:ext>
            </a:extLst>
          </p:cNvPr>
          <p:cNvSpPr/>
          <p:nvPr/>
        </p:nvSpPr>
        <p:spPr>
          <a:xfrm>
            <a:off x="4179962" y="4418379"/>
            <a:ext cx="625590" cy="627298"/>
          </a:xfrm>
          <a:prstGeom prst="ellipse">
            <a:avLst/>
          </a:prstGeom>
          <a:solidFill>
            <a:srgbClr val="FB02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zh-CN" sz="2800" dirty="0">
                <a:latin typeface="+mj-lt"/>
              </a:rPr>
              <a:t>2</a:t>
            </a:r>
            <a:endParaRPr lang="zh-CN" altLang="en-US" sz="2800" dirty="0">
              <a:latin typeface="+mj-lt"/>
            </a:endParaRPr>
          </a:p>
        </p:txBody>
      </p:sp>
      <p:sp>
        <p:nvSpPr>
          <p:cNvPr id="13" name="椭圆 12">
            <a:extLst>
              <a:ext uri="{FF2B5EF4-FFF2-40B4-BE49-F238E27FC236}">
                <a16:creationId xmlns:a16="http://schemas.microsoft.com/office/drawing/2014/main" id="{18D81800-9F38-4F84-8757-8D7B3178B7F4}"/>
              </a:ext>
            </a:extLst>
          </p:cNvPr>
          <p:cNvSpPr/>
          <p:nvPr/>
        </p:nvSpPr>
        <p:spPr>
          <a:xfrm>
            <a:off x="6941885" y="4418379"/>
            <a:ext cx="625590" cy="627298"/>
          </a:xfrm>
          <a:prstGeom prst="ellipse">
            <a:avLst/>
          </a:prstGeom>
          <a:solidFill>
            <a:srgbClr val="ECC1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zh-CN" sz="2800" dirty="0">
                <a:latin typeface="+mj-lt"/>
              </a:rPr>
              <a:t>3</a:t>
            </a:r>
            <a:endParaRPr lang="zh-CN" altLang="en-US" sz="2800" dirty="0">
              <a:latin typeface="+mj-lt"/>
            </a:endParaRPr>
          </a:p>
        </p:txBody>
      </p: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AE8BD43B-BD56-4774-8CEA-BB4856B620FC}"/>
              </a:ext>
            </a:extLst>
          </p:cNvPr>
          <p:cNvGrpSpPr/>
          <p:nvPr/>
        </p:nvGrpSpPr>
        <p:grpSpPr>
          <a:xfrm>
            <a:off x="7686067" y="5290576"/>
            <a:ext cx="2140141" cy="669982"/>
            <a:chOff x="5091713" y="1978461"/>
            <a:chExt cx="2819400" cy="669982"/>
          </a:xfrm>
        </p:grpSpPr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42B008C5-CC2B-4941-90FB-4C8B85C74C11}"/>
                </a:ext>
              </a:extLst>
            </p:cNvPr>
            <p:cNvSpPr txBox="1"/>
            <p:nvPr/>
          </p:nvSpPr>
          <p:spPr>
            <a:xfrm>
              <a:off x="6379730" y="1978461"/>
              <a:ext cx="2433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lvl="0" algn="ctr"/>
              <a:endParaRPr lang="zh-CN" altLang="en-US" sz="2000" dirty="0">
                <a:solidFill>
                  <a:schemeClr val="accent1">
                    <a:alpha val="85000"/>
                  </a:schemeClr>
                </a:solidFill>
                <a:effectLst/>
                <a:latin typeface="+mj-ea"/>
                <a:ea typeface="+mj-ea"/>
              </a:endParaRPr>
            </a:p>
          </p:txBody>
        </p:sp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AF1FE5F6-9CFB-49D4-A29E-DD5E5982F89F}"/>
                </a:ext>
              </a:extLst>
            </p:cNvPr>
            <p:cNvSpPr txBox="1"/>
            <p:nvPr/>
          </p:nvSpPr>
          <p:spPr>
            <a:xfrm>
              <a:off x="5091713" y="2314826"/>
              <a:ext cx="2819400" cy="3336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20000"/>
                </a:lnSpc>
              </a:pPr>
              <a:endParaRPr lang="zh-CN" altLang="en-US" sz="140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</a:endParaRPr>
            </a:p>
          </p:txBody>
        </p:sp>
      </p:grpSp>
      <p:sp>
        <p:nvSpPr>
          <p:cNvPr id="17" name="椭圆 8">
            <a:extLst>
              <a:ext uri="{FF2B5EF4-FFF2-40B4-BE49-F238E27FC236}">
                <a16:creationId xmlns:a16="http://schemas.microsoft.com/office/drawing/2014/main" id="{7CE38FC6-3BB9-4F28-886B-0BF50D44146B}"/>
              </a:ext>
            </a:extLst>
          </p:cNvPr>
          <p:cNvSpPr/>
          <p:nvPr/>
        </p:nvSpPr>
        <p:spPr>
          <a:xfrm>
            <a:off x="9703808" y="4418379"/>
            <a:ext cx="625590" cy="627298"/>
          </a:xfrm>
          <a:prstGeom prst="ellipse">
            <a:avLst/>
          </a:prstGeom>
          <a:solidFill>
            <a:srgbClr val="FB02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zh-CN" sz="2800" dirty="0">
                <a:latin typeface="+mj-lt"/>
              </a:rPr>
              <a:t>4</a:t>
            </a:r>
            <a:endParaRPr lang="zh-CN" altLang="en-US" sz="2800" dirty="0">
              <a:latin typeface="+mj-lt"/>
            </a:endParaRPr>
          </a:p>
        </p:txBody>
      </p:sp>
      <p:grpSp>
        <p:nvGrpSpPr>
          <p:cNvPr id="19" name="组合 5">
            <a:extLst>
              <a:ext uri="{FF2B5EF4-FFF2-40B4-BE49-F238E27FC236}">
                <a16:creationId xmlns:a16="http://schemas.microsoft.com/office/drawing/2014/main" id="{F52965BA-F03B-4F61-A557-C0FF050DC606}"/>
              </a:ext>
            </a:extLst>
          </p:cNvPr>
          <p:cNvGrpSpPr/>
          <p:nvPr/>
        </p:nvGrpSpPr>
        <p:grpSpPr>
          <a:xfrm>
            <a:off x="3414441" y="5172934"/>
            <a:ext cx="2307299" cy="1076112"/>
            <a:chOff x="4981616" y="2010245"/>
            <a:chExt cx="3039611" cy="462901"/>
          </a:xfrm>
        </p:grpSpPr>
        <p:sp>
          <p:nvSpPr>
            <p:cNvPr id="20" name="文本框 6">
              <a:extLst>
                <a:ext uri="{FF2B5EF4-FFF2-40B4-BE49-F238E27FC236}">
                  <a16:creationId xmlns:a16="http://schemas.microsoft.com/office/drawing/2014/main" id="{EAC70137-E016-44C9-A175-0CE9E8C426BA}"/>
                </a:ext>
              </a:extLst>
            </p:cNvPr>
            <p:cNvSpPr txBox="1"/>
            <p:nvPr/>
          </p:nvSpPr>
          <p:spPr>
            <a:xfrm>
              <a:off x="4981616" y="2010245"/>
              <a:ext cx="3039611" cy="30450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MY" altLang="zh-CN" sz="2000" dirty="0">
                  <a:solidFill>
                    <a:srgbClr val="44546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Strong Domestic </a:t>
              </a:r>
              <a:br>
                <a:rPr lang="en-MY" altLang="zh-CN" sz="2000" dirty="0">
                  <a:solidFill>
                    <a:srgbClr val="44546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</a:br>
              <a:r>
                <a:rPr lang="en-MY" altLang="zh-CN" sz="2000" dirty="0">
                  <a:solidFill>
                    <a:srgbClr val="44546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Consumption</a:t>
              </a:r>
              <a:endParaRPr lang="zh-CN" altLang="en-US" sz="2000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文本框 7">
              <a:extLst>
                <a:ext uri="{FF2B5EF4-FFF2-40B4-BE49-F238E27FC236}">
                  <a16:creationId xmlns:a16="http://schemas.microsoft.com/office/drawing/2014/main" id="{0B9394F6-07B7-4517-AC8A-A6E91EA955C4}"/>
                </a:ext>
              </a:extLst>
            </p:cNvPr>
            <p:cNvSpPr txBox="1"/>
            <p:nvPr/>
          </p:nvSpPr>
          <p:spPr>
            <a:xfrm>
              <a:off x="5091713" y="2314826"/>
              <a:ext cx="2819399" cy="1583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20000"/>
                </a:lnSpc>
              </a:pPr>
              <a:endParaRPr lang="zh-CN" altLang="en-US" sz="1600" b="1" spc="300" dirty="0">
                <a:solidFill>
                  <a:schemeClr val="bg2">
                    <a:lumMod val="25000"/>
                  </a:schemeClr>
                </a:solidFill>
                <a:effectLst/>
                <a:latin typeface="+mn-ea"/>
              </a:endParaRPr>
            </a:p>
          </p:txBody>
        </p:sp>
      </p:grpSp>
      <p:grpSp>
        <p:nvGrpSpPr>
          <p:cNvPr id="22" name="组合 5">
            <a:extLst>
              <a:ext uri="{FF2B5EF4-FFF2-40B4-BE49-F238E27FC236}">
                <a16:creationId xmlns:a16="http://schemas.microsoft.com/office/drawing/2014/main" id="{E1F8E621-72E3-415E-93A2-F185F77FEABD}"/>
              </a:ext>
            </a:extLst>
          </p:cNvPr>
          <p:cNvGrpSpPr/>
          <p:nvPr/>
        </p:nvGrpSpPr>
        <p:grpSpPr>
          <a:xfrm>
            <a:off x="6324825" y="5192051"/>
            <a:ext cx="2140141" cy="968867"/>
            <a:chOff x="5091713" y="2041727"/>
            <a:chExt cx="2819400" cy="440394"/>
          </a:xfrm>
        </p:grpSpPr>
        <p:sp>
          <p:nvSpPr>
            <p:cNvPr id="23" name="文本框 6">
              <a:extLst>
                <a:ext uri="{FF2B5EF4-FFF2-40B4-BE49-F238E27FC236}">
                  <a16:creationId xmlns:a16="http://schemas.microsoft.com/office/drawing/2014/main" id="{866D4CDD-1364-4F26-91DA-7B6E18B55ADB}"/>
                </a:ext>
              </a:extLst>
            </p:cNvPr>
            <p:cNvSpPr txBox="1"/>
            <p:nvPr/>
          </p:nvSpPr>
          <p:spPr>
            <a:xfrm>
              <a:off x="5103032" y="2041727"/>
              <a:ext cx="2796757" cy="3217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lvl="0" algn="ctr"/>
              <a:r>
                <a:rPr lang="en-MY" altLang="zh-CN" sz="2000" dirty="0">
                  <a:solidFill>
                    <a:srgbClr val="44546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Strong Business</a:t>
              </a:r>
              <a:br>
                <a:rPr lang="en-MY" altLang="zh-CN" sz="2000" dirty="0">
                  <a:solidFill>
                    <a:srgbClr val="44546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</a:br>
              <a:r>
                <a:rPr lang="en-MY" altLang="zh-CN" sz="2000" dirty="0">
                  <a:solidFill>
                    <a:srgbClr val="44546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Relationships</a:t>
              </a:r>
              <a:endParaRPr lang="zh-CN" altLang="en-US" sz="2000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4" name="文本框 7">
              <a:extLst>
                <a:ext uri="{FF2B5EF4-FFF2-40B4-BE49-F238E27FC236}">
                  <a16:creationId xmlns:a16="http://schemas.microsoft.com/office/drawing/2014/main" id="{FB60219B-596E-4C6E-B1E6-B057E7D0B062}"/>
                </a:ext>
              </a:extLst>
            </p:cNvPr>
            <p:cNvSpPr txBox="1"/>
            <p:nvPr/>
          </p:nvSpPr>
          <p:spPr>
            <a:xfrm>
              <a:off x="5091713" y="2314826"/>
              <a:ext cx="2819400" cy="1672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20000"/>
                </a:lnSpc>
              </a:pPr>
              <a:endParaRPr lang="zh-CN" altLang="en-US" sz="1600" b="1" spc="300" dirty="0">
                <a:solidFill>
                  <a:schemeClr val="bg2">
                    <a:lumMod val="25000"/>
                  </a:schemeClr>
                </a:solidFill>
                <a:effectLst/>
                <a:latin typeface="+mn-ea"/>
              </a:endParaRPr>
            </a:p>
          </p:txBody>
        </p:sp>
      </p:grpSp>
      <p:grpSp>
        <p:nvGrpSpPr>
          <p:cNvPr id="25" name="组合 5">
            <a:extLst>
              <a:ext uri="{FF2B5EF4-FFF2-40B4-BE49-F238E27FC236}">
                <a16:creationId xmlns:a16="http://schemas.microsoft.com/office/drawing/2014/main" id="{D4576F8C-0AD4-47EC-991D-FD52515BDF2B}"/>
              </a:ext>
            </a:extLst>
          </p:cNvPr>
          <p:cNvGrpSpPr/>
          <p:nvPr/>
        </p:nvGrpSpPr>
        <p:grpSpPr>
          <a:xfrm>
            <a:off x="9203912" y="5228920"/>
            <a:ext cx="2167947" cy="1129658"/>
            <a:chOff x="5055082" y="1967679"/>
            <a:chExt cx="2856032" cy="514907"/>
          </a:xfrm>
        </p:grpSpPr>
        <p:sp>
          <p:nvSpPr>
            <p:cNvPr id="26" name="文本框 6">
              <a:extLst>
                <a:ext uri="{FF2B5EF4-FFF2-40B4-BE49-F238E27FC236}">
                  <a16:creationId xmlns:a16="http://schemas.microsoft.com/office/drawing/2014/main" id="{F50D690B-D4EF-4B4A-84BB-FC7B7E8C3CCC}"/>
                </a:ext>
              </a:extLst>
            </p:cNvPr>
            <p:cNvSpPr txBox="1"/>
            <p:nvPr/>
          </p:nvSpPr>
          <p:spPr>
            <a:xfrm>
              <a:off x="5055082" y="1967679"/>
              <a:ext cx="2433194" cy="4629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MY" altLang="zh-CN" sz="2000" dirty="0">
                  <a:solidFill>
                    <a:srgbClr val="44546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Substantial </a:t>
              </a:r>
              <a:br>
                <a:rPr lang="en-MY" altLang="zh-CN" sz="2000" dirty="0">
                  <a:solidFill>
                    <a:srgbClr val="44546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</a:br>
              <a:r>
                <a:rPr lang="en-MY" altLang="zh-CN" sz="2000" dirty="0">
                  <a:solidFill>
                    <a:srgbClr val="44546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Jewellery </a:t>
              </a:r>
            </a:p>
            <a:p>
              <a:pPr algn="ctr"/>
              <a:r>
                <a:rPr lang="en-MY" altLang="zh-CN" sz="2000" dirty="0">
                  <a:solidFill>
                    <a:srgbClr val="44546B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Consumption</a:t>
              </a:r>
              <a:endParaRPr lang="zh-CN" altLang="en-US" sz="2000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7" name="文本框 7">
              <a:extLst>
                <a:ext uri="{FF2B5EF4-FFF2-40B4-BE49-F238E27FC236}">
                  <a16:creationId xmlns:a16="http://schemas.microsoft.com/office/drawing/2014/main" id="{3BA80B9A-536B-4BCF-B4D3-36C7CAAA89FE}"/>
                </a:ext>
              </a:extLst>
            </p:cNvPr>
            <p:cNvSpPr txBox="1"/>
            <p:nvPr/>
          </p:nvSpPr>
          <p:spPr>
            <a:xfrm>
              <a:off x="5091713" y="2314826"/>
              <a:ext cx="2819401" cy="1677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20000"/>
                </a:lnSpc>
              </a:pPr>
              <a:endParaRPr lang="zh-CN" altLang="en-US" sz="1600" b="1" spc="300" dirty="0">
                <a:solidFill>
                  <a:schemeClr val="bg2">
                    <a:lumMod val="25000"/>
                  </a:schemeClr>
                </a:solidFill>
                <a:effectLst/>
                <a:latin typeface="+mn-ea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47908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/>
      <p:bldP spid="9" grpId="0" animBg="1"/>
      <p:bldP spid="13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C67F0F99-A45E-4B2E-8F2A-5C6DD407783B}"/>
              </a:ext>
            </a:extLst>
          </p:cNvPr>
          <p:cNvSpPr/>
          <p:nvPr/>
        </p:nvSpPr>
        <p:spPr>
          <a:xfrm>
            <a:off x="0" y="2451100"/>
            <a:ext cx="12192000" cy="1892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4AA6BCB-68D2-4F6D-A46B-FF7B1C2F28B1}"/>
              </a:ext>
            </a:extLst>
          </p:cNvPr>
          <p:cNvSpPr/>
          <p:nvPr/>
        </p:nvSpPr>
        <p:spPr>
          <a:xfrm>
            <a:off x="4800600" y="1956629"/>
            <a:ext cx="2590800" cy="1092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r>
              <a:rPr lang="en-US" altLang="zh-CN" sz="6000" i="1" dirty="0" smtClean="0">
                <a:latin typeface="+mj-ea"/>
                <a:ea typeface="+mj-ea"/>
              </a:rPr>
              <a:t>3.2</a:t>
            </a:r>
            <a:endParaRPr lang="zh-CN" altLang="en-US" sz="6000" i="1" dirty="0">
              <a:latin typeface="+mj-ea"/>
              <a:ea typeface="+mj-ea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CAA537D-DB78-4F18-BC83-3F5C7B0C286C}"/>
              </a:ext>
            </a:extLst>
          </p:cNvPr>
          <p:cNvSpPr txBox="1"/>
          <p:nvPr/>
        </p:nvSpPr>
        <p:spPr>
          <a:xfrm>
            <a:off x="730480" y="3316357"/>
            <a:ext cx="108072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000" spc="6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Country of Choice: Indonesia</a:t>
            </a:r>
            <a:endParaRPr lang="zh-CN" altLang="en-US" sz="4000" spc="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544111" y="4730833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Benefits the </a:t>
            </a:r>
            <a:r>
              <a:rPr lang="en-US" altLang="zh-CN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Organisation</a:t>
            </a: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Should Expect to Achieve</a:t>
            </a:r>
            <a:endParaRPr lang="en-US" altLang="zh-CN" dirty="0">
              <a:solidFill>
                <a:srgbClr val="44546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altLang="zh-CN" dirty="0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Gift Giving in Indonesia</a:t>
            </a:r>
            <a:endParaRPr lang="en-US" altLang="zh-CN" dirty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70251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椭圆 23"/>
          <p:cNvSpPr/>
          <p:nvPr/>
        </p:nvSpPr>
        <p:spPr>
          <a:xfrm>
            <a:off x="265197" y="3564465"/>
            <a:ext cx="140044" cy="14004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BD0F0B"/>
              </a:solidFill>
            </a:endParaRPr>
          </a:p>
        </p:txBody>
      </p:sp>
      <p:sp>
        <p:nvSpPr>
          <p:cNvPr id="25" name="椭圆 24"/>
          <p:cNvSpPr/>
          <p:nvPr/>
        </p:nvSpPr>
        <p:spPr>
          <a:xfrm>
            <a:off x="11710176" y="3564465"/>
            <a:ext cx="140044" cy="140044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BD0F0B"/>
              </a:solidFill>
            </a:endParaRPr>
          </a:p>
        </p:txBody>
      </p:sp>
      <p:cxnSp>
        <p:nvCxnSpPr>
          <p:cNvPr id="26" name="直接连接符 25"/>
          <p:cNvCxnSpPr/>
          <p:nvPr/>
        </p:nvCxnSpPr>
        <p:spPr>
          <a:xfrm>
            <a:off x="553789" y="3564465"/>
            <a:ext cx="869295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H="1">
            <a:off x="10459194" y="3564465"/>
            <a:ext cx="1008318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" name="组合 31"/>
          <p:cNvGrpSpPr/>
          <p:nvPr/>
        </p:nvGrpSpPr>
        <p:grpSpPr>
          <a:xfrm>
            <a:off x="6377959" y="3784751"/>
            <a:ext cx="2343104" cy="1404026"/>
            <a:chOff x="7528468" y="2235924"/>
            <a:chExt cx="2343104" cy="840157"/>
          </a:xfrm>
        </p:grpSpPr>
        <p:sp>
          <p:nvSpPr>
            <p:cNvPr id="33" name="文本框 20"/>
            <p:cNvSpPr txBox="1"/>
            <p:nvPr/>
          </p:nvSpPr>
          <p:spPr>
            <a:xfrm>
              <a:off x="7528468" y="2235924"/>
              <a:ext cx="2186285" cy="221005"/>
            </a:xfrm>
            <a:prstGeom prst="rect">
              <a:avLst/>
            </a:prstGeom>
            <a:noFill/>
            <a:ln w="9525">
              <a:noFill/>
              <a:miter/>
            </a:ln>
            <a:effectLst>
              <a:outerShdw sx="999" sy="999" algn="ctr" rotWithShape="0">
                <a:srgbClr val="000000"/>
              </a:outerShdw>
            </a:effectLst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dirty="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  <a:sym typeface="Arial" panose="020B0604020202020204" pitchFamily="34" charset="0"/>
                </a:rPr>
                <a:t>Refusing</a:t>
              </a:r>
              <a:endPara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  <a:sym typeface="Arial" panose="020B0604020202020204" pitchFamily="34" charset="0"/>
              </a:endParaRPr>
            </a:p>
          </p:txBody>
        </p:sp>
        <p:sp>
          <p:nvSpPr>
            <p:cNvPr id="34" name="文本框 22"/>
            <p:cNvSpPr txBox="1"/>
            <p:nvPr/>
          </p:nvSpPr>
          <p:spPr>
            <a:xfrm>
              <a:off x="7528468" y="2505381"/>
              <a:ext cx="2343104" cy="570700"/>
            </a:xfrm>
            <a:prstGeom prst="rect">
              <a:avLst/>
            </a:prstGeom>
            <a:noFill/>
            <a:ln w="9525">
              <a:noFill/>
              <a:miter/>
            </a:ln>
            <a:effectLst>
              <a:outerShdw sx="999" sy="999" algn="ctr" rotWithShape="0">
                <a:srgbClr val="000000"/>
              </a:outerShdw>
            </a:effectLst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20000"/>
                </a:lnSpc>
              </a:pPr>
              <a:r>
                <a:rPr lang="en-US" altLang="zh-CN" sz="1600" dirty="0"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  <a:sym typeface="宋体" panose="02010600030101010101" pitchFamily="2" charset="-122"/>
                </a:rPr>
                <a:t>Indonesian counterparts tend to refuse the gifts at first</a:t>
              </a:r>
              <a:endPara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  <a:sym typeface="宋体" panose="02010600030101010101" pitchFamily="2" charset="-122"/>
              </a:endParaRPr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3470938" y="3784746"/>
            <a:ext cx="2343104" cy="1090455"/>
            <a:chOff x="7528468" y="2235924"/>
            <a:chExt cx="2343104" cy="679853"/>
          </a:xfrm>
        </p:grpSpPr>
        <p:sp>
          <p:nvSpPr>
            <p:cNvPr id="36" name="文本框 20"/>
            <p:cNvSpPr txBox="1"/>
            <p:nvPr/>
          </p:nvSpPr>
          <p:spPr>
            <a:xfrm>
              <a:off x="7528468" y="2235924"/>
              <a:ext cx="2186285" cy="230263"/>
            </a:xfrm>
            <a:prstGeom prst="rect">
              <a:avLst/>
            </a:prstGeom>
            <a:noFill/>
            <a:ln w="9525">
              <a:noFill/>
              <a:miter/>
            </a:ln>
            <a:effectLst>
              <a:outerShdw sx="999" sy="999" algn="ctr" rotWithShape="0">
                <a:srgbClr val="000000"/>
              </a:outerShdw>
            </a:effectLst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dirty="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  <a:sym typeface="Arial" panose="020B0604020202020204" pitchFamily="34" charset="0"/>
                </a:rPr>
                <a:t>Presenting</a:t>
              </a:r>
              <a:endPara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  <a:sym typeface="Arial" panose="020B0604020202020204" pitchFamily="34" charset="0"/>
              </a:endParaRPr>
            </a:p>
          </p:txBody>
        </p:sp>
        <p:sp>
          <p:nvSpPr>
            <p:cNvPr id="37" name="文本框 22"/>
            <p:cNvSpPr txBox="1"/>
            <p:nvPr/>
          </p:nvSpPr>
          <p:spPr>
            <a:xfrm>
              <a:off x="7528468" y="2505381"/>
              <a:ext cx="2343104" cy="410396"/>
            </a:xfrm>
            <a:prstGeom prst="rect">
              <a:avLst/>
            </a:prstGeom>
            <a:noFill/>
            <a:ln w="9525">
              <a:noFill/>
              <a:miter/>
            </a:ln>
            <a:effectLst>
              <a:outerShdw sx="999" sy="999" algn="ctr" rotWithShape="0">
                <a:srgbClr val="000000"/>
              </a:outerShdw>
            </a:effectLst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20000"/>
                </a:lnSpc>
              </a:pPr>
              <a:r>
                <a:rPr lang="en-US" altLang="zh-CN" sz="1600" dirty="0"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  <a:sym typeface="宋体" panose="02010600030101010101" pitchFamily="2" charset="-122"/>
                </a:rPr>
                <a:t>Using the right hand rather than the left!</a:t>
              </a:r>
            </a:p>
          </p:txBody>
        </p:sp>
      </p:grpSp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7031" y="287313"/>
            <a:ext cx="6245877" cy="523220"/>
          </a:xfrm>
        </p:spPr>
        <p:txBody>
          <a:bodyPr/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Etiquette of gift giving in Indonesia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66" y="1669327"/>
            <a:ext cx="2174246" cy="1774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937"/>
          <a:stretch>
            <a:fillRect/>
          </a:stretch>
        </p:blipFill>
        <p:spPr bwMode="auto">
          <a:xfrm>
            <a:off x="3471511" y="1669327"/>
            <a:ext cx="1862666" cy="1774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707"/>
          <a:stretch>
            <a:fillRect/>
          </a:stretch>
        </p:blipFill>
        <p:spPr bwMode="auto">
          <a:xfrm>
            <a:off x="6054776" y="1669328"/>
            <a:ext cx="2392093" cy="1774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90"/>
          <a:stretch>
            <a:fillRect/>
          </a:stretch>
        </p:blipFill>
        <p:spPr bwMode="auto">
          <a:xfrm>
            <a:off x="9167468" y="1669327"/>
            <a:ext cx="2160000" cy="1774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7" name="组合 46"/>
          <p:cNvGrpSpPr/>
          <p:nvPr/>
        </p:nvGrpSpPr>
        <p:grpSpPr>
          <a:xfrm>
            <a:off x="576666" y="3784748"/>
            <a:ext cx="2343104" cy="1383658"/>
            <a:chOff x="7528468" y="2235924"/>
            <a:chExt cx="2343104" cy="867192"/>
          </a:xfrm>
        </p:grpSpPr>
        <p:sp>
          <p:nvSpPr>
            <p:cNvPr id="48" name="文本框 20"/>
            <p:cNvSpPr txBox="1"/>
            <p:nvPr/>
          </p:nvSpPr>
          <p:spPr>
            <a:xfrm>
              <a:off x="7528468" y="2235924"/>
              <a:ext cx="2186285" cy="231475"/>
            </a:xfrm>
            <a:prstGeom prst="rect">
              <a:avLst/>
            </a:prstGeom>
            <a:noFill/>
            <a:ln w="9525">
              <a:noFill/>
              <a:miter/>
            </a:ln>
            <a:effectLst>
              <a:outerShdw sx="999" sy="999" algn="ctr" rotWithShape="0">
                <a:srgbClr val="000000"/>
              </a:outerShdw>
            </a:effectLst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en-US" altLang="zh-CN" b="1" dirty="0" smtClean="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  <a:sym typeface="Arial" panose="020B0604020202020204" pitchFamily="34" charset="0"/>
                </a:rPr>
                <a:t>Wrapping</a:t>
              </a:r>
              <a:endPara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  <a:sym typeface="Arial" panose="020B0604020202020204" pitchFamily="34" charset="0"/>
              </a:endParaRPr>
            </a:p>
          </p:txBody>
        </p:sp>
        <p:sp>
          <p:nvSpPr>
            <p:cNvPr id="49" name="文本框 22"/>
            <p:cNvSpPr txBox="1"/>
            <p:nvPr/>
          </p:nvSpPr>
          <p:spPr>
            <a:xfrm>
              <a:off x="7528468" y="2505381"/>
              <a:ext cx="2343104" cy="597735"/>
            </a:xfrm>
            <a:prstGeom prst="rect">
              <a:avLst/>
            </a:prstGeom>
            <a:noFill/>
            <a:ln w="9525">
              <a:noFill/>
              <a:miter/>
            </a:ln>
            <a:effectLst>
              <a:outerShdw sx="999" sy="999" algn="ctr" rotWithShape="0">
                <a:srgbClr val="000000"/>
              </a:outerShdw>
            </a:effectLst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20000"/>
                </a:lnSpc>
              </a:pPr>
              <a:r>
                <a:rPr lang="en-US" altLang="zh-CN" sz="1600" dirty="0"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  <a:sym typeface="宋体" panose="02010600030101010101" pitchFamily="2" charset="-122"/>
                </a:rPr>
                <a:t>Carefully wrapping the gift  indicates the sincerity</a:t>
              </a:r>
              <a:endPara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  <a:sym typeface="宋体" panose="02010600030101010101" pitchFamily="2" charset="-122"/>
              </a:endParaRPr>
            </a:p>
          </p:txBody>
        </p:sp>
      </p:grpSp>
      <p:grpSp>
        <p:nvGrpSpPr>
          <p:cNvPr id="50" name="组合 49"/>
          <p:cNvGrpSpPr/>
          <p:nvPr/>
        </p:nvGrpSpPr>
        <p:grpSpPr>
          <a:xfrm>
            <a:off x="9284980" y="3784749"/>
            <a:ext cx="2343104" cy="1385921"/>
            <a:chOff x="7528468" y="2235924"/>
            <a:chExt cx="2343104" cy="864063"/>
          </a:xfrm>
        </p:grpSpPr>
        <p:sp>
          <p:nvSpPr>
            <p:cNvPr id="51" name="文本框 20"/>
            <p:cNvSpPr txBox="1"/>
            <p:nvPr/>
          </p:nvSpPr>
          <p:spPr>
            <a:xfrm>
              <a:off x="7528468" y="2235924"/>
              <a:ext cx="2186285" cy="230263"/>
            </a:xfrm>
            <a:prstGeom prst="rect">
              <a:avLst/>
            </a:prstGeom>
            <a:noFill/>
            <a:ln w="9525">
              <a:noFill/>
              <a:miter/>
            </a:ln>
            <a:effectLst>
              <a:outerShdw sx="999" sy="999" algn="ctr" rotWithShape="0">
                <a:srgbClr val="000000"/>
              </a:outerShdw>
            </a:effectLst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b="1" dirty="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  <a:sym typeface="Arial" panose="020B0604020202020204" pitchFamily="34" charset="0"/>
                </a:rPr>
                <a:t>Opening</a:t>
              </a:r>
              <a:endParaRPr lang="zh-CN" altLang="en-US" b="1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  <a:sym typeface="Arial" panose="020B0604020202020204" pitchFamily="34" charset="0"/>
              </a:endParaRPr>
            </a:p>
          </p:txBody>
        </p:sp>
        <p:sp>
          <p:nvSpPr>
            <p:cNvPr id="52" name="文本框 22"/>
            <p:cNvSpPr txBox="1"/>
            <p:nvPr/>
          </p:nvSpPr>
          <p:spPr>
            <a:xfrm>
              <a:off x="7528468" y="2505381"/>
              <a:ext cx="2343104" cy="594606"/>
            </a:xfrm>
            <a:prstGeom prst="rect">
              <a:avLst/>
            </a:prstGeom>
            <a:noFill/>
            <a:ln w="9525">
              <a:noFill/>
              <a:miter/>
            </a:ln>
            <a:effectLst>
              <a:outerShdw sx="999" sy="999" algn="ctr" rotWithShape="0">
                <a:srgbClr val="000000"/>
              </a:outerShdw>
            </a:effectLst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lnSpc>
                  <a:spcPct val="120000"/>
                </a:lnSpc>
              </a:pPr>
              <a:r>
                <a:rPr lang="en-US" altLang="zh-CN" sz="1600" dirty="0"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  <a:sym typeface="宋体" panose="02010600030101010101" pitchFamily="2" charset="-122"/>
                </a:rPr>
                <a:t>Do not encourage the recipient to open it immediately</a:t>
              </a:r>
              <a:endParaRPr lang="zh-CN" altLang="en-US" sz="1600" dirty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  <a:sym typeface="宋体" panose="02010600030101010101" pitchFamily="2" charset="-122"/>
              </a:endParaRPr>
            </a:p>
          </p:txBody>
        </p:sp>
      </p:grpSp>
      <p:sp>
        <p:nvSpPr>
          <p:cNvPr id="41" name="矩形 40"/>
          <p:cNvSpPr/>
          <p:nvPr/>
        </p:nvSpPr>
        <p:spPr>
          <a:xfrm>
            <a:off x="3471511" y="2226733"/>
            <a:ext cx="617889" cy="65193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2" name="圆角矩形 41"/>
          <p:cNvSpPr/>
          <p:nvPr/>
        </p:nvSpPr>
        <p:spPr>
          <a:xfrm>
            <a:off x="4211472" y="5401445"/>
            <a:ext cx="3769056" cy="821267"/>
          </a:xfrm>
          <a:prstGeom prst="roundRect">
            <a:avLst/>
          </a:prstGeom>
          <a:solidFill>
            <a:srgbClr val="D145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5037091" y="5512246"/>
            <a:ext cx="2117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b="1" dirty="0" smtClean="0"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similarity</a:t>
            </a:r>
            <a:endParaRPr lang="zh-CN" altLang="en-US" sz="3200" b="1" dirty="0">
              <a:latin typeface="Arial Unicode MS" panose="020B0604020202020204" pitchFamily="34" charset="-122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39659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7031" y="287313"/>
            <a:ext cx="7872668" cy="523220"/>
          </a:xfrm>
        </p:spPr>
        <p:txBody>
          <a:bodyPr/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Different etiquette of gift giving in Indonesia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39" name="图示 38"/>
          <p:cNvGraphicFramePr/>
          <p:nvPr>
            <p:extLst>
              <p:ext uri="{D42A27DB-BD31-4B8C-83A1-F6EECF244321}">
                <p14:modId xmlns:p14="http://schemas.microsoft.com/office/powerpoint/2010/main" val="1045700090"/>
              </p:ext>
            </p:extLst>
          </p:nvPr>
        </p:nvGraphicFramePr>
        <p:xfrm>
          <a:off x="2112820" y="1045242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1" name="矩形: 圆角 9"/>
          <p:cNvSpPr/>
          <p:nvPr/>
        </p:nvSpPr>
        <p:spPr>
          <a:xfrm>
            <a:off x="131626" y="3904238"/>
            <a:ext cx="1922705" cy="792000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Wrapper </a:t>
            </a:r>
            <a:r>
              <a:rPr lang="en-US" altLang="zh-CN" dirty="0" err="1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Colour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42" name="矩形: 圆角 9"/>
          <p:cNvSpPr/>
          <p:nvPr/>
        </p:nvSpPr>
        <p:spPr>
          <a:xfrm>
            <a:off x="131627" y="5049640"/>
            <a:ext cx="1922705" cy="793448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Inappropriate Gifts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cxnSp>
        <p:nvCxnSpPr>
          <p:cNvPr id="43" name="直接连接符 42"/>
          <p:cNvCxnSpPr/>
          <p:nvPr/>
        </p:nvCxnSpPr>
        <p:spPr>
          <a:xfrm>
            <a:off x="528432" y="4860272"/>
            <a:ext cx="1254188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44"/>
          <p:cNvCxnSpPr/>
          <p:nvPr/>
        </p:nvCxnSpPr>
        <p:spPr>
          <a:xfrm flipH="1">
            <a:off x="10299308" y="4860272"/>
            <a:ext cx="1254188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dash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: 圆角 9"/>
          <p:cNvSpPr/>
          <p:nvPr/>
        </p:nvSpPr>
        <p:spPr>
          <a:xfrm>
            <a:off x="10118880" y="3912699"/>
            <a:ext cx="1958046" cy="792000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Wrapper </a:t>
            </a:r>
            <a:r>
              <a:rPr lang="en-US" altLang="zh-CN" dirty="0" err="1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Colour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47" name="矩形: 圆角 9"/>
          <p:cNvSpPr/>
          <p:nvPr/>
        </p:nvSpPr>
        <p:spPr>
          <a:xfrm>
            <a:off x="10140375" y="5082486"/>
            <a:ext cx="1936551" cy="793448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Inappropriate Gifts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558475" y="4096073"/>
            <a:ext cx="19765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Solid and clean </a:t>
            </a:r>
            <a:r>
              <a:rPr lang="en-US" altLang="zh-CN" b="1" dirty="0" err="1" smtClean="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colour</a:t>
            </a:r>
            <a:endParaRPr lang="en-US" altLang="zh-CN" b="1" dirty="0" smtClean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altLang="zh-CN" b="1" dirty="0" smtClean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zh-CN" altLang="en-US" b="1" dirty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Alcohol and Pork</a:t>
            </a:r>
            <a:endParaRPr lang="zh-CN" altLang="en-US" b="1" dirty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5266468" y="4121608"/>
            <a:ext cx="19765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Solid and clean </a:t>
            </a:r>
            <a:r>
              <a:rPr lang="en-US" altLang="zh-CN" b="1" dirty="0" err="1" smtClean="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colour</a:t>
            </a:r>
            <a:endParaRPr lang="en-US" altLang="zh-CN" b="1" dirty="0" smtClean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b="1" dirty="0" smtClean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CN" altLang="en-US" b="1" dirty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Alcohol and Beef</a:t>
            </a:r>
            <a:endParaRPr lang="zh-CN" altLang="en-US" b="1" dirty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891335" y="4234572"/>
            <a:ext cx="19765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Red and gold </a:t>
            </a:r>
            <a:r>
              <a:rPr lang="en-US" altLang="zh-CN" b="1" dirty="0" err="1" smtClean="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colour</a:t>
            </a:r>
            <a:endParaRPr lang="en-US" altLang="zh-CN" b="1" dirty="0" smtClean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b="1" dirty="0" smtClean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CN" altLang="en-US" b="1" dirty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>
                <a:solidFill>
                  <a:srgbClr val="F2F2F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Sharp items</a:t>
            </a:r>
            <a:endParaRPr lang="zh-CN" altLang="en-US" b="1" dirty="0">
              <a:solidFill>
                <a:srgbClr val="F2F2F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18945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bldLvl="0" animBg="1"/>
      <p:bldP spid="42" grpId="0" bldLvl="0" animBg="1"/>
      <p:bldP spid="46" grpId="0" bldLvl="0" animBg="1"/>
      <p:bldP spid="47" grpId="0" bldLvl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7031" y="287313"/>
            <a:ext cx="6161238" cy="523220"/>
          </a:xfrm>
        </p:spPr>
        <p:txBody>
          <a:bodyPr/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How appropriate the gift giving is?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799186" y="3013505"/>
            <a:ext cx="3508820" cy="1330510"/>
            <a:chOff x="3066152" y="1654629"/>
            <a:chExt cx="3508820" cy="1364342"/>
          </a:xfrm>
        </p:grpSpPr>
        <p:sp>
          <p:nvSpPr>
            <p:cNvPr id="4" name="平行四边形 3"/>
            <p:cNvSpPr/>
            <p:nvPr/>
          </p:nvSpPr>
          <p:spPr>
            <a:xfrm>
              <a:off x="4064000" y="1654629"/>
              <a:ext cx="2510972" cy="1364342"/>
            </a:xfrm>
            <a:prstGeom prst="parallelogram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5" name="组合 4"/>
            <p:cNvGrpSpPr/>
            <p:nvPr/>
          </p:nvGrpSpPr>
          <p:grpSpPr>
            <a:xfrm>
              <a:off x="3066152" y="1847813"/>
              <a:ext cx="3373916" cy="977974"/>
              <a:chOff x="3532893" y="1934500"/>
              <a:chExt cx="4444763" cy="977974"/>
            </a:xfrm>
          </p:grpSpPr>
          <p:sp>
            <p:nvSpPr>
              <p:cNvPr id="6" name="文本框 5"/>
              <p:cNvSpPr txBox="1"/>
              <p:nvPr/>
            </p:nvSpPr>
            <p:spPr>
              <a:xfrm>
                <a:off x="3532893" y="2189358"/>
                <a:ext cx="997181" cy="3787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 algn="ctr"/>
                <a:r>
                  <a:rPr lang="en-US" altLang="zh-CN" dirty="0" smtClean="0"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Bribe</a:t>
                </a:r>
                <a:endParaRPr lang="zh-CN" altLang="en-US" dirty="0"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endParaRPr>
              </a:p>
            </p:txBody>
          </p:sp>
          <p:sp>
            <p:nvSpPr>
              <p:cNvPr id="7" name="文本框 6"/>
              <p:cNvSpPr txBox="1"/>
              <p:nvPr/>
            </p:nvSpPr>
            <p:spPr>
              <a:xfrm>
                <a:off x="5012313" y="1934500"/>
                <a:ext cx="2965343" cy="9779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ct val="120000"/>
                  </a:lnSpc>
                </a:pPr>
                <a:r>
                  <a:rPr lang="en-US" altLang="zh-CN" sz="1600" dirty="0" smtClean="0">
                    <a:solidFill>
                      <a:schemeClr val="bg1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Trying to affect other’s judgment or </a:t>
                </a:r>
                <a:r>
                  <a:rPr lang="en-US" altLang="zh-CN" sz="1600" dirty="0" err="1" smtClean="0">
                    <a:solidFill>
                      <a:schemeClr val="bg1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behaviour</a:t>
                </a:r>
                <a:r>
                  <a:rPr lang="en-US" altLang="zh-CN" sz="1600" dirty="0" smtClean="0">
                    <a:solidFill>
                      <a:schemeClr val="bg1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 </a:t>
                </a:r>
                <a:endParaRPr lang="zh-CN" altLang="en-US" sz="1600" dirty="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endParaRPr>
              </a:p>
            </p:txBody>
          </p:sp>
        </p:grpSp>
      </p:grpSp>
      <p:grpSp>
        <p:nvGrpSpPr>
          <p:cNvPr id="8" name="组合 7"/>
          <p:cNvGrpSpPr/>
          <p:nvPr/>
        </p:nvGrpSpPr>
        <p:grpSpPr>
          <a:xfrm>
            <a:off x="792774" y="5002537"/>
            <a:ext cx="3440599" cy="1330510"/>
            <a:chOff x="3245155" y="1654629"/>
            <a:chExt cx="3440599" cy="1364342"/>
          </a:xfrm>
          <a:noFill/>
        </p:grpSpPr>
        <p:sp>
          <p:nvSpPr>
            <p:cNvPr id="9" name="平行四边形 8"/>
            <p:cNvSpPr/>
            <p:nvPr/>
          </p:nvSpPr>
          <p:spPr>
            <a:xfrm>
              <a:off x="4010672" y="1654629"/>
              <a:ext cx="2675082" cy="1364342"/>
            </a:xfrm>
            <a:prstGeom prst="parallelogram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3245155" y="1841078"/>
              <a:ext cx="3304420" cy="974686"/>
              <a:chOff x="3768708" y="1927765"/>
              <a:chExt cx="4353209" cy="974686"/>
            </a:xfrm>
            <a:grpFill/>
          </p:grpSpPr>
          <p:sp>
            <p:nvSpPr>
              <p:cNvPr id="11" name="文本框 10"/>
              <p:cNvSpPr txBox="1"/>
              <p:nvPr/>
            </p:nvSpPr>
            <p:spPr>
              <a:xfrm>
                <a:off x="3768708" y="2297019"/>
                <a:ext cx="912711" cy="378723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US" altLang="zh-CN" dirty="0"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How</a:t>
                </a:r>
                <a:endParaRPr lang="zh-CN" altLang="en-US" dirty="0"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endParaRPr>
              </a:p>
            </p:txBody>
          </p:sp>
          <p:sp>
            <p:nvSpPr>
              <p:cNvPr id="12" name="文本框 11"/>
              <p:cNvSpPr txBox="1"/>
              <p:nvPr/>
            </p:nvSpPr>
            <p:spPr>
              <a:xfrm>
                <a:off x="4899380" y="1927765"/>
                <a:ext cx="3222537" cy="974686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ct val="120000"/>
                  </a:lnSpc>
                </a:pPr>
                <a:r>
                  <a:rPr lang="en-US" altLang="zh-CN" sz="1600" dirty="0" smtClean="0">
                    <a:solidFill>
                      <a:schemeClr val="bg1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The value makes recipients comfortable to accept</a:t>
                </a:r>
                <a:endParaRPr lang="zh-CN" altLang="en-US" sz="1600" dirty="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endParaRPr>
              </a:p>
            </p:txBody>
          </p:sp>
        </p:grpSp>
      </p:grpSp>
      <p:grpSp>
        <p:nvGrpSpPr>
          <p:cNvPr id="13" name="组合 12"/>
          <p:cNvGrpSpPr/>
          <p:nvPr/>
        </p:nvGrpSpPr>
        <p:grpSpPr>
          <a:xfrm>
            <a:off x="6028520" y="2965041"/>
            <a:ext cx="4443148" cy="1330509"/>
            <a:chOff x="2131824" y="1654629"/>
            <a:chExt cx="4443148" cy="1364342"/>
          </a:xfrm>
        </p:grpSpPr>
        <p:sp>
          <p:nvSpPr>
            <p:cNvPr id="14" name="平行四边形 13"/>
            <p:cNvSpPr/>
            <p:nvPr/>
          </p:nvSpPr>
          <p:spPr>
            <a:xfrm>
              <a:off x="4064000" y="1654629"/>
              <a:ext cx="2510972" cy="1364342"/>
            </a:xfrm>
            <a:prstGeom prst="parallelogram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15" name="组合 14"/>
            <p:cNvGrpSpPr/>
            <p:nvPr/>
          </p:nvGrpSpPr>
          <p:grpSpPr>
            <a:xfrm>
              <a:off x="2131824" y="1978365"/>
              <a:ext cx="4257732" cy="671708"/>
              <a:chOff x="2302019" y="2065052"/>
              <a:chExt cx="5609093" cy="671708"/>
            </a:xfrm>
          </p:grpSpPr>
          <p:sp>
            <p:nvSpPr>
              <p:cNvPr id="16" name="文本框 15"/>
              <p:cNvSpPr txBox="1"/>
              <p:nvPr/>
            </p:nvSpPr>
            <p:spPr>
              <a:xfrm>
                <a:off x="2302019" y="2230684"/>
                <a:ext cx="2399321" cy="3787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 algn="ctr"/>
                <a:r>
                  <a:rPr lang="en-US" altLang="zh-CN" dirty="0"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Different focus</a:t>
                </a:r>
                <a:endParaRPr lang="zh-CN" altLang="en-US" dirty="0"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endParaRPr>
              </a:p>
            </p:txBody>
          </p:sp>
          <p:sp>
            <p:nvSpPr>
              <p:cNvPr id="17" name="文本框 16"/>
              <p:cNvSpPr txBox="1"/>
              <p:nvPr/>
            </p:nvSpPr>
            <p:spPr>
              <a:xfrm>
                <a:off x="5091712" y="2065052"/>
                <a:ext cx="2819400" cy="6717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ct val="120000"/>
                  </a:lnSpc>
                </a:pPr>
                <a:r>
                  <a:rPr lang="en-US" altLang="zh-CN" sz="1600" dirty="0" smtClean="0">
                    <a:solidFill>
                      <a:schemeClr val="bg1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Gift exchange</a:t>
                </a:r>
              </a:p>
              <a:p>
                <a:pPr algn="ctr">
                  <a:lnSpc>
                    <a:spcPct val="120000"/>
                  </a:lnSpc>
                </a:pPr>
                <a:r>
                  <a:rPr lang="en-US" altLang="zh-CN" sz="1600" dirty="0" smtClean="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Gift ownership</a:t>
                </a:r>
                <a:endParaRPr lang="zh-CN" altLang="en-US" sz="1600" dirty="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endParaRPr>
              </a:p>
            </p:txBody>
          </p:sp>
        </p:grpSp>
      </p:grpSp>
      <p:grpSp>
        <p:nvGrpSpPr>
          <p:cNvPr id="18" name="组合 17"/>
          <p:cNvGrpSpPr/>
          <p:nvPr/>
        </p:nvGrpSpPr>
        <p:grpSpPr>
          <a:xfrm>
            <a:off x="5773817" y="5002537"/>
            <a:ext cx="4512436" cy="1330509"/>
            <a:chOff x="2062536" y="1654629"/>
            <a:chExt cx="4512436" cy="1364342"/>
          </a:xfrm>
          <a:noFill/>
        </p:grpSpPr>
        <p:sp>
          <p:nvSpPr>
            <p:cNvPr id="19" name="平行四边形 18"/>
            <p:cNvSpPr/>
            <p:nvPr/>
          </p:nvSpPr>
          <p:spPr>
            <a:xfrm>
              <a:off x="4064000" y="1654629"/>
              <a:ext cx="2510972" cy="1364342"/>
            </a:xfrm>
            <a:prstGeom prst="parallelogram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grpSp>
          <p:nvGrpSpPr>
            <p:cNvPr id="20" name="组合 19"/>
            <p:cNvGrpSpPr/>
            <p:nvPr/>
          </p:nvGrpSpPr>
          <p:grpSpPr>
            <a:xfrm>
              <a:off x="2062536" y="2000945"/>
              <a:ext cx="4327020" cy="671708"/>
              <a:chOff x="2210739" y="2087632"/>
              <a:chExt cx="5700372" cy="671708"/>
            </a:xfrm>
            <a:grpFill/>
          </p:grpSpPr>
          <p:sp>
            <p:nvSpPr>
              <p:cNvPr id="21" name="文本框 20"/>
              <p:cNvSpPr txBox="1"/>
              <p:nvPr/>
            </p:nvSpPr>
            <p:spPr>
              <a:xfrm>
                <a:off x="2210739" y="2215042"/>
                <a:ext cx="2831039" cy="378724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dirty="0"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Avoid</a:t>
                </a:r>
                <a:endParaRPr lang="zh-CN" altLang="en-US" dirty="0"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endParaRPr>
              </a:p>
            </p:txBody>
          </p:sp>
          <p:sp>
            <p:nvSpPr>
              <p:cNvPr id="22" name="文本框 21"/>
              <p:cNvSpPr txBox="1"/>
              <p:nvPr/>
            </p:nvSpPr>
            <p:spPr>
              <a:xfrm>
                <a:off x="5091711" y="2087632"/>
                <a:ext cx="2819400" cy="671708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ct val="120000"/>
                  </a:lnSpc>
                </a:pPr>
                <a:r>
                  <a:rPr lang="en-US" altLang="zh-CN" sz="1600" dirty="0" smtClean="0">
                    <a:solidFill>
                      <a:schemeClr val="bg1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anose="020B0604020202020204" pitchFamily="34" charset="-122"/>
                  </a:rPr>
                  <a:t>Surprising but hard to exact values</a:t>
                </a:r>
                <a:endParaRPr lang="zh-CN" altLang="en-US" sz="1600" dirty="0">
                  <a:solidFill>
                    <a:schemeClr val="bg1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endParaRPr>
              </a:p>
            </p:txBody>
          </p:sp>
        </p:grpSp>
      </p:grpSp>
      <p:sp>
        <p:nvSpPr>
          <p:cNvPr id="23" name="箭头: V 形 22"/>
          <p:cNvSpPr/>
          <p:nvPr/>
        </p:nvSpPr>
        <p:spPr>
          <a:xfrm>
            <a:off x="7341136" y="2194170"/>
            <a:ext cx="394138" cy="394138"/>
          </a:xfrm>
          <a:prstGeom prst="chevron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8309117" y="2129629"/>
            <a:ext cx="2311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r"/>
            <a:r>
              <a:rPr lang="en-US" altLang="zh-CN" sz="2800" i="1" dirty="0" smtClean="0">
                <a:solidFill>
                  <a:schemeClr val="accent1">
                    <a:lumMod val="75000"/>
                  </a:schemeClr>
                </a:solidFill>
                <a:latin typeface="思源宋体 CN Heavy"/>
                <a:ea typeface="思源宋体 CN Heavy"/>
              </a:rPr>
              <a:t>02 </a:t>
            </a:r>
            <a:r>
              <a:rPr lang="en-US" altLang="zh-CN" sz="2400" dirty="0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Be feasible</a:t>
            </a:r>
            <a:endParaRPr lang="zh-CN" altLang="en-US" sz="2400" dirty="0">
              <a:solidFill>
                <a:schemeClr val="accent1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499533" y="1021309"/>
            <a:ext cx="9859002" cy="1600139"/>
            <a:chOff x="8328919" y="2216266"/>
            <a:chExt cx="9859002" cy="1600140"/>
          </a:xfrm>
        </p:grpSpPr>
        <p:sp>
          <p:nvSpPr>
            <p:cNvPr id="30" name="文本框 29"/>
            <p:cNvSpPr txBox="1"/>
            <p:nvPr/>
          </p:nvSpPr>
          <p:spPr>
            <a:xfrm>
              <a:off x="9091332" y="3293186"/>
              <a:ext cx="328936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lvl="0"/>
              <a:r>
                <a:rPr lang="en-US" altLang="zh-CN" sz="2800" i="1" dirty="0">
                  <a:solidFill>
                    <a:schemeClr val="accent1">
                      <a:lumMod val="75000"/>
                    </a:schemeClr>
                  </a:solidFill>
                  <a:latin typeface="思源宋体 CN Heavy"/>
                  <a:ea typeface="思源宋体 CN Heavy"/>
                </a:rPr>
                <a:t>01 </a:t>
              </a:r>
              <a:r>
                <a:rPr lang="en-US" altLang="zh-CN" sz="2400" dirty="0" smtClean="0">
                  <a:solidFill>
                    <a:schemeClr val="accent1">
                      <a:lumMod val="7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Not be expensive</a:t>
              </a:r>
              <a:endParaRPr lang="zh-CN" altLang="en-US" sz="1400" dirty="0">
                <a:solidFill>
                  <a:schemeClr val="accent1">
                    <a:lumMod val="7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文本框 30"/>
            <p:cNvSpPr txBox="1"/>
            <p:nvPr/>
          </p:nvSpPr>
          <p:spPr>
            <a:xfrm>
              <a:off x="8328919" y="2216266"/>
              <a:ext cx="9859002" cy="4247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dirty="0" smtClean="0"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rPr>
                <a:t>It is a </a:t>
              </a:r>
              <a:r>
                <a:rPr lang="en-US" altLang="zh-CN" dirty="0"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rPr>
                <a:t>controversial </a:t>
              </a:r>
              <a:r>
                <a:rPr lang="en-US" altLang="zh-CN" dirty="0" smtClean="0"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anose="020B0604020202020204" pitchFamily="34" charset="-122"/>
                </a:rPr>
                <a:t>question and there are two approaches given:</a:t>
              </a:r>
              <a:endParaRPr lang="zh-CN" altLang="en-US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endParaRPr>
            </a:p>
          </p:txBody>
        </p:sp>
      </p:grpSp>
      <p:sp>
        <p:nvSpPr>
          <p:cNvPr id="34" name="箭头: V 形 33"/>
          <p:cNvSpPr/>
          <p:nvPr/>
        </p:nvSpPr>
        <p:spPr>
          <a:xfrm>
            <a:off x="715049" y="2224948"/>
            <a:ext cx="394138" cy="394138"/>
          </a:xfrm>
          <a:prstGeom prst="chevron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5798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3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0" y="2451100"/>
            <a:ext cx="12192000" cy="1892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4800600" y="1956629"/>
            <a:ext cx="2590800" cy="1092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r>
              <a:rPr lang="en-US" altLang="zh-CN" sz="6000" i="1" dirty="0" smtClean="0">
                <a:latin typeface="+mj-ea"/>
                <a:ea typeface="+mj-ea"/>
              </a:rPr>
              <a:t>4.0</a:t>
            </a:r>
            <a:endParaRPr lang="zh-CN" altLang="en-US" sz="6000" i="1" dirty="0">
              <a:latin typeface="+mj-ea"/>
              <a:ea typeface="+mj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374645" y="3316357"/>
            <a:ext cx="35189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000" spc="600" dirty="0" smtClean="0">
                <a:solidFill>
                  <a:schemeClr val="bg1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Conclusion</a:t>
            </a:r>
            <a:endParaRPr lang="zh-CN" altLang="en-US" sz="4000" spc="600" dirty="0">
              <a:solidFill>
                <a:schemeClr val="bg1"/>
              </a:solidFill>
              <a:latin typeface="Arial Unicode MS" panose="020B0604020202020204" pitchFamily="34" charset="-122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67114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矩形 15"/>
          <p:cNvSpPr/>
          <p:nvPr/>
        </p:nvSpPr>
        <p:spPr>
          <a:xfrm>
            <a:off x="208975" y="1257851"/>
            <a:ext cx="6565536" cy="801538"/>
          </a:xfrm>
          <a:prstGeom prst="rect">
            <a:avLst/>
          </a:prstGeom>
          <a:solidFill>
            <a:schemeClr val="accent2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7031" y="287313"/>
            <a:ext cx="3097323" cy="523220"/>
          </a:xfrm>
        </p:spPr>
        <p:txBody>
          <a:bodyPr/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Why Indonesia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</a:p>
        </p:txBody>
      </p:sp>
      <p:sp>
        <p:nvSpPr>
          <p:cNvPr id="47" name="文本框 15"/>
          <p:cNvSpPr txBox="1"/>
          <p:nvPr/>
        </p:nvSpPr>
        <p:spPr>
          <a:xfrm>
            <a:off x="1097905" y="1435085"/>
            <a:ext cx="61168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>
                <a:solidFill>
                  <a:schemeClr val="accent1"/>
                </a:solidFill>
                <a:latin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Abundant </a:t>
            </a:r>
            <a:r>
              <a:rPr lang="en-US" altLang="zh-CN" b="1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raw 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materials of </a:t>
            </a:r>
            <a:r>
              <a:rPr lang="en-US" altLang="zh-CN" b="1" dirty="0" err="1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jewellery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75" y="1381601"/>
            <a:ext cx="609600" cy="55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6"/>
          <a:stretch>
            <a:fillRect/>
          </a:stretch>
        </p:blipFill>
        <p:spPr bwMode="auto">
          <a:xfrm>
            <a:off x="3029447" y="2122999"/>
            <a:ext cx="6686454" cy="45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矩形 6"/>
          <p:cNvSpPr/>
          <p:nvPr/>
        </p:nvSpPr>
        <p:spPr>
          <a:xfrm>
            <a:off x="8857753" y="3745064"/>
            <a:ext cx="858148" cy="27034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857753" y="4476584"/>
            <a:ext cx="683812" cy="28624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70392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矩形 15"/>
          <p:cNvSpPr/>
          <p:nvPr/>
        </p:nvSpPr>
        <p:spPr>
          <a:xfrm>
            <a:off x="208976" y="1257851"/>
            <a:ext cx="5071096" cy="801538"/>
          </a:xfrm>
          <a:prstGeom prst="rect">
            <a:avLst/>
          </a:prstGeom>
          <a:solidFill>
            <a:schemeClr val="accent2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7031" y="287313"/>
            <a:ext cx="3097323" cy="523220"/>
          </a:xfrm>
        </p:spPr>
        <p:txBody>
          <a:bodyPr/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Why Indonesia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</a:p>
        </p:txBody>
      </p:sp>
      <p:sp>
        <p:nvSpPr>
          <p:cNvPr id="41" name="notes-tools-symbol-of-a-clipboard-and-notebook_52013"/>
          <p:cNvSpPr>
            <a:spLocks noChangeAspect="1"/>
          </p:cNvSpPr>
          <p:nvPr/>
        </p:nvSpPr>
        <p:spPr bwMode="auto">
          <a:xfrm>
            <a:off x="332601" y="1435085"/>
            <a:ext cx="609685" cy="517786"/>
          </a:xfrm>
          <a:custGeom>
            <a:avLst/>
            <a:gdLst>
              <a:gd name="connsiteX0" fmla="*/ 366251 w 519336"/>
              <a:gd name="connsiteY0" fmla="*/ 199177 h 441056"/>
              <a:gd name="connsiteX1" fmla="*/ 370553 w 519336"/>
              <a:gd name="connsiteY1" fmla="*/ 202401 h 441056"/>
              <a:gd name="connsiteX2" fmla="*/ 370553 w 519336"/>
              <a:gd name="connsiteY2" fmla="*/ 232495 h 441056"/>
              <a:gd name="connsiteX3" fmla="*/ 381308 w 519336"/>
              <a:gd name="connsiteY3" fmla="*/ 232495 h 441056"/>
              <a:gd name="connsiteX4" fmla="*/ 460893 w 519336"/>
              <a:gd name="connsiteY4" fmla="*/ 232495 h 441056"/>
              <a:gd name="connsiteX5" fmla="*/ 465195 w 519336"/>
              <a:gd name="connsiteY5" fmla="*/ 236794 h 441056"/>
              <a:gd name="connsiteX6" fmla="*/ 465195 w 519336"/>
              <a:gd name="connsiteY6" fmla="*/ 279785 h 441056"/>
              <a:gd name="connsiteX7" fmla="*/ 463044 w 519336"/>
              <a:gd name="connsiteY7" fmla="*/ 284084 h 441056"/>
              <a:gd name="connsiteX8" fmla="*/ 383458 w 519336"/>
              <a:gd name="connsiteY8" fmla="*/ 284084 h 441056"/>
              <a:gd name="connsiteX9" fmla="*/ 370553 w 519336"/>
              <a:gd name="connsiteY9" fmla="*/ 284084 h 441056"/>
              <a:gd name="connsiteX10" fmla="*/ 370553 w 519336"/>
              <a:gd name="connsiteY10" fmla="*/ 312028 h 441056"/>
              <a:gd name="connsiteX11" fmla="*/ 364100 w 519336"/>
              <a:gd name="connsiteY11" fmla="*/ 314177 h 441056"/>
              <a:gd name="connsiteX12" fmla="*/ 297420 w 519336"/>
              <a:gd name="connsiteY12" fmla="*/ 262588 h 441056"/>
              <a:gd name="connsiteX13" fmla="*/ 299571 w 519336"/>
              <a:gd name="connsiteY13" fmla="*/ 253990 h 441056"/>
              <a:gd name="connsiteX14" fmla="*/ 361949 w 519336"/>
              <a:gd name="connsiteY14" fmla="*/ 202401 h 441056"/>
              <a:gd name="connsiteX15" fmla="*/ 366251 w 519336"/>
              <a:gd name="connsiteY15" fmla="*/ 199177 h 441056"/>
              <a:gd name="connsiteX16" fmla="*/ 151861 w 519336"/>
              <a:gd name="connsiteY16" fmla="*/ 110092 h 441056"/>
              <a:gd name="connsiteX17" fmla="*/ 155094 w 519336"/>
              <a:gd name="connsiteY17" fmla="*/ 111974 h 441056"/>
              <a:gd name="connsiteX18" fmla="*/ 221907 w 519336"/>
              <a:gd name="connsiteY18" fmla="*/ 163596 h 441056"/>
              <a:gd name="connsiteX19" fmla="*/ 221907 w 519336"/>
              <a:gd name="connsiteY19" fmla="*/ 172200 h 441056"/>
              <a:gd name="connsiteX20" fmla="*/ 157249 w 519336"/>
              <a:gd name="connsiteY20" fmla="*/ 223822 h 441056"/>
              <a:gd name="connsiteX21" fmla="*/ 150783 w 519336"/>
              <a:gd name="connsiteY21" fmla="*/ 223822 h 441056"/>
              <a:gd name="connsiteX22" fmla="*/ 150783 w 519336"/>
              <a:gd name="connsiteY22" fmla="*/ 193709 h 441056"/>
              <a:gd name="connsiteX23" fmla="*/ 137852 w 519336"/>
              <a:gd name="connsiteY23" fmla="*/ 193709 h 441056"/>
              <a:gd name="connsiteX24" fmla="*/ 58106 w 519336"/>
              <a:gd name="connsiteY24" fmla="*/ 193709 h 441056"/>
              <a:gd name="connsiteX25" fmla="*/ 53796 w 519336"/>
              <a:gd name="connsiteY25" fmla="*/ 189407 h 441056"/>
              <a:gd name="connsiteX26" fmla="*/ 53796 w 519336"/>
              <a:gd name="connsiteY26" fmla="*/ 146389 h 441056"/>
              <a:gd name="connsiteX27" fmla="*/ 55951 w 519336"/>
              <a:gd name="connsiteY27" fmla="*/ 142087 h 441056"/>
              <a:gd name="connsiteX28" fmla="*/ 135696 w 519336"/>
              <a:gd name="connsiteY28" fmla="*/ 142087 h 441056"/>
              <a:gd name="connsiteX29" fmla="*/ 148628 w 519336"/>
              <a:gd name="connsiteY29" fmla="*/ 142087 h 441056"/>
              <a:gd name="connsiteX30" fmla="*/ 148628 w 519336"/>
              <a:gd name="connsiteY30" fmla="*/ 116276 h 441056"/>
              <a:gd name="connsiteX31" fmla="*/ 151861 w 519336"/>
              <a:gd name="connsiteY31" fmla="*/ 110092 h 441056"/>
              <a:gd name="connsiteX32" fmla="*/ 273634 w 519336"/>
              <a:gd name="connsiteY32" fmla="*/ 99173 h 441056"/>
              <a:gd name="connsiteX33" fmla="*/ 273634 w 519336"/>
              <a:gd name="connsiteY33" fmla="*/ 413104 h 441056"/>
              <a:gd name="connsiteX34" fmla="*/ 420193 w 519336"/>
              <a:gd name="connsiteY34" fmla="*/ 413104 h 441056"/>
              <a:gd name="connsiteX35" fmla="*/ 418038 w 519336"/>
              <a:gd name="connsiteY35" fmla="*/ 339997 h 441056"/>
              <a:gd name="connsiteX36" fmla="*/ 422348 w 519336"/>
              <a:gd name="connsiteY36" fmla="*/ 333546 h 441056"/>
              <a:gd name="connsiteX37" fmla="*/ 430970 w 519336"/>
              <a:gd name="connsiteY37" fmla="*/ 329246 h 441056"/>
              <a:gd name="connsiteX38" fmla="*/ 489162 w 519336"/>
              <a:gd name="connsiteY38" fmla="*/ 329246 h 441056"/>
              <a:gd name="connsiteX39" fmla="*/ 489162 w 519336"/>
              <a:gd name="connsiteY39" fmla="*/ 99173 h 441056"/>
              <a:gd name="connsiteX40" fmla="*/ 252081 w 519336"/>
              <a:gd name="connsiteY40" fmla="*/ 75521 h 441056"/>
              <a:gd name="connsiteX41" fmla="*/ 510715 w 519336"/>
              <a:gd name="connsiteY41" fmla="*/ 75521 h 441056"/>
              <a:gd name="connsiteX42" fmla="*/ 519336 w 519336"/>
              <a:gd name="connsiteY42" fmla="*/ 84122 h 441056"/>
              <a:gd name="connsiteX43" fmla="*/ 519336 w 519336"/>
              <a:gd name="connsiteY43" fmla="*/ 357198 h 441056"/>
              <a:gd name="connsiteX44" fmla="*/ 517181 w 519336"/>
              <a:gd name="connsiteY44" fmla="*/ 363649 h 441056"/>
              <a:gd name="connsiteX45" fmla="*/ 452522 w 519336"/>
              <a:gd name="connsiteY45" fmla="*/ 436756 h 441056"/>
              <a:gd name="connsiteX46" fmla="*/ 443901 w 519336"/>
              <a:gd name="connsiteY46" fmla="*/ 441056 h 441056"/>
              <a:gd name="connsiteX47" fmla="*/ 252081 w 519336"/>
              <a:gd name="connsiteY47" fmla="*/ 441056 h 441056"/>
              <a:gd name="connsiteX48" fmla="*/ 243460 w 519336"/>
              <a:gd name="connsiteY48" fmla="*/ 430305 h 441056"/>
              <a:gd name="connsiteX49" fmla="*/ 243460 w 519336"/>
              <a:gd name="connsiteY49" fmla="*/ 84122 h 441056"/>
              <a:gd name="connsiteX50" fmla="*/ 252081 w 519336"/>
              <a:gd name="connsiteY50" fmla="*/ 75521 h 441056"/>
              <a:gd name="connsiteX51" fmla="*/ 10776 w 519336"/>
              <a:gd name="connsiteY51" fmla="*/ 0 h 441056"/>
              <a:gd name="connsiteX52" fmla="*/ 267255 w 519336"/>
              <a:gd name="connsiteY52" fmla="*/ 0 h 441056"/>
              <a:gd name="connsiteX53" fmla="*/ 275876 w 519336"/>
              <a:gd name="connsiteY53" fmla="*/ 10761 h 441056"/>
              <a:gd name="connsiteX54" fmla="*/ 275876 w 519336"/>
              <a:gd name="connsiteY54" fmla="*/ 60262 h 441056"/>
              <a:gd name="connsiteX55" fmla="*/ 260789 w 519336"/>
              <a:gd name="connsiteY55" fmla="*/ 60262 h 441056"/>
              <a:gd name="connsiteX56" fmla="*/ 245702 w 519336"/>
              <a:gd name="connsiteY56" fmla="*/ 64567 h 441056"/>
              <a:gd name="connsiteX57" fmla="*/ 245702 w 519336"/>
              <a:gd name="connsiteY57" fmla="*/ 25827 h 441056"/>
              <a:gd name="connsiteX58" fmla="*/ 30174 w 519336"/>
              <a:gd name="connsiteY58" fmla="*/ 25827 h 441056"/>
              <a:gd name="connsiteX59" fmla="*/ 30174 w 519336"/>
              <a:gd name="connsiteY59" fmla="*/ 340053 h 441056"/>
              <a:gd name="connsiteX60" fmla="*/ 176733 w 519336"/>
              <a:gd name="connsiteY60" fmla="*/ 340053 h 441056"/>
              <a:gd name="connsiteX61" fmla="*/ 176733 w 519336"/>
              <a:gd name="connsiteY61" fmla="*/ 266877 h 441056"/>
              <a:gd name="connsiteX62" fmla="*/ 178888 w 519336"/>
              <a:gd name="connsiteY62" fmla="*/ 260421 h 441056"/>
              <a:gd name="connsiteX63" fmla="*/ 187509 w 519336"/>
              <a:gd name="connsiteY63" fmla="*/ 256116 h 441056"/>
              <a:gd name="connsiteX64" fmla="*/ 232770 w 519336"/>
              <a:gd name="connsiteY64" fmla="*/ 256116 h 441056"/>
              <a:gd name="connsiteX65" fmla="*/ 232770 w 519336"/>
              <a:gd name="connsiteY65" fmla="*/ 335749 h 441056"/>
              <a:gd name="connsiteX66" fmla="*/ 209062 w 519336"/>
              <a:gd name="connsiteY66" fmla="*/ 363728 h 441056"/>
              <a:gd name="connsiteX67" fmla="*/ 200441 w 519336"/>
              <a:gd name="connsiteY67" fmla="*/ 365880 h 441056"/>
              <a:gd name="connsiteX68" fmla="*/ 10776 w 519336"/>
              <a:gd name="connsiteY68" fmla="*/ 365880 h 441056"/>
              <a:gd name="connsiteX69" fmla="*/ 0 w 519336"/>
              <a:gd name="connsiteY69" fmla="*/ 357271 h 441056"/>
              <a:gd name="connsiteX70" fmla="*/ 0 w 519336"/>
              <a:gd name="connsiteY70" fmla="*/ 10761 h 441056"/>
              <a:gd name="connsiteX71" fmla="*/ 10776 w 519336"/>
              <a:gd name="connsiteY71" fmla="*/ 0 h 4410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9336" h="441056">
                <a:moveTo>
                  <a:pt x="366251" y="199177"/>
                </a:moveTo>
                <a:cubicBezTo>
                  <a:pt x="368402" y="198102"/>
                  <a:pt x="370553" y="198102"/>
                  <a:pt x="370553" y="202401"/>
                </a:cubicBezTo>
                <a:lnTo>
                  <a:pt x="370553" y="232495"/>
                </a:lnTo>
                <a:lnTo>
                  <a:pt x="381308" y="232495"/>
                </a:lnTo>
                <a:lnTo>
                  <a:pt x="460893" y="232495"/>
                </a:lnTo>
                <a:cubicBezTo>
                  <a:pt x="460893" y="232495"/>
                  <a:pt x="465195" y="230345"/>
                  <a:pt x="465195" y="236794"/>
                </a:cubicBezTo>
                <a:lnTo>
                  <a:pt x="465195" y="279785"/>
                </a:lnTo>
                <a:cubicBezTo>
                  <a:pt x="465195" y="284084"/>
                  <a:pt x="463044" y="284084"/>
                  <a:pt x="463044" y="284084"/>
                </a:cubicBezTo>
                <a:lnTo>
                  <a:pt x="383458" y="284084"/>
                </a:lnTo>
                <a:lnTo>
                  <a:pt x="370553" y="284084"/>
                </a:lnTo>
                <a:lnTo>
                  <a:pt x="370553" y="312028"/>
                </a:lnTo>
                <a:cubicBezTo>
                  <a:pt x="370553" y="322775"/>
                  <a:pt x="364100" y="314177"/>
                  <a:pt x="364100" y="314177"/>
                </a:cubicBezTo>
                <a:cubicBezTo>
                  <a:pt x="364100" y="314177"/>
                  <a:pt x="303873" y="269037"/>
                  <a:pt x="297420" y="262588"/>
                </a:cubicBezTo>
                <a:cubicBezTo>
                  <a:pt x="293118" y="258289"/>
                  <a:pt x="299571" y="253990"/>
                  <a:pt x="299571" y="253990"/>
                </a:cubicBezTo>
                <a:lnTo>
                  <a:pt x="361949" y="202401"/>
                </a:lnTo>
                <a:cubicBezTo>
                  <a:pt x="361949" y="202401"/>
                  <a:pt x="364100" y="200252"/>
                  <a:pt x="366251" y="199177"/>
                </a:cubicBezTo>
                <a:close/>
                <a:moveTo>
                  <a:pt x="151861" y="110092"/>
                </a:moveTo>
                <a:cubicBezTo>
                  <a:pt x="153477" y="110361"/>
                  <a:pt x="155094" y="111974"/>
                  <a:pt x="155094" y="111974"/>
                </a:cubicBezTo>
                <a:cubicBezTo>
                  <a:pt x="155094" y="111974"/>
                  <a:pt x="215442" y="157143"/>
                  <a:pt x="221907" y="163596"/>
                </a:cubicBezTo>
                <a:cubicBezTo>
                  <a:pt x="226218" y="167898"/>
                  <a:pt x="221907" y="172200"/>
                  <a:pt x="221907" y="172200"/>
                </a:cubicBezTo>
                <a:lnTo>
                  <a:pt x="157249" y="223822"/>
                </a:lnTo>
                <a:cubicBezTo>
                  <a:pt x="157249" y="223822"/>
                  <a:pt x="150783" y="232425"/>
                  <a:pt x="150783" y="223822"/>
                </a:cubicBezTo>
                <a:lnTo>
                  <a:pt x="150783" y="193709"/>
                </a:lnTo>
                <a:lnTo>
                  <a:pt x="137852" y="193709"/>
                </a:lnTo>
                <a:lnTo>
                  <a:pt x="58106" y="193709"/>
                </a:lnTo>
                <a:cubicBezTo>
                  <a:pt x="58106" y="193709"/>
                  <a:pt x="53796" y="195860"/>
                  <a:pt x="53796" y="189407"/>
                </a:cubicBezTo>
                <a:lnTo>
                  <a:pt x="53796" y="146389"/>
                </a:lnTo>
                <a:cubicBezTo>
                  <a:pt x="53796" y="142087"/>
                  <a:pt x="55951" y="142087"/>
                  <a:pt x="55951" y="142087"/>
                </a:cubicBezTo>
                <a:lnTo>
                  <a:pt x="135696" y="142087"/>
                </a:lnTo>
                <a:lnTo>
                  <a:pt x="148628" y="142087"/>
                </a:lnTo>
                <a:lnTo>
                  <a:pt x="148628" y="116276"/>
                </a:lnTo>
                <a:cubicBezTo>
                  <a:pt x="148628" y="110899"/>
                  <a:pt x="150245" y="109824"/>
                  <a:pt x="151861" y="110092"/>
                </a:cubicBezTo>
                <a:close/>
                <a:moveTo>
                  <a:pt x="273634" y="99173"/>
                </a:moveTo>
                <a:lnTo>
                  <a:pt x="273634" y="413104"/>
                </a:lnTo>
                <a:lnTo>
                  <a:pt x="420193" y="413104"/>
                </a:lnTo>
                <a:lnTo>
                  <a:pt x="418038" y="339997"/>
                </a:lnTo>
                <a:cubicBezTo>
                  <a:pt x="418038" y="337846"/>
                  <a:pt x="420193" y="335696"/>
                  <a:pt x="422348" y="333546"/>
                </a:cubicBezTo>
                <a:cubicBezTo>
                  <a:pt x="424504" y="331396"/>
                  <a:pt x="426659" y="329246"/>
                  <a:pt x="430970" y="329246"/>
                </a:cubicBezTo>
                <a:lnTo>
                  <a:pt x="489162" y="329246"/>
                </a:lnTo>
                <a:lnTo>
                  <a:pt x="489162" y="99173"/>
                </a:lnTo>
                <a:close/>
                <a:moveTo>
                  <a:pt x="252081" y="75521"/>
                </a:moveTo>
                <a:lnTo>
                  <a:pt x="510715" y="75521"/>
                </a:lnTo>
                <a:cubicBezTo>
                  <a:pt x="515026" y="75521"/>
                  <a:pt x="519336" y="79821"/>
                  <a:pt x="519336" y="84122"/>
                </a:cubicBezTo>
                <a:lnTo>
                  <a:pt x="519336" y="357198"/>
                </a:lnTo>
                <a:cubicBezTo>
                  <a:pt x="519336" y="359348"/>
                  <a:pt x="519336" y="361499"/>
                  <a:pt x="517181" y="363649"/>
                </a:cubicBezTo>
                <a:lnTo>
                  <a:pt x="452522" y="436756"/>
                </a:lnTo>
                <a:cubicBezTo>
                  <a:pt x="450367" y="438906"/>
                  <a:pt x="448212" y="441056"/>
                  <a:pt x="443901" y="441056"/>
                </a:cubicBezTo>
                <a:lnTo>
                  <a:pt x="252081" y="441056"/>
                </a:lnTo>
                <a:cubicBezTo>
                  <a:pt x="247770" y="441056"/>
                  <a:pt x="243460" y="436756"/>
                  <a:pt x="243460" y="430305"/>
                </a:cubicBezTo>
                <a:lnTo>
                  <a:pt x="243460" y="84122"/>
                </a:lnTo>
                <a:cubicBezTo>
                  <a:pt x="243460" y="79821"/>
                  <a:pt x="247770" y="75521"/>
                  <a:pt x="252081" y="75521"/>
                </a:cubicBezTo>
                <a:close/>
                <a:moveTo>
                  <a:pt x="10776" y="0"/>
                </a:moveTo>
                <a:lnTo>
                  <a:pt x="267255" y="0"/>
                </a:lnTo>
                <a:cubicBezTo>
                  <a:pt x="271565" y="0"/>
                  <a:pt x="275876" y="6456"/>
                  <a:pt x="275876" y="10761"/>
                </a:cubicBezTo>
                <a:lnTo>
                  <a:pt x="275876" y="60262"/>
                </a:lnTo>
                <a:lnTo>
                  <a:pt x="260789" y="60262"/>
                </a:lnTo>
                <a:cubicBezTo>
                  <a:pt x="254323" y="60262"/>
                  <a:pt x="250013" y="62415"/>
                  <a:pt x="245702" y="64567"/>
                </a:cubicBezTo>
                <a:lnTo>
                  <a:pt x="245702" y="25827"/>
                </a:lnTo>
                <a:lnTo>
                  <a:pt x="30174" y="25827"/>
                </a:lnTo>
                <a:lnTo>
                  <a:pt x="30174" y="340053"/>
                </a:lnTo>
                <a:lnTo>
                  <a:pt x="176733" y="340053"/>
                </a:lnTo>
                <a:lnTo>
                  <a:pt x="176733" y="266877"/>
                </a:lnTo>
                <a:cubicBezTo>
                  <a:pt x="176733" y="264725"/>
                  <a:pt x="176733" y="262573"/>
                  <a:pt x="178888" y="260421"/>
                </a:cubicBezTo>
                <a:cubicBezTo>
                  <a:pt x="181044" y="258268"/>
                  <a:pt x="183199" y="256116"/>
                  <a:pt x="187509" y="256116"/>
                </a:cubicBezTo>
                <a:lnTo>
                  <a:pt x="232770" y="256116"/>
                </a:lnTo>
                <a:lnTo>
                  <a:pt x="232770" y="335749"/>
                </a:lnTo>
                <a:lnTo>
                  <a:pt x="209062" y="363728"/>
                </a:lnTo>
                <a:cubicBezTo>
                  <a:pt x="206907" y="365880"/>
                  <a:pt x="204752" y="365880"/>
                  <a:pt x="200441" y="365880"/>
                </a:cubicBezTo>
                <a:lnTo>
                  <a:pt x="10776" y="365880"/>
                </a:lnTo>
                <a:cubicBezTo>
                  <a:pt x="4310" y="365880"/>
                  <a:pt x="0" y="361576"/>
                  <a:pt x="0" y="357271"/>
                </a:cubicBezTo>
                <a:lnTo>
                  <a:pt x="0" y="10761"/>
                </a:lnTo>
                <a:cubicBezTo>
                  <a:pt x="0" y="6456"/>
                  <a:pt x="4310" y="0"/>
                  <a:pt x="1077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notes-tools-symbol-of-a-clipboard-and-notebook_52013"/>
          <p:cNvSpPr>
            <a:spLocks noChangeAspect="1"/>
          </p:cNvSpPr>
          <p:nvPr/>
        </p:nvSpPr>
        <p:spPr bwMode="auto">
          <a:xfrm>
            <a:off x="7214800" y="3409571"/>
            <a:ext cx="609685" cy="549866"/>
          </a:xfrm>
          <a:custGeom>
            <a:avLst/>
            <a:gdLst>
              <a:gd name="T0" fmla="*/ 7830 w 8541"/>
              <a:gd name="T1" fmla="*/ 7703 h 7703"/>
              <a:gd name="T2" fmla="*/ 0 w 8541"/>
              <a:gd name="T3" fmla="*/ 7703 h 7703"/>
              <a:gd name="T4" fmla="*/ 0 w 8541"/>
              <a:gd name="T5" fmla="*/ 0 h 7703"/>
              <a:gd name="T6" fmla="*/ 632 w 8541"/>
              <a:gd name="T7" fmla="*/ 0 h 7703"/>
              <a:gd name="T8" fmla="*/ 632 w 8541"/>
              <a:gd name="T9" fmla="*/ 4272 h 7703"/>
              <a:gd name="T10" fmla="*/ 4513 w 8541"/>
              <a:gd name="T11" fmla="*/ 1449 h 7703"/>
              <a:gd name="T12" fmla="*/ 5841 w 8541"/>
              <a:gd name="T13" fmla="*/ 2017 h 7703"/>
              <a:gd name="T14" fmla="*/ 7667 w 8541"/>
              <a:gd name="T15" fmla="*/ 357 h 7703"/>
              <a:gd name="T16" fmla="*/ 7305 w 8541"/>
              <a:gd name="T17" fmla="*/ 0 h 7703"/>
              <a:gd name="T18" fmla="*/ 8541 w 8541"/>
              <a:gd name="T19" fmla="*/ 0 h 7703"/>
              <a:gd name="T20" fmla="*/ 8541 w 8541"/>
              <a:gd name="T21" fmla="*/ 1235 h 7703"/>
              <a:gd name="T22" fmla="*/ 8116 w 8541"/>
              <a:gd name="T23" fmla="*/ 806 h 7703"/>
              <a:gd name="T24" fmla="*/ 5965 w 8541"/>
              <a:gd name="T25" fmla="*/ 2756 h 7703"/>
              <a:gd name="T26" fmla="*/ 4593 w 8541"/>
              <a:gd name="T27" fmla="*/ 2172 h 7703"/>
              <a:gd name="T28" fmla="*/ 632 w 8541"/>
              <a:gd name="T29" fmla="*/ 5054 h 7703"/>
              <a:gd name="T30" fmla="*/ 632 w 8541"/>
              <a:gd name="T31" fmla="*/ 7072 h 7703"/>
              <a:gd name="T32" fmla="*/ 1348 w 8541"/>
              <a:gd name="T33" fmla="*/ 7072 h 7703"/>
              <a:gd name="T34" fmla="*/ 1348 w 8541"/>
              <a:gd name="T35" fmla="*/ 5289 h 7703"/>
              <a:gd name="T36" fmla="*/ 1980 w 8541"/>
              <a:gd name="T37" fmla="*/ 5289 h 7703"/>
              <a:gd name="T38" fmla="*/ 1980 w 8541"/>
              <a:gd name="T39" fmla="*/ 7072 h 7703"/>
              <a:gd name="T40" fmla="*/ 2517 w 8541"/>
              <a:gd name="T41" fmla="*/ 7072 h 7703"/>
              <a:gd name="T42" fmla="*/ 2517 w 8541"/>
              <a:gd name="T43" fmla="*/ 4558 h 7703"/>
              <a:gd name="T44" fmla="*/ 3149 w 8541"/>
              <a:gd name="T45" fmla="*/ 4558 h 7703"/>
              <a:gd name="T46" fmla="*/ 3149 w 8541"/>
              <a:gd name="T47" fmla="*/ 7072 h 7703"/>
              <a:gd name="T48" fmla="*/ 3686 w 8541"/>
              <a:gd name="T49" fmla="*/ 7072 h 7703"/>
              <a:gd name="T50" fmla="*/ 3686 w 8541"/>
              <a:gd name="T51" fmla="*/ 3824 h 7703"/>
              <a:gd name="T52" fmla="*/ 4318 w 8541"/>
              <a:gd name="T53" fmla="*/ 3824 h 7703"/>
              <a:gd name="T54" fmla="*/ 4318 w 8541"/>
              <a:gd name="T55" fmla="*/ 7072 h 7703"/>
              <a:gd name="T56" fmla="*/ 4855 w 8541"/>
              <a:gd name="T57" fmla="*/ 7072 h 7703"/>
              <a:gd name="T58" fmla="*/ 4855 w 8541"/>
              <a:gd name="T59" fmla="*/ 3458 h 7703"/>
              <a:gd name="T60" fmla="*/ 5491 w 8541"/>
              <a:gd name="T61" fmla="*/ 3458 h 7703"/>
              <a:gd name="T62" fmla="*/ 5491 w 8541"/>
              <a:gd name="T63" fmla="*/ 7072 h 7703"/>
              <a:gd name="T64" fmla="*/ 6028 w 8541"/>
              <a:gd name="T65" fmla="*/ 7072 h 7703"/>
              <a:gd name="T66" fmla="*/ 6028 w 8541"/>
              <a:gd name="T67" fmla="*/ 4193 h 7703"/>
              <a:gd name="T68" fmla="*/ 6660 w 8541"/>
              <a:gd name="T69" fmla="*/ 4193 h 7703"/>
              <a:gd name="T70" fmla="*/ 6660 w 8541"/>
              <a:gd name="T71" fmla="*/ 7072 h 7703"/>
              <a:gd name="T72" fmla="*/ 7197 w 8541"/>
              <a:gd name="T73" fmla="*/ 7072 h 7703"/>
              <a:gd name="T74" fmla="*/ 7197 w 8541"/>
              <a:gd name="T75" fmla="*/ 2728 h 7703"/>
              <a:gd name="T76" fmla="*/ 7830 w 8541"/>
              <a:gd name="T77" fmla="*/ 2728 h 7703"/>
              <a:gd name="T78" fmla="*/ 7830 w 8541"/>
              <a:gd name="T79" fmla="*/ 7703 h 7703"/>
              <a:gd name="T80" fmla="*/ 7830 w 8541"/>
              <a:gd name="T81" fmla="*/ 7703 h 7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8541" h="7703">
                <a:moveTo>
                  <a:pt x="7830" y="7703"/>
                </a:moveTo>
                <a:lnTo>
                  <a:pt x="0" y="7703"/>
                </a:lnTo>
                <a:lnTo>
                  <a:pt x="0" y="0"/>
                </a:lnTo>
                <a:lnTo>
                  <a:pt x="632" y="0"/>
                </a:lnTo>
                <a:lnTo>
                  <a:pt x="632" y="4272"/>
                </a:lnTo>
                <a:lnTo>
                  <a:pt x="4513" y="1449"/>
                </a:lnTo>
                <a:lnTo>
                  <a:pt x="5841" y="2017"/>
                </a:lnTo>
                <a:lnTo>
                  <a:pt x="7667" y="357"/>
                </a:lnTo>
                <a:lnTo>
                  <a:pt x="7305" y="0"/>
                </a:lnTo>
                <a:lnTo>
                  <a:pt x="8541" y="0"/>
                </a:lnTo>
                <a:lnTo>
                  <a:pt x="8541" y="1235"/>
                </a:lnTo>
                <a:lnTo>
                  <a:pt x="8116" y="806"/>
                </a:lnTo>
                <a:lnTo>
                  <a:pt x="5965" y="2756"/>
                </a:lnTo>
                <a:lnTo>
                  <a:pt x="4593" y="2172"/>
                </a:lnTo>
                <a:lnTo>
                  <a:pt x="632" y="5054"/>
                </a:lnTo>
                <a:lnTo>
                  <a:pt x="632" y="7072"/>
                </a:lnTo>
                <a:lnTo>
                  <a:pt x="1348" y="7072"/>
                </a:lnTo>
                <a:lnTo>
                  <a:pt x="1348" y="5289"/>
                </a:lnTo>
                <a:lnTo>
                  <a:pt x="1980" y="5289"/>
                </a:lnTo>
                <a:lnTo>
                  <a:pt x="1980" y="7072"/>
                </a:lnTo>
                <a:lnTo>
                  <a:pt x="2517" y="7072"/>
                </a:lnTo>
                <a:lnTo>
                  <a:pt x="2517" y="4558"/>
                </a:lnTo>
                <a:lnTo>
                  <a:pt x="3149" y="4558"/>
                </a:lnTo>
                <a:lnTo>
                  <a:pt x="3149" y="7072"/>
                </a:lnTo>
                <a:lnTo>
                  <a:pt x="3686" y="7072"/>
                </a:lnTo>
                <a:lnTo>
                  <a:pt x="3686" y="3824"/>
                </a:lnTo>
                <a:lnTo>
                  <a:pt x="4318" y="3824"/>
                </a:lnTo>
                <a:lnTo>
                  <a:pt x="4318" y="7072"/>
                </a:lnTo>
                <a:lnTo>
                  <a:pt x="4855" y="7072"/>
                </a:lnTo>
                <a:lnTo>
                  <a:pt x="4855" y="3458"/>
                </a:lnTo>
                <a:lnTo>
                  <a:pt x="5491" y="3458"/>
                </a:lnTo>
                <a:lnTo>
                  <a:pt x="5491" y="7072"/>
                </a:lnTo>
                <a:lnTo>
                  <a:pt x="6028" y="7072"/>
                </a:lnTo>
                <a:lnTo>
                  <a:pt x="6028" y="4193"/>
                </a:lnTo>
                <a:lnTo>
                  <a:pt x="6660" y="4193"/>
                </a:lnTo>
                <a:lnTo>
                  <a:pt x="6660" y="7072"/>
                </a:lnTo>
                <a:lnTo>
                  <a:pt x="7197" y="7072"/>
                </a:lnTo>
                <a:lnTo>
                  <a:pt x="7197" y="2728"/>
                </a:lnTo>
                <a:lnTo>
                  <a:pt x="7830" y="2728"/>
                </a:lnTo>
                <a:lnTo>
                  <a:pt x="7830" y="7703"/>
                </a:lnTo>
                <a:lnTo>
                  <a:pt x="7830" y="770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文本框 15"/>
          <p:cNvSpPr txBox="1"/>
          <p:nvPr/>
        </p:nvSpPr>
        <p:spPr>
          <a:xfrm>
            <a:off x="1097905" y="1509312"/>
            <a:ext cx="4247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>
                <a:solidFill>
                  <a:schemeClr val="accent1"/>
                </a:solidFill>
                <a:latin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Positive outlook of economy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sp>
        <p:nvSpPr>
          <p:cNvPr id="49" name="notes-tools-symbol-of-a-clipboard-and-notebook_52013"/>
          <p:cNvSpPr>
            <a:spLocks noChangeAspect="1"/>
          </p:cNvSpPr>
          <p:nvPr/>
        </p:nvSpPr>
        <p:spPr bwMode="auto">
          <a:xfrm>
            <a:off x="7214800" y="4535523"/>
            <a:ext cx="609685" cy="515849"/>
          </a:xfrm>
          <a:custGeom>
            <a:avLst/>
            <a:gdLst>
              <a:gd name="connsiteX0" fmla="*/ 82314 w 609332"/>
              <a:gd name="connsiteY0" fmla="*/ 471503 h 515551"/>
              <a:gd name="connsiteX1" fmla="*/ 66477 w 609332"/>
              <a:gd name="connsiteY1" fmla="*/ 487317 h 515551"/>
              <a:gd name="connsiteX2" fmla="*/ 82314 w 609332"/>
              <a:gd name="connsiteY2" fmla="*/ 503131 h 515551"/>
              <a:gd name="connsiteX3" fmla="*/ 98152 w 609332"/>
              <a:gd name="connsiteY3" fmla="*/ 487317 h 515551"/>
              <a:gd name="connsiteX4" fmla="*/ 82314 w 609332"/>
              <a:gd name="connsiteY4" fmla="*/ 471503 h 515551"/>
              <a:gd name="connsiteX5" fmla="*/ 519477 w 609332"/>
              <a:gd name="connsiteY5" fmla="*/ 331502 h 515551"/>
              <a:gd name="connsiteX6" fmla="*/ 500606 w 609332"/>
              <a:gd name="connsiteY6" fmla="*/ 350244 h 515551"/>
              <a:gd name="connsiteX7" fmla="*/ 519477 w 609332"/>
              <a:gd name="connsiteY7" fmla="*/ 369084 h 515551"/>
              <a:gd name="connsiteX8" fmla="*/ 538250 w 609332"/>
              <a:gd name="connsiteY8" fmla="*/ 350244 h 515551"/>
              <a:gd name="connsiteX9" fmla="*/ 519477 w 609332"/>
              <a:gd name="connsiteY9" fmla="*/ 331502 h 515551"/>
              <a:gd name="connsiteX10" fmla="*/ 33434 w 609332"/>
              <a:gd name="connsiteY10" fmla="*/ 294911 h 515551"/>
              <a:gd name="connsiteX11" fmla="*/ 33434 w 609332"/>
              <a:gd name="connsiteY11" fmla="*/ 439093 h 515551"/>
              <a:gd name="connsiteX12" fmla="*/ 131293 w 609332"/>
              <a:gd name="connsiteY12" fmla="*/ 439093 h 515551"/>
              <a:gd name="connsiteX13" fmla="*/ 131293 w 609332"/>
              <a:gd name="connsiteY13" fmla="*/ 294911 h 515551"/>
              <a:gd name="connsiteX14" fmla="*/ 20530 w 609332"/>
              <a:gd name="connsiteY14" fmla="*/ 254106 h 515551"/>
              <a:gd name="connsiteX15" fmla="*/ 144099 w 609332"/>
              <a:gd name="connsiteY15" fmla="*/ 254106 h 515551"/>
              <a:gd name="connsiteX16" fmla="*/ 164629 w 609332"/>
              <a:gd name="connsiteY16" fmla="*/ 274606 h 515551"/>
              <a:gd name="connsiteX17" fmla="*/ 164629 w 609332"/>
              <a:gd name="connsiteY17" fmla="*/ 494248 h 515551"/>
              <a:gd name="connsiteX18" fmla="*/ 144099 w 609332"/>
              <a:gd name="connsiteY18" fmla="*/ 514845 h 515551"/>
              <a:gd name="connsiteX19" fmla="*/ 20530 w 609332"/>
              <a:gd name="connsiteY19" fmla="*/ 514845 h 515551"/>
              <a:gd name="connsiteX20" fmla="*/ 0 w 609332"/>
              <a:gd name="connsiteY20" fmla="*/ 494248 h 515551"/>
              <a:gd name="connsiteX21" fmla="*/ 0 w 609332"/>
              <a:gd name="connsiteY21" fmla="*/ 274606 h 515551"/>
              <a:gd name="connsiteX22" fmla="*/ 20530 w 609332"/>
              <a:gd name="connsiteY22" fmla="*/ 254106 h 515551"/>
              <a:gd name="connsiteX23" fmla="*/ 97946 w 609332"/>
              <a:gd name="connsiteY23" fmla="*/ 147552 h 515551"/>
              <a:gd name="connsiteX24" fmla="*/ 314156 w 609332"/>
              <a:gd name="connsiteY24" fmla="*/ 147552 h 515551"/>
              <a:gd name="connsiteX25" fmla="*/ 347111 w 609332"/>
              <a:gd name="connsiteY25" fmla="*/ 180456 h 515551"/>
              <a:gd name="connsiteX26" fmla="*/ 347111 w 609332"/>
              <a:gd name="connsiteY26" fmla="*/ 482647 h 515551"/>
              <a:gd name="connsiteX27" fmla="*/ 314156 w 609332"/>
              <a:gd name="connsiteY27" fmla="*/ 515551 h 515551"/>
              <a:gd name="connsiteX28" fmla="*/ 192018 w 609332"/>
              <a:gd name="connsiteY28" fmla="*/ 515551 h 515551"/>
              <a:gd name="connsiteX29" fmla="*/ 195441 w 609332"/>
              <a:gd name="connsiteY29" fmla="*/ 497488 h 515551"/>
              <a:gd name="connsiteX30" fmla="*/ 195441 w 609332"/>
              <a:gd name="connsiteY30" fmla="*/ 492118 h 515551"/>
              <a:gd name="connsiteX31" fmla="*/ 206002 w 609332"/>
              <a:gd name="connsiteY31" fmla="*/ 495828 h 515551"/>
              <a:gd name="connsiteX32" fmla="*/ 224875 w 609332"/>
              <a:gd name="connsiteY32" fmla="*/ 476984 h 515551"/>
              <a:gd name="connsiteX33" fmla="*/ 206002 w 609332"/>
              <a:gd name="connsiteY33" fmla="*/ 458238 h 515551"/>
              <a:gd name="connsiteX34" fmla="*/ 195441 w 609332"/>
              <a:gd name="connsiteY34" fmla="*/ 461948 h 515551"/>
              <a:gd name="connsiteX35" fmla="*/ 195441 w 609332"/>
              <a:gd name="connsiteY35" fmla="*/ 425333 h 515551"/>
              <a:gd name="connsiteX36" fmla="*/ 301835 w 609332"/>
              <a:gd name="connsiteY36" fmla="*/ 425333 h 515551"/>
              <a:gd name="connsiteX37" fmla="*/ 301835 w 609332"/>
              <a:gd name="connsiteY37" fmla="*/ 199202 h 515551"/>
              <a:gd name="connsiteX38" fmla="*/ 110169 w 609332"/>
              <a:gd name="connsiteY38" fmla="*/ 199202 h 515551"/>
              <a:gd name="connsiteX39" fmla="*/ 110169 w 609332"/>
              <a:gd name="connsiteY39" fmla="*/ 226541 h 515551"/>
              <a:gd name="connsiteX40" fmla="*/ 64991 w 609332"/>
              <a:gd name="connsiteY40" fmla="*/ 226541 h 515551"/>
              <a:gd name="connsiteX41" fmla="*/ 64991 w 609332"/>
              <a:gd name="connsiteY41" fmla="*/ 180456 h 515551"/>
              <a:gd name="connsiteX42" fmla="*/ 97946 w 609332"/>
              <a:gd name="connsiteY42" fmla="*/ 147552 h 515551"/>
              <a:gd name="connsiteX43" fmla="*/ 183816 w 609332"/>
              <a:gd name="connsiteY43" fmla="*/ 0 h 515551"/>
              <a:gd name="connsiteX44" fmla="*/ 549103 w 609332"/>
              <a:gd name="connsiteY44" fmla="*/ 0 h 515551"/>
              <a:gd name="connsiteX45" fmla="*/ 609332 w 609332"/>
              <a:gd name="connsiteY45" fmla="*/ 60228 h 515551"/>
              <a:gd name="connsiteX46" fmla="*/ 609332 w 609332"/>
              <a:gd name="connsiteY46" fmla="*/ 338237 h 515551"/>
              <a:gd name="connsiteX47" fmla="*/ 549103 w 609332"/>
              <a:gd name="connsiteY47" fmla="*/ 398466 h 515551"/>
              <a:gd name="connsiteX48" fmla="*/ 421702 w 609332"/>
              <a:gd name="connsiteY48" fmla="*/ 398466 h 515551"/>
              <a:gd name="connsiteX49" fmla="*/ 421702 w 609332"/>
              <a:gd name="connsiteY49" fmla="*/ 439074 h 515551"/>
              <a:gd name="connsiteX50" fmla="*/ 477727 w 609332"/>
              <a:gd name="connsiteY50" fmla="*/ 439074 h 515551"/>
              <a:gd name="connsiteX51" fmla="*/ 500606 w 609332"/>
              <a:gd name="connsiteY51" fmla="*/ 461916 h 515551"/>
              <a:gd name="connsiteX52" fmla="*/ 500606 w 609332"/>
              <a:gd name="connsiteY52" fmla="*/ 491201 h 515551"/>
              <a:gd name="connsiteX53" fmla="*/ 477727 w 609332"/>
              <a:gd name="connsiteY53" fmla="*/ 514140 h 515551"/>
              <a:gd name="connsiteX54" fmla="*/ 369099 w 609332"/>
              <a:gd name="connsiteY54" fmla="*/ 514140 h 515551"/>
              <a:gd name="connsiteX55" fmla="*/ 377606 w 609332"/>
              <a:gd name="connsiteY55" fmla="*/ 485148 h 515551"/>
              <a:gd name="connsiteX56" fmla="*/ 377801 w 609332"/>
              <a:gd name="connsiteY56" fmla="*/ 384409 h 515551"/>
              <a:gd name="connsiteX57" fmla="*/ 377801 w 609332"/>
              <a:gd name="connsiteY57" fmla="*/ 309343 h 515551"/>
              <a:gd name="connsiteX58" fmla="*/ 534143 w 609332"/>
              <a:gd name="connsiteY58" fmla="*/ 309343 h 515551"/>
              <a:gd name="connsiteX59" fmla="*/ 557022 w 609332"/>
              <a:gd name="connsiteY59" fmla="*/ 286404 h 515551"/>
              <a:gd name="connsiteX60" fmla="*/ 557022 w 609332"/>
              <a:gd name="connsiteY60" fmla="*/ 71064 h 515551"/>
              <a:gd name="connsiteX61" fmla="*/ 534143 w 609332"/>
              <a:gd name="connsiteY61" fmla="*/ 48222 h 515551"/>
              <a:gd name="connsiteX62" fmla="*/ 198776 w 609332"/>
              <a:gd name="connsiteY62" fmla="*/ 48222 h 515551"/>
              <a:gd name="connsiteX63" fmla="*/ 175799 w 609332"/>
              <a:gd name="connsiteY63" fmla="*/ 71064 h 515551"/>
              <a:gd name="connsiteX64" fmla="*/ 175799 w 609332"/>
              <a:gd name="connsiteY64" fmla="*/ 116845 h 515551"/>
              <a:gd name="connsiteX65" fmla="*/ 123489 w 609332"/>
              <a:gd name="connsiteY65" fmla="*/ 116845 h 515551"/>
              <a:gd name="connsiteX66" fmla="*/ 123489 w 609332"/>
              <a:gd name="connsiteY66" fmla="*/ 60228 h 515551"/>
              <a:gd name="connsiteX67" fmla="*/ 183816 w 609332"/>
              <a:gd name="connsiteY67" fmla="*/ 0 h 515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609332" h="515551">
                <a:moveTo>
                  <a:pt x="82314" y="471503"/>
                </a:moveTo>
                <a:cubicBezTo>
                  <a:pt x="73614" y="471503"/>
                  <a:pt x="66477" y="478629"/>
                  <a:pt x="66477" y="487317"/>
                </a:cubicBezTo>
                <a:cubicBezTo>
                  <a:pt x="66477" y="496005"/>
                  <a:pt x="73614" y="503131"/>
                  <a:pt x="82314" y="503131"/>
                </a:cubicBezTo>
                <a:cubicBezTo>
                  <a:pt x="91015" y="503131"/>
                  <a:pt x="98152" y="496005"/>
                  <a:pt x="98152" y="487317"/>
                </a:cubicBezTo>
                <a:cubicBezTo>
                  <a:pt x="98152" y="478629"/>
                  <a:pt x="91015" y="471503"/>
                  <a:pt x="82314" y="471503"/>
                </a:cubicBezTo>
                <a:close/>
                <a:moveTo>
                  <a:pt x="519477" y="331502"/>
                </a:moveTo>
                <a:cubicBezTo>
                  <a:pt x="509015" y="331502"/>
                  <a:pt x="500606" y="339897"/>
                  <a:pt x="500606" y="350244"/>
                </a:cubicBezTo>
                <a:cubicBezTo>
                  <a:pt x="500606" y="360689"/>
                  <a:pt x="509015" y="369084"/>
                  <a:pt x="519477" y="369084"/>
                </a:cubicBezTo>
                <a:cubicBezTo>
                  <a:pt x="529841" y="369084"/>
                  <a:pt x="538250" y="360689"/>
                  <a:pt x="538250" y="350244"/>
                </a:cubicBezTo>
                <a:cubicBezTo>
                  <a:pt x="538250" y="339897"/>
                  <a:pt x="529841" y="331502"/>
                  <a:pt x="519477" y="331502"/>
                </a:cubicBezTo>
                <a:close/>
                <a:moveTo>
                  <a:pt x="33434" y="294911"/>
                </a:moveTo>
                <a:lnTo>
                  <a:pt x="33434" y="439093"/>
                </a:lnTo>
                <a:lnTo>
                  <a:pt x="131293" y="439093"/>
                </a:lnTo>
                <a:lnTo>
                  <a:pt x="131293" y="294911"/>
                </a:lnTo>
                <a:close/>
                <a:moveTo>
                  <a:pt x="20530" y="254106"/>
                </a:moveTo>
                <a:lnTo>
                  <a:pt x="144099" y="254106"/>
                </a:lnTo>
                <a:cubicBezTo>
                  <a:pt x="155440" y="254106"/>
                  <a:pt x="164629" y="263282"/>
                  <a:pt x="164629" y="274606"/>
                </a:cubicBezTo>
                <a:lnTo>
                  <a:pt x="164629" y="494248"/>
                </a:lnTo>
                <a:cubicBezTo>
                  <a:pt x="164629" y="505669"/>
                  <a:pt x="155440" y="514845"/>
                  <a:pt x="144099" y="514845"/>
                </a:cubicBezTo>
                <a:lnTo>
                  <a:pt x="20530" y="514845"/>
                </a:lnTo>
                <a:cubicBezTo>
                  <a:pt x="9190" y="514845"/>
                  <a:pt x="0" y="505669"/>
                  <a:pt x="0" y="494248"/>
                </a:cubicBezTo>
                <a:lnTo>
                  <a:pt x="0" y="274606"/>
                </a:lnTo>
                <a:cubicBezTo>
                  <a:pt x="0" y="263282"/>
                  <a:pt x="9190" y="254106"/>
                  <a:pt x="20530" y="254106"/>
                </a:cubicBezTo>
                <a:close/>
                <a:moveTo>
                  <a:pt x="97946" y="147552"/>
                </a:moveTo>
                <a:lnTo>
                  <a:pt x="314156" y="147552"/>
                </a:lnTo>
                <a:cubicBezTo>
                  <a:pt x="332345" y="147552"/>
                  <a:pt x="347111" y="162295"/>
                  <a:pt x="347111" y="180456"/>
                </a:cubicBezTo>
                <a:lnTo>
                  <a:pt x="347111" y="482647"/>
                </a:lnTo>
                <a:cubicBezTo>
                  <a:pt x="347111" y="500808"/>
                  <a:pt x="332345" y="515551"/>
                  <a:pt x="314156" y="515551"/>
                </a:cubicBezTo>
                <a:lnTo>
                  <a:pt x="192018" y="515551"/>
                </a:lnTo>
                <a:cubicBezTo>
                  <a:pt x="194072" y="509888"/>
                  <a:pt x="195441" y="503835"/>
                  <a:pt x="195441" y="497488"/>
                </a:cubicBezTo>
                <a:lnTo>
                  <a:pt x="195441" y="492118"/>
                </a:lnTo>
                <a:cubicBezTo>
                  <a:pt x="198472" y="494266"/>
                  <a:pt x="201993" y="495828"/>
                  <a:pt x="206002" y="495828"/>
                </a:cubicBezTo>
                <a:cubicBezTo>
                  <a:pt x="216368" y="495828"/>
                  <a:pt x="224875" y="487334"/>
                  <a:pt x="224875" y="476984"/>
                </a:cubicBezTo>
                <a:cubicBezTo>
                  <a:pt x="224875" y="466634"/>
                  <a:pt x="216368" y="458238"/>
                  <a:pt x="206002" y="458238"/>
                </a:cubicBezTo>
                <a:cubicBezTo>
                  <a:pt x="201993" y="458238"/>
                  <a:pt x="198472" y="459800"/>
                  <a:pt x="195441" y="461948"/>
                </a:cubicBezTo>
                <a:lnTo>
                  <a:pt x="195441" y="425333"/>
                </a:lnTo>
                <a:lnTo>
                  <a:pt x="301835" y="425333"/>
                </a:lnTo>
                <a:lnTo>
                  <a:pt x="301835" y="199202"/>
                </a:lnTo>
                <a:lnTo>
                  <a:pt x="110169" y="199202"/>
                </a:lnTo>
                <a:lnTo>
                  <a:pt x="110169" y="226541"/>
                </a:lnTo>
                <a:lnTo>
                  <a:pt x="64991" y="226541"/>
                </a:lnTo>
                <a:lnTo>
                  <a:pt x="64991" y="180456"/>
                </a:lnTo>
                <a:cubicBezTo>
                  <a:pt x="64991" y="162295"/>
                  <a:pt x="79757" y="147552"/>
                  <a:pt x="97946" y="147552"/>
                </a:cubicBezTo>
                <a:close/>
                <a:moveTo>
                  <a:pt x="183816" y="0"/>
                </a:moveTo>
                <a:lnTo>
                  <a:pt x="549103" y="0"/>
                </a:lnTo>
                <a:cubicBezTo>
                  <a:pt x="582346" y="0"/>
                  <a:pt x="609332" y="26942"/>
                  <a:pt x="609332" y="60228"/>
                </a:cubicBezTo>
                <a:lnTo>
                  <a:pt x="609332" y="338237"/>
                </a:lnTo>
                <a:cubicBezTo>
                  <a:pt x="609332" y="371427"/>
                  <a:pt x="582346" y="398466"/>
                  <a:pt x="549103" y="398466"/>
                </a:cubicBezTo>
                <a:lnTo>
                  <a:pt x="421702" y="398466"/>
                </a:lnTo>
                <a:lnTo>
                  <a:pt x="421702" y="439074"/>
                </a:lnTo>
                <a:lnTo>
                  <a:pt x="477727" y="439074"/>
                </a:lnTo>
                <a:cubicBezTo>
                  <a:pt x="490340" y="439074"/>
                  <a:pt x="500606" y="449324"/>
                  <a:pt x="500606" y="461916"/>
                </a:cubicBezTo>
                <a:lnTo>
                  <a:pt x="500606" y="491201"/>
                </a:lnTo>
                <a:cubicBezTo>
                  <a:pt x="500606" y="503891"/>
                  <a:pt x="490340" y="514140"/>
                  <a:pt x="477727" y="514140"/>
                </a:cubicBezTo>
                <a:lnTo>
                  <a:pt x="369099" y="514140"/>
                </a:lnTo>
                <a:cubicBezTo>
                  <a:pt x="374086" y="505452"/>
                  <a:pt x="377117" y="495691"/>
                  <a:pt x="377606" y="485148"/>
                </a:cubicBezTo>
                <a:cubicBezTo>
                  <a:pt x="377606" y="484270"/>
                  <a:pt x="377801" y="384409"/>
                  <a:pt x="377801" y="384409"/>
                </a:cubicBezTo>
                <a:lnTo>
                  <a:pt x="377801" y="309343"/>
                </a:lnTo>
                <a:lnTo>
                  <a:pt x="534143" y="309343"/>
                </a:lnTo>
                <a:cubicBezTo>
                  <a:pt x="546756" y="309343"/>
                  <a:pt x="557022" y="299094"/>
                  <a:pt x="557022" y="286404"/>
                </a:cubicBezTo>
                <a:lnTo>
                  <a:pt x="557022" y="71064"/>
                </a:lnTo>
                <a:cubicBezTo>
                  <a:pt x="557022" y="58471"/>
                  <a:pt x="546756" y="48222"/>
                  <a:pt x="534143" y="48222"/>
                </a:cubicBezTo>
                <a:lnTo>
                  <a:pt x="198776" y="48222"/>
                </a:lnTo>
                <a:cubicBezTo>
                  <a:pt x="186065" y="48222"/>
                  <a:pt x="175799" y="58471"/>
                  <a:pt x="175799" y="71064"/>
                </a:cubicBezTo>
                <a:lnTo>
                  <a:pt x="175799" y="116845"/>
                </a:lnTo>
                <a:lnTo>
                  <a:pt x="123489" y="116845"/>
                </a:lnTo>
                <a:lnTo>
                  <a:pt x="123489" y="60228"/>
                </a:lnTo>
                <a:cubicBezTo>
                  <a:pt x="123489" y="26942"/>
                  <a:pt x="150475" y="0"/>
                  <a:pt x="18381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2971" y="2057850"/>
            <a:ext cx="7114056" cy="4513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矩形 1"/>
          <p:cNvSpPr/>
          <p:nvPr/>
        </p:nvSpPr>
        <p:spPr>
          <a:xfrm>
            <a:off x="3221550" y="4793446"/>
            <a:ext cx="6622166" cy="31924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 flipV="1">
            <a:off x="7214800" y="5939624"/>
            <a:ext cx="2628916" cy="1590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3221550" y="6090699"/>
            <a:ext cx="2123643" cy="795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8760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矩形 15"/>
          <p:cNvSpPr/>
          <p:nvPr/>
        </p:nvSpPr>
        <p:spPr>
          <a:xfrm>
            <a:off x="208976" y="1257851"/>
            <a:ext cx="5071096" cy="801538"/>
          </a:xfrm>
          <a:prstGeom prst="rect">
            <a:avLst/>
          </a:prstGeom>
          <a:solidFill>
            <a:schemeClr val="accent2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7031" y="287313"/>
            <a:ext cx="3097323" cy="523220"/>
          </a:xfrm>
        </p:spPr>
        <p:txBody>
          <a:bodyPr/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Why Indonesia</a:t>
            </a:r>
            <a:r>
              <a:rPr lang="zh-CN" alt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</a:p>
        </p:txBody>
      </p:sp>
      <p:sp>
        <p:nvSpPr>
          <p:cNvPr id="47" name="文本框 15"/>
          <p:cNvSpPr txBox="1"/>
          <p:nvPr/>
        </p:nvSpPr>
        <p:spPr>
          <a:xfrm>
            <a:off x="1097905" y="1509312"/>
            <a:ext cx="4247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>
                <a:solidFill>
                  <a:schemeClr val="accent1"/>
                </a:solidFill>
                <a:latin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dirty="0" smtClean="0">
                <a:latin typeface="微软雅黑" panose="020B0503020204020204" pitchFamily="34" charset="-122"/>
                <a:ea typeface="微软雅黑" panose="020B0503020204020204" pitchFamily="34" charset="-122"/>
                <a:cs typeface="Arial Unicode MS" panose="020B0604020202020204" pitchFamily="34" charset="-122"/>
              </a:rPr>
              <a:t>Strong business relationship</a:t>
            </a:r>
            <a:endParaRPr lang="zh-CN" altLang="en-US" b="1" dirty="0">
              <a:latin typeface="微软雅黑" panose="020B0503020204020204" pitchFamily="34" charset="-122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26" y="1411877"/>
            <a:ext cx="6096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5805" y="2130105"/>
            <a:ext cx="7690823" cy="4122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0053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>
            <a:extLst>
              <a:ext uri="{FF2B5EF4-FFF2-40B4-BE49-F238E27FC236}">
                <a16:creationId xmlns:a16="http://schemas.microsoft.com/office/drawing/2014/main" id="{2F55D60A-7D48-4F83-85B5-87D5EF7E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31" y="287313"/>
            <a:ext cx="5929828" cy="523220"/>
          </a:xfrm>
        </p:spPr>
        <p:txBody>
          <a:bodyPr/>
          <a:lstStyle/>
          <a:p>
            <a:r>
              <a:rPr lang="en-US" alt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Approaches to build relationship</a:t>
            </a:r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B6EE13E6-28D2-4ADF-AB5A-B21F7F8F5393}"/>
              </a:ext>
            </a:extLst>
          </p:cNvPr>
          <p:cNvGrpSpPr/>
          <p:nvPr/>
        </p:nvGrpSpPr>
        <p:grpSpPr>
          <a:xfrm>
            <a:off x="6378539" y="2093260"/>
            <a:ext cx="1208738" cy="1208738"/>
            <a:chOff x="4099796" y="2321452"/>
            <a:chExt cx="1208738" cy="1208738"/>
          </a:xfrm>
        </p:grpSpPr>
        <p:sp>
          <p:nvSpPr>
            <p:cNvPr id="4" name="椭圆 3">
              <a:extLst>
                <a:ext uri="{FF2B5EF4-FFF2-40B4-BE49-F238E27FC236}">
                  <a16:creationId xmlns:a16="http://schemas.microsoft.com/office/drawing/2014/main" id="{8A6456CC-4750-43DE-B209-5CC851CD298A}"/>
                </a:ext>
              </a:extLst>
            </p:cNvPr>
            <p:cNvSpPr/>
            <p:nvPr/>
          </p:nvSpPr>
          <p:spPr>
            <a:xfrm>
              <a:off x="4099796" y="2321452"/>
              <a:ext cx="1208738" cy="12087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dirty="0"/>
            </a:p>
          </p:txBody>
        </p:sp>
        <p:sp>
          <p:nvSpPr>
            <p:cNvPr id="5" name="stack-of-two-books_46392">
              <a:extLst>
                <a:ext uri="{FF2B5EF4-FFF2-40B4-BE49-F238E27FC236}">
                  <a16:creationId xmlns:a16="http://schemas.microsoft.com/office/drawing/2014/main" id="{41958C9F-501E-491B-915E-C50311C4D7E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316070" y="2572148"/>
              <a:ext cx="776191" cy="707346"/>
            </a:xfrm>
            <a:custGeom>
              <a:avLst/>
              <a:gdLst>
                <a:gd name="connsiteX0" fmla="*/ 238942 w 607620"/>
                <a:gd name="connsiteY0" fmla="*/ 508565 h 553727"/>
                <a:gd name="connsiteX1" fmla="*/ 261549 w 607620"/>
                <a:gd name="connsiteY1" fmla="*/ 531146 h 553727"/>
                <a:gd name="connsiteX2" fmla="*/ 239031 w 607620"/>
                <a:gd name="connsiteY2" fmla="*/ 553727 h 553727"/>
                <a:gd name="connsiteX3" fmla="*/ 238942 w 607620"/>
                <a:gd name="connsiteY3" fmla="*/ 553727 h 553727"/>
                <a:gd name="connsiteX4" fmla="*/ 216335 w 607620"/>
                <a:gd name="connsiteY4" fmla="*/ 531235 h 553727"/>
                <a:gd name="connsiteX5" fmla="*/ 238942 w 607620"/>
                <a:gd name="connsiteY5" fmla="*/ 508565 h 553727"/>
                <a:gd name="connsiteX6" fmla="*/ 179676 w 607620"/>
                <a:gd name="connsiteY6" fmla="*/ 508565 h 553727"/>
                <a:gd name="connsiteX7" fmla="*/ 202292 w 607620"/>
                <a:gd name="connsiteY7" fmla="*/ 531146 h 553727"/>
                <a:gd name="connsiteX8" fmla="*/ 179765 w 607620"/>
                <a:gd name="connsiteY8" fmla="*/ 553727 h 553727"/>
                <a:gd name="connsiteX9" fmla="*/ 179676 w 607620"/>
                <a:gd name="connsiteY9" fmla="*/ 553727 h 553727"/>
                <a:gd name="connsiteX10" fmla="*/ 157060 w 607620"/>
                <a:gd name="connsiteY10" fmla="*/ 531235 h 553727"/>
                <a:gd name="connsiteX11" fmla="*/ 179676 w 607620"/>
                <a:gd name="connsiteY11" fmla="*/ 508565 h 553727"/>
                <a:gd name="connsiteX12" fmla="*/ 299478 w 607620"/>
                <a:gd name="connsiteY12" fmla="*/ 508495 h 553727"/>
                <a:gd name="connsiteX13" fmla="*/ 322183 w 607620"/>
                <a:gd name="connsiteY13" fmla="*/ 531041 h 553727"/>
                <a:gd name="connsiteX14" fmla="*/ 299567 w 607620"/>
                <a:gd name="connsiteY14" fmla="*/ 553586 h 553727"/>
                <a:gd name="connsiteX15" fmla="*/ 276951 w 607620"/>
                <a:gd name="connsiteY15" fmla="*/ 531129 h 553727"/>
                <a:gd name="connsiteX16" fmla="*/ 299478 w 607620"/>
                <a:gd name="connsiteY16" fmla="*/ 508495 h 553727"/>
                <a:gd name="connsiteX17" fmla="*/ 360103 w 607620"/>
                <a:gd name="connsiteY17" fmla="*/ 508353 h 553727"/>
                <a:gd name="connsiteX18" fmla="*/ 382710 w 607620"/>
                <a:gd name="connsiteY18" fmla="*/ 530845 h 553727"/>
                <a:gd name="connsiteX19" fmla="*/ 360192 w 607620"/>
                <a:gd name="connsiteY19" fmla="*/ 553515 h 553727"/>
                <a:gd name="connsiteX20" fmla="*/ 360103 w 607620"/>
                <a:gd name="connsiteY20" fmla="*/ 553515 h 553727"/>
                <a:gd name="connsiteX21" fmla="*/ 337496 w 607620"/>
                <a:gd name="connsiteY21" fmla="*/ 530934 h 553727"/>
                <a:gd name="connsiteX22" fmla="*/ 360103 w 607620"/>
                <a:gd name="connsiteY22" fmla="*/ 508353 h 553727"/>
                <a:gd name="connsiteX23" fmla="*/ 420727 w 607620"/>
                <a:gd name="connsiteY23" fmla="*/ 508301 h 553727"/>
                <a:gd name="connsiteX24" fmla="*/ 443343 w 607620"/>
                <a:gd name="connsiteY24" fmla="*/ 530784 h 553727"/>
                <a:gd name="connsiteX25" fmla="*/ 420727 w 607620"/>
                <a:gd name="connsiteY25" fmla="*/ 553444 h 553727"/>
                <a:gd name="connsiteX26" fmla="*/ 398111 w 607620"/>
                <a:gd name="connsiteY26" fmla="*/ 530873 h 553727"/>
                <a:gd name="connsiteX27" fmla="*/ 420727 w 607620"/>
                <a:gd name="connsiteY27" fmla="*/ 508301 h 553727"/>
                <a:gd name="connsiteX28" fmla="*/ 481219 w 607620"/>
                <a:gd name="connsiteY28" fmla="*/ 508142 h 553727"/>
                <a:gd name="connsiteX29" fmla="*/ 503889 w 607620"/>
                <a:gd name="connsiteY29" fmla="*/ 530688 h 553727"/>
                <a:gd name="connsiteX30" fmla="*/ 481308 w 607620"/>
                <a:gd name="connsiteY30" fmla="*/ 553233 h 553727"/>
                <a:gd name="connsiteX31" fmla="*/ 458727 w 607620"/>
                <a:gd name="connsiteY31" fmla="*/ 530776 h 553727"/>
                <a:gd name="connsiteX32" fmla="*/ 481219 w 607620"/>
                <a:gd name="connsiteY32" fmla="*/ 508142 h 553727"/>
                <a:gd name="connsiteX33" fmla="*/ 545190 w 607620"/>
                <a:gd name="connsiteY33" fmla="*/ 496115 h 553727"/>
                <a:gd name="connsiteX34" fmla="*/ 559011 w 607620"/>
                <a:gd name="connsiteY34" fmla="*/ 506499 h 553727"/>
                <a:gd name="connsiteX35" fmla="*/ 551088 w 607620"/>
                <a:gd name="connsiteY35" fmla="*/ 537421 h 553727"/>
                <a:gd name="connsiteX36" fmla="*/ 539604 w 607620"/>
                <a:gd name="connsiteY36" fmla="*/ 540531 h 553727"/>
                <a:gd name="connsiteX37" fmla="*/ 520107 w 607620"/>
                <a:gd name="connsiteY37" fmla="*/ 529424 h 553727"/>
                <a:gd name="connsiteX38" fmla="*/ 528030 w 607620"/>
                <a:gd name="connsiteY38" fmla="*/ 498591 h 553727"/>
                <a:gd name="connsiteX39" fmla="*/ 545190 w 607620"/>
                <a:gd name="connsiteY39" fmla="*/ 496115 h 553727"/>
                <a:gd name="connsiteX40" fmla="*/ 586442 w 607620"/>
                <a:gd name="connsiteY40" fmla="*/ 451772 h 553727"/>
                <a:gd name="connsiteX41" fmla="*/ 599178 w 607620"/>
                <a:gd name="connsiteY41" fmla="*/ 481074 h 553727"/>
                <a:gd name="connsiteX42" fmla="*/ 578159 w 607620"/>
                <a:gd name="connsiteY42" fmla="*/ 495370 h 553727"/>
                <a:gd name="connsiteX43" fmla="*/ 569876 w 607620"/>
                <a:gd name="connsiteY43" fmla="*/ 493772 h 553727"/>
                <a:gd name="connsiteX44" fmla="*/ 557139 w 607620"/>
                <a:gd name="connsiteY44" fmla="*/ 464470 h 553727"/>
                <a:gd name="connsiteX45" fmla="*/ 586442 w 607620"/>
                <a:gd name="connsiteY45" fmla="*/ 451772 h 553727"/>
                <a:gd name="connsiteX46" fmla="*/ 574485 w 607620"/>
                <a:gd name="connsiteY46" fmla="*/ 391786 h 553727"/>
                <a:gd name="connsiteX47" fmla="*/ 602525 w 607620"/>
                <a:gd name="connsiteY47" fmla="*/ 407154 h 553727"/>
                <a:gd name="connsiteX48" fmla="*/ 587214 w 607620"/>
                <a:gd name="connsiteY48" fmla="*/ 435136 h 553727"/>
                <a:gd name="connsiteX49" fmla="*/ 580805 w 607620"/>
                <a:gd name="connsiteY49" fmla="*/ 436024 h 553727"/>
                <a:gd name="connsiteX50" fmla="*/ 559085 w 607620"/>
                <a:gd name="connsiteY50" fmla="*/ 419857 h 553727"/>
                <a:gd name="connsiteX51" fmla="*/ 574485 w 607620"/>
                <a:gd name="connsiteY51" fmla="*/ 391786 h 553727"/>
                <a:gd name="connsiteX52" fmla="*/ 542824 w 607620"/>
                <a:gd name="connsiteY52" fmla="*/ 342755 h 553727"/>
                <a:gd name="connsiteX53" fmla="*/ 559657 w 607620"/>
                <a:gd name="connsiteY53" fmla="*/ 346712 h 553727"/>
                <a:gd name="connsiteX54" fmla="*/ 564823 w 607620"/>
                <a:gd name="connsiteY54" fmla="*/ 378279 h 553727"/>
                <a:gd name="connsiteX55" fmla="*/ 546386 w 607620"/>
                <a:gd name="connsiteY55" fmla="*/ 387616 h 553727"/>
                <a:gd name="connsiteX56" fmla="*/ 533205 w 607620"/>
                <a:gd name="connsiteY56" fmla="*/ 383348 h 553727"/>
                <a:gd name="connsiteX57" fmla="*/ 528128 w 607620"/>
                <a:gd name="connsiteY57" fmla="*/ 351869 h 553727"/>
                <a:gd name="connsiteX58" fmla="*/ 542824 w 607620"/>
                <a:gd name="connsiteY58" fmla="*/ 342755 h 553727"/>
                <a:gd name="connsiteX59" fmla="*/ 428904 w 607620"/>
                <a:gd name="connsiteY59" fmla="*/ 325377 h 553727"/>
                <a:gd name="connsiteX60" fmla="*/ 451511 w 607620"/>
                <a:gd name="connsiteY60" fmla="*/ 347869 h 553727"/>
                <a:gd name="connsiteX61" fmla="*/ 428993 w 607620"/>
                <a:gd name="connsiteY61" fmla="*/ 370539 h 553727"/>
                <a:gd name="connsiteX62" fmla="*/ 428904 w 607620"/>
                <a:gd name="connsiteY62" fmla="*/ 370539 h 553727"/>
                <a:gd name="connsiteX63" fmla="*/ 406297 w 607620"/>
                <a:gd name="connsiteY63" fmla="*/ 347958 h 553727"/>
                <a:gd name="connsiteX64" fmla="*/ 428904 w 607620"/>
                <a:gd name="connsiteY64" fmla="*/ 325377 h 553727"/>
                <a:gd name="connsiteX65" fmla="*/ 489405 w 607620"/>
                <a:gd name="connsiteY65" fmla="*/ 325236 h 553727"/>
                <a:gd name="connsiteX66" fmla="*/ 512075 w 607620"/>
                <a:gd name="connsiteY66" fmla="*/ 347781 h 553727"/>
                <a:gd name="connsiteX67" fmla="*/ 489583 w 607620"/>
                <a:gd name="connsiteY67" fmla="*/ 370327 h 553727"/>
                <a:gd name="connsiteX68" fmla="*/ 489494 w 607620"/>
                <a:gd name="connsiteY68" fmla="*/ 370327 h 553727"/>
                <a:gd name="connsiteX69" fmla="*/ 466913 w 607620"/>
                <a:gd name="connsiteY69" fmla="*/ 347870 h 553727"/>
                <a:gd name="connsiteX70" fmla="*/ 489405 w 607620"/>
                <a:gd name="connsiteY70" fmla="*/ 325236 h 553727"/>
                <a:gd name="connsiteX71" fmla="*/ 374424 w 607620"/>
                <a:gd name="connsiteY71" fmla="*/ 324431 h 553727"/>
                <a:gd name="connsiteX72" fmla="*/ 390370 w 607620"/>
                <a:gd name="connsiteY72" fmla="*/ 352068 h 553727"/>
                <a:gd name="connsiteX73" fmla="*/ 368545 w 607620"/>
                <a:gd name="connsiteY73" fmla="*/ 368775 h 553727"/>
                <a:gd name="connsiteX74" fmla="*/ 362576 w 607620"/>
                <a:gd name="connsiteY74" fmla="*/ 367975 h 553727"/>
                <a:gd name="connsiteX75" fmla="*/ 346719 w 607620"/>
                <a:gd name="connsiteY75" fmla="*/ 340338 h 553727"/>
                <a:gd name="connsiteX76" fmla="*/ 374424 w 607620"/>
                <a:gd name="connsiteY76" fmla="*/ 324431 h 553727"/>
                <a:gd name="connsiteX77" fmla="*/ 325656 w 607620"/>
                <a:gd name="connsiteY77" fmla="*/ 281731 h 553727"/>
                <a:gd name="connsiteX78" fmla="*/ 351923 w 607620"/>
                <a:gd name="connsiteY78" fmla="*/ 299943 h 553727"/>
                <a:gd name="connsiteX79" fmla="*/ 333670 w 607620"/>
                <a:gd name="connsiteY79" fmla="*/ 326152 h 553727"/>
                <a:gd name="connsiteX80" fmla="*/ 329663 w 607620"/>
                <a:gd name="connsiteY80" fmla="*/ 326507 h 553727"/>
                <a:gd name="connsiteX81" fmla="*/ 307403 w 607620"/>
                <a:gd name="connsiteY81" fmla="*/ 307939 h 553727"/>
                <a:gd name="connsiteX82" fmla="*/ 325656 w 607620"/>
                <a:gd name="connsiteY82" fmla="*/ 281731 h 553727"/>
                <a:gd name="connsiteX83" fmla="*/ 110724 w 607620"/>
                <a:gd name="connsiteY83" fmla="*/ 258795 h 553727"/>
                <a:gd name="connsiteX84" fmla="*/ 78326 w 607620"/>
                <a:gd name="connsiteY84" fmla="*/ 291235 h 553727"/>
                <a:gd name="connsiteX85" fmla="*/ 110813 w 607620"/>
                <a:gd name="connsiteY85" fmla="*/ 323586 h 553727"/>
                <a:gd name="connsiteX86" fmla="*/ 143212 w 607620"/>
                <a:gd name="connsiteY86" fmla="*/ 291146 h 553727"/>
                <a:gd name="connsiteX87" fmla="*/ 110724 w 607620"/>
                <a:gd name="connsiteY87" fmla="*/ 258795 h 553727"/>
                <a:gd name="connsiteX88" fmla="*/ 354539 w 607620"/>
                <a:gd name="connsiteY88" fmla="*/ 228405 h 553727"/>
                <a:gd name="connsiteX89" fmla="*/ 369268 w 607620"/>
                <a:gd name="connsiteY89" fmla="*/ 237464 h 553727"/>
                <a:gd name="connsiteX90" fmla="*/ 364280 w 607620"/>
                <a:gd name="connsiteY90" fmla="*/ 269032 h 553727"/>
                <a:gd name="connsiteX91" fmla="*/ 351010 w 607620"/>
                <a:gd name="connsiteY91" fmla="*/ 273300 h 553727"/>
                <a:gd name="connsiteX92" fmla="*/ 332662 w 607620"/>
                <a:gd name="connsiteY92" fmla="*/ 263963 h 553727"/>
                <a:gd name="connsiteX93" fmla="*/ 337739 w 607620"/>
                <a:gd name="connsiteY93" fmla="*/ 232484 h 553727"/>
                <a:gd name="connsiteX94" fmla="*/ 354539 w 607620"/>
                <a:gd name="connsiteY94" fmla="*/ 228405 h 553727"/>
                <a:gd name="connsiteX95" fmla="*/ 474136 w 607620"/>
                <a:gd name="connsiteY95" fmla="*/ 217836 h 553727"/>
                <a:gd name="connsiteX96" fmla="*/ 496743 w 607620"/>
                <a:gd name="connsiteY96" fmla="*/ 240417 h 553727"/>
                <a:gd name="connsiteX97" fmla="*/ 474225 w 607620"/>
                <a:gd name="connsiteY97" fmla="*/ 262998 h 553727"/>
                <a:gd name="connsiteX98" fmla="*/ 474136 w 607620"/>
                <a:gd name="connsiteY98" fmla="*/ 262998 h 553727"/>
                <a:gd name="connsiteX99" fmla="*/ 451529 w 607620"/>
                <a:gd name="connsiteY99" fmla="*/ 240506 h 553727"/>
                <a:gd name="connsiteX100" fmla="*/ 474136 w 607620"/>
                <a:gd name="connsiteY100" fmla="*/ 217836 h 553727"/>
                <a:gd name="connsiteX101" fmla="*/ 409402 w 607620"/>
                <a:gd name="connsiteY101" fmla="*/ 217836 h 553727"/>
                <a:gd name="connsiteX102" fmla="*/ 431983 w 607620"/>
                <a:gd name="connsiteY102" fmla="*/ 240417 h 553727"/>
                <a:gd name="connsiteX103" fmla="*/ 409491 w 607620"/>
                <a:gd name="connsiteY103" fmla="*/ 262998 h 553727"/>
                <a:gd name="connsiteX104" fmla="*/ 409402 w 607620"/>
                <a:gd name="connsiteY104" fmla="*/ 262998 h 553727"/>
                <a:gd name="connsiteX105" fmla="*/ 386821 w 607620"/>
                <a:gd name="connsiteY105" fmla="*/ 240506 h 553727"/>
                <a:gd name="connsiteX106" fmla="*/ 409402 w 607620"/>
                <a:gd name="connsiteY106" fmla="*/ 217836 h 553727"/>
                <a:gd name="connsiteX107" fmla="*/ 110546 w 607620"/>
                <a:gd name="connsiteY107" fmla="*/ 175073 h 553727"/>
                <a:gd name="connsiteX108" fmla="*/ 110813 w 607620"/>
                <a:gd name="connsiteY108" fmla="*/ 175073 h 553727"/>
                <a:gd name="connsiteX109" fmla="*/ 189050 w 607620"/>
                <a:gd name="connsiteY109" fmla="*/ 206624 h 553727"/>
                <a:gd name="connsiteX110" fmla="*/ 221538 w 607620"/>
                <a:gd name="connsiteY110" fmla="*/ 283947 h 553727"/>
                <a:gd name="connsiteX111" fmla="*/ 111080 w 607620"/>
                <a:gd name="connsiteY111" fmla="*/ 493253 h 553727"/>
                <a:gd name="connsiteX112" fmla="*/ 0 w 607620"/>
                <a:gd name="connsiteY112" fmla="*/ 285903 h 553727"/>
                <a:gd name="connsiteX113" fmla="*/ 110546 w 607620"/>
                <a:gd name="connsiteY113" fmla="*/ 175073 h 553727"/>
                <a:gd name="connsiteX114" fmla="*/ 537831 w 607620"/>
                <a:gd name="connsiteY114" fmla="*/ 52891 h 553727"/>
                <a:gd name="connsiteX115" fmla="*/ 511393 w 607620"/>
                <a:gd name="connsiteY115" fmla="*/ 79381 h 553727"/>
                <a:gd name="connsiteX116" fmla="*/ 537920 w 607620"/>
                <a:gd name="connsiteY116" fmla="*/ 105693 h 553727"/>
                <a:gd name="connsiteX117" fmla="*/ 564358 w 607620"/>
                <a:gd name="connsiteY117" fmla="*/ 79292 h 553727"/>
                <a:gd name="connsiteX118" fmla="*/ 537831 w 607620"/>
                <a:gd name="connsiteY118" fmla="*/ 52891 h 553727"/>
                <a:gd name="connsiteX119" fmla="*/ 537742 w 607620"/>
                <a:gd name="connsiteY119" fmla="*/ 0 h 553727"/>
                <a:gd name="connsiteX120" fmla="*/ 537831 w 607620"/>
                <a:gd name="connsiteY120" fmla="*/ 0 h 553727"/>
                <a:gd name="connsiteX121" fmla="*/ 607620 w 607620"/>
                <a:gd name="connsiteY121" fmla="*/ 68447 h 553727"/>
                <a:gd name="connsiteX122" fmla="*/ 538009 w 607620"/>
                <a:gd name="connsiteY122" fmla="*/ 201253 h 553727"/>
                <a:gd name="connsiteX123" fmla="*/ 468131 w 607620"/>
                <a:gd name="connsiteY123" fmla="*/ 69781 h 553727"/>
                <a:gd name="connsiteX124" fmla="*/ 537742 w 607620"/>
                <a:gd name="connsiteY124" fmla="*/ 0 h 553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</a:cxnLst>
              <a:rect l="l" t="t" r="r" b="b"/>
              <a:pathLst>
                <a:path w="607620" h="553727">
                  <a:moveTo>
                    <a:pt x="238942" y="508565"/>
                  </a:moveTo>
                  <a:cubicBezTo>
                    <a:pt x="251402" y="508565"/>
                    <a:pt x="261549" y="518700"/>
                    <a:pt x="261549" y="531146"/>
                  </a:cubicBezTo>
                  <a:cubicBezTo>
                    <a:pt x="261638" y="543592"/>
                    <a:pt x="251491" y="553727"/>
                    <a:pt x="239031" y="553727"/>
                  </a:cubicBezTo>
                  <a:lnTo>
                    <a:pt x="238942" y="553727"/>
                  </a:lnTo>
                  <a:cubicBezTo>
                    <a:pt x="226481" y="553727"/>
                    <a:pt x="216424" y="543681"/>
                    <a:pt x="216335" y="531235"/>
                  </a:cubicBezTo>
                  <a:cubicBezTo>
                    <a:pt x="216335" y="518700"/>
                    <a:pt x="226481" y="508654"/>
                    <a:pt x="238942" y="508565"/>
                  </a:cubicBezTo>
                  <a:close/>
                  <a:moveTo>
                    <a:pt x="179676" y="508565"/>
                  </a:moveTo>
                  <a:cubicBezTo>
                    <a:pt x="192141" y="508565"/>
                    <a:pt x="202292" y="518700"/>
                    <a:pt x="202292" y="531146"/>
                  </a:cubicBezTo>
                  <a:cubicBezTo>
                    <a:pt x="202292" y="543592"/>
                    <a:pt x="192230" y="553727"/>
                    <a:pt x="179765" y="553727"/>
                  </a:cubicBezTo>
                  <a:lnTo>
                    <a:pt x="179676" y="553727"/>
                  </a:lnTo>
                  <a:cubicBezTo>
                    <a:pt x="167210" y="553727"/>
                    <a:pt x="157060" y="543681"/>
                    <a:pt x="157060" y="531235"/>
                  </a:cubicBezTo>
                  <a:cubicBezTo>
                    <a:pt x="157060" y="518700"/>
                    <a:pt x="167121" y="508654"/>
                    <a:pt x="179676" y="508565"/>
                  </a:cubicBezTo>
                  <a:close/>
                  <a:moveTo>
                    <a:pt x="299478" y="508495"/>
                  </a:moveTo>
                  <a:cubicBezTo>
                    <a:pt x="312032" y="508495"/>
                    <a:pt x="322183" y="518525"/>
                    <a:pt x="322183" y="531041"/>
                  </a:cubicBezTo>
                  <a:cubicBezTo>
                    <a:pt x="322183" y="543467"/>
                    <a:pt x="312121" y="553586"/>
                    <a:pt x="299567" y="553586"/>
                  </a:cubicBezTo>
                  <a:cubicBezTo>
                    <a:pt x="287101" y="553586"/>
                    <a:pt x="276951" y="543556"/>
                    <a:pt x="276951" y="531129"/>
                  </a:cubicBezTo>
                  <a:cubicBezTo>
                    <a:pt x="276951" y="518614"/>
                    <a:pt x="287012" y="508495"/>
                    <a:pt x="299478" y="508495"/>
                  </a:cubicBezTo>
                  <a:close/>
                  <a:moveTo>
                    <a:pt x="360103" y="508353"/>
                  </a:moveTo>
                  <a:cubicBezTo>
                    <a:pt x="372564" y="508353"/>
                    <a:pt x="382710" y="518399"/>
                    <a:pt x="382710" y="530845"/>
                  </a:cubicBezTo>
                  <a:cubicBezTo>
                    <a:pt x="382799" y="543380"/>
                    <a:pt x="372653" y="553515"/>
                    <a:pt x="360192" y="553515"/>
                  </a:cubicBezTo>
                  <a:lnTo>
                    <a:pt x="360103" y="553515"/>
                  </a:lnTo>
                  <a:cubicBezTo>
                    <a:pt x="347643" y="553515"/>
                    <a:pt x="337585" y="543380"/>
                    <a:pt x="337496" y="530934"/>
                  </a:cubicBezTo>
                  <a:cubicBezTo>
                    <a:pt x="337496" y="518488"/>
                    <a:pt x="347643" y="508353"/>
                    <a:pt x="360103" y="508353"/>
                  </a:cubicBezTo>
                  <a:close/>
                  <a:moveTo>
                    <a:pt x="420727" y="508301"/>
                  </a:moveTo>
                  <a:cubicBezTo>
                    <a:pt x="433193" y="508212"/>
                    <a:pt x="443343" y="518343"/>
                    <a:pt x="443343" y="530784"/>
                  </a:cubicBezTo>
                  <a:cubicBezTo>
                    <a:pt x="443343" y="543225"/>
                    <a:pt x="433282" y="553355"/>
                    <a:pt x="420727" y="553444"/>
                  </a:cubicBezTo>
                  <a:cubicBezTo>
                    <a:pt x="408262" y="553444"/>
                    <a:pt x="398111" y="543314"/>
                    <a:pt x="398111" y="530873"/>
                  </a:cubicBezTo>
                  <a:cubicBezTo>
                    <a:pt x="398111" y="518432"/>
                    <a:pt x="408173" y="508301"/>
                    <a:pt x="420727" y="508301"/>
                  </a:cubicBezTo>
                  <a:close/>
                  <a:moveTo>
                    <a:pt x="481219" y="508142"/>
                  </a:moveTo>
                  <a:cubicBezTo>
                    <a:pt x="493754" y="508142"/>
                    <a:pt x="503889" y="518261"/>
                    <a:pt x="503889" y="530688"/>
                  </a:cubicBezTo>
                  <a:cubicBezTo>
                    <a:pt x="503889" y="543114"/>
                    <a:pt x="493754" y="553233"/>
                    <a:pt x="481308" y="553233"/>
                  </a:cubicBezTo>
                  <a:cubicBezTo>
                    <a:pt x="468862" y="553233"/>
                    <a:pt x="458727" y="543203"/>
                    <a:pt x="458727" y="530776"/>
                  </a:cubicBezTo>
                  <a:cubicBezTo>
                    <a:pt x="458727" y="518350"/>
                    <a:pt x="468773" y="508231"/>
                    <a:pt x="481219" y="508142"/>
                  </a:cubicBezTo>
                  <a:close/>
                  <a:moveTo>
                    <a:pt x="545190" y="496115"/>
                  </a:moveTo>
                  <a:cubicBezTo>
                    <a:pt x="550799" y="497547"/>
                    <a:pt x="555851" y="501124"/>
                    <a:pt x="559011" y="506499"/>
                  </a:cubicBezTo>
                  <a:cubicBezTo>
                    <a:pt x="565421" y="517162"/>
                    <a:pt x="561860" y="531024"/>
                    <a:pt x="551088" y="537421"/>
                  </a:cubicBezTo>
                  <a:cubicBezTo>
                    <a:pt x="547438" y="539554"/>
                    <a:pt x="543521" y="540531"/>
                    <a:pt x="539604" y="540531"/>
                  </a:cubicBezTo>
                  <a:cubicBezTo>
                    <a:pt x="531858" y="540531"/>
                    <a:pt x="524380" y="536622"/>
                    <a:pt x="520107" y="529424"/>
                  </a:cubicBezTo>
                  <a:cubicBezTo>
                    <a:pt x="513697" y="518762"/>
                    <a:pt x="517258" y="504900"/>
                    <a:pt x="528030" y="498591"/>
                  </a:cubicBezTo>
                  <a:cubicBezTo>
                    <a:pt x="533416" y="495393"/>
                    <a:pt x="539581" y="494682"/>
                    <a:pt x="545190" y="496115"/>
                  </a:cubicBezTo>
                  <a:close/>
                  <a:moveTo>
                    <a:pt x="586442" y="451772"/>
                  </a:moveTo>
                  <a:cubicBezTo>
                    <a:pt x="598109" y="456390"/>
                    <a:pt x="603809" y="469442"/>
                    <a:pt x="599178" y="481074"/>
                  </a:cubicBezTo>
                  <a:cubicBezTo>
                    <a:pt x="595704" y="489953"/>
                    <a:pt x="587154" y="495370"/>
                    <a:pt x="578159" y="495370"/>
                  </a:cubicBezTo>
                  <a:cubicBezTo>
                    <a:pt x="575398" y="495370"/>
                    <a:pt x="572637" y="494837"/>
                    <a:pt x="569876" y="493772"/>
                  </a:cubicBezTo>
                  <a:cubicBezTo>
                    <a:pt x="558208" y="489154"/>
                    <a:pt x="552508" y="476102"/>
                    <a:pt x="557139" y="464470"/>
                  </a:cubicBezTo>
                  <a:cubicBezTo>
                    <a:pt x="561682" y="452927"/>
                    <a:pt x="574863" y="447244"/>
                    <a:pt x="586442" y="451772"/>
                  </a:cubicBezTo>
                  <a:close/>
                  <a:moveTo>
                    <a:pt x="574485" y="391786"/>
                  </a:moveTo>
                  <a:cubicBezTo>
                    <a:pt x="586413" y="388322"/>
                    <a:pt x="598965" y="395162"/>
                    <a:pt x="602525" y="407154"/>
                  </a:cubicBezTo>
                  <a:cubicBezTo>
                    <a:pt x="605997" y="419057"/>
                    <a:pt x="599143" y="431582"/>
                    <a:pt x="587214" y="435136"/>
                  </a:cubicBezTo>
                  <a:cubicBezTo>
                    <a:pt x="585078" y="435757"/>
                    <a:pt x="582941" y="436024"/>
                    <a:pt x="580805" y="436024"/>
                  </a:cubicBezTo>
                  <a:cubicBezTo>
                    <a:pt x="571013" y="436024"/>
                    <a:pt x="562022" y="429628"/>
                    <a:pt x="559085" y="419857"/>
                  </a:cubicBezTo>
                  <a:cubicBezTo>
                    <a:pt x="555613" y="407865"/>
                    <a:pt x="562467" y="395339"/>
                    <a:pt x="574485" y="391786"/>
                  </a:cubicBezTo>
                  <a:close/>
                  <a:moveTo>
                    <a:pt x="542824" y="342755"/>
                  </a:moveTo>
                  <a:cubicBezTo>
                    <a:pt x="548524" y="341821"/>
                    <a:pt x="554580" y="343066"/>
                    <a:pt x="559657" y="346712"/>
                  </a:cubicBezTo>
                  <a:cubicBezTo>
                    <a:pt x="569810" y="354003"/>
                    <a:pt x="572126" y="368142"/>
                    <a:pt x="564823" y="378279"/>
                  </a:cubicBezTo>
                  <a:cubicBezTo>
                    <a:pt x="560370" y="384326"/>
                    <a:pt x="553423" y="387616"/>
                    <a:pt x="546386" y="387616"/>
                  </a:cubicBezTo>
                  <a:cubicBezTo>
                    <a:pt x="541844" y="387616"/>
                    <a:pt x="537213" y="386193"/>
                    <a:pt x="533205" y="383348"/>
                  </a:cubicBezTo>
                  <a:cubicBezTo>
                    <a:pt x="523052" y="376056"/>
                    <a:pt x="520825" y="361917"/>
                    <a:pt x="528128" y="351869"/>
                  </a:cubicBezTo>
                  <a:cubicBezTo>
                    <a:pt x="531780" y="346801"/>
                    <a:pt x="537124" y="343688"/>
                    <a:pt x="542824" y="342755"/>
                  </a:cubicBezTo>
                  <a:close/>
                  <a:moveTo>
                    <a:pt x="428904" y="325377"/>
                  </a:moveTo>
                  <a:cubicBezTo>
                    <a:pt x="441365" y="325377"/>
                    <a:pt x="451511" y="335423"/>
                    <a:pt x="451511" y="347869"/>
                  </a:cubicBezTo>
                  <a:cubicBezTo>
                    <a:pt x="451600" y="360404"/>
                    <a:pt x="441454" y="370539"/>
                    <a:pt x="428993" y="370539"/>
                  </a:cubicBezTo>
                  <a:lnTo>
                    <a:pt x="428904" y="370539"/>
                  </a:lnTo>
                  <a:cubicBezTo>
                    <a:pt x="416444" y="370539"/>
                    <a:pt x="406386" y="360404"/>
                    <a:pt x="406297" y="347958"/>
                  </a:cubicBezTo>
                  <a:cubicBezTo>
                    <a:pt x="406297" y="335512"/>
                    <a:pt x="416444" y="325377"/>
                    <a:pt x="428904" y="325377"/>
                  </a:cubicBezTo>
                  <a:close/>
                  <a:moveTo>
                    <a:pt x="489405" y="325236"/>
                  </a:moveTo>
                  <a:cubicBezTo>
                    <a:pt x="501940" y="325236"/>
                    <a:pt x="512075" y="335355"/>
                    <a:pt x="512075" y="347781"/>
                  </a:cubicBezTo>
                  <a:cubicBezTo>
                    <a:pt x="512075" y="360208"/>
                    <a:pt x="502029" y="370327"/>
                    <a:pt x="489583" y="370327"/>
                  </a:cubicBezTo>
                  <a:lnTo>
                    <a:pt x="489494" y="370327"/>
                  </a:lnTo>
                  <a:cubicBezTo>
                    <a:pt x="477048" y="370327"/>
                    <a:pt x="466913" y="360297"/>
                    <a:pt x="466913" y="347870"/>
                  </a:cubicBezTo>
                  <a:cubicBezTo>
                    <a:pt x="466913" y="335443"/>
                    <a:pt x="476959" y="325325"/>
                    <a:pt x="489405" y="325236"/>
                  </a:cubicBezTo>
                  <a:close/>
                  <a:moveTo>
                    <a:pt x="374424" y="324431"/>
                  </a:moveTo>
                  <a:cubicBezTo>
                    <a:pt x="386450" y="327630"/>
                    <a:pt x="393666" y="340071"/>
                    <a:pt x="390370" y="352068"/>
                  </a:cubicBezTo>
                  <a:cubicBezTo>
                    <a:pt x="387608" y="362199"/>
                    <a:pt x="378522" y="368775"/>
                    <a:pt x="368545" y="368775"/>
                  </a:cubicBezTo>
                  <a:cubicBezTo>
                    <a:pt x="366585" y="368775"/>
                    <a:pt x="364625" y="368508"/>
                    <a:pt x="362576" y="367975"/>
                  </a:cubicBezTo>
                  <a:cubicBezTo>
                    <a:pt x="350550" y="364687"/>
                    <a:pt x="343423" y="352335"/>
                    <a:pt x="346719" y="340338"/>
                  </a:cubicBezTo>
                  <a:cubicBezTo>
                    <a:pt x="349926" y="328252"/>
                    <a:pt x="362398" y="321143"/>
                    <a:pt x="374424" y="324431"/>
                  </a:cubicBezTo>
                  <a:close/>
                  <a:moveTo>
                    <a:pt x="325656" y="281731"/>
                  </a:moveTo>
                  <a:cubicBezTo>
                    <a:pt x="337944" y="279510"/>
                    <a:pt x="349697" y="287683"/>
                    <a:pt x="351923" y="299943"/>
                  </a:cubicBezTo>
                  <a:cubicBezTo>
                    <a:pt x="354149" y="312203"/>
                    <a:pt x="345957" y="323930"/>
                    <a:pt x="333670" y="326152"/>
                  </a:cubicBezTo>
                  <a:cubicBezTo>
                    <a:pt x="332334" y="326418"/>
                    <a:pt x="330999" y="326507"/>
                    <a:pt x="329663" y="326507"/>
                  </a:cubicBezTo>
                  <a:cubicBezTo>
                    <a:pt x="318889" y="326507"/>
                    <a:pt x="309362" y="318867"/>
                    <a:pt x="307403" y="307939"/>
                  </a:cubicBezTo>
                  <a:cubicBezTo>
                    <a:pt x="305177" y="295679"/>
                    <a:pt x="313369" y="283952"/>
                    <a:pt x="325656" y="281731"/>
                  </a:cubicBezTo>
                  <a:close/>
                  <a:moveTo>
                    <a:pt x="110724" y="258795"/>
                  </a:moveTo>
                  <a:cubicBezTo>
                    <a:pt x="92834" y="258884"/>
                    <a:pt x="78326" y="273371"/>
                    <a:pt x="78326" y="291235"/>
                  </a:cubicBezTo>
                  <a:cubicBezTo>
                    <a:pt x="78415" y="309188"/>
                    <a:pt x="92923" y="323586"/>
                    <a:pt x="110813" y="323586"/>
                  </a:cubicBezTo>
                  <a:cubicBezTo>
                    <a:pt x="128793" y="323586"/>
                    <a:pt x="143212" y="309011"/>
                    <a:pt x="143212" y="291146"/>
                  </a:cubicBezTo>
                  <a:cubicBezTo>
                    <a:pt x="143212" y="273282"/>
                    <a:pt x="128615" y="258795"/>
                    <a:pt x="110724" y="258795"/>
                  </a:cubicBezTo>
                  <a:close/>
                  <a:moveTo>
                    <a:pt x="354539" y="228405"/>
                  </a:moveTo>
                  <a:cubicBezTo>
                    <a:pt x="360250" y="229305"/>
                    <a:pt x="365616" y="232396"/>
                    <a:pt x="369268" y="237464"/>
                  </a:cubicBezTo>
                  <a:cubicBezTo>
                    <a:pt x="376660" y="247512"/>
                    <a:pt x="374433" y="261651"/>
                    <a:pt x="364280" y="269032"/>
                  </a:cubicBezTo>
                  <a:cubicBezTo>
                    <a:pt x="360272" y="271877"/>
                    <a:pt x="355641" y="273300"/>
                    <a:pt x="351010" y="273300"/>
                  </a:cubicBezTo>
                  <a:cubicBezTo>
                    <a:pt x="344063" y="273300"/>
                    <a:pt x="337115" y="270099"/>
                    <a:pt x="332662" y="263963"/>
                  </a:cubicBezTo>
                  <a:cubicBezTo>
                    <a:pt x="325359" y="253915"/>
                    <a:pt x="327586" y="239776"/>
                    <a:pt x="337739" y="232484"/>
                  </a:cubicBezTo>
                  <a:cubicBezTo>
                    <a:pt x="342771" y="228794"/>
                    <a:pt x="348828" y="227505"/>
                    <a:pt x="354539" y="228405"/>
                  </a:cubicBezTo>
                  <a:close/>
                  <a:moveTo>
                    <a:pt x="474136" y="217836"/>
                  </a:moveTo>
                  <a:cubicBezTo>
                    <a:pt x="486597" y="217836"/>
                    <a:pt x="496743" y="227882"/>
                    <a:pt x="496743" y="240417"/>
                  </a:cubicBezTo>
                  <a:cubicBezTo>
                    <a:pt x="496832" y="252863"/>
                    <a:pt x="486686" y="262998"/>
                    <a:pt x="474225" y="262998"/>
                  </a:cubicBezTo>
                  <a:lnTo>
                    <a:pt x="474136" y="262998"/>
                  </a:lnTo>
                  <a:cubicBezTo>
                    <a:pt x="461676" y="262998"/>
                    <a:pt x="451618" y="252952"/>
                    <a:pt x="451529" y="240506"/>
                  </a:cubicBezTo>
                  <a:cubicBezTo>
                    <a:pt x="451529" y="228060"/>
                    <a:pt x="461676" y="217925"/>
                    <a:pt x="474136" y="217836"/>
                  </a:cubicBezTo>
                  <a:close/>
                  <a:moveTo>
                    <a:pt x="409402" y="217836"/>
                  </a:moveTo>
                  <a:cubicBezTo>
                    <a:pt x="421848" y="217836"/>
                    <a:pt x="431983" y="227882"/>
                    <a:pt x="431983" y="240417"/>
                  </a:cubicBezTo>
                  <a:cubicBezTo>
                    <a:pt x="431983" y="252863"/>
                    <a:pt x="421937" y="262998"/>
                    <a:pt x="409491" y="262998"/>
                  </a:cubicBezTo>
                  <a:lnTo>
                    <a:pt x="409402" y="262998"/>
                  </a:lnTo>
                  <a:cubicBezTo>
                    <a:pt x="396956" y="262998"/>
                    <a:pt x="386821" y="252952"/>
                    <a:pt x="386821" y="240506"/>
                  </a:cubicBezTo>
                  <a:cubicBezTo>
                    <a:pt x="386821" y="228060"/>
                    <a:pt x="396867" y="217925"/>
                    <a:pt x="409402" y="217836"/>
                  </a:cubicBezTo>
                  <a:close/>
                  <a:moveTo>
                    <a:pt x="110546" y="175073"/>
                  </a:moveTo>
                  <a:lnTo>
                    <a:pt x="110813" y="175073"/>
                  </a:lnTo>
                  <a:cubicBezTo>
                    <a:pt x="140453" y="175073"/>
                    <a:pt x="168223" y="186271"/>
                    <a:pt x="189050" y="206624"/>
                  </a:cubicBezTo>
                  <a:cubicBezTo>
                    <a:pt x="209967" y="227066"/>
                    <a:pt x="221538" y="254529"/>
                    <a:pt x="221538" y="283947"/>
                  </a:cubicBezTo>
                  <a:cubicBezTo>
                    <a:pt x="221627" y="331319"/>
                    <a:pt x="150332" y="439304"/>
                    <a:pt x="111080" y="493253"/>
                  </a:cubicBezTo>
                  <a:cubicBezTo>
                    <a:pt x="71739" y="439927"/>
                    <a:pt x="89" y="333274"/>
                    <a:pt x="0" y="285903"/>
                  </a:cubicBezTo>
                  <a:cubicBezTo>
                    <a:pt x="-89" y="224933"/>
                    <a:pt x="49488" y="175251"/>
                    <a:pt x="110546" y="175073"/>
                  </a:cubicBezTo>
                  <a:close/>
                  <a:moveTo>
                    <a:pt x="537831" y="52891"/>
                  </a:moveTo>
                  <a:cubicBezTo>
                    <a:pt x="523232" y="52891"/>
                    <a:pt x="511393" y="64714"/>
                    <a:pt x="511393" y="79381"/>
                  </a:cubicBezTo>
                  <a:cubicBezTo>
                    <a:pt x="511393" y="93959"/>
                    <a:pt x="523321" y="105782"/>
                    <a:pt x="537920" y="105693"/>
                  </a:cubicBezTo>
                  <a:cubicBezTo>
                    <a:pt x="552519" y="105693"/>
                    <a:pt x="564358" y="93871"/>
                    <a:pt x="564358" y="79292"/>
                  </a:cubicBezTo>
                  <a:cubicBezTo>
                    <a:pt x="564269" y="64625"/>
                    <a:pt x="552430" y="52891"/>
                    <a:pt x="537831" y="52891"/>
                  </a:cubicBezTo>
                  <a:close/>
                  <a:moveTo>
                    <a:pt x="537742" y="0"/>
                  </a:moveTo>
                  <a:lnTo>
                    <a:pt x="537831" y="0"/>
                  </a:lnTo>
                  <a:cubicBezTo>
                    <a:pt x="576909" y="0"/>
                    <a:pt x="607531" y="30046"/>
                    <a:pt x="607620" y="68447"/>
                  </a:cubicBezTo>
                  <a:cubicBezTo>
                    <a:pt x="607620" y="95204"/>
                    <a:pt x="568809" y="158229"/>
                    <a:pt x="538009" y="201253"/>
                  </a:cubicBezTo>
                  <a:cubicBezTo>
                    <a:pt x="507120" y="158762"/>
                    <a:pt x="468131" y="96537"/>
                    <a:pt x="468131" y="69781"/>
                  </a:cubicBezTo>
                  <a:cubicBezTo>
                    <a:pt x="468042" y="31379"/>
                    <a:pt x="499287" y="89"/>
                    <a:pt x="5377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" name="组合 5">
            <a:extLst>
              <a:ext uri="{FF2B5EF4-FFF2-40B4-BE49-F238E27FC236}">
                <a16:creationId xmlns:a16="http://schemas.microsoft.com/office/drawing/2014/main" id="{5CEC0399-10A3-4660-9CD1-AE014B907631}"/>
              </a:ext>
            </a:extLst>
          </p:cNvPr>
          <p:cNvGrpSpPr/>
          <p:nvPr/>
        </p:nvGrpSpPr>
        <p:grpSpPr>
          <a:xfrm>
            <a:off x="1412279" y="4061504"/>
            <a:ext cx="1208738" cy="1208738"/>
            <a:chOff x="1414593" y="4188506"/>
            <a:chExt cx="1208738" cy="1208738"/>
          </a:xfrm>
        </p:grpSpPr>
        <p:sp>
          <p:nvSpPr>
            <p:cNvPr id="7" name="椭圆 6">
              <a:extLst>
                <a:ext uri="{FF2B5EF4-FFF2-40B4-BE49-F238E27FC236}">
                  <a16:creationId xmlns:a16="http://schemas.microsoft.com/office/drawing/2014/main" id="{49D1E151-DD1C-406C-AD7F-42C371762188}"/>
                </a:ext>
              </a:extLst>
            </p:cNvPr>
            <p:cNvSpPr/>
            <p:nvPr/>
          </p:nvSpPr>
          <p:spPr>
            <a:xfrm>
              <a:off x="1414593" y="4188506"/>
              <a:ext cx="1208738" cy="12087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stack-of-two-books_46392">
              <a:extLst>
                <a:ext uri="{FF2B5EF4-FFF2-40B4-BE49-F238E27FC236}">
                  <a16:creationId xmlns:a16="http://schemas.microsoft.com/office/drawing/2014/main" id="{38867AB5-8A9E-4412-AF78-8574231CB29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30867" y="4432589"/>
              <a:ext cx="776190" cy="720573"/>
            </a:xfrm>
            <a:custGeom>
              <a:avLst/>
              <a:gdLst>
                <a:gd name="connsiteX0" fmla="*/ 331621 w 608704"/>
                <a:gd name="connsiteY0" fmla="*/ 496781 h 565088"/>
                <a:gd name="connsiteX1" fmla="*/ 441006 w 608704"/>
                <a:gd name="connsiteY1" fmla="*/ 496781 h 565088"/>
                <a:gd name="connsiteX2" fmla="*/ 446506 w 608704"/>
                <a:gd name="connsiteY2" fmla="*/ 497758 h 565088"/>
                <a:gd name="connsiteX3" fmla="*/ 454289 w 608704"/>
                <a:gd name="connsiteY3" fmla="*/ 504273 h 565088"/>
                <a:gd name="connsiteX4" fmla="*/ 456526 w 608704"/>
                <a:gd name="connsiteY4" fmla="*/ 512276 h 565088"/>
                <a:gd name="connsiteX5" fmla="*/ 456526 w 608704"/>
                <a:gd name="connsiteY5" fmla="*/ 517999 h 565088"/>
                <a:gd name="connsiteX6" fmla="*/ 456526 w 608704"/>
                <a:gd name="connsiteY6" fmla="*/ 549547 h 565088"/>
                <a:gd name="connsiteX7" fmla="*/ 441006 w 608704"/>
                <a:gd name="connsiteY7" fmla="*/ 565088 h 565088"/>
                <a:gd name="connsiteX8" fmla="*/ 331621 w 608704"/>
                <a:gd name="connsiteY8" fmla="*/ 565088 h 565088"/>
                <a:gd name="connsiteX9" fmla="*/ 316101 w 608704"/>
                <a:gd name="connsiteY9" fmla="*/ 549547 h 565088"/>
                <a:gd name="connsiteX10" fmla="*/ 316101 w 608704"/>
                <a:gd name="connsiteY10" fmla="*/ 517627 h 565088"/>
                <a:gd name="connsiteX11" fmla="*/ 316101 w 608704"/>
                <a:gd name="connsiteY11" fmla="*/ 512276 h 565088"/>
                <a:gd name="connsiteX12" fmla="*/ 318525 w 608704"/>
                <a:gd name="connsiteY12" fmla="*/ 503947 h 565088"/>
                <a:gd name="connsiteX13" fmla="*/ 326401 w 608704"/>
                <a:gd name="connsiteY13" fmla="*/ 497712 h 565088"/>
                <a:gd name="connsiteX14" fmla="*/ 331621 w 608704"/>
                <a:gd name="connsiteY14" fmla="*/ 496781 h 565088"/>
                <a:gd name="connsiteX15" fmla="*/ 166349 w 608704"/>
                <a:gd name="connsiteY15" fmla="*/ 496640 h 565088"/>
                <a:gd name="connsiteX16" fmla="*/ 275680 w 608704"/>
                <a:gd name="connsiteY16" fmla="*/ 496640 h 565088"/>
                <a:gd name="connsiteX17" fmla="*/ 282109 w 608704"/>
                <a:gd name="connsiteY17" fmla="*/ 498083 h 565088"/>
                <a:gd name="connsiteX18" fmla="*/ 289515 w 608704"/>
                <a:gd name="connsiteY18" fmla="*/ 505202 h 565088"/>
                <a:gd name="connsiteX19" fmla="*/ 291192 w 608704"/>
                <a:gd name="connsiteY19" fmla="*/ 512181 h 565088"/>
                <a:gd name="connsiteX20" fmla="*/ 291192 w 608704"/>
                <a:gd name="connsiteY20" fmla="*/ 518928 h 565088"/>
                <a:gd name="connsiteX21" fmla="*/ 291192 w 608704"/>
                <a:gd name="connsiteY21" fmla="*/ 549453 h 565088"/>
                <a:gd name="connsiteX22" fmla="*/ 275680 w 608704"/>
                <a:gd name="connsiteY22" fmla="*/ 564947 h 565088"/>
                <a:gd name="connsiteX23" fmla="*/ 166349 w 608704"/>
                <a:gd name="connsiteY23" fmla="*/ 564947 h 565088"/>
                <a:gd name="connsiteX24" fmla="*/ 150884 w 608704"/>
                <a:gd name="connsiteY24" fmla="*/ 549406 h 565088"/>
                <a:gd name="connsiteX25" fmla="*/ 150884 w 608704"/>
                <a:gd name="connsiteY25" fmla="*/ 516276 h 565088"/>
                <a:gd name="connsiteX26" fmla="*/ 150884 w 608704"/>
                <a:gd name="connsiteY26" fmla="*/ 512181 h 565088"/>
                <a:gd name="connsiteX27" fmla="*/ 153912 w 608704"/>
                <a:gd name="connsiteY27" fmla="*/ 502922 h 565088"/>
                <a:gd name="connsiteX28" fmla="*/ 162064 w 608704"/>
                <a:gd name="connsiteY28" fmla="*/ 497292 h 565088"/>
                <a:gd name="connsiteX29" fmla="*/ 166349 w 608704"/>
                <a:gd name="connsiteY29" fmla="*/ 496640 h 565088"/>
                <a:gd name="connsiteX30" fmla="*/ 560321 w 608704"/>
                <a:gd name="connsiteY30" fmla="*/ 169851 h 565088"/>
                <a:gd name="connsiteX31" fmla="*/ 572108 w 608704"/>
                <a:gd name="connsiteY31" fmla="*/ 175247 h 565088"/>
                <a:gd name="connsiteX32" fmla="*/ 577884 w 608704"/>
                <a:gd name="connsiteY32" fmla="*/ 346298 h 565088"/>
                <a:gd name="connsiteX33" fmla="*/ 535489 w 608704"/>
                <a:gd name="connsiteY33" fmla="*/ 388677 h 565088"/>
                <a:gd name="connsiteX34" fmla="*/ 492862 w 608704"/>
                <a:gd name="connsiteY34" fmla="*/ 424822 h 565088"/>
                <a:gd name="connsiteX35" fmla="*/ 455964 w 608704"/>
                <a:gd name="connsiteY35" fmla="*/ 451292 h 565088"/>
                <a:gd name="connsiteX36" fmla="*/ 446972 w 608704"/>
                <a:gd name="connsiteY36" fmla="*/ 468876 h 565088"/>
                <a:gd name="connsiteX37" fmla="*/ 446879 w 608704"/>
                <a:gd name="connsiteY37" fmla="*/ 478645 h 565088"/>
                <a:gd name="connsiteX38" fmla="*/ 441056 w 608704"/>
                <a:gd name="connsiteY38" fmla="*/ 478180 h 565088"/>
                <a:gd name="connsiteX39" fmla="*/ 331714 w 608704"/>
                <a:gd name="connsiteY39" fmla="*/ 478180 h 565088"/>
                <a:gd name="connsiteX40" fmla="*/ 326263 w 608704"/>
                <a:gd name="connsiteY40" fmla="*/ 478598 h 565088"/>
                <a:gd name="connsiteX41" fmla="*/ 326263 w 608704"/>
                <a:gd name="connsiteY41" fmla="*/ 409517 h 565088"/>
                <a:gd name="connsiteX42" fmla="*/ 327148 w 608704"/>
                <a:gd name="connsiteY42" fmla="*/ 404307 h 565088"/>
                <a:gd name="connsiteX43" fmla="*/ 434301 w 608704"/>
                <a:gd name="connsiteY43" fmla="*/ 313130 h 565088"/>
                <a:gd name="connsiteX44" fmla="*/ 441568 w 608704"/>
                <a:gd name="connsiteY44" fmla="*/ 309036 h 565088"/>
                <a:gd name="connsiteX45" fmla="*/ 476136 w 608704"/>
                <a:gd name="connsiteY45" fmla="*/ 274472 h 565088"/>
                <a:gd name="connsiteX46" fmla="*/ 487131 w 608704"/>
                <a:gd name="connsiteY46" fmla="*/ 269960 h 565088"/>
                <a:gd name="connsiteX47" fmla="*/ 498126 w 608704"/>
                <a:gd name="connsiteY47" fmla="*/ 274472 h 565088"/>
                <a:gd name="connsiteX48" fmla="*/ 510612 w 608704"/>
                <a:gd name="connsiteY48" fmla="*/ 286986 h 565088"/>
                <a:gd name="connsiteX49" fmla="*/ 513873 w 608704"/>
                <a:gd name="connsiteY49" fmla="*/ 290242 h 565088"/>
                <a:gd name="connsiteX50" fmla="*/ 513873 w 608704"/>
                <a:gd name="connsiteY50" fmla="*/ 312199 h 565088"/>
                <a:gd name="connsiteX51" fmla="*/ 445948 w 608704"/>
                <a:gd name="connsiteY51" fmla="*/ 379978 h 565088"/>
                <a:gd name="connsiteX52" fmla="*/ 445948 w 608704"/>
                <a:gd name="connsiteY52" fmla="*/ 388723 h 565088"/>
                <a:gd name="connsiteX53" fmla="*/ 447159 w 608704"/>
                <a:gd name="connsiteY53" fmla="*/ 389886 h 565088"/>
                <a:gd name="connsiteX54" fmla="*/ 451538 w 608704"/>
                <a:gd name="connsiteY54" fmla="*/ 391700 h 565088"/>
                <a:gd name="connsiteX55" fmla="*/ 455964 w 608704"/>
                <a:gd name="connsiteY55" fmla="*/ 389886 h 565088"/>
                <a:gd name="connsiteX56" fmla="*/ 533626 w 608704"/>
                <a:gd name="connsiteY56" fmla="*/ 312292 h 565088"/>
                <a:gd name="connsiteX57" fmla="*/ 533999 w 608704"/>
                <a:gd name="connsiteY57" fmla="*/ 209345 h 565088"/>
                <a:gd name="connsiteX58" fmla="*/ 535024 w 608704"/>
                <a:gd name="connsiteY58" fmla="*/ 188644 h 565088"/>
                <a:gd name="connsiteX59" fmla="*/ 535909 w 608704"/>
                <a:gd name="connsiteY59" fmla="*/ 187761 h 565088"/>
                <a:gd name="connsiteX60" fmla="*/ 549326 w 608704"/>
                <a:gd name="connsiteY60" fmla="*/ 174363 h 565088"/>
                <a:gd name="connsiteX61" fmla="*/ 560321 w 608704"/>
                <a:gd name="connsiteY61" fmla="*/ 169851 h 565088"/>
                <a:gd name="connsiteX62" fmla="*/ 48337 w 608704"/>
                <a:gd name="connsiteY62" fmla="*/ 169851 h 565088"/>
                <a:gd name="connsiteX63" fmla="*/ 59331 w 608704"/>
                <a:gd name="connsiteY63" fmla="*/ 174364 h 565088"/>
                <a:gd name="connsiteX64" fmla="*/ 72749 w 608704"/>
                <a:gd name="connsiteY64" fmla="*/ 187763 h 565088"/>
                <a:gd name="connsiteX65" fmla="*/ 73587 w 608704"/>
                <a:gd name="connsiteY65" fmla="*/ 188647 h 565088"/>
                <a:gd name="connsiteX66" fmla="*/ 74659 w 608704"/>
                <a:gd name="connsiteY66" fmla="*/ 209352 h 565088"/>
                <a:gd name="connsiteX67" fmla="*/ 75031 w 608704"/>
                <a:gd name="connsiteY67" fmla="*/ 312361 h 565088"/>
                <a:gd name="connsiteX68" fmla="*/ 152601 w 608704"/>
                <a:gd name="connsiteY68" fmla="*/ 389874 h 565088"/>
                <a:gd name="connsiteX69" fmla="*/ 157027 w 608704"/>
                <a:gd name="connsiteY69" fmla="*/ 391688 h 565088"/>
                <a:gd name="connsiteX70" fmla="*/ 161452 w 608704"/>
                <a:gd name="connsiteY70" fmla="*/ 389874 h 565088"/>
                <a:gd name="connsiteX71" fmla="*/ 162617 w 608704"/>
                <a:gd name="connsiteY71" fmla="*/ 388711 h 565088"/>
                <a:gd name="connsiteX72" fmla="*/ 162617 w 608704"/>
                <a:gd name="connsiteY72" fmla="*/ 379964 h 565088"/>
                <a:gd name="connsiteX73" fmla="*/ 94738 w 608704"/>
                <a:gd name="connsiteY73" fmla="*/ 312175 h 565088"/>
                <a:gd name="connsiteX74" fmla="*/ 94738 w 608704"/>
                <a:gd name="connsiteY74" fmla="*/ 290214 h 565088"/>
                <a:gd name="connsiteX75" fmla="*/ 97953 w 608704"/>
                <a:gd name="connsiteY75" fmla="*/ 286958 h 565088"/>
                <a:gd name="connsiteX76" fmla="*/ 110485 w 608704"/>
                <a:gd name="connsiteY76" fmla="*/ 274442 h 565088"/>
                <a:gd name="connsiteX77" fmla="*/ 121480 w 608704"/>
                <a:gd name="connsiteY77" fmla="*/ 269929 h 565088"/>
                <a:gd name="connsiteX78" fmla="*/ 132474 w 608704"/>
                <a:gd name="connsiteY78" fmla="*/ 274442 h 565088"/>
                <a:gd name="connsiteX79" fmla="*/ 167136 w 608704"/>
                <a:gd name="connsiteY79" fmla="*/ 309011 h 565088"/>
                <a:gd name="connsiteX80" fmla="*/ 174404 w 608704"/>
                <a:gd name="connsiteY80" fmla="*/ 313105 h 565088"/>
                <a:gd name="connsiteX81" fmla="*/ 281556 w 608704"/>
                <a:gd name="connsiteY81" fmla="*/ 404297 h 565088"/>
                <a:gd name="connsiteX82" fmla="*/ 282441 w 608704"/>
                <a:gd name="connsiteY82" fmla="*/ 409508 h 565088"/>
                <a:gd name="connsiteX83" fmla="*/ 282441 w 608704"/>
                <a:gd name="connsiteY83" fmla="*/ 478786 h 565088"/>
                <a:gd name="connsiteX84" fmla="*/ 275686 w 608704"/>
                <a:gd name="connsiteY84" fmla="*/ 478088 h 565088"/>
                <a:gd name="connsiteX85" fmla="*/ 166344 w 608704"/>
                <a:gd name="connsiteY85" fmla="*/ 478088 h 565088"/>
                <a:gd name="connsiteX86" fmla="*/ 161825 w 608704"/>
                <a:gd name="connsiteY86" fmla="*/ 478414 h 565088"/>
                <a:gd name="connsiteX87" fmla="*/ 161732 w 608704"/>
                <a:gd name="connsiteY87" fmla="*/ 468783 h 565088"/>
                <a:gd name="connsiteX88" fmla="*/ 152741 w 608704"/>
                <a:gd name="connsiteY88" fmla="*/ 451242 h 565088"/>
                <a:gd name="connsiteX89" fmla="*/ 115842 w 608704"/>
                <a:gd name="connsiteY89" fmla="*/ 424769 h 565088"/>
                <a:gd name="connsiteX90" fmla="*/ 73215 w 608704"/>
                <a:gd name="connsiteY90" fmla="*/ 388711 h 565088"/>
                <a:gd name="connsiteX91" fmla="*/ 30820 w 608704"/>
                <a:gd name="connsiteY91" fmla="*/ 346325 h 565088"/>
                <a:gd name="connsiteX92" fmla="*/ 36596 w 608704"/>
                <a:gd name="connsiteY92" fmla="*/ 175248 h 565088"/>
                <a:gd name="connsiteX93" fmla="*/ 48337 w 608704"/>
                <a:gd name="connsiteY93" fmla="*/ 169851 h 565088"/>
                <a:gd name="connsiteX94" fmla="*/ 101464 w 608704"/>
                <a:gd name="connsiteY94" fmla="*/ 164593 h 565088"/>
                <a:gd name="connsiteX95" fmla="*/ 112641 w 608704"/>
                <a:gd name="connsiteY95" fmla="*/ 169193 h 565088"/>
                <a:gd name="connsiteX96" fmla="*/ 131324 w 608704"/>
                <a:gd name="connsiteY96" fmla="*/ 188128 h 565088"/>
                <a:gd name="connsiteX97" fmla="*/ 131557 w 608704"/>
                <a:gd name="connsiteY97" fmla="*/ 209667 h 565088"/>
                <a:gd name="connsiteX98" fmla="*/ 117486 w 608704"/>
                <a:gd name="connsiteY98" fmla="*/ 224601 h 565088"/>
                <a:gd name="connsiteX99" fmla="*/ 94656 w 608704"/>
                <a:gd name="connsiteY99" fmla="*/ 264005 h 565088"/>
                <a:gd name="connsiteX100" fmla="*/ 81564 w 608704"/>
                <a:gd name="connsiteY100" fmla="*/ 277078 h 565088"/>
                <a:gd name="connsiteX101" fmla="*/ 77091 w 608704"/>
                <a:gd name="connsiteY101" fmla="*/ 282614 h 565088"/>
                <a:gd name="connsiteX102" fmla="*/ 74435 w 608704"/>
                <a:gd name="connsiteY102" fmla="*/ 275542 h 565088"/>
                <a:gd name="connsiteX103" fmla="*/ 73224 w 608704"/>
                <a:gd name="connsiteY103" fmla="*/ 252188 h 565088"/>
                <a:gd name="connsiteX104" fmla="*/ 89158 w 608704"/>
                <a:gd name="connsiteY104" fmla="*/ 221205 h 565088"/>
                <a:gd name="connsiteX105" fmla="*/ 96799 w 608704"/>
                <a:gd name="connsiteY105" fmla="*/ 197851 h 565088"/>
                <a:gd name="connsiteX106" fmla="*/ 86782 w 608704"/>
                <a:gd name="connsiteY106" fmla="*/ 175520 h 565088"/>
                <a:gd name="connsiteX107" fmla="*/ 85617 w 608704"/>
                <a:gd name="connsiteY107" fmla="*/ 174357 h 565088"/>
                <a:gd name="connsiteX108" fmla="*/ 90323 w 608704"/>
                <a:gd name="connsiteY108" fmla="*/ 169379 h 565088"/>
                <a:gd name="connsiteX109" fmla="*/ 101464 w 608704"/>
                <a:gd name="connsiteY109" fmla="*/ 164593 h 565088"/>
                <a:gd name="connsiteX110" fmla="*/ 507200 w 608704"/>
                <a:gd name="connsiteY110" fmla="*/ 164524 h 565088"/>
                <a:gd name="connsiteX111" fmla="*/ 518327 w 608704"/>
                <a:gd name="connsiteY111" fmla="*/ 169311 h 565088"/>
                <a:gd name="connsiteX112" fmla="*/ 523035 w 608704"/>
                <a:gd name="connsiteY112" fmla="*/ 174289 h 565088"/>
                <a:gd name="connsiteX113" fmla="*/ 521870 w 608704"/>
                <a:gd name="connsiteY113" fmla="*/ 175453 h 565088"/>
                <a:gd name="connsiteX114" fmla="*/ 511895 w 608704"/>
                <a:gd name="connsiteY114" fmla="*/ 197788 h 565088"/>
                <a:gd name="connsiteX115" fmla="*/ 519539 w 608704"/>
                <a:gd name="connsiteY115" fmla="*/ 221100 h 565088"/>
                <a:gd name="connsiteX116" fmla="*/ 535387 w 608704"/>
                <a:gd name="connsiteY116" fmla="*/ 252183 h 565088"/>
                <a:gd name="connsiteX117" fmla="*/ 534221 w 608704"/>
                <a:gd name="connsiteY117" fmla="*/ 275542 h 565088"/>
                <a:gd name="connsiteX118" fmla="*/ 531565 w 608704"/>
                <a:gd name="connsiteY118" fmla="*/ 282615 h 565088"/>
                <a:gd name="connsiteX119" fmla="*/ 527090 w 608704"/>
                <a:gd name="connsiteY119" fmla="*/ 277078 h 565088"/>
                <a:gd name="connsiteX120" fmla="*/ 513946 w 608704"/>
                <a:gd name="connsiteY120" fmla="*/ 264002 h 565088"/>
                <a:gd name="connsiteX121" fmla="*/ 491154 w 608704"/>
                <a:gd name="connsiteY121" fmla="*/ 224590 h 565088"/>
                <a:gd name="connsiteX122" fmla="*/ 477032 w 608704"/>
                <a:gd name="connsiteY122" fmla="*/ 209653 h 565088"/>
                <a:gd name="connsiteX123" fmla="*/ 477311 w 608704"/>
                <a:gd name="connsiteY123" fmla="*/ 188109 h 565088"/>
                <a:gd name="connsiteX124" fmla="*/ 496002 w 608704"/>
                <a:gd name="connsiteY124" fmla="*/ 169124 h 565088"/>
                <a:gd name="connsiteX125" fmla="*/ 507200 w 608704"/>
                <a:gd name="connsiteY125" fmla="*/ 164524 h 565088"/>
                <a:gd name="connsiteX126" fmla="*/ 255331 w 608704"/>
                <a:gd name="connsiteY126" fmla="*/ 53303 h 565088"/>
                <a:gd name="connsiteX127" fmla="*/ 244789 w 608704"/>
                <a:gd name="connsiteY127" fmla="*/ 55176 h 565088"/>
                <a:gd name="connsiteX128" fmla="*/ 240503 w 608704"/>
                <a:gd name="connsiteY128" fmla="*/ 74437 h 565088"/>
                <a:gd name="connsiteX129" fmla="*/ 282110 w 608704"/>
                <a:gd name="connsiteY129" fmla="*/ 139662 h 565088"/>
                <a:gd name="connsiteX130" fmla="*/ 268132 w 608704"/>
                <a:gd name="connsiteY130" fmla="*/ 139662 h 565088"/>
                <a:gd name="connsiteX131" fmla="*/ 254154 w 608704"/>
                <a:gd name="connsiteY131" fmla="*/ 153619 h 565088"/>
                <a:gd name="connsiteX132" fmla="*/ 268132 w 608704"/>
                <a:gd name="connsiteY132" fmla="*/ 167576 h 565088"/>
                <a:gd name="connsiteX133" fmla="*/ 292174 w 608704"/>
                <a:gd name="connsiteY133" fmla="*/ 167576 h 565088"/>
                <a:gd name="connsiteX134" fmla="*/ 292174 w 608704"/>
                <a:gd name="connsiteY134" fmla="*/ 177346 h 565088"/>
                <a:gd name="connsiteX135" fmla="*/ 268132 w 608704"/>
                <a:gd name="connsiteY135" fmla="*/ 177346 h 565088"/>
                <a:gd name="connsiteX136" fmla="*/ 254154 w 608704"/>
                <a:gd name="connsiteY136" fmla="*/ 191302 h 565088"/>
                <a:gd name="connsiteX137" fmla="*/ 268132 w 608704"/>
                <a:gd name="connsiteY137" fmla="*/ 205259 h 565088"/>
                <a:gd name="connsiteX138" fmla="*/ 292174 w 608704"/>
                <a:gd name="connsiteY138" fmla="*/ 205259 h 565088"/>
                <a:gd name="connsiteX139" fmla="*/ 292174 w 608704"/>
                <a:gd name="connsiteY139" fmla="*/ 224706 h 565088"/>
                <a:gd name="connsiteX140" fmla="*/ 306151 w 608704"/>
                <a:gd name="connsiteY140" fmla="*/ 238663 h 565088"/>
                <a:gd name="connsiteX141" fmla="*/ 320129 w 608704"/>
                <a:gd name="connsiteY141" fmla="*/ 224706 h 565088"/>
                <a:gd name="connsiteX142" fmla="*/ 320129 w 608704"/>
                <a:gd name="connsiteY142" fmla="*/ 205259 h 565088"/>
                <a:gd name="connsiteX143" fmla="*/ 344171 w 608704"/>
                <a:gd name="connsiteY143" fmla="*/ 205259 h 565088"/>
                <a:gd name="connsiteX144" fmla="*/ 358149 w 608704"/>
                <a:gd name="connsiteY144" fmla="*/ 191302 h 565088"/>
                <a:gd name="connsiteX145" fmla="*/ 344171 w 608704"/>
                <a:gd name="connsiteY145" fmla="*/ 177346 h 565088"/>
                <a:gd name="connsiteX146" fmla="*/ 320129 w 608704"/>
                <a:gd name="connsiteY146" fmla="*/ 177346 h 565088"/>
                <a:gd name="connsiteX147" fmla="*/ 320129 w 608704"/>
                <a:gd name="connsiteY147" fmla="*/ 167576 h 565088"/>
                <a:gd name="connsiteX148" fmla="*/ 344264 w 608704"/>
                <a:gd name="connsiteY148" fmla="*/ 167576 h 565088"/>
                <a:gd name="connsiteX149" fmla="*/ 358242 w 608704"/>
                <a:gd name="connsiteY149" fmla="*/ 153619 h 565088"/>
                <a:gd name="connsiteX150" fmla="*/ 344264 w 608704"/>
                <a:gd name="connsiteY150" fmla="*/ 139662 h 565088"/>
                <a:gd name="connsiteX151" fmla="*/ 330286 w 608704"/>
                <a:gd name="connsiteY151" fmla="*/ 139662 h 565088"/>
                <a:gd name="connsiteX152" fmla="*/ 371893 w 608704"/>
                <a:gd name="connsiteY152" fmla="*/ 74437 h 565088"/>
                <a:gd name="connsiteX153" fmla="*/ 367793 w 608704"/>
                <a:gd name="connsiteY153" fmla="*/ 55176 h 565088"/>
                <a:gd name="connsiteX154" fmla="*/ 348457 w 608704"/>
                <a:gd name="connsiteY154" fmla="*/ 59456 h 565088"/>
                <a:gd name="connsiteX155" fmla="*/ 306291 w 608704"/>
                <a:gd name="connsiteY155" fmla="*/ 125426 h 565088"/>
                <a:gd name="connsiteX156" fmla="*/ 264125 w 608704"/>
                <a:gd name="connsiteY156" fmla="*/ 59456 h 565088"/>
                <a:gd name="connsiteX157" fmla="*/ 255331 w 608704"/>
                <a:gd name="connsiteY157" fmla="*/ 53303 h 565088"/>
                <a:gd name="connsiteX158" fmla="*/ 304940 w 608704"/>
                <a:gd name="connsiteY158" fmla="*/ 0 h 565088"/>
                <a:gd name="connsiteX159" fmla="*/ 447000 w 608704"/>
                <a:gd name="connsiteY159" fmla="*/ 141895 h 565088"/>
                <a:gd name="connsiteX160" fmla="*/ 304940 w 608704"/>
                <a:gd name="connsiteY160" fmla="*/ 283744 h 565088"/>
                <a:gd name="connsiteX161" fmla="*/ 162833 w 608704"/>
                <a:gd name="connsiteY161" fmla="*/ 141895 h 565088"/>
                <a:gd name="connsiteX162" fmla="*/ 304940 w 608704"/>
                <a:gd name="connsiteY162" fmla="*/ 0 h 565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</a:cxnLst>
              <a:rect l="l" t="t" r="r" b="b"/>
              <a:pathLst>
                <a:path w="608704" h="565088">
                  <a:moveTo>
                    <a:pt x="331621" y="496781"/>
                  </a:moveTo>
                  <a:lnTo>
                    <a:pt x="441006" y="496781"/>
                  </a:lnTo>
                  <a:cubicBezTo>
                    <a:pt x="442917" y="496781"/>
                    <a:pt x="444781" y="497060"/>
                    <a:pt x="446506" y="497758"/>
                  </a:cubicBezTo>
                  <a:cubicBezTo>
                    <a:pt x="449815" y="499015"/>
                    <a:pt x="452565" y="501341"/>
                    <a:pt x="454289" y="504273"/>
                  </a:cubicBezTo>
                  <a:cubicBezTo>
                    <a:pt x="455734" y="506646"/>
                    <a:pt x="456526" y="509345"/>
                    <a:pt x="456526" y="512276"/>
                  </a:cubicBezTo>
                  <a:lnTo>
                    <a:pt x="456526" y="517999"/>
                  </a:lnTo>
                  <a:lnTo>
                    <a:pt x="456526" y="549547"/>
                  </a:lnTo>
                  <a:cubicBezTo>
                    <a:pt x="456526" y="558109"/>
                    <a:pt x="449582" y="565088"/>
                    <a:pt x="441006" y="565088"/>
                  </a:cubicBezTo>
                  <a:lnTo>
                    <a:pt x="331621" y="565088"/>
                  </a:lnTo>
                  <a:cubicBezTo>
                    <a:pt x="323046" y="565088"/>
                    <a:pt x="316101" y="558109"/>
                    <a:pt x="316101" y="549547"/>
                  </a:cubicBezTo>
                  <a:lnTo>
                    <a:pt x="316101" y="517627"/>
                  </a:lnTo>
                  <a:lnTo>
                    <a:pt x="316101" y="512276"/>
                  </a:lnTo>
                  <a:cubicBezTo>
                    <a:pt x="316101" y="509251"/>
                    <a:pt x="316940" y="506367"/>
                    <a:pt x="318525" y="503947"/>
                  </a:cubicBezTo>
                  <a:cubicBezTo>
                    <a:pt x="320389" y="501109"/>
                    <a:pt x="323092" y="498875"/>
                    <a:pt x="326401" y="497712"/>
                  </a:cubicBezTo>
                  <a:cubicBezTo>
                    <a:pt x="328032" y="497060"/>
                    <a:pt x="329757" y="496781"/>
                    <a:pt x="331621" y="496781"/>
                  </a:cubicBezTo>
                  <a:close/>
                  <a:moveTo>
                    <a:pt x="166349" y="496640"/>
                  </a:moveTo>
                  <a:lnTo>
                    <a:pt x="275680" y="496640"/>
                  </a:lnTo>
                  <a:cubicBezTo>
                    <a:pt x="277963" y="496640"/>
                    <a:pt x="280152" y="497152"/>
                    <a:pt x="282109" y="498083"/>
                  </a:cubicBezTo>
                  <a:cubicBezTo>
                    <a:pt x="285276" y="499572"/>
                    <a:pt x="287978" y="502038"/>
                    <a:pt x="289515" y="505202"/>
                  </a:cubicBezTo>
                  <a:cubicBezTo>
                    <a:pt x="290587" y="507249"/>
                    <a:pt x="291192" y="509669"/>
                    <a:pt x="291192" y="512181"/>
                  </a:cubicBezTo>
                  <a:lnTo>
                    <a:pt x="291192" y="518928"/>
                  </a:lnTo>
                  <a:lnTo>
                    <a:pt x="291192" y="549453"/>
                  </a:lnTo>
                  <a:cubicBezTo>
                    <a:pt x="291192" y="558014"/>
                    <a:pt x="284251" y="564947"/>
                    <a:pt x="275680" y="564947"/>
                  </a:cubicBezTo>
                  <a:lnTo>
                    <a:pt x="166349" y="564947"/>
                  </a:lnTo>
                  <a:cubicBezTo>
                    <a:pt x="157732" y="564947"/>
                    <a:pt x="150837" y="558014"/>
                    <a:pt x="150884" y="549406"/>
                  </a:cubicBezTo>
                  <a:lnTo>
                    <a:pt x="150884" y="516276"/>
                  </a:lnTo>
                  <a:lnTo>
                    <a:pt x="150884" y="512181"/>
                  </a:lnTo>
                  <a:cubicBezTo>
                    <a:pt x="150884" y="508692"/>
                    <a:pt x="152002" y="505528"/>
                    <a:pt x="153912" y="502922"/>
                  </a:cubicBezTo>
                  <a:cubicBezTo>
                    <a:pt x="155915" y="500270"/>
                    <a:pt x="158756" y="498222"/>
                    <a:pt x="162064" y="497292"/>
                  </a:cubicBezTo>
                  <a:cubicBezTo>
                    <a:pt x="163415" y="496826"/>
                    <a:pt x="164859" y="496640"/>
                    <a:pt x="166349" y="496640"/>
                  </a:cubicBezTo>
                  <a:close/>
                  <a:moveTo>
                    <a:pt x="560321" y="169851"/>
                  </a:moveTo>
                  <a:cubicBezTo>
                    <a:pt x="564653" y="169851"/>
                    <a:pt x="569033" y="171618"/>
                    <a:pt x="572108" y="175247"/>
                  </a:cubicBezTo>
                  <a:cubicBezTo>
                    <a:pt x="650934" y="266843"/>
                    <a:pt x="577884" y="346298"/>
                    <a:pt x="577884" y="346298"/>
                  </a:cubicBezTo>
                  <a:lnTo>
                    <a:pt x="535489" y="388677"/>
                  </a:lnTo>
                  <a:cubicBezTo>
                    <a:pt x="522258" y="401795"/>
                    <a:pt x="508003" y="413890"/>
                    <a:pt x="492862" y="424822"/>
                  </a:cubicBezTo>
                  <a:lnTo>
                    <a:pt x="455964" y="451292"/>
                  </a:lnTo>
                  <a:cubicBezTo>
                    <a:pt x="450373" y="455385"/>
                    <a:pt x="446972" y="461898"/>
                    <a:pt x="446972" y="468876"/>
                  </a:cubicBezTo>
                  <a:lnTo>
                    <a:pt x="446879" y="478645"/>
                  </a:lnTo>
                  <a:cubicBezTo>
                    <a:pt x="445016" y="478366"/>
                    <a:pt x="443059" y="478180"/>
                    <a:pt x="441056" y="478180"/>
                  </a:cubicBezTo>
                  <a:lnTo>
                    <a:pt x="331714" y="478180"/>
                  </a:lnTo>
                  <a:cubicBezTo>
                    <a:pt x="329851" y="478180"/>
                    <a:pt x="328080" y="478273"/>
                    <a:pt x="326263" y="478598"/>
                  </a:cubicBezTo>
                  <a:lnTo>
                    <a:pt x="326263" y="409517"/>
                  </a:lnTo>
                  <a:cubicBezTo>
                    <a:pt x="326263" y="407703"/>
                    <a:pt x="326589" y="405982"/>
                    <a:pt x="327148" y="404307"/>
                  </a:cubicBezTo>
                  <a:cubicBezTo>
                    <a:pt x="350489" y="337599"/>
                    <a:pt x="417063" y="317316"/>
                    <a:pt x="434301" y="313130"/>
                  </a:cubicBezTo>
                  <a:cubicBezTo>
                    <a:pt x="437003" y="312432"/>
                    <a:pt x="439565" y="310990"/>
                    <a:pt x="441568" y="309036"/>
                  </a:cubicBezTo>
                  <a:lnTo>
                    <a:pt x="476136" y="274472"/>
                  </a:lnTo>
                  <a:cubicBezTo>
                    <a:pt x="479211" y="271449"/>
                    <a:pt x="483171" y="269960"/>
                    <a:pt x="487131" y="269960"/>
                  </a:cubicBezTo>
                  <a:cubicBezTo>
                    <a:pt x="491138" y="269960"/>
                    <a:pt x="495098" y="271449"/>
                    <a:pt x="498126" y="274472"/>
                  </a:cubicBezTo>
                  <a:lnTo>
                    <a:pt x="510612" y="286986"/>
                  </a:lnTo>
                  <a:lnTo>
                    <a:pt x="513873" y="290242"/>
                  </a:lnTo>
                  <a:cubicBezTo>
                    <a:pt x="519929" y="296290"/>
                    <a:pt x="519929" y="306105"/>
                    <a:pt x="513873" y="312199"/>
                  </a:cubicBezTo>
                  <a:lnTo>
                    <a:pt x="445948" y="379978"/>
                  </a:lnTo>
                  <a:cubicBezTo>
                    <a:pt x="443525" y="382397"/>
                    <a:pt x="443525" y="386304"/>
                    <a:pt x="445948" y="388723"/>
                  </a:cubicBezTo>
                  <a:lnTo>
                    <a:pt x="447159" y="389886"/>
                  </a:lnTo>
                  <a:cubicBezTo>
                    <a:pt x="448370" y="391096"/>
                    <a:pt x="449954" y="391700"/>
                    <a:pt x="451538" y="391700"/>
                  </a:cubicBezTo>
                  <a:cubicBezTo>
                    <a:pt x="453169" y="391700"/>
                    <a:pt x="454706" y="391142"/>
                    <a:pt x="455964" y="389886"/>
                  </a:cubicBezTo>
                  <a:lnTo>
                    <a:pt x="533626" y="312292"/>
                  </a:lnTo>
                  <a:cubicBezTo>
                    <a:pt x="533626" y="312292"/>
                    <a:pt x="581379" y="266983"/>
                    <a:pt x="533999" y="209345"/>
                  </a:cubicBezTo>
                  <a:cubicBezTo>
                    <a:pt x="528874" y="203205"/>
                    <a:pt x="529386" y="194273"/>
                    <a:pt x="535024" y="188644"/>
                  </a:cubicBezTo>
                  <a:lnTo>
                    <a:pt x="535909" y="187761"/>
                  </a:lnTo>
                  <a:lnTo>
                    <a:pt x="549326" y="174363"/>
                  </a:lnTo>
                  <a:cubicBezTo>
                    <a:pt x="552354" y="171339"/>
                    <a:pt x="556361" y="169851"/>
                    <a:pt x="560321" y="169851"/>
                  </a:cubicBezTo>
                  <a:close/>
                  <a:moveTo>
                    <a:pt x="48337" y="169851"/>
                  </a:moveTo>
                  <a:cubicBezTo>
                    <a:pt x="52297" y="169851"/>
                    <a:pt x="56257" y="171340"/>
                    <a:pt x="59331" y="174364"/>
                  </a:cubicBezTo>
                  <a:lnTo>
                    <a:pt x="72749" y="187763"/>
                  </a:lnTo>
                  <a:lnTo>
                    <a:pt x="73587" y="188647"/>
                  </a:lnTo>
                  <a:cubicBezTo>
                    <a:pt x="79178" y="194231"/>
                    <a:pt x="79690" y="203210"/>
                    <a:pt x="74659" y="209352"/>
                  </a:cubicBezTo>
                  <a:cubicBezTo>
                    <a:pt x="27279" y="266998"/>
                    <a:pt x="75031" y="312361"/>
                    <a:pt x="75031" y="312361"/>
                  </a:cubicBezTo>
                  <a:lnTo>
                    <a:pt x="152601" y="389874"/>
                  </a:lnTo>
                  <a:cubicBezTo>
                    <a:pt x="153859" y="391084"/>
                    <a:pt x="155396" y="391688"/>
                    <a:pt x="157027" y="391688"/>
                  </a:cubicBezTo>
                  <a:cubicBezTo>
                    <a:pt x="158657" y="391688"/>
                    <a:pt x="160195" y="391130"/>
                    <a:pt x="161452" y="389874"/>
                  </a:cubicBezTo>
                  <a:lnTo>
                    <a:pt x="162617" y="388711"/>
                  </a:lnTo>
                  <a:cubicBezTo>
                    <a:pt x="165040" y="386291"/>
                    <a:pt x="165040" y="382383"/>
                    <a:pt x="162617" y="379964"/>
                  </a:cubicBezTo>
                  <a:lnTo>
                    <a:pt x="94738" y="312175"/>
                  </a:lnTo>
                  <a:cubicBezTo>
                    <a:pt x="88635" y="306080"/>
                    <a:pt x="88635" y="296263"/>
                    <a:pt x="94738" y="290214"/>
                  </a:cubicBezTo>
                  <a:lnTo>
                    <a:pt x="97953" y="286958"/>
                  </a:lnTo>
                  <a:lnTo>
                    <a:pt x="110485" y="274442"/>
                  </a:lnTo>
                  <a:cubicBezTo>
                    <a:pt x="113560" y="271418"/>
                    <a:pt x="117520" y="269929"/>
                    <a:pt x="121480" y="269929"/>
                  </a:cubicBezTo>
                  <a:cubicBezTo>
                    <a:pt x="125486" y="269929"/>
                    <a:pt x="129446" y="271418"/>
                    <a:pt x="132474" y="274442"/>
                  </a:cubicBezTo>
                  <a:lnTo>
                    <a:pt x="167136" y="309011"/>
                  </a:lnTo>
                  <a:cubicBezTo>
                    <a:pt x="169139" y="310965"/>
                    <a:pt x="171702" y="312408"/>
                    <a:pt x="174404" y="313105"/>
                  </a:cubicBezTo>
                  <a:cubicBezTo>
                    <a:pt x="191641" y="317293"/>
                    <a:pt x="258216" y="337578"/>
                    <a:pt x="281556" y="404297"/>
                  </a:cubicBezTo>
                  <a:cubicBezTo>
                    <a:pt x="282115" y="405972"/>
                    <a:pt x="282441" y="407740"/>
                    <a:pt x="282441" y="409508"/>
                  </a:cubicBezTo>
                  <a:lnTo>
                    <a:pt x="282441" y="478786"/>
                  </a:lnTo>
                  <a:cubicBezTo>
                    <a:pt x="280252" y="478367"/>
                    <a:pt x="277969" y="478088"/>
                    <a:pt x="275686" y="478088"/>
                  </a:cubicBezTo>
                  <a:lnTo>
                    <a:pt x="166344" y="478088"/>
                  </a:lnTo>
                  <a:cubicBezTo>
                    <a:pt x="164807" y="478088"/>
                    <a:pt x="163316" y="478227"/>
                    <a:pt x="161825" y="478414"/>
                  </a:cubicBezTo>
                  <a:lnTo>
                    <a:pt x="161732" y="468783"/>
                  </a:lnTo>
                  <a:cubicBezTo>
                    <a:pt x="161732" y="461850"/>
                    <a:pt x="158378" y="455290"/>
                    <a:pt x="152741" y="451242"/>
                  </a:cubicBezTo>
                  <a:lnTo>
                    <a:pt x="115842" y="424769"/>
                  </a:lnTo>
                  <a:cubicBezTo>
                    <a:pt x="100701" y="413881"/>
                    <a:pt x="86399" y="401785"/>
                    <a:pt x="73215" y="388711"/>
                  </a:cubicBezTo>
                  <a:lnTo>
                    <a:pt x="30820" y="346325"/>
                  </a:lnTo>
                  <a:cubicBezTo>
                    <a:pt x="30820" y="346325"/>
                    <a:pt x="-42230" y="266858"/>
                    <a:pt x="36596" y="175248"/>
                  </a:cubicBezTo>
                  <a:cubicBezTo>
                    <a:pt x="39625" y="171665"/>
                    <a:pt x="43957" y="169851"/>
                    <a:pt x="48337" y="169851"/>
                  </a:cubicBezTo>
                  <a:close/>
                  <a:moveTo>
                    <a:pt x="101464" y="164593"/>
                  </a:moveTo>
                  <a:cubicBezTo>
                    <a:pt x="105512" y="164564"/>
                    <a:pt x="109566" y="166100"/>
                    <a:pt x="112641" y="169193"/>
                  </a:cubicBezTo>
                  <a:lnTo>
                    <a:pt x="131324" y="188128"/>
                  </a:lnTo>
                  <a:cubicBezTo>
                    <a:pt x="137148" y="194082"/>
                    <a:pt x="137288" y="203573"/>
                    <a:pt x="131557" y="209667"/>
                  </a:cubicBezTo>
                  <a:lnTo>
                    <a:pt x="117486" y="224601"/>
                  </a:lnTo>
                  <a:cubicBezTo>
                    <a:pt x="102483" y="238790"/>
                    <a:pt x="96100" y="252142"/>
                    <a:pt x="94656" y="264005"/>
                  </a:cubicBezTo>
                  <a:lnTo>
                    <a:pt x="81564" y="277078"/>
                  </a:lnTo>
                  <a:cubicBezTo>
                    <a:pt x="79886" y="278799"/>
                    <a:pt x="78395" y="280613"/>
                    <a:pt x="77091" y="282614"/>
                  </a:cubicBezTo>
                  <a:cubicBezTo>
                    <a:pt x="76112" y="280427"/>
                    <a:pt x="75181" y="278055"/>
                    <a:pt x="74435" y="275542"/>
                  </a:cubicBezTo>
                  <a:cubicBezTo>
                    <a:pt x="72105" y="267820"/>
                    <a:pt x="71733" y="259958"/>
                    <a:pt x="73224" y="252188"/>
                  </a:cubicBezTo>
                  <a:cubicBezTo>
                    <a:pt x="75227" y="242047"/>
                    <a:pt x="80492" y="231533"/>
                    <a:pt x="89158" y="221205"/>
                  </a:cubicBezTo>
                  <a:cubicBezTo>
                    <a:pt x="94470" y="214692"/>
                    <a:pt x="97219" y="206364"/>
                    <a:pt x="96799" y="197851"/>
                  </a:cubicBezTo>
                  <a:cubicBezTo>
                    <a:pt x="96287" y="189430"/>
                    <a:pt x="92746" y="181475"/>
                    <a:pt x="86782" y="175520"/>
                  </a:cubicBezTo>
                  <a:lnTo>
                    <a:pt x="85617" y="174357"/>
                  </a:lnTo>
                  <a:lnTo>
                    <a:pt x="90323" y="169379"/>
                  </a:lnTo>
                  <a:cubicBezTo>
                    <a:pt x="93375" y="166216"/>
                    <a:pt x="97417" y="164622"/>
                    <a:pt x="101464" y="164593"/>
                  </a:cubicBezTo>
                  <a:close/>
                  <a:moveTo>
                    <a:pt x="507200" y="164524"/>
                  </a:moveTo>
                  <a:cubicBezTo>
                    <a:pt x="511255" y="164553"/>
                    <a:pt x="515298" y="166147"/>
                    <a:pt x="518327" y="169311"/>
                  </a:cubicBezTo>
                  <a:lnTo>
                    <a:pt x="523035" y="174289"/>
                  </a:lnTo>
                  <a:lnTo>
                    <a:pt x="521870" y="175453"/>
                  </a:lnTo>
                  <a:cubicBezTo>
                    <a:pt x="515904" y="181409"/>
                    <a:pt x="512361" y="189366"/>
                    <a:pt x="511895" y="197788"/>
                  </a:cubicBezTo>
                  <a:cubicBezTo>
                    <a:pt x="511429" y="206210"/>
                    <a:pt x="514133" y="214539"/>
                    <a:pt x="519539" y="221100"/>
                  </a:cubicBezTo>
                  <a:cubicBezTo>
                    <a:pt x="528069" y="231523"/>
                    <a:pt x="533429" y="241946"/>
                    <a:pt x="535387" y="252183"/>
                  </a:cubicBezTo>
                  <a:cubicBezTo>
                    <a:pt x="536971" y="259954"/>
                    <a:pt x="536505" y="267818"/>
                    <a:pt x="534221" y="275542"/>
                  </a:cubicBezTo>
                  <a:cubicBezTo>
                    <a:pt x="533476" y="278055"/>
                    <a:pt x="532543" y="280428"/>
                    <a:pt x="531565" y="282615"/>
                  </a:cubicBezTo>
                  <a:cubicBezTo>
                    <a:pt x="530306" y="280614"/>
                    <a:pt x="528815" y="278799"/>
                    <a:pt x="527090" y="277078"/>
                  </a:cubicBezTo>
                  <a:lnTo>
                    <a:pt x="513946" y="264002"/>
                  </a:lnTo>
                  <a:cubicBezTo>
                    <a:pt x="512548" y="252137"/>
                    <a:pt x="506069" y="238782"/>
                    <a:pt x="491154" y="224590"/>
                  </a:cubicBezTo>
                  <a:lnTo>
                    <a:pt x="477032" y="209653"/>
                  </a:lnTo>
                  <a:cubicBezTo>
                    <a:pt x="471345" y="203558"/>
                    <a:pt x="471438" y="194065"/>
                    <a:pt x="477311" y="188109"/>
                  </a:cubicBezTo>
                  <a:lnTo>
                    <a:pt x="496002" y="169124"/>
                  </a:lnTo>
                  <a:cubicBezTo>
                    <a:pt x="499078" y="166030"/>
                    <a:pt x="503145" y="164495"/>
                    <a:pt x="507200" y="164524"/>
                  </a:cubicBezTo>
                  <a:close/>
                  <a:moveTo>
                    <a:pt x="255331" y="53303"/>
                  </a:moveTo>
                  <a:cubicBezTo>
                    <a:pt x="251836" y="52524"/>
                    <a:pt x="248051" y="53083"/>
                    <a:pt x="244789" y="55176"/>
                  </a:cubicBezTo>
                  <a:cubicBezTo>
                    <a:pt x="238266" y="59317"/>
                    <a:pt x="236356" y="67923"/>
                    <a:pt x="240503" y="74437"/>
                  </a:cubicBezTo>
                  <a:lnTo>
                    <a:pt x="282110" y="139662"/>
                  </a:lnTo>
                  <a:lnTo>
                    <a:pt x="268132" y="139662"/>
                  </a:lnTo>
                  <a:cubicBezTo>
                    <a:pt x="260444" y="139662"/>
                    <a:pt x="254154" y="145896"/>
                    <a:pt x="254154" y="153619"/>
                  </a:cubicBezTo>
                  <a:cubicBezTo>
                    <a:pt x="254154" y="161295"/>
                    <a:pt x="260444" y="167576"/>
                    <a:pt x="268132" y="167576"/>
                  </a:cubicBezTo>
                  <a:lnTo>
                    <a:pt x="292174" y="167576"/>
                  </a:lnTo>
                  <a:lnTo>
                    <a:pt x="292174" y="177346"/>
                  </a:lnTo>
                  <a:lnTo>
                    <a:pt x="268132" y="177346"/>
                  </a:lnTo>
                  <a:cubicBezTo>
                    <a:pt x="260444" y="177346"/>
                    <a:pt x="254154" y="183626"/>
                    <a:pt x="254154" y="191302"/>
                  </a:cubicBezTo>
                  <a:cubicBezTo>
                    <a:pt x="254154" y="199025"/>
                    <a:pt x="260444" y="205259"/>
                    <a:pt x="268132" y="205259"/>
                  </a:cubicBezTo>
                  <a:lnTo>
                    <a:pt x="292174" y="205259"/>
                  </a:lnTo>
                  <a:lnTo>
                    <a:pt x="292174" y="224706"/>
                  </a:lnTo>
                  <a:cubicBezTo>
                    <a:pt x="292174" y="232382"/>
                    <a:pt x="298464" y="238663"/>
                    <a:pt x="306151" y="238663"/>
                  </a:cubicBezTo>
                  <a:cubicBezTo>
                    <a:pt x="313886" y="238663"/>
                    <a:pt x="320129" y="232382"/>
                    <a:pt x="320129" y="224706"/>
                  </a:cubicBezTo>
                  <a:lnTo>
                    <a:pt x="320129" y="205259"/>
                  </a:lnTo>
                  <a:lnTo>
                    <a:pt x="344171" y="205259"/>
                  </a:lnTo>
                  <a:cubicBezTo>
                    <a:pt x="351905" y="205259"/>
                    <a:pt x="358149" y="199025"/>
                    <a:pt x="358149" y="191302"/>
                  </a:cubicBezTo>
                  <a:cubicBezTo>
                    <a:pt x="358149" y="183626"/>
                    <a:pt x="351905" y="177346"/>
                    <a:pt x="344171" y="177346"/>
                  </a:cubicBezTo>
                  <a:lnTo>
                    <a:pt x="320129" y="177346"/>
                  </a:lnTo>
                  <a:lnTo>
                    <a:pt x="320129" y="167576"/>
                  </a:lnTo>
                  <a:lnTo>
                    <a:pt x="344264" y="167576"/>
                  </a:lnTo>
                  <a:cubicBezTo>
                    <a:pt x="351952" y="167576"/>
                    <a:pt x="358242" y="161295"/>
                    <a:pt x="358242" y="153619"/>
                  </a:cubicBezTo>
                  <a:cubicBezTo>
                    <a:pt x="358242" y="145896"/>
                    <a:pt x="351952" y="139662"/>
                    <a:pt x="344264" y="139662"/>
                  </a:cubicBezTo>
                  <a:lnTo>
                    <a:pt x="330286" y="139662"/>
                  </a:lnTo>
                  <a:lnTo>
                    <a:pt x="371893" y="74437"/>
                  </a:lnTo>
                  <a:cubicBezTo>
                    <a:pt x="376040" y="67923"/>
                    <a:pt x="374130" y="59317"/>
                    <a:pt x="367793" y="55176"/>
                  </a:cubicBezTo>
                  <a:cubicBezTo>
                    <a:pt x="361270" y="50989"/>
                    <a:pt x="352651" y="52943"/>
                    <a:pt x="348457" y="59456"/>
                  </a:cubicBezTo>
                  <a:lnTo>
                    <a:pt x="306291" y="125426"/>
                  </a:lnTo>
                  <a:lnTo>
                    <a:pt x="264125" y="59456"/>
                  </a:lnTo>
                  <a:cubicBezTo>
                    <a:pt x="262029" y="56200"/>
                    <a:pt x="258825" y="54083"/>
                    <a:pt x="255331" y="53303"/>
                  </a:cubicBezTo>
                  <a:close/>
                  <a:moveTo>
                    <a:pt x="304940" y="0"/>
                  </a:moveTo>
                  <a:cubicBezTo>
                    <a:pt x="383402" y="0"/>
                    <a:pt x="447000" y="63550"/>
                    <a:pt x="447000" y="141895"/>
                  </a:cubicBezTo>
                  <a:cubicBezTo>
                    <a:pt x="447000" y="220240"/>
                    <a:pt x="383402" y="283744"/>
                    <a:pt x="304940" y="283744"/>
                  </a:cubicBezTo>
                  <a:cubicBezTo>
                    <a:pt x="226478" y="283744"/>
                    <a:pt x="162833" y="220240"/>
                    <a:pt x="162833" y="141895"/>
                  </a:cubicBezTo>
                  <a:cubicBezTo>
                    <a:pt x="162833" y="63550"/>
                    <a:pt x="226478" y="0"/>
                    <a:pt x="30494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9" name="组合 8">
            <a:extLst>
              <a:ext uri="{FF2B5EF4-FFF2-40B4-BE49-F238E27FC236}">
                <a16:creationId xmlns:a16="http://schemas.microsoft.com/office/drawing/2014/main" id="{595F94C3-652E-42E6-842B-225595A31142}"/>
              </a:ext>
            </a:extLst>
          </p:cNvPr>
          <p:cNvGrpSpPr/>
          <p:nvPr/>
        </p:nvGrpSpPr>
        <p:grpSpPr>
          <a:xfrm>
            <a:off x="6378539" y="4061504"/>
            <a:ext cx="1208738" cy="1208738"/>
            <a:chOff x="4099796" y="4188506"/>
            <a:chExt cx="1208738" cy="1208738"/>
          </a:xfrm>
        </p:grpSpPr>
        <p:sp>
          <p:nvSpPr>
            <p:cNvPr id="10" name="椭圆 9">
              <a:extLst>
                <a:ext uri="{FF2B5EF4-FFF2-40B4-BE49-F238E27FC236}">
                  <a16:creationId xmlns:a16="http://schemas.microsoft.com/office/drawing/2014/main" id="{F55F907A-4355-4B6D-9169-141D0FDE00EB}"/>
                </a:ext>
              </a:extLst>
            </p:cNvPr>
            <p:cNvSpPr/>
            <p:nvPr/>
          </p:nvSpPr>
          <p:spPr>
            <a:xfrm>
              <a:off x="4099796" y="4188506"/>
              <a:ext cx="1208738" cy="12087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stack-of-two-books_46392">
              <a:extLst>
                <a:ext uri="{FF2B5EF4-FFF2-40B4-BE49-F238E27FC236}">
                  <a16:creationId xmlns:a16="http://schemas.microsoft.com/office/drawing/2014/main" id="{16E881C9-12DB-440B-A50C-42345CFA120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316070" y="4445424"/>
              <a:ext cx="776191" cy="694903"/>
            </a:xfrm>
            <a:custGeom>
              <a:avLst/>
              <a:gdLst>
                <a:gd name="connsiteX0" fmla="*/ 373273 h 605239"/>
                <a:gd name="connsiteY0" fmla="*/ 373273 h 605239"/>
                <a:gd name="connsiteX1" fmla="*/ 373273 h 605239"/>
                <a:gd name="connsiteY1" fmla="*/ 373273 h 605239"/>
                <a:gd name="connsiteX2" fmla="*/ 373273 h 605239"/>
                <a:gd name="connsiteY2" fmla="*/ 373273 h 605239"/>
                <a:gd name="connsiteX3" fmla="*/ 373273 h 605239"/>
                <a:gd name="connsiteY3" fmla="*/ 373273 h 605239"/>
                <a:gd name="connsiteX4" fmla="*/ 373273 h 605239"/>
                <a:gd name="connsiteY4" fmla="*/ 373273 h 605239"/>
                <a:gd name="connsiteX5" fmla="*/ 373273 h 605239"/>
                <a:gd name="connsiteY5" fmla="*/ 373273 h 605239"/>
                <a:gd name="connsiteX6" fmla="*/ 373273 h 605239"/>
                <a:gd name="connsiteY6" fmla="*/ 373273 h 605239"/>
                <a:gd name="connsiteX7" fmla="*/ 373273 h 605239"/>
                <a:gd name="connsiteY7" fmla="*/ 373273 h 605239"/>
                <a:gd name="connsiteX8" fmla="*/ 373273 h 605239"/>
                <a:gd name="connsiteY8" fmla="*/ 373273 h 605239"/>
                <a:gd name="connsiteX9" fmla="*/ 373273 h 605239"/>
                <a:gd name="connsiteY9" fmla="*/ 373273 h 605239"/>
                <a:gd name="connsiteX10" fmla="*/ 373273 h 605239"/>
                <a:gd name="connsiteY10" fmla="*/ 373273 h 605239"/>
                <a:gd name="connsiteX11" fmla="*/ 373273 h 605239"/>
                <a:gd name="connsiteY11" fmla="*/ 373273 h 605239"/>
                <a:gd name="connsiteX12" fmla="*/ 373273 h 605239"/>
                <a:gd name="connsiteY12" fmla="*/ 373273 h 605239"/>
                <a:gd name="connsiteX13" fmla="*/ 373273 h 605239"/>
                <a:gd name="connsiteY13" fmla="*/ 373273 h 605239"/>
                <a:gd name="connsiteX14" fmla="*/ 373273 h 605239"/>
                <a:gd name="connsiteY14" fmla="*/ 373273 h 605239"/>
                <a:gd name="connsiteX15" fmla="*/ 373273 h 605239"/>
                <a:gd name="connsiteY15" fmla="*/ 373273 h 605239"/>
                <a:gd name="connsiteX16" fmla="*/ 373273 h 605239"/>
                <a:gd name="connsiteY16" fmla="*/ 373273 h 605239"/>
                <a:gd name="connsiteX17" fmla="*/ 373273 h 605239"/>
                <a:gd name="connsiteY17" fmla="*/ 373273 h 605239"/>
                <a:gd name="connsiteX18" fmla="*/ 373273 h 605239"/>
                <a:gd name="connsiteY18" fmla="*/ 373273 h 605239"/>
                <a:gd name="connsiteX19" fmla="*/ 373273 h 605239"/>
                <a:gd name="connsiteY19" fmla="*/ 373273 h 605239"/>
                <a:gd name="connsiteX20" fmla="*/ 373273 h 605239"/>
                <a:gd name="connsiteY20" fmla="*/ 373273 h 605239"/>
                <a:gd name="connsiteX21" fmla="*/ 373273 h 605239"/>
                <a:gd name="connsiteY21" fmla="*/ 373273 h 605239"/>
                <a:gd name="connsiteX22" fmla="*/ 373273 h 605239"/>
                <a:gd name="connsiteY22" fmla="*/ 373273 h 605239"/>
                <a:gd name="connsiteX23" fmla="*/ 373273 h 605239"/>
                <a:gd name="connsiteY23" fmla="*/ 373273 h 605239"/>
                <a:gd name="connsiteX24" fmla="*/ 373273 h 605239"/>
                <a:gd name="connsiteY24" fmla="*/ 373273 h 605239"/>
                <a:gd name="connsiteX25" fmla="*/ 373273 h 605239"/>
                <a:gd name="connsiteY25" fmla="*/ 373273 h 605239"/>
                <a:gd name="connsiteX26" fmla="*/ 373273 h 605239"/>
                <a:gd name="connsiteY26" fmla="*/ 373273 h 605239"/>
                <a:gd name="connsiteX27" fmla="*/ 373273 h 605239"/>
                <a:gd name="connsiteY27" fmla="*/ 373273 h 605239"/>
                <a:gd name="connsiteX28" fmla="*/ 373273 h 605239"/>
                <a:gd name="connsiteY28" fmla="*/ 373273 h 605239"/>
                <a:gd name="connsiteX29" fmla="*/ 373273 h 605239"/>
                <a:gd name="connsiteY29" fmla="*/ 373273 h 605239"/>
                <a:gd name="connsiteX30" fmla="*/ 373273 h 605239"/>
                <a:gd name="connsiteY30" fmla="*/ 373273 h 605239"/>
                <a:gd name="connsiteX31" fmla="*/ 373273 h 605239"/>
                <a:gd name="connsiteY31" fmla="*/ 373273 h 605239"/>
                <a:gd name="connsiteX32" fmla="*/ 373273 h 605239"/>
                <a:gd name="connsiteY32" fmla="*/ 373273 h 605239"/>
                <a:gd name="connsiteX33" fmla="*/ 373273 h 605239"/>
                <a:gd name="connsiteY33" fmla="*/ 373273 h 605239"/>
                <a:gd name="connsiteX34" fmla="*/ 373273 h 605239"/>
                <a:gd name="connsiteY34" fmla="*/ 373273 h 605239"/>
                <a:gd name="connsiteX35" fmla="*/ 373273 h 605239"/>
                <a:gd name="connsiteY35" fmla="*/ 373273 h 605239"/>
                <a:gd name="connsiteX36" fmla="*/ 373273 h 605239"/>
                <a:gd name="connsiteY36" fmla="*/ 373273 h 605239"/>
                <a:gd name="connsiteX37" fmla="*/ 373273 h 605239"/>
                <a:gd name="connsiteY37" fmla="*/ 373273 h 605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608697" h="544950">
                  <a:moveTo>
                    <a:pt x="83323" y="375273"/>
                  </a:moveTo>
                  <a:cubicBezTo>
                    <a:pt x="75490" y="375273"/>
                    <a:pt x="69075" y="381679"/>
                    <a:pt x="69075" y="389574"/>
                  </a:cubicBezTo>
                  <a:lnTo>
                    <a:pt x="69075" y="431360"/>
                  </a:lnTo>
                  <a:cubicBezTo>
                    <a:pt x="69075" y="439256"/>
                    <a:pt x="75490" y="445662"/>
                    <a:pt x="83323" y="445662"/>
                  </a:cubicBezTo>
                  <a:lnTo>
                    <a:pt x="259591" y="445662"/>
                  </a:lnTo>
                  <a:cubicBezTo>
                    <a:pt x="267498" y="445662"/>
                    <a:pt x="273839" y="439256"/>
                    <a:pt x="273839" y="431360"/>
                  </a:cubicBezTo>
                  <a:lnTo>
                    <a:pt x="273839" y="389574"/>
                  </a:lnTo>
                  <a:cubicBezTo>
                    <a:pt x="273839" y="381679"/>
                    <a:pt x="267498" y="375273"/>
                    <a:pt x="259591" y="375273"/>
                  </a:cubicBezTo>
                  <a:close/>
                  <a:moveTo>
                    <a:pt x="83323" y="264737"/>
                  </a:moveTo>
                  <a:cubicBezTo>
                    <a:pt x="75490" y="264737"/>
                    <a:pt x="69075" y="271069"/>
                    <a:pt x="69075" y="278964"/>
                  </a:cubicBezTo>
                  <a:lnTo>
                    <a:pt x="69075" y="320825"/>
                  </a:lnTo>
                  <a:cubicBezTo>
                    <a:pt x="69075" y="328720"/>
                    <a:pt x="75490" y="335051"/>
                    <a:pt x="83323" y="335051"/>
                  </a:cubicBezTo>
                  <a:lnTo>
                    <a:pt x="259591" y="335051"/>
                  </a:lnTo>
                  <a:cubicBezTo>
                    <a:pt x="267498" y="335051"/>
                    <a:pt x="273839" y="328720"/>
                    <a:pt x="273839" y="320825"/>
                  </a:cubicBezTo>
                  <a:lnTo>
                    <a:pt x="273839" y="278964"/>
                  </a:lnTo>
                  <a:cubicBezTo>
                    <a:pt x="273839" y="271069"/>
                    <a:pt x="267498" y="264737"/>
                    <a:pt x="259591" y="264737"/>
                  </a:cubicBezTo>
                  <a:close/>
                  <a:moveTo>
                    <a:pt x="431011" y="255278"/>
                  </a:moveTo>
                  <a:cubicBezTo>
                    <a:pt x="375811" y="255278"/>
                    <a:pt x="331054" y="300043"/>
                    <a:pt x="331054" y="355162"/>
                  </a:cubicBezTo>
                  <a:cubicBezTo>
                    <a:pt x="331054" y="410356"/>
                    <a:pt x="375811" y="455047"/>
                    <a:pt x="431011" y="455047"/>
                  </a:cubicBezTo>
                  <a:cubicBezTo>
                    <a:pt x="486286" y="455047"/>
                    <a:pt x="531043" y="410356"/>
                    <a:pt x="531043" y="355162"/>
                  </a:cubicBezTo>
                  <a:cubicBezTo>
                    <a:pt x="531043" y="300043"/>
                    <a:pt x="486286" y="255278"/>
                    <a:pt x="431011" y="255278"/>
                  </a:cubicBezTo>
                  <a:close/>
                  <a:moveTo>
                    <a:pt x="14322" y="165449"/>
                  </a:moveTo>
                  <a:lnTo>
                    <a:pt x="594375" y="165449"/>
                  </a:lnTo>
                  <a:cubicBezTo>
                    <a:pt x="602282" y="165449"/>
                    <a:pt x="608697" y="171780"/>
                    <a:pt x="608697" y="179676"/>
                  </a:cubicBezTo>
                  <a:lnTo>
                    <a:pt x="608697" y="530649"/>
                  </a:lnTo>
                  <a:cubicBezTo>
                    <a:pt x="608697" y="538544"/>
                    <a:pt x="602282" y="544950"/>
                    <a:pt x="594375" y="544950"/>
                  </a:cubicBezTo>
                  <a:lnTo>
                    <a:pt x="14322" y="544950"/>
                  </a:lnTo>
                  <a:cubicBezTo>
                    <a:pt x="6415" y="544950"/>
                    <a:pt x="0" y="538544"/>
                    <a:pt x="0" y="530649"/>
                  </a:cubicBezTo>
                  <a:lnTo>
                    <a:pt x="0" y="179676"/>
                  </a:lnTo>
                  <a:cubicBezTo>
                    <a:pt x="0" y="171780"/>
                    <a:pt x="6415" y="165449"/>
                    <a:pt x="14322" y="165449"/>
                  </a:cubicBezTo>
                  <a:close/>
                  <a:moveTo>
                    <a:pt x="402627" y="0"/>
                  </a:moveTo>
                  <a:cubicBezTo>
                    <a:pt x="406627" y="0"/>
                    <a:pt x="410637" y="1509"/>
                    <a:pt x="413695" y="4527"/>
                  </a:cubicBezTo>
                  <a:lnTo>
                    <a:pt x="543566" y="134330"/>
                  </a:lnTo>
                  <a:lnTo>
                    <a:pt x="442042" y="134330"/>
                  </a:lnTo>
                  <a:lnTo>
                    <a:pt x="362896" y="55271"/>
                  </a:lnTo>
                  <a:cubicBezTo>
                    <a:pt x="356779" y="49161"/>
                    <a:pt x="356779" y="39325"/>
                    <a:pt x="362896" y="33215"/>
                  </a:cubicBezTo>
                  <a:lnTo>
                    <a:pt x="391615" y="4527"/>
                  </a:lnTo>
                  <a:cubicBezTo>
                    <a:pt x="394636" y="1509"/>
                    <a:pt x="398627" y="0"/>
                    <a:pt x="4026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12" name="组合 11">
            <a:extLst>
              <a:ext uri="{FF2B5EF4-FFF2-40B4-BE49-F238E27FC236}">
                <a16:creationId xmlns:a16="http://schemas.microsoft.com/office/drawing/2014/main" id="{0296FDD7-D10C-405A-8302-60BF48BE6A8C}"/>
              </a:ext>
            </a:extLst>
          </p:cNvPr>
          <p:cNvGrpSpPr/>
          <p:nvPr/>
        </p:nvGrpSpPr>
        <p:grpSpPr>
          <a:xfrm>
            <a:off x="1412279" y="2093260"/>
            <a:ext cx="1208738" cy="1208738"/>
            <a:chOff x="1465811" y="2321452"/>
            <a:chExt cx="1208738" cy="1208738"/>
          </a:xfrm>
        </p:grpSpPr>
        <p:sp>
          <p:nvSpPr>
            <p:cNvPr id="13" name="椭圆 12">
              <a:extLst>
                <a:ext uri="{FF2B5EF4-FFF2-40B4-BE49-F238E27FC236}">
                  <a16:creationId xmlns:a16="http://schemas.microsoft.com/office/drawing/2014/main" id="{3D0A1A67-1D8F-4487-A14D-B882B4677F35}"/>
                </a:ext>
              </a:extLst>
            </p:cNvPr>
            <p:cNvSpPr/>
            <p:nvPr/>
          </p:nvSpPr>
          <p:spPr>
            <a:xfrm>
              <a:off x="1465811" y="2321452"/>
              <a:ext cx="1208738" cy="1208738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" name="stack-of-two-books_46392">
              <a:extLst>
                <a:ext uri="{FF2B5EF4-FFF2-40B4-BE49-F238E27FC236}">
                  <a16:creationId xmlns:a16="http://schemas.microsoft.com/office/drawing/2014/main" id="{06155D2D-2ED5-40DF-83EE-4156863E7ED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82085" y="2615290"/>
              <a:ext cx="776191" cy="621063"/>
            </a:xfrm>
            <a:custGeom>
              <a:avLst/>
              <a:gdLst>
                <a:gd name="T0" fmla="*/ 669 w 669"/>
                <a:gd name="T1" fmla="*/ 237 h 536"/>
                <a:gd name="T2" fmla="*/ 643 w 669"/>
                <a:gd name="T3" fmla="*/ 180 h 536"/>
                <a:gd name="T4" fmla="*/ 637 w 669"/>
                <a:gd name="T5" fmla="*/ 174 h 536"/>
                <a:gd name="T6" fmla="*/ 303 w 669"/>
                <a:gd name="T7" fmla="*/ 2 h 536"/>
                <a:gd name="T8" fmla="*/ 289 w 669"/>
                <a:gd name="T9" fmla="*/ 2 h 536"/>
                <a:gd name="T10" fmla="*/ 11 w 669"/>
                <a:gd name="T11" fmla="*/ 146 h 536"/>
                <a:gd name="T12" fmla="*/ 2 w 669"/>
                <a:gd name="T13" fmla="*/ 160 h 536"/>
                <a:gd name="T14" fmla="*/ 11 w 669"/>
                <a:gd name="T15" fmla="*/ 174 h 536"/>
                <a:gd name="T16" fmla="*/ 20 w 669"/>
                <a:gd name="T17" fmla="*/ 179 h 536"/>
                <a:gd name="T18" fmla="*/ 27 w 669"/>
                <a:gd name="T19" fmla="*/ 207 h 536"/>
                <a:gd name="T20" fmla="*/ 19 w 669"/>
                <a:gd name="T21" fmla="*/ 238 h 536"/>
                <a:gd name="T22" fmla="*/ 4 w 669"/>
                <a:gd name="T23" fmla="*/ 247 h 536"/>
                <a:gd name="T24" fmla="*/ 11 w 669"/>
                <a:gd name="T25" fmla="*/ 268 h 536"/>
                <a:gd name="T26" fmla="*/ 20 w 669"/>
                <a:gd name="T27" fmla="*/ 273 h 536"/>
                <a:gd name="T28" fmla="*/ 27 w 669"/>
                <a:gd name="T29" fmla="*/ 302 h 536"/>
                <a:gd name="T30" fmla="*/ 19 w 669"/>
                <a:gd name="T31" fmla="*/ 333 h 536"/>
                <a:gd name="T32" fmla="*/ 4 w 669"/>
                <a:gd name="T33" fmla="*/ 341 h 536"/>
                <a:gd name="T34" fmla="*/ 11 w 669"/>
                <a:gd name="T35" fmla="*/ 362 h 536"/>
                <a:gd name="T36" fmla="*/ 345 w 669"/>
                <a:gd name="T37" fmla="*/ 534 h 536"/>
                <a:gd name="T38" fmla="*/ 352 w 669"/>
                <a:gd name="T39" fmla="*/ 536 h 536"/>
                <a:gd name="T40" fmla="*/ 359 w 669"/>
                <a:gd name="T41" fmla="*/ 534 h 536"/>
                <a:gd name="T42" fmla="*/ 635 w 669"/>
                <a:gd name="T43" fmla="*/ 392 h 536"/>
                <a:gd name="T44" fmla="*/ 669 w 669"/>
                <a:gd name="T45" fmla="*/ 332 h 536"/>
                <a:gd name="T46" fmla="*/ 655 w 669"/>
                <a:gd name="T47" fmla="*/ 285 h 536"/>
                <a:gd name="T48" fmla="*/ 669 w 669"/>
                <a:gd name="T49" fmla="*/ 237 h 536"/>
                <a:gd name="T50" fmla="*/ 296 w 669"/>
                <a:gd name="T51" fmla="*/ 87 h 536"/>
                <a:gd name="T52" fmla="*/ 492 w 669"/>
                <a:gd name="T53" fmla="*/ 188 h 536"/>
                <a:gd name="T54" fmla="*/ 352 w 669"/>
                <a:gd name="T55" fmla="*/ 260 h 536"/>
                <a:gd name="T56" fmla="*/ 155 w 669"/>
                <a:gd name="T57" fmla="*/ 160 h 536"/>
                <a:gd name="T58" fmla="*/ 296 w 669"/>
                <a:gd name="T59" fmla="*/ 87 h 536"/>
                <a:gd name="T60" fmla="*/ 630 w 669"/>
                <a:gd name="T61" fmla="*/ 361 h 536"/>
                <a:gd name="T62" fmla="*/ 629 w 669"/>
                <a:gd name="T63" fmla="*/ 361 h 536"/>
                <a:gd name="T64" fmla="*/ 627 w 669"/>
                <a:gd name="T65" fmla="*/ 362 h 536"/>
                <a:gd name="T66" fmla="*/ 623 w 669"/>
                <a:gd name="T67" fmla="*/ 363 h 536"/>
                <a:gd name="T68" fmla="*/ 623 w 669"/>
                <a:gd name="T69" fmla="*/ 363 h 536"/>
                <a:gd name="T70" fmla="*/ 352 w 669"/>
                <a:gd name="T71" fmla="*/ 503 h 536"/>
                <a:gd name="T72" fmla="*/ 34 w 669"/>
                <a:gd name="T73" fmla="*/ 339 h 536"/>
                <a:gd name="T74" fmla="*/ 42 w 669"/>
                <a:gd name="T75" fmla="*/ 302 h 536"/>
                <a:gd name="T76" fmla="*/ 41 w 669"/>
                <a:gd name="T77" fmla="*/ 283 h 536"/>
                <a:gd name="T78" fmla="*/ 345 w 669"/>
                <a:gd name="T79" fmla="*/ 440 h 536"/>
                <a:gd name="T80" fmla="*/ 352 w 669"/>
                <a:gd name="T81" fmla="*/ 441 h 536"/>
                <a:gd name="T82" fmla="*/ 359 w 669"/>
                <a:gd name="T83" fmla="*/ 440 h 536"/>
                <a:gd name="T84" fmla="*/ 627 w 669"/>
                <a:gd name="T85" fmla="*/ 302 h 536"/>
                <a:gd name="T86" fmla="*/ 629 w 669"/>
                <a:gd name="T87" fmla="*/ 302 h 536"/>
                <a:gd name="T88" fmla="*/ 637 w 669"/>
                <a:gd name="T89" fmla="*/ 332 h 536"/>
                <a:gd name="T90" fmla="*/ 630 w 669"/>
                <a:gd name="T91" fmla="*/ 361 h 536"/>
                <a:gd name="T92" fmla="*/ 630 w 669"/>
                <a:gd name="T93" fmla="*/ 267 h 536"/>
                <a:gd name="T94" fmla="*/ 630 w 669"/>
                <a:gd name="T95" fmla="*/ 267 h 536"/>
                <a:gd name="T96" fmla="*/ 627 w 669"/>
                <a:gd name="T97" fmla="*/ 268 h 536"/>
                <a:gd name="T98" fmla="*/ 623 w 669"/>
                <a:gd name="T99" fmla="*/ 268 h 536"/>
                <a:gd name="T100" fmla="*/ 623 w 669"/>
                <a:gd name="T101" fmla="*/ 269 h 536"/>
                <a:gd name="T102" fmla="*/ 352 w 669"/>
                <a:gd name="T103" fmla="*/ 408 h 536"/>
                <a:gd name="T104" fmla="*/ 34 w 669"/>
                <a:gd name="T105" fmla="*/ 245 h 536"/>
                <a:gd name="T106" fmla="*/ 42 w 669"/>
                <a:gd name="T107" fmla="*/ 207 h 536"/>
                <a:gd name="T108" fmla="*/ 41 w 669"/>
                <a:gd name="T109" fmla="*/ 189 h 536"/>
                <a:gd name="T110" fmla="*/ 345 w 669"/>
                <a:gd name="T111" fmla="*/ 345 h 536"/>
                <a:gd name="T112" fmla="*/ 352 w 669"/>
                <a:gd name="T113" fmla="*/ 347 h 536"/>
                <a:gd name="T114" fmla="*/ 359 w 669"/>
                <a:gd name="T115" fmla="*/ 345 h 536"/>
                <a:gd name="T116" fmla="*/ 627 w 669"/>
                <a:gd name="T117" fmla="*/ 207 h 536"/>
                <a:gd name="T118" fmla="*/ 629 w 669"/>
                <a:gd name="T119" fmla="*/ 207 h 536"/>
                <a:gd name="T120" fmla="*/ 637 w 669"/>
                <a:gd name="T121" fmla="*/ 237 h 536"/>
                <a:gd name="T122" fmla="*/ 630 w 669"/>
                <a:gd name="T123" fmla="*/ 267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69" h="536">
                  <a:moveTo>
                    <a:pt x="669" y="237"/>
                  </a:moveTo>
                  <a:cubicBezTo>
                    <a:pt x="669" y="209"/>
                    <a:pt x="659" y="188"/>
                    <a:pt x="643" y="180"/>
                  </a:cubicBezTo>
                  <a:cubicBezTo>
                    <a:pt x="642" y="177"/>
                    <a:pt x="640" y="175"/>
                    <a:pt x="637" y="174"/>
                  </a:cubicBezTo>
                  <a:lnTo>
                    <a:pt x="303" y="2"/>
                  </a:lnTo>
                  <a:cubicBezTo>
                    <a:pt x="299" y="0"/>
                    <a:pt x="293" y="0"/>
                    <a:pt x="289" y="2"/>
                  </a:cubicBezTo>
                  <a:lnTo>
                    <a:pt x="11" y="146"/>
                  </a:lnTo>
                  <a:cubicBezTo>
                    <a:pt x="5" y="148"/>
                    <a:pt x="2" y="154"/>
                    <a:pt x="2" y="160"/>
                  </a:cubicBezTo>
                  <a:cubicBezTo>
                    <a:pt x="2" y="165"/>
                    <a:pt x="5" y="171"/>
                    <a:pt x="11" y="174"/>
                  </a:cubicBezTo>
                  <a:lnTo>
                    <a:pt x="20" y="179"/>
                  </a:lnTo>
                  <a:cubicBezTo>
                    <a:pt x="24" y="185"/>
                    <a:pt x="27" y="195"/>
                    <a:pt x="27" y="207"/>
                  </a:cubicBezTo>
                  <a:cubicBezTo>
                    <a:pt x="27" y="221"/>
                    <a:pt x="23" y="232"/>
                    <a:pt x="19" y="238"/>
                  </a:cubicBezTo>
                  <a:cubicBezTo>
                    <a:pt x="13" y="238"/>
                    <a:pt x="7" y="241"/>
                    <a:pt x="4" y="247"/>
                  </a:cubicBezTo>
                  <a:cubicBezTo>
                    <a:pt x="0" y="255"/>
                    <a:pt x="3" y="264"/>
                    <a:pt x="11" y="268"/>
                  </a:cubicBezTo>
                  <a:lnTo>
                    <a:pt x="20" y="273"/>
                  </a:lnTo>
                  <a:cubicBezTo>
                    <a:pt x="24" y="280"/>
                    <a:pt x="27" y="289"/>
                    <a:pt x="27" y="302"/>
                  </a:cubicBezTo>
                  <a:cubicBezTo>
                    <a:pt x="27" y="316"/>
                    <a:pt x="23" y="326"/>
                    <a:pt x="19" y="333"/>
                  </a:cubicBezTo>
                  <a:cubicBezTo>
                    <a:pt x="13" y="332"/>
                    <a:pt x="7" y="335"/>
                    <a:pt x="4" y="341"/>
                  </a:cubicBezTo>
                  <a:cubicBezTo>
                    <a:pt x="0" y="349"/>
                    <a:pt x="3" y="359"/>
                    <a:pt x="11" y="362"/>
                  </a:cubicBezTo>
                  <a:lnTo>
                    <a:pt x="345" y="534"/>
                  </a:lnTo>
                  <a:cubicBezTo>
                    <a:pt x="347" y="535"/>
                    <a:pt x="349" y="536"/>
                    <a:pt x="352" y="536"/>
                  </a:cubicBezTo>
                  <a:cubicBezTo>
                    <a:pt x="354" y="536"/>
                    <a:pt x="357" y="535"/>
                    <a:pt x="359" y="534"/>
                  </a:cubicBezTo>
                  <a:lnTo>
                    <a:pt x="635" y="392"/>
                  </a:lnTo>
                  <a:cubicBezTo>
                    <a:pt x="655" y="388"/>
                    <a:pt x="669" y="364"/>
                    <a:pt x="669" y="332"/>
                  </a:cubicBezTo>
                  <a:cubicBezTo>
                    <a:pt x="669" y="312"/>
                    <a:pt x="663" y="295"/>
                    <a:pt x="655" y="285"/>
                  </a:cubicBezTo>
                  <a:cubicBezTo>
                    <a:pt x="663" y="274"/>
                    <a:pt x="669" y="257"/>
                    <a:pt x="669" y="237"/>
                  </a:cubicBezTo>
                  <a:close/>
                  <a:moveTo>
                    <a:pt x="296" y="87"/>
                  </a:moveTo>
                  <a:lnTo>
                    <a:pt x="492" y="188"/>
                  </a:lnTo>
                  <a:lnTo>
                    <a:pt x="352" y="260"/>
                  </a:lnTo>
                  <a:lnTo>
                    <a:pt x="155" y="160"/>
                  </a:lnTo>
                  <a:lnTo>
                    <a:pt x="296" y="87"/>
                  </a:lnTo>
                  <a:close/>
                  <a:moveTo>
                    <a:pt x="630" y="361"/>
                  </a:moveTo>
                  <a:cubicBezTo>
                    <a:pt x="630" y="361"/>
                    <a:pt x="630" y="361"/>
                    <a:pt x="629" y="361"/>
                  </a:cubicBezTo>
                  <a:cubicBezTo>
                    <a:pt x="629" y="362"/>
                    <a:pt x="628" y="362"/>
                    <a:pt x="627" y="362"/>
                  </a:cubicBezTo>
                  <a:cubicBezTo>
                    <a:pt x="625" y="362"/>
                    <a:pt x="624" y="362"/>
                    <a:pt x="623" y="363"/>
                  </a:cubicBezTo>
                  <a:cubicBezTo>
                    <a:pt x="623" y="363"/>
                    <a:pt x="623" y="363"/>
                    <a:pt x="623" y="363"/>
                  </a:cubicBezTo>
                  <a:lnTo>
                    <a:pt x="352" y="503"/>
                  </a:lnTo>
                  <a:lnTo>
                    <a:pt x="34" y="339"/>
                  </a:lnTo>
                  <a:cubicBezTo>
                    <a:pt x="39" y="330"/>
                    <a:pt x="42" y="317"/>
                    <a:pt x="42" y="302"/>
                  </a:cubicBezTo>
                  <a:cubicBezTo>
                    <a:pt x="42" y="295"/>
                    <a:pt x="42" y="289"/>
                    <a:pt x="41" y="283"/>
                  </a:cubicBezTo>
                  <a:lnTo>
                    <a:pt x="345" y="440"/>
                  </a:lnTo>
                  <a:cubicBezTo>
                    <a:pt x="347" y="441"/>
                    <a:pt x="349" y="441"/>
                    <a:pt x="352" y="441"/>
                  </a:cubicBezTo>
                  <a:cubicBezTo>
                    <a:pt x="354" y="441"/>
                    <a:pt x="357" y="441"/>
                    <a:pt x="359" y="440"/>
                  </a:cubicBezTo>
                  <a:lnTo>
                    <a:pt x="627" y="302"/>
                  </a:lnTo>
                  <a:cubicBezTo>
                    <a:pt x="628" y="302"/>
                    <a:pt x="628" y="302"/>
                    <a:pt x="629" y="302"/>
                  </a:cubicBezTo>
                  <a:cubicBezTo>
                    <a:pt x="631" y="303"/>
                    <a:pt x="637" y="314"/>
                    <a:pt x="637" y="332"/>
                  </a:cubicBezTo>
                  <a:cubicBezTo>
                    <a:pt x="637" y="349"/>
                    <a:pt x="631" y="360"/>
                    <a:pt x="630" y="361"/>
                  </a:cubicBezTo>
                  <a:close/>
                  <a:moveTo>
                    <a:pt x="630" y="267"/>
                  </a:moveTo>
                  <a:cubicBezTo>
                    <a:pt x="630" y="267"/>
                    <a:pt x="630" y="267"/>
                    <a:pt x="630" y="267"/>
                  </a:cubicBezTo>
                  <a:cubicBezTo>
                    <a:pt x="629" y="267"/>
                    <a:pt x="628" y="267"/>
                    <a:pt x="627" y="268"/>
                  </a:cubicBezTo>
                  <a:cubicBezTo>
                    <a:pt x="625" y="268"/>
                    <a:pt x="624" y="268"/>
                    <a:pt x="623" y="268"/>
                  </a:cubicBezTo>
                  <a:cubicBezTo>
                    <a:pt x="623" y="269"/>
                    <a:pt x="623" y="269"/>
                    <a:pt x="623" y="269"/>
                  </a:cubicBezTo>
                  <a:lnTo>
                    <a:pt x="352" y="408"/>
                  </a:lnTo>
                  <a:lnTo>
                    <a:pt x="34" y="245"/>
                  </a:lnTo>
                  <a:cubicBezTo>
                    <a:pt x="39" y="235"/>
                    <a:pt x="42" y="222"/>
                    <a:pt x="42" y="207"/>
                  </a:cubicBezTo>
                  <a:cubicBezTo>
                    <a:pt x="42" y="201"/>
                    <a:pt x="42" y="195"/>
                    <a:pt x="41" y="189"/>
                  </a:cubicBezTo>
                  <a:lnTo>
                    <a:pt x="345" y="345"/>
                  </a:lnTo>
                  <a:cubicBezTo>
                    <a:pt x="347" y="346"/>
                    <a:pt x="349" y="347"/>
                    <a:pt x="352" y="347"/>
                  </a:cubicBezTo>
                  <a:cubicBezTo>
                    <a:pt x="354" y="347"/>
                    <a:pt x="357" y="346"/>
                    <a:pt x="359" y="345"/>
                  </a:cubicBezTo>
                  <a:lnTo>
                    <a:pt x="627" y="207"/>
                  </a:lnTo>
                  <a:cubicBezTo>
                    <a:pt x="628" y="207"/>
                    <a:pt x="628" y="207"/>
                    <a:pt x="629" y="207"/>
                  </a:cubicBezTo>
                  <a:cubicBezTo>
                    <a:pt x="631" y="209"/>
                    <a:pt x="637" y="220"/>
                    <a:pt x="637" y="237"/>
                  </a:cubicBezTo>
                  <a:cubicBezTo>
                    <a:pt x="637" y="255"/>
                    <a:pt x="631" y="266"/>
                    <a:pt x="630" y="26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文本框 14">
            <a:extLst>
              <a:ext uri="{FF2B5EF4-FFF2-40B4-BE49-F238E27FC236}">
                <a16:creationId xmlns:a16="http://schemas.microsoft.com/office/drawing/2014/main" id="{05516546-719E-402C-A278-31EC1B324CFA}"/>
              </a:ext>
            </a:extLst>
          </p:cNvPr>
          <p:cNvSpPr txBox="1"/>
          <p:nvPr/>
        </p:nvSpPr>
        <p:spPr>
          <a:xfrm>
            <a:off x="2741668" y="2151394"/>
            <a:ext cx="3566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altLang="zh-CN" sz="3200" i="1" dirty="0">
                <a:latin typeface="思源宋体 CN Heavy"/>
                <a:ea typeface="思源宋体 CN Heavy"/>
              </a:rPr>
              <a:t>01 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Develop mutual respect</a:t>
            </a:r>
            <a:endParaRPr lang="zh-CN" altLang="en-US" b="1" dirty="0"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E6B8CD26-123D-435D-AC97-B8E71D88FCE0}"/>
              </a:ext>
            </a:extLst>
          </p:cNvPr>
          <p:cNvSpPr txBox="1"/>
          <p:nvPr/>
        </p:nvSpPr>
        <p:spPr>
          <a:xfrm>
            <a:off x="7803551" y="2151394"/>
            <a:ext cx="33025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altLang="zh-CN" sz="3200" i="1" dirty="0">
                <a:latin typeface="思源宋体 CN Heavy"/>
                <a:ea typeface="思源宋体 CN Heavy"/>
              </a:rPr>
              <a:t>02 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Send thoughtful gifts</a:t>
            </a:r>
            <a:endParaRPr lang="zh-CN" altLang="en-US" dirty="0"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8535C898-6277-4F6F-9801-05F8DBA4EF2A}"/>
              </a:ext>
            </a:extLst>
          </p:cNvPr>
          <p:cNvSpPr txBox="1"/>
          <p:nvPr/>
        </p:nvSpPr>
        <p:spPr>
          <a:xfrm>
            <a:off x="2741668" y="4134074"/>
            <a:ext cx="2629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altLang="zh-CN" sz="3200" i="1" dirty="0">
                <a:latin typeface="思源宋体 CN Heavy"/>
                <a:ea typeface="思源宋体 CN Heavy"/>
              </a:rPr>
              <a:t>03 </a:t>
            </a:r>
            <a:r>
              <a:rPr lang="en-US" altLang="zh-CN" b="1" dirty="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Build 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credibility</a:t>
            </a:r>
            <a:endParaRPr lang="zh-CN" altLang="en-US" b="1" dirty="0"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BC903F4C-D081-4F16-A5FB-94C5FFCF60CA}"/>
              </a:ext>
            </a:extLst>
          </p:cNvPr>
          <p:cNvSpPr txBox="1"/>
          <p:nvPr/>
        </p:nvSpPr>
        <p:spPr>
          <a:xfrm>
            <a:off x="7803551" y="4134074"/>
            <a:ext cx="38427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altLang="zh-CN" sz="3200" i="1" dirty="0">
                <a:latin typeface="思源宋体 CN Heavy"/>
                <a:ea typeface="思源宋体 CN Heavy"/>
              </a:rPr>
              <a:t>04 </a:t>
            </a:r>
            <a:r>
              <a:rPr lang="en-US" altLang="zh-CN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Set the right expectations</a:t>
            </a:r>
            <a:endParaRPr lang="zh-CN" altLang="en-US" dirty="0">
              <a:effectLst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3404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9" grpId="0"/>
      <p:bldP spid="2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6765" y="280670"/>
            <a:ext cx="9907270" cy="521970"/>
          </a:xfrm>
        </p:spPr>
        <p:txBody>
          <a:bodyPr wrap="square"/>
          <a:lstStyle/>
          <a:p>
            <a:r>
              <a:rPr 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Reference list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550545" y="1082675"/>
            <a:ext cx="10781030" cy="535531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b="1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Academic resources</a:t>
            </a:r>
            <a:r>
              <a:rPr lang="zh-CN" altLang="en-US" b="1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endParaRPr lang="zh-CN" altLang="en-US" dirty="0">
              <a:solidFill>
                <a:srgbClr val="44546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1) Browaeys, M. and Price, R. (2015). Understanding Cross-Cultural Management. 3rd ed. Harlow, United Kingdom: Pearson Education Canada, pp.289 - 293.</a:t>
            </a:r>
          </a:p>
          <a:p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2) Hofstede, G. &amp; Bond, M. (1988). The Confucius connection: From cultural roots to economic growth. Organizational Dynamics, 16, 4-21.</a:t>
            </a:r>
          </a:p>
          <a:p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3) Cannon, J. and Crowcroft, R. (2009). A dictionary of British history. 2nd ed. Oxford University Press, p.144. </a:t>
            </a:r>
          </a:p>
          <a:p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4) Ricklefs, M. (2001). A history of modern Indonesia since c.1200. 3rd ed. Basingstoke: Palgrave; Stanford University Press, p.379.</a:t>
            </a:r>
          </a:p>
          <a:p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5) Wood, E. (1972). Mind and politics, An approach to the meaning of liberal and socialist individualism. Berkeley, Los Angeles, London: Univ. of California Press, p.6.</a:t>
            </a:r>
          </a:p>
          <a:p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6) Hayek, F. (1994). The road to serfdom. United States of America: The University of Chicago Press, pp.17, 37–48.</a:t>
            </a:r>
          </a:p>
          <a:p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7) Hofstede, G. (1991). Cultures and organizations. London: McGraw-Hill. </a:t>
            </a:r>
          </a:p>
          <a:p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8) </a:t>
            </a:r>
            <a:r>
              <a:rPr lang="zh-CN" altLang="en-US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Chichester</a:t>
            </a:r>
            <a:r>
              <a:rPr lang="en-US" altLang="zh-CN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, W.</a:t>
            </a:r>
            <a:r>
              <a:rPr lang="zh-CN" altLang="en-US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 </a:t>
            </a:r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(2000). C. Grönroos Service management and marketing (2nd edition)</a:t>
            </a:r>
          </a:p>
          <a:p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9) Bruhn, M. (1996). Business gifts: A form of non-verbal and symbolic communication. European Management Journal, 14(1), pp.61-68.</a:t>
            </a:r>
          </a:p>
          <a:p>
            <a:r>
              <a:rPr lang="zh-CN" altLang="en-US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10) Fisher, J. (2007). Business marketing and the ethics of gift giving. Industrial Marketing Management, 36(1), pp.99-108.</a:t>
            </a:r>
          </a:p>
        </p:txBody>
      </p:sp>
    </p:spTree>
    <p:extLst>
      <p:ext uri="{BB962C8B-B14F-4D97-AF65-F5344CB8AC3E}">
        <p14:creationId xmlns:p14="http://schemas.microsoft.com/office/powerpoint/2010/main" val="400118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6765" y="280670"/>
            <a:ext cx="9907270" cy="521970"/>
          </a:xfrm>
        </p:spPr>
        <p:txBody>
          <a:bodyPr wrap="square"/>
          <a:lstStyle/>
          <a:p>
            <a:r>
              <a:rPr 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Reference list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55295" y="880110"/>
            <a:ext cx="10781030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11) 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Zaefarian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, G.,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 Thiesbrummel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, C.,</a:t>
            </a:r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Henneberg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, 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S</a:t>
            </a:r>
            <a:r>
              <a:rPr lang="en-US" altLang="zh-CN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.</a:t>
            </a:r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C., 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Naud</a:t>
            </a:r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é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,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P. 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(</a:t>
            </a:r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2017). Different recipes for success in business relationships. Industrial Marketing Management, Volume 63, Pages 69-81. 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12) 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Huang, 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S.,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 Crotts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, J.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(2019). Relationships between Hofstede's cultural dimensions and tourist satisfaction: A cross-country cross-sample examination. Tourism Management, Volume 72, Pages 232-241.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13) 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Griffith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, D. A.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 </a:t>
            </a:r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(2002). The role of communication competencies in international business relationship development.  Journal of World Business, Volume 37, Issue 4, Pages 256-265.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14) Paul, M. (2018). "The Ambiguities of Religious Freedom in Indonesia". The Review of Faith &amp; International Affairs., pp.16 (1): 85–96.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15) Fritzsche, D. J. (2005). Business ethics: A global managerial perspective. New York’ McGraw Hill Irwin.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16) J. Galak, J. Givi, E.F. Williams (2016). Why certain gifts are great to give but not to get: A framework for understanding errors in gift giving. Current Directions in Psychological Science, 25 (6) (2016), pp. 380-385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17) Browaeys, M. and Price, R. (2015). Understanding Cross-Cultural Management. 3rd ed. Harlow, United Kingdom: Pearson Education Canada, pp.289 - 293.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18) Efendi, R., Indartono, S. and Sukidjo, S. (2019). The Relationship of Indonesia’s Poverty Rate Based on Economic Growth, Health, and Education. International Journal of Multicultural and Multireligious Understanding, 6(2), p.323.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19) Farh, J., Dobbins, G. and Cheng, B. (1991). Cultural relativity in action: a comparison of self-ratings made by Chinese and U.S. workers. Personnel Psychology, 44(1), pp.129-147.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20) Sayer, I. (2013). Misunderstanding and Language Comprehension. Procedia - Social and Behavioral Sciences, 70, pp.738-748.</a:t>
            </a:r>
          </a:p>
        </p:txBody>
      </p:sp>
    </p:spTree>
    <p:extLst>
      <p:ext uri="{BB962C8B-B14F-4D97-AF65-F5344CB8AC3E}">
        <p14:creationId xmlns:p14="http://schemas.microsoft.com/office/powerpoint/2010/main" val="417874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6765" y="280670"/>
            <a:ext cx="9907270" cy="521970"/>
          </a:xfrm>
        </p:spPr>
        <p:txBody>
          <a:bodyPr wrap="square"/>
          <a:lstStyle/>
          <a:p>
            <a:r>
              <a:rPr 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Reference list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55294" y="1236370"/>
            <a:ext cx="11016269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21) Kim, Y. Y. (1991). Intercultural communication competence: A systems-theoretic view. In S. Ting-Toomey &amp; F. Korzenny (Eds.), Intercultural communication competence (pp. 259–275).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22) 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Pratt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,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 C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. 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B</a:t>
            </a:r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. (2008), Public Relations Review, Volume 34, Issue 2, Pages 203-204.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23) 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Cao, 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L.,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 Navare, 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J.,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 Jin, 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Z. (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2018</a:t>
            </a:r>
            <a:r>
              <a:rPr lang="en-US" altLang="zh-CN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)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. </a:t>
            </a:r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Business model innovation: How the international retailers rebuild their core business logic in a new host country, International Business Review, Volume 27, Issue 3, Pages 543-562.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24) Carolina, R. (2014). Encyclopedia of diversity and social justice. 1st ed</a:t>
            </a:r>
          </a:p>
          <a:p>
            <a:r>
              <a:rPr lang="zh-CN" altLang="en-US" dirty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25) Wood, E. (1972). Mind and politics, An approach to the meaning of liberal and socialist individualism. Berkeley, Los Angeles, London: Univ. of California Press, p.6</a:t>
            </a:r>
            <a:r>
              <a:rPr lang="zh-CN" altLang="en-US" dirty="0" smtClean="0">
                <a:solidFill>
                  <a:srgbClr val="44546B"/>
                </a:solidFill>
                <a:latin typeface="Calibri" panose="020F0502020204030204" charset="0"/>
                <a:cs typeface="Calibri" panose="020F0502020204030204" charset="0"/>
              </a:rPr>
              <a:t>.</a:t>
            </a:r>
            <a:endParaRPr lang="zh-CN" altLang="en-US" dirty="0">
              <a:solidFill>
                <a:srgbClr val="44546B"/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432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6765" y="280670"/>
            <a:ext cx="9907270" cy="521970"/>
          </a:xfrm>
        </p:spPr>
        <p:txBody>
          <a:bodyPr wrap="square"/>
          <a:lstStyle/>
          <a:p>
            <a:r>
              <a:rPr 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Reference list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55294" y="963237"/>
            <a:ext cx="11016269" cy="5519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spcAft>
                <a:spcPts val="800"/>
              </a:spcAft>
            </a:pPr>
            <a:r>
              <a:rPr lang="en-US" altLang="zh-CN" dirty="0" smtClean="0">
                <a:latin typeface="Calibri"/>
                <a:ea typeface="宋体"/>
                <a:cs typeface="Times New Roman"/>
              </a:rPr>
              <a:t>W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ebsite</a:t>
            </a:r>
            <a:r>
              <a:rPr lang="en-US" altLang="zh-CN" dirty="0" smtClean="0">
                <a:latin typeface="Calibri"/>
                <a:ea typeface="宋体"/>
                <a:cs typeface="Times New Roman"/>
              </a:rPr>
              <a:t>s:</a:t>
            </a:r>
            <a:endParaRPr lang="en-US" altLang="zh-CN" dirty="0">
              <a:latin typeface="Calibri"/>
              <a:ea typeface="宋体"/>
              <a:cs typeface="Times New Roman"/>
            </a:endParaRPr>
          </a:p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Times New Roman"/>
              </a:rPr>
              <a:t>1) World Bank. (2019). Overview - The World Bank in Indonesia. [online] Available at: </a:t>
            </a:r>
            <a:r>
              <a:rPr lang="en-US" altLang="zh-CN" u="sng" dirty="0">
                <a:solidFill>
                  <a:srgbClr val="0000FF"/>
                </a:solidFill>
                <a:latin typeface="Calibri"/>
                <a:ea typeface="宋体"/>
                <a:cs typeface="Times New Roman"/>
                <a:hlinkClick r:id="rId3"/>
              </a:rPr>
              <a:t>https://www.worldbank.org/en/country/indonesia/overview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  [Accessed 30 Oct. 2019].</a:t>
            </a:r>
          </a:p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Times New Roman"/>
              </a:rPr>
              <a:t>2) Ming, Y. (2016). A Chinese Taboo: Never Write Other People’s Names Using Red Ink - Vision Times. [online] Vision Times.  Available at: </a:t>
            </a:r>
            <a:r>
              <a:rPr lang="en-US" altLang="zh-CN" u="sng" dirty="0">
                <a:solidFill>
                  <a:srgbClr val="0000FF"/>
                </a:solidFill>
                <a:latin typeface="Calibri"/>
                <a:ea typeface="宋体"/>
                <a:cs typeface="Times New Roman"/>
                <a:hlinkClick r:id="rId4"/>
              </a:rPr>
              <a:t>http://www.visiontimes.com/2016/06/02/a-chinese-taboo-never-write-other-peoples-names-using-red-ink.html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  [Accessed 30 Oct. 2019]. </a:t>
            </a:r>
          </a:p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Times New Roman"/>
              </a:rPr>
              <a:t>3) </a:t>
            </a:r>
            <a:r>
              <a:rPr lang="en-US" altLang="zh-CN" dirty="0" smtClean="0">
                <a:latin typeface="Calibri"/>
                <a:ea typeface="宋体"/>
                <a:cs typeface="Times New Roman"/>
              </a:rPr>
              <a:t>Pacific.edu (2019). 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[online]</a:t>
            </a:r>
            <a:r>
              <a:rPr lang="en-US" altLang="zh-CN" dirty="0">
                <a:latin typeface="宋体"/>
                <a:ea typeface="宋体"/>
                <a:cs typeface="Times New Roman"/>
              </a:rPr>
              <a:t> 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Available at: </a:t>
            </a:r>
            <a:r>
              <a:rPr lang="en-US" altLang="zh-CN" u="sng" dirty="0">
                <a:solidFill>
                  <a:srgbClr val="0000FF"/>
                </a:solidFill>
                <a:latin typeface="Calibri"/>
                <a:ea typeface="宋体"/>
                <a:cs typeface="Times New Roman"/>
                <a:hlinkClick r:id="rId5"/>
              </a:rPr>
              <a:t>https://www2.pacific.edu/sis/culture/pub/Context_Cultures_High_and_Lo.htm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 [Accessed 30 Oct. 2019]. </a:t>
            </a:r>
          </a:p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Times New Roman"/>
              </a:rPr>
              <a:t>4) </a:t>
            </a:r>
            <a:r>
              <a:rPr lang="en-US" altLang="zh-CN" dirty="0">
                <a:latin typeface="Calibri"/>
                <a:ea typeface="宋体"/>
                <a:cs typeface="Arial"/>
              </a:rPr>
              <a:t>Smit, C. (2012). Power Distance or PDI. [online] Culturematters.com. Available at: </a:t>
            </a:r>
            <a:r>
              <a:rPr lang="en-US" altLang="zh-CN" u="sng" dirty="0">
                <a:solidFill>
                  <a:srgbClr val="0000FF"/>
                </a:solidFill>
                <a:latin typeface="Calibri"/>
                <a:ea typeface="宋体"/>
                <a:cs typeface="Arial"/>
                <a:hlinkClick r:id="rId6"/>
              </a:rPr>
              <a:t>https://culturematters.com/power-distance-index-examples/</a:t>
            </a:r>
            <a:r>
              <a:rPr lang="en-US" altLang="zh-CN" dirty="0">
                <a:latin typeface="Calibri"/>
                <a:ea typeface="宋体"/>
                <a:cs typeface="Arial"/>
              </a:rPr>
              <a:t> [Accessed 31 Oct. 2019]</a:t>
            </a:r>
            <a:endParaRPr lang="en-US" altLang="zh-CN" dirty="0">
              <a:latin typeface="Calibri"/>
              <a:ea typeface="宋体"/>
              <a:cs typeface="Times New Roman"/>
            </a:endParaRPr>
          </a:p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Arial"/>
              </a:rPr>
              <a:t>5) Hofstede, G. </a:t>
            </a:r>
            <a:r>
              <a:rPr lang="en-US" altLang="zh-CN" dirty="0" smtClean="0">
                <a:latin typeface="Calibri"/>
                <a:ea typeface="宋体"/>
                <a:cs typeface="Arial"/>
              </a:rPr>
              <a:t>(2019). </a:t>
            </a:r>
            <a:r>
              <a:rPr lang="en-US" altLang="zh-CN" dirty="0">
                <a:latin typeface="Calibri"/>
                <a:ea typeface="宋体"/>
                <a:cs typeface="Arial"/>
              </a:rPr>
              <a:t>"</a:t>
            </a:r>
            <a:r>
              <a:rPr lang="en-US" altLang="zh-CN" dirty="0" err="1">
                <a:latin typeface="Calibri"/>
                <a:ea typeface="宋体"/>
                <a:cs typeface="Arial"/>
              </a:rPr>
              <a:t>Dimensionalizing</a:t>
            </a:r>
            <a:r>
              <a:rPr lang="en-US" altLang="zh-CN" dirty="0">
                <a:latin typeface="Calibri"/>
                <a:ea typeface="宋体"/>
                <a:cs typeface="Arial"/>
              </a:rPr>
              <a:t> Cultures: The Hofstede Model in Context".[online] Scholarworks.gvsu.edu. Available at: </a:t>
            </a:r>
            <a:r>
              <a:rPr lang="en-US" altLang="zh-CN" u="sng" dirty="0">
                <a:solidFill>
                  <a:srgbClr val="0000FF"/>
                </a:solidFill>
                <a:latin typeface="Calibri"/>
                <a:ea typeface="宋体"/>
                <a:cs typeface="Arial"/>
                <a:hlinkClick r:id="rId7"/>
              </a:rPr>
              <a:t>https://scholarworks.gvsu.edu/cgi/viewcontent.cgi?article=1014&amp;context=orpc</a:t>
            </a:r>
            <a:r>
              <a:rPr lang="en-US" altLang="zh-CN" dirty="0">
                <a:latin typeface="Calibri"/>
                <a:ea typeface="宋体"/>
                <a:cs typeface="Arial"/>
              </a:rPr>
              <a:t> [Accessed 31 Oct.</a:t>
            </a:r>
            <a:r>
              <a:rPr lang="en-US" altLang="zh-CN" dirty="0">
                <a:latin typeface="宋体"/>
                <a:ea typeface="宋体"/>
                <a:cs typeface="Arial"/>
              </a:rPr>
              <a:t> </a:t>
            </a:r>
            <a:r>
              <a:rPr lang="en-US" altLang="zh-CN" dirty="0">
                <a:latin typeface="Calibri"/>
                <a:ea typeface="宋体"/>
                <a:cs typeface="Arial"/>
              </a:rPr>
              <a:t>2019]. </a:t>
            </a:r>
            <a:endParaRPr lang="en-US" altLang="zh-CN" dirty="0">
              <a:latin typeface="Calibri"/>
              <a:ea typeface="宋体"/>
              <a:cs typeface="Times New Roman"/>
            </a:endParaRPr>
          </a:p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Helvetica Neue"/>
              </a:rPr>
              <a:t>6) </a:t>
            </a:r>
            <a:r>
              <a:rPr lang="en-US" altLang="zh-CN" dirty="0" err="1">
                <a:latin typeface="Calibri"/>
                <a:ea typeface="宋体"/>
                <a:cs typeface="Helvetica Neue"/>
              </a:rPr>
              <a:t>FactsofIndonesia</a:t>
            </a:r>
            <a:r>
              <a:rPr lang="en-US" altLang="zh-CN" dirty="0">
                <a:latin typeface="Calibri"/>
                <a:ea typeface="宋体"/>
                <a:cs typeface="Helvetica Neue"/>
              </a:rPr>
              <a:t> (2017). Gift Giving Etiquette in Indonesia-Customs. [online] Available at: </a:t>
            </a:r>
            <a:r>
              <a:rPr lang="en-US" altLang="zh-CN" u="sng" dirty="0">
                <a:solidFill>
                  <a:srgbClr val="0000FF"/>
                </a:solidFill>
                <a:latin typeface="Calibri"/>
                <a:ea typeface="宋体"/>
                <a:cs typeface="Helvetica Neue"/>
                <a:hlinkClick r:id="rId8"/>
              </a:rPr>
              <a:t>https://factsofindonesia.com/gift-giving-etiquette-in-indonesia</a:t>
            </a:r>
            <a:r>
              <a:rPr lang="en-US" altLang="zh-CN" dirty="0">
                <a:latin typeface="Calibri"/>
                <a:ea typeface="宋体"/>
                <a:cs typeface="Helvetica Neue"/>
              </a:rPr>
              <a:t> [Accessed 30 Oct. 2019] </a:t>
            </a:r>
            <a:endParaRPr lang="en-US" altLang="zh-CN" dirty="0">
              <a:latin typeface="Calibri"/>
              <a:ea typeface="宋体"/>
              <a:cs typeface="Times New Roman"/>
            </a:endParaRPr>
          </a:p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Helvetica Neue"/>
              </a:rPr>
              <a:t>7) </a:t>
            </a:r>
            <a:r>
              <a:rPr lang="en-US" altLang="zh-CN" dirty="0" err="1">
                <a:latin typeface="Calibri"/>
                <a:ea typeface="宋体"/>
                <a:cs typeface="Helvetica Neue"/>
              </a:rPr>
              <a:t>Veem</a:t>
            </a:r>
            <a:r>
              <a:rPr lang="en-US" altLang="zh-CN" dirty="0">
                <a:latin typeface="Calibri"/>
                <a:ea typeface="宋体"/>
                <a:cs typeface="Helvetica Neue"/>
              </a:rPr>
              <a:t> (2017). The Etiquette of Gift Giving in Indonesia. [online] Available at: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 </a:t>
            </a:r>
            <a:r>
              <a:rPr lang="en-US" altLang="zh-CN" u="sng" dirty="0">
                <a:solidFill>
                  <a:srgbClr val="0000FF"/>
                </a:solidFill>
                <a:latin typeface="Calibri"/>
                <a:ea typeface="宋体"/>
                <a:cs typeface="Helvetica Neue"/>
                <a:hlinkClick r:id="rId9"/>
              </a:rPr>
              <a:t>https://www.veem.com/library/the-etiquette-of-gift-giving-in-indonesia/</a:t>
            </a:r>
            <a:r>
              <a:rPr lang="en-US" altLang="zh-CN" dirty="0">
                <a:latin typeface="Calibri"/>
                <a:ea typeface="宋体"/>
                <a:cs typeface="Helvetica Neue"/>
              </a:rPr>
              <a:t> </a:t>
            </a:r>
            <a:r>
              <a:rPr lang="en-US" altLang="zh-CN" dirty="0">
                <a:latin typeface="宋体"/>
                <a:ea typeface="宋体"/>
                <a:cs typeface="Helvetica Neue"/>
              </a:rPr>
              <a:t> </a:t>
            </a:r>
            <a:r>
              <a:rPr lang="en-US" altLang="zh-CN" dirty="0">
                <a:latin typeface="Calibri"/>
                <a:ea typeface="宋体"/>
                <a:cs typeface="Helvetica Neue"/>
              </a:rPr>
              <a:t>[Accessed 30 Oct. 2019</a:t>
            </a:r>
            <a:r>
              <a:rPr lang="en-US" altLang="zh-CN" dirty="0" smtClean="0">
                <a:latin typeface="Calibri"/>
                <a:ea typeface="宋体"/>
                <a:cs typeface="Helvetica Neue"/>
              </a:rPr>
              <a:t>]</a:t>
            </a:r>
            <a:endParaRPr lang="en-US" altLang="zh-CN" dirty="0">
              <a:latin typeface="Calibri"/>
              <a:ea typeface="宋体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53584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6765" y="280670"/>
            <a:ext cx="9907270" cy="521970"/>
          </a:xfrm>
        </p:spPr>
        <p:txBody>
          <a:bodyPr wrap="square"/>
          <a:lstStyle/>
          <a:p>
            <a:r>
              <a:rPr 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Reference list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55294" y="1058241"/>
            <a:ext cx="11016269" cy="51013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Arial"/>
              </a:rPr>
              <a:t>8) </a:t>
            </a:r>
            <a:r>
              <a:rPr lang="en-US" altLang="zh-CN" dirty="0" err="1">
                <a:latin typeface="Calibri"/>
                <a:ea typeface="宋体"/>
                <a:cs typeface="Times New Roman"/>
              </a:rPr>
              <a:t>Askopinion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 (2018). How to Build Strong Business Relations? [online] Available at: </a:t>
            </a:r>
            <a:r>
              <a:rPr lang="en-US" altLang="zh-CN" u="sng" dirty="0">
                <a:solidFill>
                  <a:srgbClr val="0000FF"/>
                </a:solidFill>
                <a:latin typeface="Calibri"/>
                <a:ea typeface="宋体"/>
                <a:cs typeface="Times New Roman"/>
                <a:hlinkClick r:id="rId3"/>
              </a:rPr>
              <a:t>https://askopinion.com/how-to-build-strong-business-relations</a:t>
            </a:r>
            <a:r>
              <a:rPr lang="en-US" altLang="zh-CN" dirty="0">
                <a:latin typeface="宋体"/>
                <a:ea typeface="宋体"/>
                <a:cs typeface="Times New Roman"/>
              </a:rPr>
              <a:t> 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[Accessed 31 Oct</a:t>
            </a:r>
            <a:r>
              <a:rPr lang="en-US" altLang="zh-CN" dirty="0">
                <a:latin typeface="宋体"/>
                <a:ea typeface="宋体"/>
                <a:cs typeface="Times New Roman"/>
              </a:rPr>
              <a:t>.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 2019]. </a:t>
            </a:r>
          </a:p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Times New Roman"/>
              </a:rPr>
              <a:t>9) </a:t>
            </a:r>
            <a:r>
              <a:rPr lang="en-US" altLang="zh-CN" dirty="0" smtClean="0">
                <a:latin typeface="Calibri"/>
                <a:ea typeface="宋体"/>
                <a:cs typeface="Times New Roman"/>
              </a:rPr>
              <a:t>Ali, L. 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(2015). 5 Considerations for building strong international business relationships - Trade Ready. [online] Available at: </a:t>
            </a:r>
            <a:r>
              <a:rPr lang="en-US" altLang="zh-CN" u="sng" dirty="0">
                <a:solidFill>
                  <a:srgbClr val="0000FF"/>
                </a:solidFill>
                <a:latin typeface="Calibri"/>
                <a:ea typeface="宋体"/>
                <a:cs typeface="Times New Roman"/>
                <a:hlinkClick r:id="rId4"/>
              </a:rPr>
              <a:t>http://www.tradeready.ca/2015/trade-takeaways/5-considerations-building-strong-international-business-relationships/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  [Accessed 31 Oct</a:t>
            </a:r>
            <a:r>
              <a:rPr lang="en-US" altLang="zh-CN" dirty="0">
                <a:latin typeface="宋体"/>
                <a:ea typeface="宋体"/>
                <a:cs typeface="Times New Roman"/>
              </a:rPr>
              <a:t>.</a:t>
            </a:r>
            <a:r>
              <a:rPr lang="en-US" altLang="zh-CN" dirty="0">
                <a:latin typeface="Calibri"/>
                <a:ea typeface="宋体"/>
                <a:cs typeface="Times New Roman"/>
              </a:rPr>
              <a:t> 2019].</a:t>
            </a:r>
          </a:p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Times New Roman"/>
              </a:rPr>
              <a:t>10) </a:t>
            </a:r>
            <a:r>
              <a:rPr lang="en-US" altLang="zh-CN" dirty="0">
                <a:latin typeface="Calibri"/>
                <a:ea typeface="宋体"/>
                <a:cs typeface="Arial"/>
              </a:rPr>
              <a:t>Pew Research </a:t>
            </a:r>
            <a:r>
              <a:rPr lang="en-US" altLang="zh-CN" dirty="0" smtClean="0">
                <a:latin typeface="Calibri"/>
                <a:ea typeface="宋体"/>
                <a:cs typeface="Arial"/>
              </a:rPr>
              <a:t>Center (</a:t>
            </a:r>
            <a:r>
              <a:rPr lang="en-US" altLang="zh-CN" dirty="0">
                <a:latin typeface="Calibri"/>
                <a:ea typeface="宋体"/>
                <a:cs typeface="Arial"/>
              </a:rPr>
              <a:t>2011). Muslims and Islam. [online] Available at: </a:t>
            </a:r>
            <a:r>
              <a:rPr lang="en-US" altLang="zh-CN" u="sng" dirty="0">
                <a:solidFill>
                  <a:srgbClr val="0000FF"/>
                </a:solidFill>
                <a:latin typeface="Calibri"/>
                <a:ea typeface="宋体"/>
                <a:cs typeface="Arial"/>
                <a:hlinkClick r:id="rId5"/>
              </a:rPr>
              <a:t>https://www.pewresearch.org/topics/muslims-and-islam/</a:t>
            </a:r>
            <a:r>
              <a:rPr lang="en-US" altLang="zh-CN" dirty="0">
                <a:latin typeface="Calibri"/>
                <a:ea typeface="宋体"/>
                <a:cs typeface="Arial"/>
              </a:rPr>
              <a:t> [Accessed 31 Oct</a:t>
            </a:r>
            <a:r>
              <a:rPr lang="en-US" altLang="zh-CN" dirty="0">
                <a:latin typeface="宋体"/>
                <a:ea typeface="宋体"/>
                <a:cs typeface="Arial"/>
              </a:rPr>
              <a:t>. </a:t>
            </a:r>
            <a:r>
              <a:rPr lang="en-US" altLang="zh-CN" dirty="0">
                <a:latin typeface="Calibri"/>
                <a:ea typeface="宋体"/>
                <a:cs typeface="Arial"/>
              </a:rPr>
              <a:t>2019].</a:t>
            </a:r>
            <a:endParaRPr lang="en-US" altLang="zh-CN" dirty="0">
              <a:latin typeface="Calibri"/>
              <a:ea typeface="宋体"/>
              <a:cs typeface="Times New Roman"/>
            </a:endParaRPr>
          </a:p>
          <a:p>
            <a:pPr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Arial"/>
              </a:rPr>
              <a:t>11) Merriam-Webster </a:t>
            </a:r>
            <a:r>
              <a:rPr lang="en-US" altLang="zh-CN" dirty="0" smtClean="0">
                <a:latin typeface="Calibri"/>
                <a:ea typeface="宋体"/>
                <a:cs typeface="Arial"/>
              </a:rPr>
              <a:t>Dictionary (</a:t>
            </a:r>
            <a:r>
              <a:rPr lang="en-US" altLang="zh-CN" dirty="0">
                <a:latin typeface="Calibri"/>
                <a:ea typeface="宋体"/>
                <a:cs typeface="Arial"/>
              </a:rPr>
              <a:t>2017). Bribe. [Online] Available at: </a:t>
            </a:r>
            <a:r>
              <a:rPr lang="en-US" altLang="zh-CN" dirty="0">
                <a:latin typeface="Calibri"/>
                <a:ea typeface="宋体"/>
                <a:cs typeface="Arial"/>
                <a:hlinkClick r:id="rId6"/>
              </a:rPr>
              <a:t>https://www.merriam-webster.com/dictionary/bribe</a:t>
            </a:r>
            <a:r>
              <a:rPr lang="en-US" altLang="zh-CN" dirty="0">
                <a:latin typeface="Calibri"/>
                <a:ea typeface="宋体"/>
                <a:cs typeface="Arial"/>
              </a:rPr>
              <a:t> [Accessed 1 Nov. 2019].</a:t>
            </a:r>
          </a:p>
          <a:p>
            <a:pPr algn="just">
              <a:spcAft>
                <a:spcPts val="0"/>
              </a:spcAft>
            </a:pPr>
            <a:r>
              <a:rPr lang="en-US" altLang="zh-CN" dirty="0">
                <a:latin typeface="Calibri"/>
                <a:ea typeface="宋体"/>
                <a:cs typeface="Arial"/>
              </a:rPr>
              <a:t>12) Andaya, B. (2019). Introduction to Southeast Asia. [online] Asia Society. Available at: </a:t>
            </a:r>
            <a:r>
              <a:rPr lang="en-US" altLang="zh-CN" dirty="0">
                <a:latin typeface="Calibri"/>
                <a:ea typeface="宋体"/>
                <a:cs typeface="Arial"/>
                <a:hlinkClick r:id="rId7"/>
              </a:rPr>
              <a:t>https://asiasociety.org/education/introduction-southeast-asia</a:t>
            </a:r>
            <a:r>
              <a:rPr lang="en-US" altLang="zh-CN" dirty="0">
                <a:latin typeface="Calibri"/>
                <a:ea typeface="宋体"/>
                <a:cs typeface="Arial"/>
              </a:rPr>
              <a:t>  [Accessed 5 Nov. 2019].</a:t>
            </a:r>
          </a:p>
          <a:p>
            <a:pPr>
              <a:spcBef>
                <a:spcPts val="500"/>
              </a:spcBef>
              <a:spcAft>
                <a:spcPts val="800"/>
              </a:spcAft>
            </a:pPr>
            <a:r>
              <a:rPr lang="en-US" altLang="zh-CN" dirty="0">
                <a:latin typeface="Calibri"/>
                <a:ea typeface="宋体"/>
                <a:cs typeface="Arial"/>
              </a:rPr>
              <a:t>13) Gray, N. (2019). Building the Relationship is the Key to Business Success in Indonesia. [online] Navigating a Multi-Cultural Globe. Available at: https://nathanhgray.wordpress.com/2010/08/24/building-the-relationship-is-the-key-to-business-success-in-indonesia/ [Accessed 5 Nov. 2019].</a:t>
            </a:r>
          </a:p>
          <a:p>
            <a:pPr algn="just">
              <a:spcAft>
                <a:spcPts val="0"/>
              </a:spcAft>
            </a:pPr>
            <a:r>
              <a:rPr lang="en-US" altLang="zh-CN" dirty="0">
                <a:latin typeface="Calibri"/>
                <a:ea typeface="宋体"/>
                <a:cs typeface="Arial"/>
              </a:rPr>
              <a:t>14) Leong, M. (2018). 11 Things That Are Illegal in Malaysia. [online] Culture Trip. Available at: </a:t>
            </a:r>
            <a:r>
              <a:rPr lang="en-US" altLang="zh-CN" dirty="0">
                <a:latin typeface="Calibri"/>
                <a:ea typeface="宋体"/>
                <a:cs typeface="Arial"/>
                <a:hlinkClick r:id="rId8"/>
              </a:rPr>
              <a:t>https://theculturetrip.com/asia/malaysia/articles/11-things-that-are-illegal-in-malaysia/</a:t>
            </a:r>
            <a:r>
              <a:rPr lang="en-US" altLang="zh-CN" dirty="0">
                <a:latin typeface="Calibri"/>
                <a:ea typeface="宋体"/>
                <a:cs typeface="Arial"/>
              </a:rPr>
              <a:t> [Accessed 5 Nov. 2019].</a:t>
            </a:r>
          </a:p>
        </p:txBody>
      </p:sp>
    </p:spTree>
    <p:extLst>
      <p:ext uri="{BB962C8B-B14F-4D97-AF65-F5344CB8AC3E}">
        <p14:creationId xmlns:p14="http://schemas.microsoft.com/office/powerpoint/2010/main" val="212760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 39"/>
          <p:cNvSpPr>
            <a:spLocks noGrp="1"/>
          </p:cNvSpPr>
          <p:nvPr>
            <p:ph type="title"/>
          </p:nvPr>
        </p:nvSpPr>
        <p:spPr>
          <a:xfrm>
            <a:off x="786765" y="280670"/>
            <a:ext cx="9907270" cy="521970"/>
          </a:xfrm>
        </p:spPr>
        <p:txBody>
          <a:bodyPr wrap="square"/>
          <a:lstStyle/>
          <a:p>
            <a:r>
              <a:rPr lang="en-US" dirty="0">
                <a:latin typeface="微软雅黑" panose="020B0503020204020204" pitchFamily="34" charset="-122"/>
                <a:ea typeface="微软雅黑" panose="020B0503020204020204" pitchFamily="34" charset="-122"/>
              </a:rPr>
              <a:t>Reference list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55294" y="1236370"/>
            <a:ext cx="11016269" cy="299569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GB" altLang="zh-CN" dirty="0">
                <a:latin typeface="Calibri"/>
                <a:ea typeface="宋体"/>
                <a:cs typeface="Arial"/>
              </a:rPr>
              <a:t>15) Trucker, P. (1971). What We Can Learn from Japanese Management. [online] Harvard Business Review. Available at: </a:t>
            </a:r>
            <a:r>
              <a:rPr lang="en-GB" altLang="zh-CN" dirty="0">
                <a:latin typeface="Calibri"/>
                <a:ea typeface="宋体"/>
                <a:cs typeface="Arial"/>
                <a:hlinkClick r:id="rId3"/>
              </a:rPr>
              <a:t>https://hbr.org/1971/03/what-we-can-learn-from-japanese-management</a:t>
            </a:r>
            <a:r>
              <a:rPr lang="en-GB" altLang="zh-CN" dirty="0">
                <a:latin typeface="Calibri"/>
                <a:ea typeface="宋体"/>
                <a:cs typeface="Arial"/>
              </a:rPr>
              <a:t>  [Accessed 5 Nov. 2019].</a:t>
            </a:r>
          </a:p>
          <a:p>
            <a:pPr>
              <a:spcAft>
                <a:spcPts val="800"/>
              </a:spcAft>
            </a:pPr>
            <a:r>
              <a:rPr lang="en-GB" altLang="zh-CN" dirty="0">
                <a:latin typeface="Calibri"/>
                <a:ea typeface="宋体"/>
                <a:cs typeface="Arial"/>
              </a:rPr>
              <a:t>16) 1.4.6 - Context of Cultures: High and Low. [online]</a:t>
            </a:r>
          </a:p>
          <a:p>
            <a:pPr>
              <a:spcAft>
                <a:spcPts val="800"/>
              </a:spcAft>
            </a:pPr>
            <a:r>
              <a:rPr lang="en-GB" altLang="zh-CN" dirty="0">
                <a:latin typeface="Calibri"/>
                <a:ea typeface="宋体"/>
                <a:cs typeface="Arial"/>
              </a:rPr>
              <a:t>Available at: </a:t>
            </a:r>
            <a:r>
              <a:rPr lang="en-GB" altLang="zh-CN" dirty="0">
                <a:latin typeface="Calibri"/>
                <a:ea typeface="宋体"/>
                <a:cs typeface="Arial"/>
                <a:hlinkClick r:id="rId4"/>
              </a:rPr>
              <a:t>https://www2.pacific.edu/sis/culture/pub/Context_Cultures_High_and_Lo.htm</a:t>
            </a:r>
            <a:r>
              <a:rPr lang="en-GB" altLang="zh-CN" dirty="0">
                <a:latin typeface="Calibri"/>
                <a:ea typeface="宋体"/>
                <a:cs typeface="Arial"/>
              </a:rPr>
              <a:t> </a:t>
            </a:r>
          </a:p>
          <a:p>
            <a:pPr>
              <a:spcAft>
                <a:spcPts val="800"/>
              </a:spcAft>
            </a:pPr>
            <a:r>
              <a:rPr lang="en-GB" altLang="zh-CN" dirty="0">
                <a:latin typeface="Calibri"/>
                <a:ea typeface="宋体"/>
                <a:cs typeface="Arial"/>
              </a:rPr>
              <a:t>[Accessed 30 Oct. 2019].</a:t>
            </a:r>
          </a:p>
          <a:p>
            <a:pPr>
              <a:spcAft>
                <a:spcPts val="800"/>
              </a:spcAft>
            </a:pPr>
            <a:r>
              <a:rPr lang="en-GB" altLang="zh-CN" dirty="0">
                <a:latin typeface="Calibri"/>
                <a:ea typeface="宋体"/>
                <a:cs typeface="Arial"/>
              </a:rPr>
              <a:t>17) Smit, C. (2012). Power Distance or PDI. [online] Culturematters.com. Available at: </a:t>
            </a:r>
            <a:r>
              <a:rPr lang="en-GB" altLang="zh-CN" dirty="0">
                <a:latin typeface="Calibri"/>
                <a:ea typeface="宋体"/>
                <a:cs typeface="Arial"/>
                <a:hlinkClick r:id="rId5"/>
              </a:rPr>
              <a:t>https://culturematters.com/power-distance-index-examples/</a:t>
            </a:r>
            <a:r>
              <a:rPr lang="en-GB" altLang="zh-CN" dirty="0">
                <a:latin typeface="Calibri"/>
                <a:ea typeface="宋体"/>
                <a:cs typeface="Arial"/>
              </a:rPr>
              <a:t> [Accessed 31 Oct. 2019].</a:t>
            </a:r>
          </a:p>
          <a:p>
            <a:pPr>
              <a:spcAft>
                <a:spcPts val="800"/>
              </a:spcAft>
            </a:pPr>
            <a:r>
              <a:rPr lang="en-GB" altLang="zh-CN" dirty="0">
                <a:latin typeface="Calibri"/>
                <a:ea typeface="宋体"/>
                <a:cs typeface="Arial"/>
              </a:rPr>
              <a:t>18) Hofstede, G. </a:t>
            </a:r>
            <a:r>
              <a:rPr lang="en-GB" altLang="zh-CN" dirty="0" smtClean="0">
                <a:latin typeface="Calibri"/>
                <a:ea typeface="宋体"/>
                <a:cs typeface="Arial"/>
              </a:rPr>
              <a:t>(2019). </a:t>
            </a:r>
            <a:r>
              <a:rPr lang="en-GB" altLang="zh-CN" dirty="0">
                <a:latin typeface="Calibri"/>
                <a:ea typeface="宋体"/>
                <a:cs typeface="Arial"/>
              </a:rPr>
              <a:t>"</a:t>
            </a:r>
            <a:r>
              <a:rPr lang="en-GB" altLang="zh-CN" dirty="0" err="1">
                <a:latin typeface="Calibri"/>
                <a:ea typeface="宋体"/>
                <a:cs typeface="Arial"/>
              </a:rPr>
              <a:t>Dimensionalizing</a:t>
            </a:r>
            <a:r>
              <a:rPr lang="en-GB" altLang="zh-CN" dirty="0">
                <a:latin typeface="Calibri"/>
                <a:ea typeface="宋体"/>
                <a:cs typeface="Arial"/>
              </a:rPr>
              <a:t> Cultures: The Hofstede Model in Context".[online] Scholarworks.gvsu.edu. Available at: </a:t>
            </a:r>
            <a:r>
              <a:rPr lang="en-GB" altLang="zh-CN" dirty="0">
                <a:latin typeface="Calibri"/>
                <a:ea typeface="宋体"/>
                <a:cs typeface="Arial"/>
                <a:hlinkClick r:id="rId6"/>
              </a:rPr>
              <a:t>https://scholarworks.gvsu.edu/cgi/viewcontent.cgi?article=1014&amp;context=orpc</a:t>
            </a:r>
            <a:r>
              <a:rPr lang="en-GB" altLang="zh-CN" dirty="0">
                <a:latin typeface="Calibri"/>
                <a:ea typeface="宋体"/>
                <a:cs typeface="Arial"/>
              </a:rPr>
              <a:t> [Accessed 31 Oct. 2019].</a:t>
            </a:r>
          </a:p>
        </p:txBody>
      </p:sp>
    </p:spTree>
    <p:extLst>
      <p:ext uri="{BB962C8B-B14F-4D97-AF65-F5344CB8AC3E}">
        <p14:creationId xmlns:p14="http://schemas.microsoft.com/office/powerpoint/2010/main" val="2580339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2755790"/>
            <a:ext cx="4380837" cy="411125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0" y="3322855"/>
            <a:ext cx="12192000" cy="126000"/>
          </a:xfrm>
          <a:prstGeom prst="rect">
            <a:avLst/>
          </a:prstGeom>
          <a:solidFill>
            <a:srgbClr val="D145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Autofit/>
          </a:bodyPr>
          <a:lstStyle/>
          <a:p>
            <a:pPr algn="ctr"/>
            <a:endParaRPr lang="zh-CN" altLang="en-US" dirty="0"/>
          </a:p>
        </p:txBody>
      </p:sp>
      <p:sp>
        <p:nvSpPr>
          <p:cNvPr id="5" name="文本框 4"/>
          <p:cNvSpPr txBox="1"/>
          <p:nvPr/>
        </p:nvSpPr>
        <p:spPr>
          <a:xfrm>
            <a:off x="4747359" y="2244585"/>
            <a:ext cx="29386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5400" dirty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Thanks</a:t>
            </a:r>
            <a:r>
              <a:rPr lang="en-US" altLang="zh-CN" sz="5400" spc="600" dirty="0">
                <a:solidFill>
                  <a:srgbClr val="44546B"/>
                </a:solidFill>
                <a:latin typeface="+mj-ea"/>
                <a:ea typeface="+mj-ea"/>
              </a:rPr>
              <a:t> 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CB6D62AF-6A07-4969-8107-F05A84C79418}"/>
              </a:ext>
            </a:extLst>
          </p:cNvPr>
          <p:cNvSpPr txBox="1"/>
          <p:nvPr/>
        </p:nvSpPr>
        <p:spPr>
          <a:xfrm>
            <a:off x="8790409" y="3984570"/>
            <a:ext cx="255871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Delivered by : </a:t>
            </a:r>
          </a:p>
          <a:p>
            <a:pPr>
              <a:lnSpc>
                <a:spcPct val="150000"/>
              </a:lnSpc>
            </a:pP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Zhuoer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Tan (1901688)</a:t>
            </a:r>
          </a:p>
          <a:p>
            <a:pPr>
              <a:lnSpc>
                <a:spcPct val="150000"/>
              </a:lnSpc>
            </a:pP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Siping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Xue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(1904774)</a:t>
            </a:r>
          </a:p>
          <a:p>
            <a:pPr>
              <a:lnSpc>
                <a:spcPct val="150000"/>
              </a:lnSpc>
            </a:pP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Seroja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Ruslan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(1903964)</a:t>
            </a:r>
          </a:p>
          <a:p>
            <a:pPr>
              <a:lnSpc>
                <a:spcPct val="150000"/>
              </a:lnSpc>
            </a:pPr>
            <a:r>
              <a:rPr lang="en-US" altLang="zh-CN" sz="1600" dirty="0" err="1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Hongli</a:t>
            </a:r>
            <a:r>
              <a:rPr lang="en-US" altLang="zh-CN" sz="1600" dirty="0" smtClean="0">
                <a:solidFill>
                  <a:srgbClr val="44546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Shang (1904764)</a:t>
            </a:r>
            <a:endParaRPr lang="zh-CN" altLang="en-US" sz="1600" dirty="0">
              <a:solidFill>
                <a:srgbClr val="44546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00919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PowerPoint 演示文稿"/>
  <p:tag name="ISPRING_FIRST_PUBLISH" val="1"/>
</p:tagLst>
</file>

<file path=ppt/theme/theme1.xml><?xml version="1.0" encoding="utf-8"?>
<a:theme xmlns:a="http://schemas.openxmlformats.org/drawingml/2006/main" name="Office 主题​​">
  <a:themeElements>
    <a:clrScheme name="自定义 355">
      <a:dk1>
        <a:srgbClr val="44546B"/>
      </a:dk1>
      <a:lt1>
        <a:srgbClr val="F2F2F2"/>
      </a:lt1>
      <a:dk2>
        <a:srgbClr val="44546A"/>
      </a:dk2>
      <a:lt2>
        <a:srgbClr val="E7E6E6"/>
      </a:lt2>
      <a:accent1>
        <a:srgbClr val="44546B"/>
      </a:accent1>
      <a:accent2>
        <a:srgbClr val="D14553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1">
      <a:majorFont>
        <a:latin typeface="思源宋体 CN Heavy"/>
        <a:ea typeface="思源宋体 CN Heavy"/>
        <a:cs typeface=""/>
      </a:majorFont>
      <a:minorFont>
        <a:latin typeface="思源黑体 CN Normal"/>
        <a:ea typeface="思源黑体 CN Norm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lIns="0" tIns="0" rIns="0" bIns="0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971</TotalTime>
  <Words>2476</Words>
  <Application>Microsoft Office PowerPoint</Application>
  <PresentationFormat>宽屏</PresentationFormat>
  <Paragraphs>325</Paragraphs>
  <Slides>35</Slides>
  <Notes>35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35</vt:i4>
      </vt:variant>
    </vt:vector>
  </HeadingPairs>
  <TitlesOfParts>
    <vt:vector size="47" baseType="lpstr">
      <vt:lpstr>Arial Unicode MS</vt:lpstr>
      <vt:lpstr>Helvetica Neue</vt:lpstr>
      <vt:lpstr>等线</vt:lpstr>
      <vt:lpstr>思源黑体 CN Normal</vt:lpstr>
      <vt:lpstr>思源宋体 CN Heavy</vt:lpstr>
      <vt:lpstr>宋体</vt:lpstr>
      <vt:lpstr>微软雅黑</vt:lpstr>
      <vt:lpstr>Arial</vt:lpstr>
      <vt:lpstr>Calibri</vt:lpstr>
      <vt:lpstr>Times New Roman</vt:lpstr>
      <vt:lpstr>Wingdings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Definition of high-context and low-context cultures</vt:lpstr>
      <vt:lpstr>Cultural contexts comparison between UK and Asia</vt:lpstr>
      <vt:lpstr>Hofstede's cultural dimensions theory</vt:lpstr>
      <vt:lpstr>Cultural dimensions comparison</vt:lpstr>
      <vt:lpstr>PowerPoint 演示文稿</vt:lpstr>
      <vt:lpstr>The importance of building relationships</vt:lpstr>
      <vt:lpstr>Skills and competencies of building relationships</vt:lpstr>
      <vt:lpstr>Appropriate approaches to build successful relationships</vt:lpstr>
      <vt:lpstr>PowerPoint 演示文稿</vt:lpstr>
      <vt:lpstr>Potential Failures in a Business Relationship</vt:lpstr>
      <vt:lpstr>PowerPoint 演示文稿</vt:lpstr>
      <vt:lpstr>PowerPoint 演示文稿</vt:lpstr>
      <vt:lpstr>Benefits the Organisation Should Expect to Achieve</vt:lpstr>
      <vt:lpstr>PowerPoint 演示文稿</vt:lpstr>
      <vt:lpstr>Etiquette of gift giving in Indonesia</vt:lpstr>
      <vt:lpstr>Different etiquette of gift giving in Indonesia</vt:lpstr>
      <vt:lpstr>How appropriate the gift giving is?</vt:lpstr>
      <vt:lpstr>PowerPoint 演示文稿</vt:lpstr>
      <vt:lpstr>Why Indonesia？</vt:lpstr>
      <vt:lpstr>Why Indonesia？</vt:lpstr>
      <vt:lpstr>Why Indonesia？</vt:lpstr>
      <vt:lpstr>Approaches to build relationship</vt:lpstr>
      <vt:lpstr>Reference list</vt:lpstr>
      <vt:lpstr>Reference list</vt:lpstr>
      <vt:lpstr>Reference list</vt:lpstr>
      <vt:lpstr>Reference list</vt:lpstr>
      <vt:lpstr>Reference list</vt:lpstr>
      <vt:lpstr>Reference list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优品PPT</dc:creator>
  <dc:description>http://www.ypppt.com/</dc:description>
  <cp:lastModifiedBy>Administrator</cp:lastModifiedBy>
  <cp:revision>68</cp:revision>
  <dcterms:created xsi:type="dcterms:W3CDTF">2019-03-13T05:38:41Z</dcterms:created>
  <dcterms:modified xsi:type="dcterms:W3CDTF">2019-11-07T16:02:32Z</dcterms:modified>
</cp:coreProperties>
</file>