
<file path=[Content_Types].xml><?xml version="1.0" encoding="utf-8"?>
<Types xmlns="http://schemas.openxmlformats.org/package/2006/content-types">
  <Default Extension="fntdata" ContentType="application/x-fontdata"/>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autoCompressPictures="0">
  <p:sldMasterIdLst>
    <p:sldMasterId id="2147483698" r:id="rId4"/>
  </p:sldMasterIdLst>
  <p:notesMasterIdLst>
    <p:notesMasterId r:id="rId16"/>
  </p:notesMasterIdLst>
  <p:handoutMasterIdLst>
    <p:handoutMasterId r:id="rId17"/>
  </p:handoutMasterIdLst>
  <p:sldIdLst>
    <p:sldId id="258" r:id="rId5"/>
    <p:sldId id="265" r:id="rId6"/>
    <p:sldId id="268" r:id="rId7"/>
    <p:sldId id="272" r:id="rId8"/>
    <p:sldId id="277" r:id="rId9"/>
    <p:sldId id="282" r:id="rId10"/>
    <p:sldId id="287" r:id="rId11"/>
    <p:sldId id="292" r:id="rId12"/>
    <p:sldId id="300" r:id="rId13"/>
    <p:sldId id="301" r:id="rId14"/>
    <p:sldId id="299" r:id="rId15"/>
  </p:sldIdLst>
  <p:sldSz cx="12192000" cy="6858000"/>
  <p:notesSz cx="6858000" cy="9144000"/>
  <p:embeddedFontLst>
    <p:embeddedFont>
      <p:font typeface="Calibri" panose="020F0502020204030204" pitchFamily="34" charset="0"/>
      <p:regular r:id="rId18"/>
      <p:bold r:id="rId19"/>
      <p:italic r:id="rId20"/>
      <p:boldItalic r:id="rId21"/>
    </p:embeddedFont>
    <p:embeddedFont>
      <p:font typeface="Gill Sans MT" panose="020B0502020104020203" pitchFamily="34" charset="0"/>
      <p:regular r:id="rId22"/>
      <p:bold r:id="rId23"/>
      <p:italic r:id="rId24"/>
      <p:boldItalic r:id="rId2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9" autoAdjust="0"/>
    <p:restoredTop sz="75036" autoAdjust="0"/>
  </p:normalViewPr>
  <p:slideViewPr>
    <p:cSldViewPr snapToGrid="0">
      <p:cViewPr varScale="1">
        <p:scale>
          <a:sx n="62" d="100"/>
          <a:sy n="62" d="100"/>
        </p:scale>
        <p:origin x="1488" y="-686"/>
      </p:cViewPr>
      <p:guideLst/>
    </p:cSldViewPr>
  </p:slideViewPr>
  <p:outlineViewPr>
    <p:cViewPr>
      <p:scale>
        <a:sx n="33" d="100"/>
        <a:sy n="33" d="100"/>
      </p:scale>
      <p:origin x="0" y="-1824"/>
    </p:cViewPr>
  </p:outlineViewPr>
  <p:notesTextViewPr>
    <p:cViewPr>
      <p:scale>
        <a:sx n="1" d="1"/>
        <a:sy n="1" d="1"/>
      </p:scale>
      <p:origin x="0" y="0"/>
    </p:cViewPr>
  </p:notesTextViewPr>
  <p:notesViewPr>
    <p:cSldViewPr snapToGrid="0">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5" Type="http://schemas.openxmlformats.org/officeDocument/2006/relationships/font" Target="fonts/font8.fntdata"/><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7.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5.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Cimpoes" userId="2de1b85cbd93976b" providerId="LiveId" clId="{14E2D2A9-D61C-451D-B28C-54514236F664}"/>
    <pc:docChg chg="custSel modSld">
      <pc:chgData name="Radu Cimpoes" userId="2de1b85cbd93976b" providerId="LiveId" clId="{14E2D2A9-D61C-451D-B28C-54514236F664}" dt="2022-12-05T11:02:19.873" v="87" actId="113"/>
      <pc:docMkLst>
        <pc:docMk/>
      </pc:docMkLst>
      <pc:sldChg chg="modSp mod">
        <pc:chgData name="Radu Cimpoes" userId="2de1b85cbd93976b" providerId="LiveId" clId="{14E2D2A9-D61C-451D-B28C-54514236F664}" dt="2022-12-05T10:51:14.739" v="81" actId="255"/>
        <pc:sldMkLst>
          <pc:docMk/>
          <pc:sldMk cId="3013068127" sldId="258"/>
        </pc:sldMkLst>
        <pc:spChg chg="mod">
          <ac:chgData name="Radu Cimpoes" userId="2de1b85cbd93976b" providerId="LiveId" clId="{14E2D2A9-D61C-451D-B28C-54514236F664}" dt="2022-12-05T10:50:58.649" v="80" actId="255"/>
          <ac:spMkLst>
            <pc:docMk/>
            <pc:sldMk cId="3013068127" sldId="258"/>
            <ac:spMk id="2" creationId="{379FA173-4917-43E5-B91C-3914C1A8D225}"/>
          </ac:spMkLst>
        </pc:spChg>
        <pc:spChg chg="mod">
          <ac:chgData name="Radu Cimpoes" userId="2de1b85cbd93976b" providerId="LiveId" clId="{14E2D2A9-D61C-451D-B28C-54514236F664}" dt="2022-12-05T10:51:14.739" v="81" actId="255"/>
          <ac:spMkLst>
            <pc:docMk/>
            <pc:sldMk cId="3013068127" sldId="258"/>
            <ac:spMk id="3" creationId="{D099D82B-F86A-4C04-9207-B25F53939FB6}"/>
          </ac:spMkLst>
        </pc:spChg>
      </pc:sldChg>
      <pc:sldChg chg="modSp mod">
        <pc:chgData name="Radu Cimpoes" userId="2de1b85cbd93976b" providerId="LiveId" clId="{14E2D2A9-D61C-451D-B28C-54514236F664}" dt="2022-12-05T11:01:13.532" v="83" actId="20577"/>
        <pc:sldMkLst>
          <pc:docMk/>
          <pc:sldMk cId="1920497168" sldId="268"/>
        </pc:sldMkLst>
        <pc:spChg chg="mod">
          <ac:chgData name="Radu Cimpoes" userId="2de1b85cbd93976b" providerId="LiveId" clId="{14E2D2A9-D61C-451D-B28C-54514236F664}" dt="2022-12-05T11:01:13.532" v="83" actId="20577"/>
          <ac:spMkLst>
            <pc:docMk/>
            <pc:sldMk cId="1920497168" sldId="268"/>
            <ac:spMk id="4" creationId="{F1ABA256-8519-42C7-BF9C-F3966AE7FCE5}"/>
          </ac:spMkLst>
        </pc:spChg>
      </pc:sldChg>
      <pc:sldChg chg="modSp mod">
        <pc:chgData name="Radu Cimpoes" userId="2de1b85cbd93976b" providerId="LiveId" clId="{14E2D2A9-D61C-451D-B28C-54514236F664}" dt="2022-12-05T11:02:19.873" v="87" actId="113"/>
        <pc:sldMkLst>
          <pc:docMk/>
          <pc:sldMk cId="3440486550" sldId="282"/>
        </pc:sldMkLst>
        <pc:spChg chg="mod">
          <ac:chgData name="Radu Cimpoes" userId="2de1b85cbd93976b" providerId="LiveId" clId="{14E2D2A9-D61C-451D-B28C-54514236F664}" dt="2022-12-05T11:02:19.873" v="87" actId="113"/>
          <ac:spMkLst>
            <pc:docMk/>
            <pc:sldMk cId="3440486550" sldId="282"/>
            <ac:spMk id="2" creationId="{AFF9A437-8B14-44F3-9CD4-350A04C1CA8C}"/>
          </ac:spMkLst>
        </pc:spChg>
        <pc:spChg chg="mod">
          <ac:chgData name="Radu Cimpoes" userId="2de1b85cbd93976b" providerId="LiveId" clId="{14E2D2A9-D61C-451D-B28C-54514236F664}" dt="2022-12-05T10:45:02.478" v="9" actId="20577"/>
          <ac:spMkLst>
            <pc:docMk/>
            <pc:sldMk cId="3440486550" sldId="282"/>
            <ac:spMk id="6" creationId="{DC9CBA16-FC20-442F-ADE3-E8D74559024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FA9168-1AA0-4330-93C8-8A2BC786DA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C5761D6-F269-4E92-99D5-40AC843D869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8C0DD2-AAFF-40FB-B1D5-B76D6B9F63F5}" type="datetimeFigureOut">
              <a:rPr lang="en-US" smtClean="0"/>
              <a:t>12/5/2022</a:t>
            </a:fld>
            <a:endParaRPr lang="en-US"/>
          </a:p>
        </p:txBody>
      </p:sp>
      <p:sp>
        <p:nvSpPr>
          <p:cNvPr id="4" name="Footer Placeholder 3">
            <a:extLst>
              <a:ext uri="{FF2B5EF4-FFF2-40B4-BE49-F238E27FC236}">
                <a16:creationId xmlns:a16="http://schemas.microsoft.com/office/drawing/2014/main" id="{112D8426-202C-4385-BEF1-8D0C15BC743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CF91F5F-CE2D-4C59-9BE8-D5C9660BC8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82E420-31C0-4FAB-9C47-370244A3A0D7}" type="slidenum">
              <a:rPr lang="en-US" smtClean="0"/>
              <a:t>‹#›</a:t>
            </a:fld>
            <a:endParaRPr lang="en-US"/>
          </a:p>
        </p:txBody>
      </p:sp>
    </p:spTree>
    <p:extLst>
      <p:ext uri="{BB962C8B-B14F-4D97-AF65-F5344CB8AC3E}">
        <p14:creationId xmlns:p14="http://schemas.microsoft.com/office/powerpoint/2010/main" val="9953939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AA7A3-4278-43C6-8774-F62FA0274339}" type="datetimeFigureOut">
              <a:rPr lang="en-US" smtClean="0"/>
              <a:t>12/5/2022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DF500-FE05-4D50-AB42-37EDEB80A66C}" type="slidenum">
              <a:rPr lang="en-US" smtClean="0"/>
              <a:t>‹#›</a:t>
            </a:fld>
            <a:endParaRPr lang="en-US" dirty="0"/>
          </a:p>
        </p:txBody>
      </p:sp>
    </p:spTree>
    <p:extLst>
      <p:ext uri="{BB962C8B-B14F-4D97-AF65-F5344CB8AC3E}">
        <p14:creationId xmlns:p14="http://schemas.microsoft.com/office/powerpoint/2010/main" val="2934920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Hiring, training as well as retention are very crucial for each hotel. Customer-facing employees are in important positions to bring an exciting personality to the firm. Therefore, engagement within the hospitality setting drives the success of the hotels. This presentation will focus on a different aspect of employee engagement. </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3</a:t>
            </a:fld>
            <a:endParaRPr lang="en-US" dirty="0"/>
          </a:p>
        </p:txBody>
      </p:sp>
    </p:spTree>
    <p:extLst>
      <p:ext uri="{BB962C8B-B14F-4D97-AF65-F5344CB8AC3E}">
        <p14:creationId xmlns:p14="http://schemas.microsoft.com/office/powerpoint/2010/main" val="771175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There is a clear link between job satisfaction and employee morale which is why employee engagement is critical towards the success of organisations. Within hospitality employee engagement is stated to be the level of mental and sentimental commitments the staff has towards their job role and their hotel’s goals. Employee engagement is not similar to employee happiness, satisfaction and well-being. Whereas employee engagement is long term and deep connection of employees to their organisations. For instance, Premier Inn is known to have the most outstanding organisational culture that fosters employee engagement at another level. </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4</a:t>
            </a:fld>
            <a:endParaRPr lang="en-US" dirty="0"/>
          </a:p>
        </p:txBody>
      </p:sp>
    </p:spTree>
    <p:extLst>
      <p:ext uri="{BB962C8B-B14F-4D97-AF65-F5344CB8AC3E}">
        <p14:creationId xmlns:p14="http://schemas.microsoft.com/office/powerpoint/2010/main" val="3718101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Hence it could be stated engaged employees are one of the strongest employees and goes extra mile for the company. In a survey conducted over UK hotels, they were scored 7.92 which comparatively a lower score than other European nations (Statista, 2022). London was stated to have the lowest performance in service and the primary reason being the lower level of engagement among employees. The warmth that a guest expects from the hotel and its staff was not met at any level. In fact, it was noticed that British service was not degraded but it lacks substance like passion for work. Within the hospitality rate, 10-15% of employee turnover is common on annual basis. However, 70-80% of the turnover is traumatic and unexpected (LinkedIn, 2022). Employee engagement is partly responsible for such a high turnover. There were 52% of employees that reported to have burnout during 2020-2021 and leading towards leaving the job (LinkedIn, 2022). Work engagement was also going down in hospitality due to long hours shifts such as some chefs has work 12 hours straight without any break. </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5</a:t>
            </a:fld>
            <a:endParaRPr lang="en-US" dirty="0"/>
          </a:p>
        </p:txBody>
      </p:sp>
    </p:spTree>
    <p:extLst>
      <p:ext uri="{BB962C8B-B14F-4D97-AF65-F5344CB8AC3E}">
        <p14:creationId xmlns:p14="http://schemas.microsoft.com/office/powerpoint/2010/main" val="691591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Physical engagement: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It is related to the extent to which employees contribute their effort both physically and mentally as they go forwards with their jobs. Kahn in his study has used instances where employees have described them as “flying around” during their working hours and it is when they experience the highest level of engagement (AKOB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2020). Within this theory, he has linked physical and mental energy at the workplace to increase the level of confidence one has. Premier Inn, In this case, does make a diverse team that actively breaks down barriers and is committed to going beyond their comfort zone (Premier Inn, 2022). </a:t>
            </a:r>
          </a:p>
          <a:p>
            <a:pPr marL="342900" lvl="0" indent="-342900" algn="just">
              <a:lnSpc>
                <a:spcPct val="150000"/>
              </a:lnSpc>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Cognitive engagement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In order to be engaged at this level the employees have to have knowledge of the employer’s vision and the strategies they have for the company. Alongside information about what is expected of the employee to deliver and contribute as much, it is possible. Kahn in this dimension also attached the meaning that individual is attached to their work and the more knowledge the person has the more creative they can get. Hence increased level of confidence could be seen in their decision-making process within the hospitality setting. Premier Inn within its mission statement has stated that believes in each one reaching its potential and having no growth limits (Comparably, 2022). As part of their value, there is an opportunity, responsibility and community are key dimensions. </a:t>
            </a:r>
          </a:p>
          <a:p>
            <a:pPr marL="342900" lvl="0" indent="-342900" algn="just">
              <a:lnSpc>
                <a:spcPct val="150000"/>
              </a:lnSpc>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Emotional engagement: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It is based on the emotional bonding the employees have with their employers. Having a positive relationship will be needed for the firm to learn the way to create a sense of belonging at work and encourage the employee to trust the value of the firm. Positive interpersonal relations, management style and group dynamics are what will make the employees safe as well as trust. In regards to Premier Inn, apart from group activities, they have integrated different policies that safeguard the well-being of the employees. Such as speaking out policy, grievance policy, equal opportunity policy and many more (Whitbread, 2022). </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6</a:t>
            </a:fld>
            <a:endParaRPr lang="en-US" dirty="0"/>
          </a:p>
        </p:txBody>
      </p:sp>
    </p:spTree>
    <p:extLst>
      <p:ext uri="{BB962C8B-B14F-4D97-AF65-F5344CB8AC3E}">
        <p14:creationId xmlns:p14="http://schemas.microsoft.com/office/powerpoint/2010/main" val="1168718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 disengagement at work will have significant negative impact on the organisation. The below are a few negative effects of disengagement:</a:t>
            </a:r>
          </a:p>
          <a:p>
            <a:pPr marL="342900" lvl="0" indent="-342900" algn="just">
              <a:lnSpc>
                <a:spcPct val="150000"/>
              </a:lnSpc>
              <a:buFont typeface="Times New Roman" panose="02020603050405020304" pitchFamily="18" charset="0"/>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Lower morale and disturb workplace symbiosis:</a:t>
            </a:r>
            <a:r>
              <a:rPr lang="en-GB" sz="1800" dirty="0">
                <a:effectLst/>
                <a:latin typeface="Times New Roman" panose="02020603050405020304" pitchFamily="18" charset="0"/>
                <a:ea typeface="Calibri" panose="020F0502020204030204" pitchFamily="34" charset="0"/>
                <a:cs typeface="Arial" panose="020B0604020202020204" pitchFamily="34" charset="0"/>
              </a:rPr>
              <a:t> When there is a bad atmosphere, workers do not thrive and the work gets dysfunctional. Employees that are disconnected do not participate in events, and ultimately, their degree of unhappiness causes a rise in grievances. That becomes unpleasant to operate in an environment when there is such worker unhappiness. If the concord is broken, it impacts the productivity of the workers, which lowers efficiency.</a:t>
            </a:r>
          </a:p>
          <a:p>
            <a:pPr marL="342900" lvl="0" indent="-342900" algn="just">
              <a:lnSpc>
                <a:spcPct val="150000"/>
              </a:lnSpc>
              <a:buFont typeface="Times New Roman" panose="02020603050405020304" pitchFamily="18" charset="0"/>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Rise of stagnation:</a:t>
            </a:r>
            <a:r>
              <a:rPr lang="en-GB" sz="1800" dirty="0">
                <a:effectLst/>
                <a:latin typeface="Times New Roman" panose="02020603050405020304" pitchFamily="18" charset="0"/>
                <a:ea typeface="Calibri" panose="020F0502020204030204" pitchFamily="34" charset="0"/>
                <a:cs typeface="Arial" panose="020B0604020202020204" pitchFamily="34" charset="0"/>
              </a:rPr>
              <a:t> While unsatisfied employees do the reverse, engaged workers make every effort to develop. They are mostly shut away from the company and its success-driven endeavours. They behave differently toward the firm because they feel unappreciated. When employees cease supporting one another, the organisation becomes stagnant (ErajesvariePillay,2020, p.68).</a:t>
            </a:r>
          </a:p>
          <a:p>
            <a:pPr marL="342900" lvl="0" indent="-342900" algn="just">
              <a:lnSpc>
                <a:spcPct val="150000"/>
              </a:lnSpc>
              <a:buFont typeface="Times New Roman" panose="02020603050405020304" pitchFamily="18" charset="0"/>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Increasing costs:</a:t>
            </a:r>
            <a:r>
              <a:rPr lang="en-GB" sz="1800" dirty="0">
                <a:effectLst/>
                <a:latin typeface="Times New Roman" panose="02020603050405020304" pitchFamily="18" charset="0"/>
                <a:ea typeface="Calibri" panose="020F0502020204030204" pitchFamily="34" charset="0"/>
                <a:cs typeface="Arial" panose="020B0604020202020204" pitchFamily="34" charset="0"/>
              </a:rPr>
              <a:t>  Increasing costs is one of the negative outcomes of organisational stagnation. Disenchanted workers also squander time and resources, but they also have an impact on other workers who are engaged. Inside this approach, the organization's progress is inhibited, and the company is unable to do anything spectacular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Pukkeeree</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2020, p.1). When employing a new employee, more costs are spent, and also the individual will have to be trained at a further expense of resources and time.</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7</a:t>
            </a:fld>
            <a:endParaRPr lang="en-US" dirty="0"/>
          </a:p>
        </p:txBody>
      </p:sp>
    </p:spTree>
    <p:extLst>
      <p:ext uri="{BB962C8B-B14F-4D97-AF65-F5344CB8AC3E}">
        <p14:creationId xmlns:p14="http://schemas.microsoft.com/office/powerpoint/2010/main" val="2616693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Improving teamwork within the hospitality sector will help all the staff coordinate with each other. Motivating transparency and an open system of communications will make the engagement stronger. Addressing the issues that are troubling the staff and reducing the engagement level should be the prime concern of the hotels. Engagement is also related to planning resources and providing employees with the right tools does influence the engagement factor. not having the right resources in place will slower the engagement rate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Linneberg</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2019). Fostering improvement will support the employees to yield exceptional results. Portraying a commitment towards improvement will create a culture that will encourage the existing employees. In the same context Premier Inn belong to the Whitbread groups and is very critical about their team wellbeing, they believe in safeguarding them and enabling them to set up an environment that will help the employees to thrive. In fact, they maintain regular modes of communication and make sure they have a clear listening channel so that the right support is provided to the staff (Whitbread, 2022). Mental health is also a major concern for the HR team of Premier Inn and ensures the staffs have access to effective communications where they could have a place to share their experience. They have 54 mental health first aider and 86 mental health-trained staff across the globe that helps with employee engagement (Whitbread, 2022). </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8</a:t>
            </a:fld>
            <a:endParaRPr lang="en-US" dirty="0"/>
          </a:p>
        </p:txBody>
      </p:sp>
    </p:spTree>
    <p:extLst>
      <p:ext uri="{BB962C8B-B14F-4D97-AF65-F5344CB8AC3E}">
        <p14:creationId xmlns:p14="http://schemas.microsoft.com/office/powerpoint/2010/main" val="994258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Hence the management of hotels like Premier Inn needs to consider the engagement of employees to be a prime factor in success and integrate strategies that will enhance the engagement level and increase the profitability overall. </a:t>
            </a:r>
          </a:p>
          <a:p>
            <a:pPr algn="l">
              <a:lnSpc>
                <a:spcPct val="107000"/>
              </a:lnSpc>
              <a:spcAft>
                <a:spcPts val="800"/>
              </a:spcAft>
            </a:pPr>
            <a:br>
              <a:rPr lang="en-GB" sz="2800" dirty="0">
                <a:effectLst/>
              </a:rPr>
            </a:b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a:p>
            <a:pPr algn="l">
              <a:lnSpc>
                <a:spcPct val="107000"/>
              </a:lnSpc>
              <a:spcAft>
                <a:spcPts val="800"/>
              </a:spcAft>
            </a:pPr>
            <a:br>
              <a:rPr lang="en-GB" dirty="0">
                <a:effectLst/>
              </a:rPr>
            </a:b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9</a:t>
            </a:fld>
            <a:endParaRPr lang="en-US" dirty="0"/>
          </a:p>
        </p:txBody>
      </p:sp>
    </p:spTree>
    <p:extLst>
      <p:ext uri="{BB962C8B-B14F-4D97-AF65-F5344CB8AC3E}">
        <p14:creationId xmlns:p14="http://schemas.microsoft.com/office/powerpoint/2010/main" val="1957169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5F88F2-B164-4B6F-A4D1-FF377EA65B7F}" type="datetime1">
              <a:rPr lang="en-US" smtClean="0"/>
              <a:t>12/5/2022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r>
              <a:rPr lang="en-US"/>
              <a:t>Presentation Title</a:t>
            </a:r>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95CBEC59-7FF9-4688-98DF-89832A0C902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1526170"/>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5F88F2-B164-4B6F-A4D1-FF377EA65B7F}" type="datetime1">
              <a:rPr lang="en-US" smtClean="0"/>
              <a:t>12/5/2022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95CBEC59-7FF9-4688-98DF-89832A0C902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2994791"/>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5F88F2-B164-4B6F-A4D1-FF377EA65B7F}" type="datetime1">
              <a:rPr lang="en-US" smtClean="0"/>
              <a:t>12/5/2022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95CBEC59-7FF9-4688-98DF-89832A0C902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0376772"/>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5F88F2-B164-4B6F-A4D1-FF377EA65B7F}" type="datetime1">
              <a:rPr lang="en-US" smtClean="0"/>
              <a:t>12/5/2022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95CBEC59-7FF9-4688-98DF-89832A0C902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0095876"/>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5F88F2-B164-4B6F-A4D1-FF377EA65B7F}" type="datetime1">
              <a:rPr lang="en-US" smtClean="0"/>
              <a:t>12/5/2022</a:t>
            </a:fld>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95CBEC59-7FF9-4688-98DF-89832A0C902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1490624"/>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5F88F2-B164-4B6F-A4D1-FF377EA65B7F}" type="datetime1">
              <a:rPr lang="en-US" smtClean="0"/>
              <a:t>12/5/2022</a:t>
            </a:fld>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95CBEC59-7FF9-4688-98DF-89832A0C902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4497115"/>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5F88F2-B164-4B6F-A4D1-FF377EA65B7F}" type="datetime1">
              <a:rPr lang="en-US" smtClean="0"/>
              <a:t>12/5/2022</a:t>
            </a:fld>
            <a:endParaRPr lang="en-US" dirty="0"/>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497639490"/>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5F88F2-B164-4B6F-A4D1-FF377EA65B7F}" type="datetime1">
              <a:rPr lang="en-US" smtClean="0"/>
              <a:t>12/5/2022</a:t>
            </a:fld>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95CBEC59-7FF9-4688-98DF-89832A0C902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419991"/>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E5F88F2-B164-4B6F-A4D1-FF377EA65B7F}" type="datetime1">
              <a:rPr lang="en-US" smtClean="0"/>
              <a:t>12/5/2022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95CBEC59-7FF9-4688-98DF-89832A0C902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4189984"/>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5F88F2-B164-4B6F-A4D1-FF377EA65B7F}" type="datetime1">
              <a:rPr lang="en-US" smtClean="0"/>
              <a:t>12/5/2022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95CBEC59-7FF9-4688-98DF-89832A0C902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44104"/>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5F88F2-B164-4B6F-A4D1-FF377EA65B7F}" type="datetime1">
              <a:rPr lang="en-US" smtClean="0"/>
              <a:t>12/5/2022</a:t>
            </a:fld>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95CBEC59-7FF9-4688-98DF-89832A0C902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8453207"/>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582"/>
            <a:ext cx="8807116" cy="91587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49257"/>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B3903798-9F8A-4555-A128-691FDFB38DA9}"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7942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13969"/>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2400751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6914145" y="2138878"/>
            <a:ext cx="4361941"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A19865D4-BE98-46E3-A6B7-4F34A5E5D254}"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261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09"/>
            <a:ext cx="9384760" cy="915873"/>
          </a:xfrm>
        </p:spPr>
        <p:txBody>
          <a:bodyPr anchor="b">
            <a:normAutofit/>
          </a:bodyPr>
          <a:lstStyle>
            <a:lvl1pPr>
              <a:defRPr sz="4000">
                <a:gradFill>
                  <a:gsLst>
                    <a:gs pos="0">
                      <a:schemeClr val="bg2"/>
                    </a:gs>
                    <a:gs pos="100000">
                      <a:schemeClr val="accent1"/>
                    </a:gs>
                  </a:gsLst>
                  <a:lin ang="0" scaled="1"/>
                </a:gradFill>
              </a:defRPr>
            </a:lvl1pPr>
          </a:lstStyle>
          <a:p>
            <a:r>
              <a:rPr lang="en-US" dirty="0"/>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734453F6-9CD2-44E4-BBC5-2899F0ED8F61}" type="datetime1">
              <a:rPr lang="en-US" smtClean="0"/>
              <a:t>12/5/2022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8" cy="384202"/>
          </a:xfrm>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smtClean="0"/>
              <a:pPr/>
              <a:t>‹#›</a:t>
            </a:fld>
            <a:endParaRPr lang="en-US" dirty="0"/>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05574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7A75830-97F6-4D74-A47F-8CD50EFD373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4B855260-6F71-4500-AA56-E197C8A5E92E}" type="datetime1">
              <a:rPr lang="en-US" smtClean="0"/>
              <a:t>12/5/2022</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Content Placeholder 3">
            <a:extLst>
              <a:ext uri="{FF2B5EF4-FFF2-40B4-BE49-F238E27FC236}">
                <a16:creationId xmlns:a16="http://schemas.microsoft.com/office/drawing/2014/main" id="{ED988384-E3A4-482D-94EF-A8F8894AA508}"/>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1964855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Picture and Titl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DF157-A493-4A5F-9B08-356A30F203C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C5BAB17F-C031-4630-8FA3-EE6012C20DEF}" type="datetime1">
              <a:rPr lang="en-US" smtClean="0"/>
              <a:t>12/5/2022</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Tree>
    <p:extLst>
      <p:ext uri="{BB962C8B-B14F-4D97-AF65-F5344CB8AC3E}">
        <p14:creationId xmlns:p14="http://schemas.microsoft.com/office/powerpoint/2010/main" val="16707704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Content with Caption">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9B2A5FC-034D-4F4C-833F-A3DDC66E3E6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9753FB07-8F96-4A12-BC7E-21F8E0954886}" type="datetime1">
              <a:rPr lang="en-US" smtClean="0"/>
              <a:t>12/5/2022</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1758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B4FDD192-6800-47D0-90F1-7D91FE57976D}" type="datetime1">
              <a:rPr lang="en-US" smtClean="0"/>
              <a:t>12/5/2022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76718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0DA57DDE-1A3D-4921-8DA7-F028633C78C6}"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97706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1237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04768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97706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1237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04768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5380841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332"/>
            <a:ext cx="8807116" cy="915873"/>
          </a:xfrm>
        </p:spPr>
        <p:txBody>
          <a:bodyPr anchor="b">
            <a:normAutofit/>
          </a:bodyPr>
          <a:lstStyle>
            <a:lvl1pPr algn="l">
              <a:defRPr sz="5500" b="1">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63075"/>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553C389B-1365-4D57-8640-FE32C76A82BF}"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08027"/>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06893"/>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32017268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A1ED5E-125E-4828-9BC6-A73A2C8B88E0}"/>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31828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305275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EBFB3C-F5CB-4FF4-9626-146326B1E467}"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28977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539663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3267817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8E5174AC-6E10-46E9-BC4A-4E3A595D534E}"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15979"/>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687446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a:t>
            </a:r>
            <a:br>
              <a:rPr lang="en-US" noProof="0"/>
            </a:br>
            <a:r>
              <a:rPr lang="en-US"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29C6A1-E569-4FC9-9D93-90A846C9C5BB}"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3298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16251742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1"/>
            <a:ext cx="12192000" cy="4464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85756"/>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50473"/>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B7FBC92-456B-42A9-BBF5-ADCA2050DDCF}"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82423"/>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9861559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775165"/>
            <a:ext cx="9971158" cy="2427923"/>
          </a:xfrm>
        </p:spPr>
        <p:txBody>
          <a:bodyPr>
            <a:normAutofit/>
          </a:bodyPr>
          <a:lstStyle>
            <a:lvl1pPr marL="0" indent="0">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40F99D1-A115-46CA-B10A-279193A83BBC}"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104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gradFill>
                  <a:gsLst>
                    <a:gs pos="0">
                      <a:schemeClr val="bg2"/>
                    </a:gs>
                    <a:gs pos="100000">
                      <a:schemeClr val="accent1"/>
                    </a:gs>
                  </a:gsLst>
                  <a:lin ang="0" scaled="1"/>
                </a:gradFill>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133484"/>
            <a:ext cx="10515600" cy="2427923"/>
          </a:xfrm>
        </p:spPr>
        <p:txBody>
          <a:bodyPr>
            <a:normAutofit/>
          </a:bodyPr>
          <a:lstStyle>
            <a:lvl1pPr marL="0" indent="0">
              <a:lnSpc>
                <a:spcPct val="100000"/>
              </a:lnSpc>
              <a:spcBef>
                <a:spcPts val="600"/>
              </a:spcBef>
              <a:buNone/>
              <a:defRPr sz="1600" i="0">
                <a:solidFill>
                  <a:schemeClr val="tx1">
                    <a:lumMod val="75000"/>
                    <a:lumOff val="25000"/>
                  </a:schemeClr>
                </a:solidFill>
              </a:defRPr>
            </a:lvl1pPr>
            <a:lvl2pPr marL="457200" indent="0">
              <a:buNone/>
              <a:defRPr sz="1800" i="1">
                <a:solidFill>
                  <a:schemeClr val="tx1">
                    <a:lumMod val="75000"/>
                    <a:lumOff val="25000"/>
                  </a:schemeClr>
                </a:solidFill>
              </a:defRPr>
            </a:lvl2pPr>
            <a:lvl3pPr marL="914400" indent="0">
              <a:buNone/>
              <a:defRPr sz="1600" i="1">
                <a:solidFill>
                  <a:schemeClr val="tx1">
                    <a:lumMod val="75000"/>
                    <a:lumOff val="25000"/>
                  </a:schemeClr>
                </a:solidFill>
              </a:defRPr>
            </a:lvl3pPr>
            <a:lvl4pPr marL="1371600" indent="0">
              <a:buNone/>
              <a:defRPr sz="1400" i="1">
                <a:solidFill>
                  <a:schemeClr val="tx1">
                    <a:lumMod val="75000"/>
                    <a:lumOff val="25000"/>
                  </a:schemeClr>
                </a:solidFill>
              </a:defRPr>
            </a:lvl4pPr>
            <a:lvl5pPr marL="1828800" indent="0">
              <a:buNone/>
              <a:defRPr sz="1400" i="1">
                <a:solidFill>
                  <a:schemeClr val="tx1">
                    <a:lumMod val="75000"/>
                    <a:lumOff val="2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00E1783-EEF8-44D1-A300-8D20A32BB2D3}"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3331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F94AF4-4F78-4DA5-8571-FD66FFA6313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21" y="546844"/>
            <a:ext cx="8997738"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1527520" y="3581731"/>
            <a:ext cx="8997737" cy="2230464"/>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8E8C37E-76B3-4A0D-BCD1-C5A52A858D66}"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a:xfrm>
            <a:off x="590400" y="6159402"/>
            <a:ext cx="2788169"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8" y="244717"/>
            <a:ext cx="72000" cy="10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2" y="161638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20" y="1757035"/>
            <a:ext cx="8997737"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0938200" y="1341281"/>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0831016" y="1377655"/>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80265F1-E793-484F-ADC9-31450ADF8B0E}"/>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6882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5871409" y="2588054"/>
            <a:ext cx="5228216"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76D2C234-967A-4CF5-82BF-1AF9EBDCBA35}"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381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316701"/>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083026"/>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055060C0-AC53-4D64-ABD7-4A55C0A77859}" type="datetime1">
              <a:rPr lang="en-US" smtClean="0"/>
              <a:t>12/5/2022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7" name="Straight Connector 6">
            <a:extLst>
              <a:ext uri="{FF2B5EF4-FFF2-40B4-BE49-F238E27FC236}">
                <a16:creationId xmlns:a16="http://schemas.microsoft.com/office/drawing/2014/main" id="{7900A71E-3FCF-4E9F-9CE1-57411851763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CAE552-11D7-45BF-8B66-071AE054F7B4}"/>
              </a:ext>
            </a:extLst>
          </p:cNvPr>
          <p:cNvSpPr/>
          <p:nvPr userDrawn="1"/>
        </p:nvSpPr>
        <p:spPr>
          <a:xfrm>
            <a:off x="687289" y="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540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781919"/>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548244"/>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DD6BC66F-F4C2-4254-902A-540C5FFDD766}" type="datetime1">
              <a:rPr lang="en-US" smtClean="0"/>
              <a:t>12/5/2022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928800" y="6159402"/>
            <a:ext cx="2919886"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687289" y="318600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4405945"/>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9562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37245BE-F984-498B-9CBB-C4DDD775060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527520" y="2316701"/>
            <a:ext cx="9556063"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1527520" y="4083026"/>
            <a:ext cx="9556064"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C0C19AD0-5F22-4AC8-A079-4E7FF62CE0BA}" type="datetime1">
              <a:rPr lang="en-US" smtClean="0"/>
              <a:t>12/5/2022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1285167" y="255684"/>
            <a:ext cx="72000" cy="3411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666742"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1" name="Straight Connector 20">
            <a:extLst>
              <a:ext uri="{FF2B5EF4-FFF2-40B4-BE49-F238E27FC236}">
                <a16:creationId xmlns:a16="http://schemas.microsoft.com/office/drawing/2014/main" id="{BA8760C4-08C1-4929-A6AE-568F678838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69AE345-7CB6-4F86-99E6-C8B881714A2B}"/>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7401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256FFA05-2726-422B-A595-CD6EE4C03A22}"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9905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6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7DDC830-91D4-4D76-B486-41F29E6EE30C}"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291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A30FC14-A5B3-4B00-8DE8-B6E28CF32743}"/>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015247"/>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9DAC08-B52B-4DCC-9D22-E4E54E711637}"/>
              </a:ext>
            </a:extLst>
          </p:cNvPr>
          <p:cNvSpPr>
            <a:spLocks noGrp="1"/>
          </p:cNvSpPr>
          <p:nvPr>
            <p:ph sz="quarter" idx="4"/>
          </p:nvPr>
        </p:nvSpPr>
        <p:spPr>
          <a:xfrm>
            <a:off x="6284744" y="3386142"/>
            <a:ext cx="5183188" cy="2015247"/>
          </a:xfrm>
        </p:spPr>
        <p:txBody>
          <a:bodyPr>
            <a:normAutofit/>
          </a:bodyPr>
          <a:lstStyle>
            <a:lvl1pPr marL="180000" indent="-180000">
              <a:lnSpc>
                <a:spcPct val="100000"/>
              </a:lnSpc>
              <a:spcBef>
                <a:spcPts val="600"/>
              </a:spcBef>
              <a:buClr>
                <a:schemeClr val="accent1"/>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228600" lvl="0" indent="-228600" algn="l" defTabSz="914400" rtl="0" eaLnBrk="1" latinLnBrk="0" hangingPunct="1">
              <a:lnSpc>
                <a:spcPct val="100000"/>
              </a:lnSpc>
              <a:spcBef>
                <a:spcPts val="600"/>
              </a:spcBef>
            </a:pPr>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32401007-55FE-4B9E-99B0-5FCA5C63BEEE}" type="datetime1">
              <a:rPr lang="en-US" smtClean="0"/>
              <a:t>12/5/2022</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2774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BBFDD45-3FE7-46CA-9142-8DBABF181C2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76871A2B-ADE3-40A2-A02A-09FC8B80F731}" type="datetime1">
              <a:rPr lang="en-US" smtClean="0"/>
              <a:t>12/5/2022</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8" y="255684"/>
            <a:ext cx="72000" cy="1573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8791ED-1F60-48B9-B73C-7835714E670D}"/>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F968FAF7-548C-4383-BE8C-5A194EC21F17}"/>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3" name="Straight Connector 22">
            <a:extLst>
              <a:ext uri="{FF2B5EF4-FFF2-40B4-BE49-F238E27FC236}">
                <a16:creationId xmlns:a16="http://schemas.microsoft.com/office/drawing/2014/main" id="{DBEDEE03-9903-44CE-8EB8-22B19F5E8DD7}"/>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FE8DF3E-FD5B-4215-B847-DFFB761C21A4}"/>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Content Placeholder 3">
            <a:extLst>
              <a:ext uri="{FF2B5EF4-FFF2-40B4-BE49-F238E27FC236}">
                <a16:creationId xmlns:a16="http://schemas.microsoft.com/office/drawing/2014/main" id="{C2B73E5D-AD65-4FEE-89DE-2E2643A3456B}"/>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E10D0906-57D4-410E-823B-3BAD416949E1}"/>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12973930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85B3913D-DE21-4303-8F9D-A21ACDBC3B69}"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6" name="Content Placeholder 3">
            <a:extLst>
              <a:ext uri="{FF2B5EF4-FFF2-40B4-BE49-F238E27FC236}">
                <a16:creationId xmlns:a16="http://schemas.microsoft.com/office/drawing/2014/main" id="{757A12BA-9C40-44B2-BB42-FE7A1F89A090}"/>
              </a:ext>
            </a:extLst>
          </p:cNvPr>
          <p:cNvSpPr>
            <a:spLocks noGrp="1"/>
          </p:cNvSpPr>
          <p:nvPr>
            <p:ph sz="half" idx="15"/>
          </p:nvPr>
        </p:nvSpPr>
        <p:spPr>
          <a:xfrm>
            <a:off x="1527519" y="3386142"/>
            <a:ext cx="4783074"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16A390F6-1520-488F-97A9-78F0B2119006}"/>
              </a:ext>
            </a:extLst>
          </p:cNvPr>
          <p:cNvSpPr>
            <a:spLocks noGrp="1"/>
          </p:cNvSpPr>
          <p:nvPr>
            <p:ph sz="half" idx="16"/>
          </p:nvPr>
        </p:nvSpPr>
        <p:spPr>
          <a:xfrm>
            <a:off x="6911271" y="3386142"/>
            <a:ext cx="4783075"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5902670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5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C51E45D-B5D1-4EF4-9967-78E83BC898CC}"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Content Placeholder 3">
            <a:extLst>
              <a:ext uri="{FF2B5EF4-FFF2-40B4-BE49-F238E27FC236}">
                <a16:creationId xmlns:a16="http://schemas.microsoft.com/office/drawing/2014/main" id="{80E9747C-D5E4-4606-9D3D-103BF578726B}"/>
              </a:ext>
            </a:extLst>
          </p:cNvPr>
          <p:cNvSpPr>
            <a:spLocks noGrp="1"/>
          </p:cNvSpPr>
          <p:nvPr>
            <p:ph sz="half" idx="17"/>
          </p:nvPr>
        </p:nvSpPr>
        <p:spPr>
          <a:xfrm>
            <a:off x="1527519" y="3386142"/>
            <a:ext cx="4559068" cy="2773258"/>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9" name="Content Placeholder 3">
            <a:extLst>
              <a:ext uri="{FF2B5EF4-FFF2-40B4-BE49-F238E27FC236}">
                <a16:creationId xmlns:a16="http://schemas.microsoft.com/office/drawing/2014/main" id="{C45F91F2-CC9B-43AA-A5DF-A0BCEB342754}"/>
              </a:ext>
            </a:extLst>
          </p:cNvPr>
          <p:cNvSpPr>
            <a:spLocks noGrp="1"/>
          </p:cNvSpPr>
          <p:nvPr>
            <p:ph sz="half" idx="18"/>
          </p:nvPr>
        </p:nvSpPr>
        <p:spPr>
          <a:xfrm>
            <a:off x="6911271" y="3386142"/>
            <a:ext cx="4783069"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61179243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0DB8CD8-F2C6-48F5-8A73-E5FB643BC475}"/>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gradFill>
                  <a:gsLst>
                    <a:gs pos="0">
                      <a:schemeClr val="bg2"/>
                    </a:gs>
                    <a:gs pos="100000">
                      <a:schemeClr val="accent1"/>
                    </a:gs>
                  </a:gsLst>
                  <a:lin ang="0" scaled="1"/>
                </a:gradFill>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5406CC0F-AE50-44ED-8007-5467636E4C42}" type="datetime1">
              <a:rPr lang="en-US" smtClean="0"/>
              <a:t>12/5/2022</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3872910"/>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E25C7F29-6151-4F91-80D1-C96C51C06795}"/>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4107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50F2065-1E46-45F4-8B82-40AFF3B380E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8F5BCE4A-56A6-49EC-A673-D7F2D2D770DB}" type="datetime1">
              <a:rPr lang="en-US" smtClean="0"/>
              <a:t>12/5/2022</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246000" y="1659525"/>
            <a:ext cx="11700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2A58BD2B-1B9B-49E6-8C1A-77F7A60420D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Text Placeholder 15">
            <a:extLst>
              <a:ext uri="{FF2B5EF4-FFF2-40B4-BE49-F238E27FC236}">
                <a16:creationId xmlns:a16="http://schemas.microsoft.com/office/drawing/2014/main" id="{A17DA84B-7C7B-413F-9A4E-88B7975E1CBB}"/>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453C73EB-9DF5-425B-B9EA-BADEC34670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0991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_Picture and Titl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Picture Placeholder 19">
            <a:extLst>
              <a:ext uri="{FF2B5EF4-FFF2-40B4-BE49-F238E27FC236}">
                <a16:creationId xmlns:a16="http://schemas.microsoft.com/office/drawing/2014/main" id="{90DA0444-D1E1-48F5-9158-243679F7B638}"/>
              </a:ext>
            </a:extLst>
          </p:cNvPr>
          <p:cNvSpPr>
            <a:spLocks noGrp="1"/>
          </p:cNvSpPr>
          <p:nvPr>
            <p:ph type="pic" sz="quarter" idx="15"/>
          </p:nvPr>
        </p:nvSpPr>
        <p:spPr>
          <a:xfrm>
            <a:off x="0" y="2167439"/>
            <a:ext cx="12192000" cy="4009222"/>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F6EF2B0D-49A2-441C-B800-8DA3FF9758CE}"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1391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5_Picture and Title">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a:t>Click icon to add picture</a:t>
            </a:r>
            <a:endParaRPr lang="en-US" dirty="0"/>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7" y="4435638"/>
            <a:ext cx="8807116" cy="1571359"/>
          </a:xfrm>
        </p:spPr>
        <p:txBody>
          <a:bodyPr anchor="b">
            <a:normAutofit/>
          </a:bodyPr>
          <a:lstStyle>
            <a:lvl1pPr algn="l">
              <a:defRPr sz="4000" b="1">
                <a:solidFill>
                  <a:schemeClr val="bg1"/>
                </a:solidFill>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2F5D5FDB-2FE7-44AD-B9BD-8BEF95F41952}"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2" name="Straight Connector 11">
            <a:extLst>
              <a:ext uri="{FF2B5EF4-FFF2-40B4-BE49-F238E27FC236}">
                <a16:creationId xmlns:a16="http://schemas.microsoft.com/office/drawing/2014/main" id="{E2311598-88E6-4CCA-AFD4-E5D87D3AAF1D}"/>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6897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48C424-A3E8-45D9-A344-780A64F65F99}"/>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gradFill>
                  <a:gsLst>
                    <a:gs pos="0">
                      <a:schemeClr val="bg2"/>
                    </a:gs>
                    <a:gs pos="100000">
                      <a:schemeClr val="accent1"/>
                    </a:gs>
                  </a:gsLst>
                  <a:lin ang="0" scaled="1"/>
                </a:gradFill>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C8790E14-8D81-41DD-8E4A-1160D6D337E4}" type="datetime1">
              <a:rPr lang="en-US" smtClean="0"/>
              <a:t>12/5/2022</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017154"/>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2931545"/>
          </a:xfrm>
        </p:spPr>
        <p:txBody>
          <a:bodyPr>
            <a:normAutofit/>
          </a:bodyPr>
          <a:lstStyle>
            <a:lvl1pP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56118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0540321-6794-45E5-A403-F840A499D67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FA226BC7-E49E-4871-8B90-93766E659C8E}"/>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7" name="Text Placeholder 15">
            <a:extLst>
              <a:ext uri="{FF2B5EF4-FFF2-40B4-BE49-F238E27FC236}">
                <a16:creationId xmlns:a16="http://schemas.microsoft.com/office/drawing/2014/main" id="{7FD1F1BF-3901-435E-A225-44921D7097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9" name="Straight Connector 28">
            <a:extLst>
              <a:ext uri="{FF2B5EF4-FFF2-40B4-BE49-F238E27FC236}">
                <a16:creationId xmlns:a16="http://schemas.microsoft.com/office/drawing/2014/main" id="{3A349A95-A047-4A05-83FB-F32C3818143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2F825738-C96E-44D6-94FE-78EC73B11312}" type="datetime1">
              <a:rPr lang="en-US" smtClean="0"/>
              <a:t>12/5/2022</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8" y="255842"/>
            <a:ext cx="72000" cy="10334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DF95BF2-B52F-4059-BC20-4B61F5F92FC3}"/>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9852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989398F-A7F5-4300-AD8D-F2211496F365}"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8" y="3386142"/>
            <a:ext cx="4759643"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06709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5_Content with Caption">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0CD2376-834B-4EE0-BA14-A9AEA2135615}"/>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1F1D69A2-DE74-4722-929F-847049DD6A45}"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9" y="3386142"/>
            <a:ext cx="4540672"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0351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D1F5F9-2E42-493E-906D-AA9F7D5F0880}"/>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47703"/>
            <a:ext cx="6291150" cy="1328497"/>
          </a:xfrm>
        </p:spPr>
        <p:txBody>
          <a:bodyPr anchor="b">
            <a:noAutofit/>
          </a:bodyPr>
          <a:lstStyle>
            <a:lvl1pPr>
              <a:defRPr sz="4000">
                <a:gradFill>
                  <a:gsLst>
                    <a:gs pos="0">
                      <a:schemeClr val="bg2"/>
                    </a:gs>
                    <a:gs pos="100000">
                      <a:schemeClr val="accent1"/>
                    </a:gs>
                  </a:gsLst>
                  <a:lin ang="0" scaled="1"/>
                </a:gradFill>
              </a:defRPr>
            </a:lvl1pPr>
          </a:lstStyle>
          <a:p>
            <a:r>
              <a:rPr lang="en-US" dirty="0"/>
              <a:t>PICTURE WITH</a:t>
            </a:r>
            <a:br>
              <a:rPr lang="en-US" dirty="0"/>
            </a:br>
            <a:r>
              <a:rPr lang="en-US" dirty="0"/>
              <a:t>CAPTION 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0" y="2950934"/>
            <a:ext cx="12192000" cy="2581498"/>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2216910"/>
            <a:ext cx="6291150" cy="654726"/>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CABEC1E2-BCC4-44B2-A3D7-036C18CBFA1C}" type="datetime1">
              <a:rPr lang="en-US" smtClean="0"/>
              <a:t>12/5/2022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1723" cy="1813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2102969"/>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707FDA-D4BE-43FA-91CD-CBA55EB8CA17}"/>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75384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1289E2-E0FB-4100-99AE-FC48AB519EE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255600"/>
            <a:ext cx="5231567" cy="6346800"/>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7D989723-4BF4-48A4-B5CD-B482435A8942}" type="datetime1">
              <a:rPr lang="en-US" smtClean="0"/>
              <a:t>12/5/2022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BF50E9D-E2D8-41FB-816D-829494C06AD8}"/>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Text Placeholder 15">
            <a:extLst>
              <a:ext uri="{FF2B5EF4-FFF2-40B4-BE49-F238E27FC236}">
                <a16:creationId xmlns:a16="http://schemas.microsoft.com/office/drawing/2014/main" id="{0C17ED7B-D5EA-4FB8-8E1B-F04BFE982E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0" name="Straight Connector 19">
            <a:extLst>
              <a:ext uri="{FF2B5EF4-FFF2-40B4-BE49-F238E27FC236}">
                <a16:creationId xmlns:a16="http://schemas.microsoft.com/office/drawing/2014/main" id="{4A992C28-7C5F-479C-A649-564EFD0EEABF}"/>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D1F0C21-A9B5-47E2-93F8-6226D37312FC}"/>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043764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1519351" y="652069"/>
            <a:ext cx="3490800"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1519351" y="3283710"/>
            <a:ext cx="3490800"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934AF4EC-7DDE-4C95-9956-59513BFBB065}" type="datetime1">
              <a:rPr lang="en-US" smtClean="0"/>
              <a:t>12/5/2022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1277838" y="837332"/>
            <a:ext cx="72843" cy="2042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65941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02070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5_Picture with Caption">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noProof="0"/>
              <a:t>Click icon to add picture</a:t>
            </a:r>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6320892" y="5027253"/>
            <a:ext cx="5373461" cy="1132143"/>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cxnSp>
        <p:nvCxnSpPr>
          <p:cNvPr id="20" name="Straight Connector 19">
            <a:extLst>
              <a:ext uri="{FF2B5EF4-FFF2-40B4-BE49-F238E27FC236}">
                <a16:creationId xmlns:a16="http://schemas.microsoft.com/office/drawing/2014/main" id="{4B6A7686-9AC4-4F00-9096-A661393BEBDC}"/>
              </a:ext>
            </a:extLst>
          </p:cNvPr>
          <p:cNvCxnSpPr/>
          <p:nvPr userDrawn="1"/>
        </p:nvCxnSpPr>
        <p:spPr>
          <a:xfrm>
            <a:off x="1838883" y="607270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6" y="4626870"/>
            <a:ext cx="4626665" cy="1389106"/>
          </a:xfrm>
        </p:spPr>
        <p:txBody>
          <a:bodyPr anchor="b">
            <a:normAutofit/>
          </a:bodyPr>
          <a:lstStyle>
            <a:lvl1pPr algn="l">
              <a:defRPr sz="4000" b="1">
                <a:solidFill>
                  <a:schemeClr val="bg1"/>
                </a:solidFill>
              </a:defRPr>
            </a:lvl1pPr>
          </a:lstStyle>
          <a:p>
            <a:r>
              <a:rPr lang="en-US" noProof="0"/>
              <a:t>PICTURE</a:t>
            </a:r>
            <a:br>
              <a:rPr lang="en-US" noProof="0"/>
            </a:br>
            <a:r>
              <a:rPr lang="en-US" noProof="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11F7C77-DBB5-4D0F-9120-27BDB5B99C32}"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E088D115-EF5A-444B-AD3E-D2EE18401B4A}"/>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noProof="0"/>
              <a:t>20XX</a:t>
            </a:r>
          </a:p>
        </p:txBody>
      </p:sp>
    </p:spTree>
    <p:extLst>
      <p:ext uri="{BB962C8B-B14F-4D97-AF65-F5344CB8AC3E}">
        <p14:creationId xmlns:p14="http://schemas.microsoft.com/office/powerpoint/2010/main" val="1462494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427B840-CC27-4923-A00E-7899AF7A4460}"/>
              </a:ext>
            </a:extLst>
          </p:cNvPr>
          <p:cNvSpPr/>
          <p:nvPr userDrawn="1"/>
        </p:nvSpPr>
        <p:spPr>
          <a:xfrm>
            <a:off x="0" y="5764039"/>
            <a:ext cx="12192000" cy="1093961"/>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7B3A6B8C-51E0-4512-9EB9-DD1BB2387348}"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Tree>
    <p:extLst>
      <p:ext uri="{BB962C8B-B14F-4D97-AF65-F5344CB8AC3E}">
        <p14:creationId xmlns:p14="http://schemas.microsoft.com/office/powerpoint/2010/main" val="32609610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2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0994831-EE46-4DEA-9077-4FEBBCD60EB3}"/>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15065FF-3A74-4B0F-9624-362545A943D5}"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244444"/>
            <a:ext cx="72000" cy="907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cxnSp>
        <p:nvCxnSpPr>
          <p:cNvPr id="57" name="Straight Connector 56">
            <a:extLst>
              <a:ext uri="{FF2B5EF4-FFF2-40B4-BE49-F238E27FC236}">
                <a16:creationId xmlns:a16="http://schemas.microsoft.com/office/drawing/2014/main" id="{6EC8F712-6C02-43F3-8A0A-5DCA975E7C38}"/>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8B62D71-4318-4C96-828A-D19FFBFA7BDA}"/>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12E8DD1E-B3CA-4756-A792-B476AFA9AE24}"/>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9603F760-AD2F-4611-99B6-58C4666AEBA1}"/>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21820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3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solidFill>
                  <a:schemeClr val="bg1"/>
                </a:soli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D578B35B-55DE-4D82-AAED-127142AD1F9F}"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AC031692-3E92-4C7E-A067-5F49BD126705}"/>
              </a:ext>
            </a:extLst>
          </p:cNvPr>
          <p:cNvSpPr>
            <a:spLocks noGrp="1"/>
          </p:cNvSpPr>
          <p:nvPr>
            <p:ph type="body" sz="quarter" idx="15" hasCustomPrompt="1"/>
          </p:nvPr>
        </p:nvSpPr>
        <p:spPr>
          <a:xfrm>
            <a:off x="11084400" y="838800"/>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35452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4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4724400" y="0"/>
            <a:ext cx="74676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FA441BB-2CCE-42E8-8A4D-47586555D345}"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206215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85FB182-4CCC-45D7-A2A4-A593CA00EB5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8E2AFE-9147-47F3-ADFE-AD251E989D20}"/>
              </a:ext>
            </a:extLst>
          </p:cNvPr>
          <p:cNvSpPr>
            <a:spLocks noGrp="1"/>
          </p:cNvSpPr>
          <p:nvPr>
            <p:ph type="title" hasCustomPrompt="1"/>
          </p:nvPr>
        </p:nvSpPr>
        <p:spPr>
          <a:xfrm>
            <a:off x="1814400" y="1144587"/>
            <a:ext cx="9395400" cy="1483413"/>
          </a:xfrm>
        </p:spPr>
        <p:txBody>
          <a:bodyPr>
            <a:noAutofit/>
          </a:bodyPr>
          <a:lstStyle>
            <a:lvl1pPr>
              <a:defRPr sz="5500"/>
            </a:lvl1pPr>
          </a:lstStyle>
          <a:p>
            <a:r>
              <a:rPr lang="en-US" dirty="0"/>
              <a:t>THANK</a:t>
            </a:r>
            <a:br>
              <a:rPr lang="en-US" dirty="0"/>
            </a:br>
            <a:r>
              <a:rPr lang="en-US" dirty="0"/>
              <a:t>YOU!</a:t>
            </a:r>
          </a:p>
        </p:txBody>
      </p:sp>
      <p:sp>
        <p:nvSpPr>
          <p:cNvPr id="4" name="Date Placeholder 3">
            <a:extLst>
              <a:ext uri="{FF2B5EF4-FFF2-40B4-BE49-F238E27FC236}">
                <a16:creationId xmlns:a16="http://schemas.microsoft.com/office/drawing/2014/main" id="{59B46BDE-7853-435A-80A6-D25940D17A54}"/>
              </a:ext>
            </a:extLst>
          </p:cNvPr>
          <p:cNvSpPr>
            <a:spLocks noGrp="1"/>
          </p:cNvSpPr>
          <p:nvPr>
            <p:ph type="dt" sz="half" idx="10"/>
          </p:nvPr>
        </p:nvSpPr>
        <p:spPr/>
        <p:txBody>
          <a:bodyPr/>
          <a:lstStyle/>
          <a:p>
            <a:fld id="{11D0F1A0-84E6-4AA0-9183-7CA10A278BD9}" type="datetime1">
              <a:rPr lang="en-US" smtClean="0"/>
              <a:t>12/5/2022</a:t>
            </a:fld>
            <a:endParaRPr lang="en-US" dirty="0"/>
          </a:p>
        </p:txBody>
      </p:sp>
      <p:sp>
        <p:nvSpPr>
          <p:cNvPr id="5" name="Footer Placeholder 4">
            <a:extLst>
              <a:ext uri="{FF2B5EF4-FFF2-40B4-BE49-F238E27FC236}">
                <a16:creationId xmlns:a16="http://schemas.microsoft.com/office/drawing/2014/main" id="{B4C83E82-A916-403C-8BE8-252132A9420A}"/>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1C7F2326-238E-4FE6-8842-680DE4A0432D}"/>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B9D0891-2A9E-4F35-82BE-7966AECBB0F1}"/>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ubtitle 2">
            <a:extLst>
              <a:ext uri="{FF2B5EF4-FFF2-40B4-BE49-F238E27FC236}">
                <a16:creationId xmlns:a16="http://schemas.microsoft.com/office/drawing/2014/main" id="{E52F6420-3AFC-4D7F-A45D-56EA5EFC0D18}"/>
              </a:ext>
            </a:extLst>
          </p:cNvPr>
          <p:cNvSpPr>
            <a:spLocks noGrp="1"/>
          </p:cNvSpPr>
          <p:nvPr>
            <p:ph type="subTitle" idx="13" hasCustomPrompt="1"/>
          </p:nvPr>
        </p:nvSpPr>
        <p:spPr>
          <a:xfrm>
            <a:off x="1812758" y="3038688"/>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cxnSp>
        <p:nvCxnSpPr>
          <p:cNvPr id="11" name="Straight Connector 10">
            <a:extLst>
              <a:ext uri="{FF2B5EF4-FFF2-40B4-BE49-F238E27FC236}">
                <a16:creationId xmlns:a16="http://schemas.microsoft.com/office/drawing/2014/main" id="{2BC78E93-F6DF-44C7-A9BB-D035C397BFD5}"/>
              </a:ext>
            </a:extLst>
          </p:cNvPr>
          <p:cNvCxnSpPr/>
          <p:nvPr userDrawn="1"/>
        </p:nvCxnSpPr>
        <p:spPr>
          <a:xfrm>
            <a:off x="1957137" y="288364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87BFFD5-4519-4811-BDD2-3B0318780ACC}"/>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4">
            <a:extLst>
              <a:ext uri="{FF2B5EF4-FFF2-40B4-BE49-F238E27FC236}">
                <a16:creationId xmlns:a16="http://schemas.microsoft.com/office/drawing/2014/main" id="{A4E36001-6B54-4F6D-9532-965904F3C338}"/>
              </a:ext>
            </a:extLst>
          </p:cNvPr>
          <p:cNvSpPr>
            <a:spLocks noGrp="1"/>
          </p:cNvSpPr>
          <p:nvPr>
            <p:ph type="body" sz="quarter" idx="14" hasCustomPrompt="1"/>
          </p:nvPr>
        </p:nvSpPr>
        <p:spPr>
          <a:xfrm>
            <a:off x="9416048" y="537758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058583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 y="0"/>
            <a:ext cx="12191989"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7339F772-C659-4F6E-A95D-21349475745A}"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06893"/>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5349505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3_Thank You Slid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D61DF5-2BE6-40B6-97DF-A161EF9520AA}"/>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CF1BB306-77B6-40D8-8A71-1A24515FE48B}"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1393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20273398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4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64500"/>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43285"/>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646D3CFD-4D7A-41AC-A46D-B09F422513E8}"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lvl1pPr>
              <a:defRPr>
                <a:solidFill>
                  <a:schemeClr val="accent1"/>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noProof="0" smtClean="0"/>
              <a:pPr/>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cxnSp>
        <p:nvCxnSpPr>
          <p:cNvPr id="14" name="Straight Connector 13">
            <a:extLst>
              <a:ext uri="{FF2B5EF4-FFF2-40B4-BE49-F238E27FC236}">
                <a16:creationId xmlns:a16="http://schemas.microsoft.com/office/drawing/2014/main" id="{5475710E-5533-4BB2-A66B-352BB2B1F9CB}"/>
              </a:ext>
            </a:extLst>
          </p:cNvPr>
          <p:cNvCxnSpPr/>
          <p:nvPr userDrawn="1"/>
        </p:nvCxnSpPr>
        <p:spPr>
          <a:xfrm>
            <a:off x="1957137" y="5823067"/>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1803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image" Target="../media/image1.jpg"/><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59">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E5F88F2-B164-4B6F-A4D1-FF377EA65B7F}" type="datetime1">
              <a:rPr lang="en-US" smtClean="0"/>
              <a:t>12/5/2022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Presentation Title</a:t>
            </a:r>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5CBEC59-7FF9-4688-98DF-89832A0C902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4366153"/>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 id="2147483717" r:id="rId19"/>
    <p:sldLayoutId id="2147483718" r:id="rId20"/>
    <p:sldLayoutId id="2147483649" r:id="rId21"/>
    <p:sldLayoutId id="2147483659" r:id="rId22"/>
    <p:sldLayoutId id="2147483661" r:id="rId23"/>
    <p:sldLayoutId id="2147483662" r:id="rId24"/>
    <p:sldLayoutId id="2147483650" r:id="rId25"/>
    <p:sldLayoutId id="2147483663" r:id="rId26"/>
    <p:sldLayoutId id="2147483664" r:id="rId27"/>
    <p:sldLayoutId id="2147483665" r:id="rId28"/>
    <p:sldLayoutId id="2147483651" r:id="rId29"/>
    <p:sldLayoutId id="2147483670" r:id="rId30"/>
    <p:sldLayoutId id="2147483668" r:id="rId31"/>
    <p:sldLayoutId id="2147483671" r:id="rId32"/>
    <p:sldLayoutId id="2147483669" r:id="rId33"/>
    <p:sldLayoutId id="2147483672" r:id="rId34"/>
    <p:sldLayoutId id="2147483673" r:id="rId35"/>
    <p:sldLayoutId id="2147483674" r:id="rId36"/>
    <p:sldLayoutId id="2147483676" r:id="rId37"/>
    <p:sldLayoutId id="2147483677" r:id="rId38"/>
    <p:sldLayoutId id="2147483678" r:id="rId39"/>
    <p:sldLayoutId id="2147483679" r:id="rId40"/>
    <p:sldLayoutId id="2147483681" r:id="rId41"/>
    <p:sldLayoutId id="2147483682" r:id="rId42"/>
    <p:sldLayoutId id="2147483683" r:id="rId43"/>
    <p:sldLayoutId id="2147483684" r:id="rId44"/>
    <p:sldLayoutId id="2147483685" r:id="rId45"/>
    <p:sldLayoutId id="2147483686" r:id="rId46"/>
    <p:sldLayoutId id="2147483687" r:id="rId47"/>
    <p:sldLayoutId id="2147483688" r:id="rId48"/>
    <p:sldLayoutId id="2147483689" r:id="rId49"/>
    <p:sldLayoutId id="2147483690" r:id="rId50"/>
    <p:sldLayoutId id="2147483691" r:id="rId51"/>
    <p:sldLayoutId id="2147483692" r:id="rId52"/>
    <p:sldLayoutId id="2147483697" r:id="rId53"/>
    <p:sldLayoutId id="2147483658" r:id="rId54"/>
    <p:sldLayoutId id="2147483693" r:id="rId55"/>
    <p:sldLayoutId id="2147483695" r:id="rId56"/>
    <p:sldLayoutId id="2147483696" r:id="rId57"/>
  </p:sldLayoutIdLst>
  <p:hf hd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000"/>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173-4917-43E5-B91C-3914C1A8D225}"/>
              </a:ext>
            </a:extLst>
          </p:cNvPr>
          <p:cNvSpPr>
            <a:spLocks noGrp="1"/>
          </p:cNvSpPr>
          <p:nvPr>
            <p:ph type="ctrTitle"/>
          </p:nvPr>
        </p:nvSpPr>
        <p:spPr/>
        <p:txBody>
          <a:bodyPr>
            <a:noAutofit/>
          </a:bodyPr>
          <a:lstStyle/>
          <a:p>
            <a:r>
              <a:rPr lang="en-US" sz="4000" dirty="0">
                <a:solidFill>
                  <a:schemeClr val="tx1"/>
                </a:solidFill>
                <a:latin typeface="Times New Roman" panose="02020603050405020304" pitchFamily="18" charset="0"/>
                <a:cs typeface="Times New Roman" panose="02020603050405020304" pitchFamily="18" charset="0"/>
              </a:rPr>
              <a:t>Operating Hotel Facilities BMIH4006</a:t>
            </a:r>
          </a:p>
        </p:txBody>
      </p:sp>
      <p:sp>
        <p:nvSpPr>
          <p:cNvPr id="3" name="Subtitle 2">
            <a:extLst>
              <a:ext uri="{FF2B5EF4-FFF2-40B4-BE49-F238E27FC236}">
                <a16:creationId xmlns:a16="http://schemas.microsoft.com/office/drawing/2014/main" id="{D099D82B-F86A-4C04-9207-B25F53939FB6}"/>
              </a:ext>
            </a:extLst>
          </p:cNvPr>
          <p:cNvSpPr>
            <a:spLocks noGrp="1"/>
          </p:cNvSpPr>
          <p:nvPr>
            <p:ph type="subTitle" idx="1"/>
          </p:nvPr>
        </p:nvSpPr>
        <p:spPr/>
        <p:txBody>
          <a:bodyPr>
            <a:noAutofit/>
          </a:bodyPr>
          <a:lstStyle/>
          <a:p>
            <a:r>
              <a:rPr lang="en-US" sz="2000" dirty="0">
                <a:solidFill>
                  <a:schemeClr val="tx1"/>
                </a:solidFill>
                <a:latin typeface="Times New Roman" panose="02020603050405020304" pitchFamily="18" charset="0"/>
                <a:cs typeface="Times New Roman" panose="02020603050405020304" pitchFamily="18" charset="0"/>
              </a:rPr>
              <a:t>Student name: Radu Cimpoes</a:t>
            </a:r>
          </a:p>
          <a:p>
            <a:r>
              <a:rPr lang="en-US" sz="2000" dirty="0">
                <a:solidFill>
                  <a:schemeClr val="tx1"/>
                </a:solidFill>
                <a:latin typeface="Times New Roman" panose="02020603050405020304" pitchFamily="18" charset="0"/>
                <a:cs typeface="Times New Roman" panose="02020603050405020304" pitchFamily="18" charset="0"/>
              </a:rPr>
              <a:t>Student ID: 2120102</a:t>
            </a:r>
          </a:p>
        </p:txBody>
      </p:sp>
      <p:pic>
        <p:nvPicPr>
          <p:cNvPr id="1026" name="Picture 2" descr="Image result for employee engagement">
            <a:extLst>
              <a:ext uri="{FF2B5EF4-FFF2-40B4-BE49-F238E27FC236}">
                <a16:creationId xmlns:a16="http://schemas.microsoft.com/office/drawing/2014/main" id="{90AAE8B3-649D-250D-3D2C-7756581B9A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8662" y="306903"/>
            <a:ext cx="4883034" cy="3551155"/>
          </a:xfrm>
          <a:prstGeom prst="rect">
            <a:avLst/>
          </a:prstGeom>
          <a:noFill/>
          <a:effectLst>
            <a:glow rad="139700">
              <a:schemeClr val="accent3">
                <a:satMod val="175000"/>
                <a:alpha val="40000"/>
              </a:schemeClr>
            </a:glo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068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xfrm>
            <a:off x="1527519" y="1700327"/>
            <a:ext cx="4143555" cy="926495"/>
          </a:xfrm>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CONTENT</a:t>
            </a:r>
            <a:br>
              <a:rPr lang="en-US"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851515" y="798973"/>
            <a:ext cx="4361941" cy="5388565"/>
          </a:xfrm>
        </p:spPr>
        <p:txBody>
          <a:bodyPr>
            <a:normAutofit fontScale="92500" lnSpcReduction="10000"/>
          </a:bodyPr>
          <a:lstStyle/>
          <a:p>
            <a:pPr marL="342900" indent="-342900" algn="just">
              <a:buFont typeface="Arial" panose="020B0604020202020204" pitchFamily="34" charset="0"/>
              <a:buChar char="•"/>
            </a:pPr>
            <a:r>
              <a:rPr lang="en-US" sz="2200" b="1" dirty="0">
                <a:solidFill>
                  <a:schemeClr val="tx1"/>
                </a:solidFill>
                <a:latin typeface="Times New Roman" panose="02020603050405020304" pitchFamily="18" charset="0"/>
                <a:cs typeface="Times New Roman" panose="02020603050405020304" pitchFamily="18" charset="0"/>
              </a:rPr>
              <a:t>Slide 3: Introduction	</a:t>
            </a:r>
          </a:p>
          <a:p>
            <a:pPr marL="342900" indent="-342900" algn="just">
              <a:buFont typeface="Arial" panose="020B0604020202020204" pitchFamily="34" charset="0"/>
              <a:buChar char="•"/>
            </a:pPr>
            <a:r>
              <a:rPr lang="en-US" sz="2200" b="1" dirty="0">
                <a:solidFill>
                  <a:schemeClr val="tx1"/>
                </a:solidFill>
                <a:latin typeface="Times New Roman" panose="02020603050405020304" pitchFamily="18" charset="0"/>
                <a:cs typeface="Times New Roman" panose="02020603050405020304" pitchFamily="18" charset="0"/>
              </a:rPr>
              <a:t>Slide 4: Definition of employee engagement	</a:t>
            </a:r>
          </a:p>
          <a:p>
            <a:pPr marL="342900" indent="-342900" algn="just">
              <a:buFont typeface="Arial" panose="020B0604020202020204" pitchFamily="34" charset="0"/>
              <a:buChar char="•"/>
            </a:pPr>
            <a:r>
              <a:rPr lang="en-US" sz="2200" b="1" dirty="0">
                <a:solidFill>
                  <a:schemeClr val="tx1"/>
                </a:solidFill>
                <a:latin typeface="Times New Roman" panose="02020603050405020304" pitchFamily="18" charset="0"/>
                <a:cs typeface="Times New Roman" panose="02020603050405020304" pitchFamily="18" charset="0"/>
              </a:rPr>
              <a:t>Slide 5: Importance of employee engagement within the hotel industry	</a:t>
            </a:r>
          </a:p>
          <a:p>
            <a:pPr marL="342900" indent="-342900" algn="just">
              <a:buFont typeface="Arial" panose="020B0604020202020204" pitchFamily="34" charset="0"/>
              <a:buChar char="•"/>
            </a:pPr>
            <a:r>
              <a:rPr lang="en-US" sz="2200" b="1" dirty="0">
                <a:solidFill>
                  <a:schemeClr val="tx1"/>
                </a:solidFill>
                <a:latin typeface="Times New Roman" panose="02020603050405020304" pitchFamily="18" charset="0"/>
                <a:cs typeface="Times New Roman" panose="02020603050405020304" pitchFamily="18" charset="0"/>
              </a:rPr>
              <a:t>Slide 6: Engagement theoretical model	</a:t>
            </a:r>
          </a:p>
          <a:p>
            <a:pPr marL="342900" indent="-342900" algn="just">
              <a:buFont typeface="Arial" panose="020B0604020202020204" pitchFamily="34" charset="0"/>
              <a:buChar char="•"/>
            </a:pPr>
            <a:r>
              <a:rPr lang="en-US" sz="2200" b="1" dirty="0">
                <a:solidFill>
                  <a:schemeClr val="tx1"/>
                </a:solidFill>
                <a:latin typeface="Times New Roman" panose="02020603050405020304" pitchFamily="18" charset="0"/>
                <a:cs typeface="Times New Roman" panose="02020603050405020304" pitchFamily="18" charset="0"/>
              </a:rPr>
              <a:t>Slide 7:Impact of lack of engagement	</a:t>
            </a:r>
          </a:p>
          <a:p>
            <a:pPr marL="342900" indent="-342900" algn="just">
              <a:buFont typeface="Arial" panose="020B0604020202020204" pitchFamily="34" charset="0"/>
              <a:buChar char="•"/>
            </a:pPr>
            <a:r>
              <a:rPr lang="en-US" sz="2200" b="1" dirty="0">
                <a:solidFill>
                  <a:schemeClr val="tx1"/>
                </a:solidFill>
                <a:latin typeface="Times New Roman" panose="02020603050405020304" pitchFamily="18" charset="0"/>
                <a:cs typeface="Times New Roman" panose="02020603050405020304" pitchFamily="18" charset="0"/>
              </a:rPr>
              <a:t>Slide 8:Examples of best practice to engage employees from the hotel industry</a:t>
            </a:r>
          </a:p>
          <a:p>
            <a:pPr marL="342900" indent="-342900" algn="just">
              <a:buFont typeface="Arial" panose="020B0604020202020204" pitchFamily="34" charset="0"/>
              <a:buChar char="•"/>
            </a:pPr>
            <a:r>
              <a:rPr lang="en-US" sz="2200" b="1" dirty="0">
                <a:solidFill>
                  <a:schemeClr val="tx1"/>
                </a:solidFill>
                <a:latin typeface="Times New Roman" panose="02020603050405020304" pitchFamily="18" charset="0"/>
                <a:cs typeface="Times New Roman" panose="02020603050405020304" pitchFamily="18" charset="0"/>
              </a:rPr>
              <a:t>Slide 9: Conclusion	</a:t>
            </a:r>
          </a:p>
          <a:p>
            <a:pPr marL="342900" indent="-342900" algn="just">
              <a:buFont typeface="Arial" panose="020B0604020202020204" pitchFamily="34" charset="0"/>
              <a:buChar char="•"/>
            </a:pPr>
            <a:r>
              <a:rPr lang="en-US" sz="2200" b="1" dirty="0">
                <a:solidFill>
                  <a:schemeClr val="tx1"/>
                </a:solidFill>
                <a:latin typeface="Times New Roman" panose="02020603050405020304" pitchFamily="18" charset="0"/>
                <a:cs typeface="Times New Roman" panose="02020603050405020304" pitchFamily="18" charset="0"/>
              </a:rPr>
              <a:t>Slide 10:Reference	</a:t>
            </a:r>
          </a:p>
          <a:p>
            <a:pPr marL="342900" indent="-342900" algn="just">
              <a:buFont typeface="Arial" panose="020B0604020202020204" pitchFamily="34" charset="0"/>
              <a:buChar char="•"/>
            </a:pPr>
            <a:r>
              <a:rPr lang="en-US" sz="2200" b="1" dirty="0">
                <a:solidFill>
                  <a:schemeClr val="tx1"/>
                </a:solidFill>
                <a:latin typeface="Times New Roman" panose="02020603050405020304" pitchFamily="18" charset="0"/>
                <a:cs typeface="Times New Roman" panose="02020603050405020304" pitchFamily="18" charset="0"/>
              </a:rPr>
              <a:t>Slide 11: Thank You</a:t>
            </a:r>
          </a:p>
          <a:p>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2925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3C2E-1977-40BD-8194-FFAA92F594AB}"/>
              </a:ext>
            </a:extLst>
          </p:cNvPr>
          <p:cNvSpPr>
            <a:spLocks noGrp="1"/>
          </p:cNvSpPr>
          <p:nvPr>
            <p:ph type="title"/>
          </p:nvPr>
        </p:nvSpPr>
        <p:spPr>
          <a:xfrm>
            <a:off x="1023307" y="250353"/>
            <a:ext cx="9384760" cy="915873"/>
          </a:xfrm>
        </p:spPr>
        <p:txBody>
          <a:bodyPr>
            <a:normAutofit/>
          </a:bodyPr>
          <a:lstStyle/>
          <a:p>
            <a:pPr algn="ctr"/>
            <a:r>
              <a:rPr lang="en-US" b="1" dirty="0">
                <a:solidFill>
                  <a:schemeClr val="tx1"/>
                </a:solidFill>
                <a:latin typeface="Times New Roman" panose="02020603050405020304" pitchFamily="18" charset="0"/>
                <a:cs typeface="Times New Roman" panose="02020603050405020304" pitchFamily="18" charset="0"/>
              </a:rPr>
              <a:t>Introduction</a:t>
            </a:r>
            <a:r>
              <a:rPr lang="en-US" dirty="0">
                <a:solidFill>
                  <a:schemeClr val="tx1"/>
                </a:solidFill>
                <a:latin typeface="Times New Roman" panose="02020603050405020304" pitchFamily="18" charset="0"/>
                <a:cs typeface="Times New Roman" panose="02020603050405020304" pitchFamily="18" charset="0"/>
              </a:rPr>
              <a:t> </a:t>
            </a:r>
          </a:p>
        </p:txBody>
      </p:sp>
      <p:sp>
        <p:nvSpPr>
          <p:cNvPr id="4" name="Slide Number Placeholder 3">
            <a:extLst>
              <a:ext uri="{FF2B5EF4-FFF2-40B4-BE49-F238E27FC236}">
                <a16:creationId xmlns:a16="http://schemas.microsoft.com/office/drawing/2014/main" id="{F1ABA256-8519-42C7-BF9C-F3966AE7FCE5}"/>
              </a:ext>
            </a:extLst>
          </p:cNvPr>
          <p:cNvSpPr>
            <a:spLocks noGrp="1"/>
          </p:cNvSpPr>
          <p:nvPr>
            <p:ph type="sldNum" sz="quarter" idx="12"/>
          </p:nvPr>
        </p:nvSpPr>
        <p:spPr/>
        <p:txBody>
          <a:bodyPr/>
          <a:lstStyle/>
          <a:p>
            <a:endParaRPr lang="en-US" dirty="0"/>
          </a:p>
          <a:p>
            <a:endParaRPr lang="en-US" dirty="0"/>
          </a:p>
        </p:txBody>
      </p:sp>
      <p:sp>
        <p:nvSpPr>
          <p:cNvPr id="6" name="Text Placeholder 5">
            <a:extLst>
              <a:ext uri="{FF2B5EF4-FFF2-40B4-BE49-F238E27FC236}">
                <a16:creationId xmlns:a16="http://schemas.microsoft.com/office/drawing/2014/main" id="{C41A82EA-6DCE-481E-A52B-94F31EADAD7D}"/>
              </a:ext>
            </a:extLst>
          </p:cNvPr>
          <p:cNvSpPr>
            <a:spLocks noGrp="1"/>
          </p:cNvSpPr>
          <p:nvPr>
            <p:ph type="body" idx="1"/>
          </p:nvPr>
        </p:nvSpPr>
        <p:spPr>
          <a:xfrm>
            <a:off x="740674" y="1522905"/>
            <a:ext cx="6075762" cy="2569614"/>
          </a:xfrm>
        </p:spPr>
        <p:txBody>
          <a:bodyPr>
            <a:noAutofit/>
          </a:bodyPr>
          <a:lstStyle/>
          <a:p>
            <a:pPr algn="just">
              <a:lnSpc>
                <a:spcPct val="150000"/>
              </a:lnSpc>
            </a:pPr>
            <a:r>
              <a:rPr lang="en-GB" sz="1800" b="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The hospitality sector is basically customer driven it implies that customer act as solo brand ambassadors. A slight slip in the service will turn a happy customer into an irritated one. Thus, employees play a great role in the delivery of the service and keeping them engaged in a proper manner is the duty of the management of each hotel. </a:t>
            </a:r>
            <a:endParaRPr lang="en-US" sz="2400" b="0" dirty="0">
              <a:solidFill>
                <a:schemeClr val="tx1"/>
              </a:solidFill>
              <a:latin typeface="Times New Roman" panose="02020603050405020304" pitchFamily="18" charset="0"/>
              <a:cs typeface="Times New Roman" panose="02020603050405020304" pitchFamily="18" charset="0"/>
            </a:endParaRPr>
          </a:p>
        </p:txBody>
      </p:sp>
      <p:pic>
        <p:nvPicPr>
          <p:cNvPr id="2050" name="Picture 2" descr="Image result for employee engagement">
            <a:extLst>
              <a:ext uri="{FF2B5EF4-FFF2-40B4-BE49-F238E27FC236}">
                <a16:creationId xmlns:a16="http://schemas.microsoft.com/office/drawing/2014/main" id="{C94C2B37-3E15-4FD7-7A02-AED4393539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4624" y="4449198"/>
            <a:ext cx="2032032" cy="215156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052" name="Picture 4" descr="Image result for employee engagement">
            <a:extLst>
              <a:ext uri="{FF2B5EF4-FFF2-40B4-BE49-F238E27FC236}">
                <a16:creationId xmlns:a16="http://schemas.microsoft.com/office/drawing/2014/main" id="{35CA20A7-A66F-7B47-E54A-15269BFA7B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7201" y="2656245"/>
            <a:ext cx="4274125" cy="286873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497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71DD-D1ED-4494-BAB0-E44D84460558}"/>
              </a:ext>
            </a:extLst>
          </p:cNvPr>
          <p:cNvSpPr>
            <a:spLocks noGrp="1"/>
          </p:cNvSpPr>
          <p:nvPr>
            <p:ph type="title"/>
          </p:nvPr>
        </p:nvSpPr>
        <p:spPr/>
        <p:txBody>
          <a:bodyPr/>
          <a:lstStyle/>
          <a:p>
            <a:r>
              <a:rPr lang="en-US" b="1" dirty="0">
                <a:solidFill>
                  <a:schemeClr val="tx1"/>
                </a:solidFill>
                <a:latin typeface="Times New Roman" panose="02020603050405020304" pitchFamily="18" charset="0"/>
                <a:cs typeface="Times New Roman" panose="02020603050405020304" pitchFamily="18" charset="0"/>
              </a:rPr>
              <a:t>Definition of employee engagement </a:t>
            </a:r>
            <a:br>
              <a:rPr lang="en-US" b="1" dirty="0">
                <a:solidFill>
                  <a:schemeClr val="tx1"/>
                </a:solidFill>
                <a:latin typeface="Times New Roman" panose="02020603050405020304" pitchFamily="18" charset="0"/>
                <a:cs typeface="Times New Roman" panose="02020603050405020304" pitchFamily="18" charset="0"/>
              </a:rPr>
            </a:br>
            <a:endParaRPr lang="en-US" b="1" dirty="0">
              <a:solidFill>
                <a:schemeClr val="tx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12F73099-1049-EAB6-E82A-5ABC58BDF06B}"/>
              </a:ext>
            </a:extLst>
          </p:cNvPr>
          <p:cNvSpPr txBox="1"/>
          <p:nvPr/>
        </p:nvSpPr>
        <p:spPr>
          <a:xfrm>
            <a:off x="5034714" y="3300326"/>
            <a:ext cx="6109854" cy="2536335"/>
          </a:xfrm>
          <a:prstGeom prst="rect">
            <a:avLst/>
          </a:prstGeom>
          <a:noFill/>
        </p:spPr>
        <p:txBody>
          <a:bodyPr wrap="square">
            <a:spAutoFit/>
          </a:bodyPr>
          <a:lstStyle/>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Engagement is the process of motivating people to stay interested in the work of an enterprise. Employee engagement is defined as the level of enthusiasm and dedication one worker had towards their job. Employees who are engaged do care about the work, and the performance of the firm and tries to make a difference (Hao,2020, p.1839). </a:t>
            </a:r>
            <a:endParaRPr lang="en-GB" sz="2400" dirty="0">
              <a:solidFill>
                <a:schemeClr val="bg1"/>
              </a:solidFill>
            </a:endParaRPr>
          </a:p>
        </p:txBody>
      </p:sp>
      <p:pic>
        <p:nvPicPr>
          <p:cNvPr id="3074" name="Picture 2" descr="Image result for employee engagement">
            <a:extLst>
              <a:ext uri="{FF2B5EF4-FFF2-40B4-BE49-F238E27FC236}">
                <a16:creationId xmlns:a16="http://schemas.microsoft.com/office/drawing/2014/main" id="{A4D2B728-A973-FDC4-DBC3-A3F5BCD8E0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269" y="2529255"/>
            <a:ext cx="3245831" cy="227898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7958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950A-F236-4AE1-B402-E9CC3F82CCB7}"/>
              </a:ext>
            </a:extLst>
          </p:cNvPr>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Importance of employee engagement within the hotel industry </a:t>
            </a:r>
          </a:p>
        </p:txBody>
      </p:sp>
      <p:sp>
        <p:nvSpPr>
          <p:cNvPr id="9" name="TextBox 8">
            <a:extLst>
              <a:ext uri="{FF2B5EF4-FFF2-40B4-BE49-F238E27FC236}">
                <a16:creationId xmlns:a16="http://schemas.microsoft.com/office/drawing/2014/main" id="{774FB21A-C6BB-6AA7-8445-F17AD9AD4DB7}"/>
              </a:ext>
            </a:extLst>
          </p:cNvPr>
          <p:cNvSpPr txBox="1"/>
          <p:nvPr/>
        </p:nvSpPr>
        <p:spPr>
          <a:xfrm>
            <a:off x="793866" y="1860863"/>
            <a:ext cx="6109854" cy="3886705"/>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Employees are stated to be the important assets of an organisation and firms puts efforts to hire, retain as well as maintain those employees. </a:t>
            </a:r>
          </a:p>
          <a:p>
            <a:pPr marL="285750" indent="-285750" algn="just">
              <a:lnSpc>
                <a:spcPct val="20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When the employees are engaged it does improve overall efficiency and productivity. With a certain level of engagement, the workers are satisfied with their job and the productivity level does go up a notch</a:t>
            </a:r>
            <a:endParaRPr lang="en-GB" sz="2400" dirty="0">
              <a:solidFill>
                <a:schemeClr val="bg1"/>
              </a:solidFill>
            </a:endParaRPr>
          </a:p>
        </p:txBody>
      </p:sp>
      <p:pic>
        <p:nvPicPr>
          <p:cNvPr id="2050" name="Picture 2" descr="Image result for employee engagement importance">
            <a:extLst>
              <a:ext uri="{FF2B5EF4-FFF2-40B4-BE49-F238E27FC236}">
                <a16:creationId xmlns:a16="http://schemas.microsoft.com/office/drawing/2014/main" id="{CEDB91AC-C8DC-BC6D-051D-5C258724BE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6456" y="2795961"/>
            <a:ext cx="4721396" cy="265411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330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9A437-8B14-44F3-9CD4-350A04C1CA8C}"/>
              </a:ext>
            </a:extLst>
          </p:cNvPr>
          <p:cNvSpPr>
            <a:spLocks noGrp="1"/>
          </p:cNvSpPr>
          <p:nvPr>
            <p:ph type="title"/>
          </p:nvPr>
        </p:nvSpPr>
        <p:spPr>
          <a:xfrm>
            <a:off x="892372" y="385238"/>
            <a:ext cx="10515600" cy="1325563"/>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Engagement theoretical model </a:t>
            </a:r>
          </a:p>
        </p:txBody>
      </p:sp>
      <p:sp>
        <p:nvSpPr>
          <p:cNvPr id="5" name="Text Placeholder 4">
            <a:extLst>
              <a:ext uri="{FF2B5EF4-FFF2-40B4-BE49-F238E27FC236}">
                <a16:creationId xmlns:a16="http://schemas.microsoft.com/office/drawing/2014/main" id="{A8B52AA4-2DB7-4C7A-99AA-093B615C386A}"/>
              </a:ext>
            </a:extLst>
          </p:cNvPr>
          <p:cNvSpPr>
            <a:spLocks noGrp="1"/>
          </p:cNvSpPr>
          <p:nvPr>
            <p:ph type="body" idx="1"/>
          </p:nvPr>
        </p:nvSpPr>
        <p:spPr>
          <a:xfrm>
            <a:off x="185955" y="1134658"/>
            <a:ext cx="5157787" cy="576143"/>
          </a:xfrm>
        </p:spPr>
        <p:txBody>
          <a:bodyPr>
            <a:noAutofit/>
          </a:bodyPr>
          <a:lstStyle/>
          <a:p>
            <a:pPr algn="ctr"/>
            <a:r>
              <a:rPr lang="en-US" sz="3200" dirty="0">
                <a:solidFill>
                  <a:schemeClr val="tx1"/>
                </a:solidFill>
                <a:latin typeface="Times New Roman" panose="02020603050405020304" pitchFamily="18" charset="0"/>
                <a:cs typeface="Times New Roman" panose="02020603050405020304" pitchFamily="18" charset="0"/>
              </a:rPr>
              <a:t>Kahn ‘s engagement model </a:t>
            </a:r>
          </a:p>
        </p:txBody>
      </p:sp>
      <p:sp>
        <p:nvSpPr>
          <p:cNvPr id="6" name="Content Placeholder 5">
            <a:extLst>
              <a:ext uri="{FF2B5EF4-FFF2-40B4-BE49-F238E27FC236}">
                <a16:creationId xmlns:a16="http://schemas.microsoft.com/office/drawing/2014/main" id="{DC9CBA16-FC20-442F-ADE3-E8D745590243}"/>
              </a:ext>
            </a:extLst>
          </p:cNvPr>
          <p:cNvSpPr>
            <a:spLocks noGrp="1"/>
          </p:cNvSpPr>
          <p:nvPr>
            <p:ph sz="half" idx="2"/>
          </p:nvPr>
        </p:nvSpPr>
        <p:spPr>
          <a:xfrm>
            <a:off x="449258" y="2392749"/>
            <a:ext cx="4894484" cy="2773258"/>
          </a:xfrm>
        </p:spPr>
        <p:txBody>
          <a:bodyPr>
            <a:noAutofit/>
          </a:bodyPr>
          <a:lstStyle/>
          <a:p>
            <a:pPr marL="342900" indent="-342900" algn="just">
              <a:buFont typeface="Arial" panose="020B0604020202020204" pitchFamily="34" charset="0"/>
              <a:buChar char="•"/>
            </a:pPr>
            <a:r>
              <a:rPr lang="en-US" sz="2800" dirty="0">
                <a:solidFill>
                  <a:schemeClr val="tx1"/>
                </a:solidFill>
                <a:latin typeface="Times New Roman" panose="02020603050405020304" pitchFamily="18" charset="0"/>
                <a:cs typeface="Times New Roman" panose="02020603050405020304" pitchFamily="18" charset="0"/>
              </a:rPr>
              <a:t>According to Kahn’s engagement model, there are three dimensions to engagement that an employee can bring namely physical, emotional and cognitive. </a:t>
            </a:r>
          </a:p>
        </p:txBody>
      </p:sp>
      <p:pic>
        <p:nvPicPr>
          <p:cNvPr id="4100" name="Picture 4" descr="Image result for kahn’s engagement model">
            <a:extLst>
              <a:ext uri="{FF2B5EF4-FFF2-40B4-BE49-F238E27FC236}">
                <a16:creationId xmlns:a16="http://schemas.microsoft.com/office/drawing/2014/main" id="{6C79E025-8067-1043-3DB9-022E22521A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0172" y="2117009"/>
            <a:ext cx="5042144" cy="37019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440486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2EC5-0A20-4D63-B00B-DEB39889DB69}"/>
              </a:ext>
            </a:extLst>
          </p:cNvPr>
          <p:cNvSpPr>
            <a:spLocks noGrp="1"/>
          </p:cNvSpPr>
          <p:nvPr>
            <p:ph type="title"/>
          </p:nvPr>
        </p:nvSpPr>
        <p:spPr>
          <a:xfrm>
            <a:off x="1045178" y="234565"/>
            <a:ext cx="8647462" cy="1076978"/>
          </a:xfrm>
        </p:spPr>
        <p:txBody>
          <a:bodyPr/>
          <a:lstStyle/>
          <a:p>
            <a:r>
              <a:rPr lang="en-US" dirty="0">
                <a:solidFill>
                  <a:schemeClr val="tx1"/>
                </a:solidFill>
                <a:latin typeface="Times New Roman" panose="02020603050405020304" pitchFamily="18" charset="0"/>
                <a:cs typeface="Times New Roman" panose="02020603050405020304" pitchFamily="18" charset="0"/>
              </a:rPr>
              <a:t>Impact of lack of engagement </a:t>
            </a:r>
          </a:p>
        </p:txBody>
      </p:sp>
      <p:sp>
        <p:nvSpPr>
          <p:cNvPr id="4" name="Text Placeholder 3">
            <a:extLst>
              <a:ext uri="{FF2B5EF4-FFF2-40B4-BE49-F238E27FC236}">
                <a16:creationId xmlns:a16="http://schemas.microsoft.com/office/drawing/2014/main" id="{BA4F3DDE-5D3C-40C1-A976-7406EB83A85A}"/>
              </a:ext>
            </a:extLst>
          </p:cNvPr>
          <p:cNvSpPr>
            <a:spLocks noGrp="1"/>
          </p:cNvSpPr>
          <p:nvPr>
            <p:ph type="body" sz="half" idx="2"/>
          </p:nvPr>
        </p:nvSpPr>
        <p:spPr>
          <a:xfrm>
            <a:off x="1762296" y="1970298"/>
            <a:ext cx="5555127" cy="3682356"/>
          </a:xfrm>
        </p:spPr>
        <p:txBody>
          <a:bodyPr>
            <a:noAutofit/>
          </a:bodyPr>
          <a:lstStyle/>
          <a:p>
            <a:pPr marL="285750" indent="-285750" algn="just">
              <a:lnSpc>
                <a:spcPct val="150000"/>
              </a:lnSpc>
              <a:buFont typeface="Wingdings" panose="05000000000000000000" pitchFamily="2" charset="2"/>
              <a:buChar char="ü"/>
            </a:pPr>
            <a:r>
              <a:rPr lang="en-US" sz="2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Lower morale and disturb workplace symbiosis</a:t>
            </a:r>
          </a:p>
          <a:p>
            <a:pPr marL="285750" indent="-285750" algn="just">
              <a:lnSpc>
                <a:spcPct val="150000"/>
              </a:lnSpc>
              <a:buFont typeface="Wingdings" panose="05000000000000000000" pitchFamily="2" charset="2"/>
              <a:buChar char="ü"/>
            </a:pPr>
            <a:r>
              <a:rPr lang="en-GB" sz="2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Rise of stagnation</a:t>
            </a:r>
            <a:endParaRPr lang="en-GB" sz="2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ü"/>
            </a:pPr>
            <a:r>
              <a:rPr lang="en-GB" sz="28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Increase in cost</a:t>
            </a:r>
            <a:endParaRPr lang="en-GB" sz="2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Image result for Impact of lack of engagement e">
            <a:extLst>
              <a:ext uri="{FF2B5EF4-FFF2-40B4-BE49-F238E27FC236}">
                <a16:creationId xmlns:a16="http://schemas.microsoft.com/office/drawing/2014/main" id="{5CB53DA9-3A99-EAB3-09E3-7804BE4ECA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6523" y="1546268"/>
            <a:ext cx="3722073" cy="239276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122" name="Picture 2" descr="Image result for Lower morale ">
            <a:extLst>
              <a:ext uri="{FF2B5EF4-FFF2-40B4-BE49-F238E27FC236}">
                <a16:creationId xmlns:a16="http://schemas.microsoft.com/office/drawing/2014/main" id="{3845758B-51D4-AF67-5756-74720E4FEC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9134" y="4173754"/>
            <a:ext cx="2638425" cy="197167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773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CD96C-ADDF-4D9F-B790-CF6E3E55A9DB}"/>
              </a:ext>
            </a:extLst>
          </p:cNvPr>
          <p:cNvSpPr>
            <a:spLocks noGrp="1"/>
          </p:cNvSpPr>
          <p:nvPr>
            <p:ph type="title"/>
          </p:nvPr>
        </p:nvSpPr>
        <p:spPr>
          <a:xfrm>
            <a:off x="928799" y="607100"/>
            <a:ext cx="9761367" cy="697044"/>
          </a:xfrm>
        </p:spPr>
        <p:txBody>
          <a:bodyPr/>
          <a:lstStyle/>
          <a:p>
            <a:pPr algn="ctr"/>
            <a:r>
              <a:rPr lang="en-US" sz="3200" dirty="0">
                <a:solidFill>
                  <a:schemeClr val="tx1"/>
                </a:solidFill>
                <a:latin typeface="Times New Roman" panose="02020603050405020304" pitchFamily="18" charset="0"/>
                <a:cs typeface="Times New Roman" panose="02020603050405020304" pitchFamily="18" charset="0"/>
              </a:rPr>
              <a:t>Examples of best practice to engage employees from the hotel industry</a:t>
            </a:r>
          </a:p>
        </p:txBody>
      </p:sp>
      <p:sp>
        <p:nvSpPr>
          <p:cNvPr id="58" name="TextBox 57">
            <a:extLst>
              <a:ext uri="{FF2B5EF4-FFF2-40B4-BE49-F238E27FC236}">
                <a16:creationId xmlns:a16="http://schemas.microsoft.com/office/drawing/2014/main" id="{B106DE75-5030-DBC8-C3CD-1406E78944EA}"/>
              </a:ext>
            </a:extLst>
          </p:cNvPr>
          <p:cNvSpPr txBox="1"/>
          <p:nvPr/>
        </p:nvSpPr>
        <p:spPr>
          <a:xfrm>
            <a:off x="411480" y="2323454"/>
            <a:ext cx="6903720" cy="3083986"/>
          </a:xfrm>
          <a:prstGeom prst="rect">
            <a:avLst/>
          </a:prstGeom>
          <a:noFill/>
        </p:spPr>
        <p:txBody>
          <a:bodyPr wrap="square">
            <a:spAutoFit/>
          </a:bodyPr>
          <a:lstStyle/>
          <a:p>
            <a:pPr marL="457200" indent="-457200" algn="just">
              <a:lnSpc>
                <a:spcPct val="150000"/>
              </a:lnSpc>
              <a:buFont typeface="Wingdings" panose="05000000000000000000" pitchFamily="2" charset="2"/>
              <a:buChar char="Ø"/>
            </a:pPr>
            <a:r>
              <a:rPr lang="en-GB" sz="2800" dirty="0">
                <a:effectLst/>
                <a:latin typeface="Times New Roman" panose="02020603050405020304" pitchFamily="18" charset="0"/>
                <a:ea typeface="Calibri" panose="020F0502020204030204" pitchFamily="34" charset="0"/>
                <a:cs typeface="Arial" panose="020B0604020202020204" pitchFamily="34" charset="0"/>
              </a:rPr>
              <a:t>Improving teamwork within the hospitality </a:t>
            </a:r>
          </a:p>
          <a:p>
            <a:pPr marL="457200" indent="-457200" algn="just">
              <a:lnSpc>
                <a:spcPct val="150000"/>
              </a:lnSpc>
              <a:buFont typeface="Wingdings" panose="05000000000000000000" pitchFamily="2" charset="2"/>
              <a:buChar char="Ø"/>
            </a:pPr>
            <a:r>
              <a:rPr lang="en-GB" sz="2800" dirty="0">
                <a:effectLst/>
                <a:latin typeface="Times New Roman" panose="02020603050405020304" pitchFamily="18" charset="0"/>
                <a:ea typeface="Calibri" panose="020F0502020204030204" pitchFamily="34" charset="0"/>
                <a:cs typeface="Arial" panose="020B0604020202020204" pitchFamily="34" charset="0"/>
              </a:rPr>
              <a:t>Addressing the issues </a:t>
            </a:r>
          </a:p>
          <a:p>
            <a:pPr marL="457200" indent="-457200" algn="just">
              <a:lnSpc>
                <a:spcPct val="150000"/>
              </a:lnSpc>
              <a:buFont typeface="Wingdings" panose="05000000000000000000" pitchFamily="2" charset="2"/>
              <a:buChar char="Ø"/>
            </a:pPr>
            <a:r>
              <a:rPr lang="en-GB" sz="2800" dirty="0">
                <a:effectLst/>
                <a:latin typeface="Times New Roman" panose="02020603050405020304" pitchFamily="18" charset="0"/>
                <a:ea typeface="Calibri" panose="020F0502020204030204" pitchFamily="34" charset="0"/>
                <a:cs typeface="Arial" panose="020B0604020202020204" pitchFamily="34" charset="0"/>
              </a:rPr>
              <a:t>providing employees with the right tools </a:t>
            </a:r>
          </a:p>
          <a:p>
            <a:pPr marL="457200" indent="-457200" algn="just">
              <a:lnSpc>
                <a:spcPct val="150000"/>
              </a:lnSpc>
              <a:buFont typeface="Wingdings" panose="05000000000000000000" pitchFamily="2" charset="2"/>
              <a:buChar char="Ø"/>
            </a:pPr>
            <a:r>
              <a:rPr lang="en-GB" sz="2800" dirty="0">
                <a:effectLst/>
                <a:latin typeface="Times New Roman" panose="02020603050405020304" pitchFamily="18" charset="0"/>
                <a:ea typeface="Calibri" panose="020F0502020204030204" pitchFamily="34" charset="0"/>
                <a:cs typeface="Arial" panose="020B0604020202020204" pitchFamily="34" charset="0"/>
              </a:rPr>
              <a:t>Fostering improvement </a:t>
            </a:r>
          </a:p>
          <a:p>
            <a:pPr algn="just">
              <a:lnSpc>
                <a:spcPct val="150000"/>
              </a:lnSpc>
            </a:pPr>
            <a:endPar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6146" name="Picture 2" descr="Image result for Improving teamwork ">
            <a:extLst>
              <a:ext uri="{FF2B5EF4-FFF2-40B4-BE49-F238E27FC236}">
                <a16:creationId xmlns:a16="http://schemas.microsoft.com/office/drawing/2014/main" id="{9041BE0D-C1AC-128D-B3DE-7DF365E2D9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40751" y="1485406"/>
            <a:ext cx="2865699" cy="2315953"/>
          </a:xfrm>
          <a:prstGeom prst="roundRect">
            <a:avLst>
              <a:gd name="adj" fmla="val 16667"/>
            </a:avLst>
          </a:prstGeom>
          <a:ln>
            <a:noFill/>
          </a:ln>
          <a:effectLst>
            <a:outerShdw blurRad="76200" dist="38100" dir="7800000" algn="tl" rotWithShape="0">
              <a:srgbClr val="000000">
                <a:alpha val="40000"/>
              </a:srgbClr>
            </a:outerShdw>
            <a:softEdge rad="127000"/>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6148" name="Picture 4" descr="Image result for  improvement ">
            <a:extLst>
              <a:ext uri="{FF2B5EF4-FFF2-40B4-BE49-F238E27FC236}">
                <a16:creationId xmlns:a16="http://schemas.microsoft.com/office/drawing/2014/main" id="{34C4A198-1125-CA95-B920-542C5F8D7D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8616" y="4326850"/>
            <a:ext cx="3219450" cy="192405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801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2605F-E699-74D7-10A4-6DBB90CE39EF}"/>
              </a:ext>
            </a:extLst>
          </p:cNvPr>
          <p:cNvSpPr>
            <a:spLocks noGrp="1"/>
          </p:cNvSpPr>
          <p:nvPr>
            <p:ph type="title"/>
          </p:nvPr>
        </p:nvSpPr>
        <p:spPr>
          <a:xfrm>
            <a:off x="1760071" y="573849"/>
            <a:ext cx="7749687" cy="697044"/>
          </a:xfrm>
        </p:spPr>
        <p:txBody>
          <a:bodyPr/>
          <a:lstStyle/>
          <a:p>
            <a:pPr algn="ctr"/>
            <a:r>
              <a:rPr lang="en-GB" dirty="0">
                <a:solidFill>
                  <a:schemeClr val="tx1"/>
                </a:solidFill>
                <a:latin typeface="Times New Roman" panose="02020603050405020304" pitchFamily="18" charset="0"/>
                <a:cs typeface="Times New Roman" panose="02020603050405020304" pitchFamily="18" charset="0"/>
              </a:rPr>
              <a:t>Conclusion </a:t>
            </a:r>
          </a:p>
        </p:txBody>
      </p:sp>
      <p:sp>
        <p:nvSpPr>
          <p:cNvPr id="25" name="TextBox 24">
            <a:extLst>
              <a:ext uri="{FF2B5EF4-FFF2-40B4-BE49-F238E27FC236}">
                <a16:creationId xmlns:a16="http://schemas.microsoft.com/office/drawing/2014/main" id="{458E5C6F-3D08-CB95-D50D-3CE543D249B6}"/>
              </a:ext>
            </a:extLst>
          </p:cNvPr>
          <p:cNvSpPr txBox="1"/>
          <p:nvPr/>
        </p:nvSpPr>
        <p:spPr>
          <a:xfrm>
            <a:off x="2579987" y="1875416"/>
            <a:ext cx="6109854" cy="3350982"/>
          </a:xfrm>
          <a:prstGeom prst="rect">
            <a:avLst/>
          </a:prstGeom>
          <a:noFill/>
        </p:spPr>
        <p:txBody>
          <a:bodyPr wrap="square">
            <a:spAutoFit/>
          </a:bodyPr>
          <a:lstStyle/>
          <a:p>
            <a:pPr algn="just">
              <a:lnSpc>
                <a:spcPct val="150000"/>
              </a:lnSpc>
            </a:pPr>
            <a:r>
              <a:rPr lang="en-GB" sz="2400" dirty="0">
                <a:effectLst/>
                <a:latin typeface="Times New Roman" panose="02020603050405020304" pitchFamily="18" charset="0"/>
                <a:ea typeface="Calibri" panose="020F0502020204030204" pitchFamily="34" charset="0"/>
                <a:cs typeface="Arial" panose="020B0604020202020204" pitchFamily="34" charset="0"/>
              </a:rPr>
              <a:t> From the above study, it could be inferred that employee engagement is significant to the success of the hospitality industry. Employee engagement is influenced by many factors that not affect the performance of the employee but the organisational performance gets affected. </a:t>
            </a:r>
            <a:endParaRPr lang="en-GB" sz="2400" dirty="0">
              <a:solidFill>
                <a:schemeClr val="bg1"/>
              </a:solidFill>
            </a:endParaRPr>
          </a:p>
        </p:txBody>
      </p:sp>
      <p:pic>
        <p:nvPicPr>
          <p:cNvPr id="5122" name="Picture 2" descr="Image result for Conclusion ">
            <a:extLst>
              <a:ext uri="{FF2B5EF4-FFF2-40B4-BE49-F238E27FC236}">
                <a16:creationId xmlns:a16="http://schemas.microsoft.com/office/drawing/2014/main" id="{8544D6EE-C7D6-7DAB-E76A-9C9BFCD01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740345">
            <a:off x="9225127" y="577010"/>
            <a:ext cx="2189769" cy="168705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3214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509BD-B6DA-86B0-E336-163A3F5749BE}"/>
              </a:ext>
            </a:extLst>
          </p:cNvPr>
          <p:cNvSpPr>
            <a:spLocks noGrp="1"/>
          </p:cNvSpPr>
          <p:nvPr>
            <p:ph type="title"/>
          </p:nvPr>
        </p:nvSpPr>
        <p:spPr>
          <a:xfrm>
            <a:off x="3727259" y="412317"/>
            <a:ext cx="4737482" cy="697044"/>
          </a:xfrm>
        </p:spPr>
        <p:txBody>
          <a:bodyPr/>
          <a:lstStyle/>
          <a:p>
            <a:pPr algn="ctr"/>
            <a:r>
              <a:rPr lang="en-GB" dirty="0">
                <a:solidFill>
                  <a:schemeClr val="tx1"/>
                </a:solidFill>
                <a:latin typeface="Times New Roman" panose="02020603050405020304" pitchFamily="18" charset="0"/>
                <a:cs typeface="Times New Roman" panose="02020603050405020304" pitchFamily="18" charset="0"/>
              </a:rPr>
              <a:t>References </a:t>
            </a:r>
          </a:p>
        </p:txBody>
      </p:sp>
      <p:sp>
        <p:nvSpPr>
          <p:cNvPr id="25" name="TextBox 24">
            <a:extLst>
              <a:ext uri="{FF2B5EF4-FFF2-40B4-BE49-F238E27FC236}">
                <a16:creationId xmlns:a16="http://schemas.microsoft.com/office/drawing/2014/main" id="{1B19BF42-00D8-F48C-2485-BE51BAEBF4C2}"/>
              </a:ext>
            </a:extLst>
          </p:cNvPr>
          <p:cNvSpPr txBox="1"/>
          <p:nvPr/>
        </p:nvSpPr>
        <p:spPr>
          <a:xfrm>
            <a:off x="459971" y="1133356"/>
            <a:ext cx="11272058" cy="5829353"/>
          </a:xfrm>
          <a:prstGeom prst="rect">
            <a:avLst/>
          </a:prstGeom>
          <a:noFill/>
        </p:spPr>
        <p:txBody>
          <a:bodyPr wrap="square">
            <a:spAutoFit/>
          </a:bodyPr>
          <a:lstStyle/>
          <a:p>
            <a:pPr marL="171450" indent="-171450" algn="just">
              <a:lnSpc>
                <a:spcPct val="150000"/>
              </a:lnSpc>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AKOB, M., ARIANTY, R. and Putra, A.H.P.K., (2020). The mediating role of distribution Kahn's engagement: An empirical evidence of salesforce in Indonesia. </a:t>
            </a:r>
            <a:r>
              <a:rPr lang="en-GB" sz="1200" i="1" dirty="0">
                <a:effectLst/>
                <a:latin typeface="Times New Roman" panose="02020603050405020304" pitchFamily="18" charset="0"/>
                <a:ea typeface="Calibri" panose="020F0502020204030204" pitchFamily="34" charset="0"/>
                <a:cs typeface="Arial" panose="020B0604020202020204" pitchFamily="34" charset="0"/>
              </a:rPr>
              <a:t>The Journal of Asian Finance, Economics and Business</a:t>
            </a:r>
            <a:r>
              <a:rPr lang="en-GB" sz="1200" dirty="0">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effectLst/>
                <a:latin typeface="Times New Roman" panose="02020603050405020304" pitchFamily="18" charset="0"/>
                <a:ea typeface="Calibri" panose="020F0502020204030204" pitchFamily="34" charset="0"/>
                <a:cs typeface="Arial" panose="020B0604020202020204" pitchFamily="34" charset="0"/>
              </a:rPr>
              <a:t>7</a:t>
            </a:r>
            <a:r>
              <a:rPr lang="en-GB" sz="1200" dirty="0">
                <a:effectLst/>
                <a:latin typeface="Times New Roman" panose="02020603050405020304" pitchFamily="18" charset="0"/>
                <a:ea typeface="Calibri" panose="020F0502020204030204" pitchFamily="34" charset="0"/>
                <a:cs typeface="Arial" panose="020B0604020202020204" pitchFamily="34" charset="0"/>
              </a:rPr>
              <a:t>(2), pp.249-260.</a:t>
            </a:r>
          </a:p>
          <a:p>
            <a:pPr marL="171450" indent="-171450" algn="just">
              <a:lnSpc>
                <a:spcPct val="150000"/>
              </a:lnSpc>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Comparably, (2022). </a:t>
            </a:r>
            <a:r>
              <a:rPr lang="en-GB" sz="1200" i="1" dirty="0">
                <a:effectLst/>
                <a:latin typeface="Times New Roman" panose="02020603050405020304" pitchFamily="18" charset="0"/>
                <a:ea typeface="Calibri" panose="020F0502020204030204" pitchFamily="34" charset="0"/>
                <a:cs typeface="Arial" panose="020B0604020202020204" pitchFamily="34" charset="0"/>
              </a:rPr>
              <a:t>Premier Inn Mission, Vision &amp; Values</a:t>
            </a:r>
            <a:r>
              <a:rPr lang="en-GB" sz="1200" dirty="0">
                <a:effectLst/>
                <a:latin typeface="Times New Roman" panose="02020603050405020304" pitchFamily="18" charset="0"/>
                <a:ea typeface="Calibri" panose="020F0502020204030204" pitchFamily="34" charset="0"/>
                <a:cs typeface="Arial" panose="020B0604020202020204" pitchFamily="34" charset="0"/>
              </a:rPr>
              <a:t> Available at: https://www.comparably.com/companies/premier-inn/mission (Accessed 3 December 2022)</a:t>
            </a:r>
          </a:p>
          <a:p>
            <a:pPr marL="171450" indent="-171450" algn="just">
              <a:lnSpc>
                <a:spcPct val="150000"/>
              </a:lnSpc>
              <a:buFont typeface="Arial" panose="020B0604020202020204" pitchFamily="34" charset="0"/>
              <a:buChar char="•"/>
            </a:pPr>
            <a:r>
              <a:rPr lang="en-GB" sz="1200" dirty="0" err="1">
                <a:effectLst/>
                <a:latin typeface="Times New Roman" panose="02020603050405020304" pitchFamily="18" charset="0"/>
                <a:ea typeface="Calibri" panose="020F0502020204030204" pitchFamily="34" charset="0"/>
                <a:cs typeface="Arial" panose="020B0604020202020204" pitchFamily="34" charset="0"/>
              </a:rPr>
              <a:t>ErajesvariePillay</a:t>
            </a:r>
            <a:r>
              <a:rPr lang="en-GB" sz="1200" dirty="0">
                <a:effectLst/>
                <a:latin typeface="Times New Roman" panose="02020603050405020304" pitchFamily="18" charset="0"/>
                <a:ea typeface="Calibri" panose="020F0502020204030204" pitchFamily="34" charset="0"/>
                <a:cs typeface="Arial" panose="020B0604020202020204" pitchFamily="34" charset="0"/>
              </a:rPr>
              <a:t>, D.S., (2018). The impact of employee engagement on organisational performance </a:t>
            </a:r>
            <a:r>
              <a:rPr lang="en-GB" sz="1200" dirty="0" err="1">
                <a:effectLst/>
                <a:latin typeface="Times New Roman" panose="02020603050405020304" pitchFamily="18" charset="0"/>
                <a:ea typeface="Calibri" panose="020F0502020204030204" pitchFamily="34" charset="0"/>
                <a:cs typeface="Arial" panose="020B0604020202020204" pitchFamily="34" charset="0"/>
              </a:rPr>
              <a:t>â€“A</a:t>
            </a:r>
            <a:r>
              <a:rPr lang="en-GB" sz="1200" dirty="0">
                <a:effectLst/>
                <a:latin typeface="Times New Roman" panose="02020603050405020304" pitchFamily="18" charset="0"/>
                <a:ea typeface="Calibri" panose="020F0502020204030204" pitchFamily="34" charset="0"/>
                <a:cs typeface="Arial" panose="020B0604020202020204" pitchFamily="34" charset="0"/>
              </a:rPr>
              <a:t> case of an insurance brokerage company in Gauteng. </a:t>
            </a:r>
            <a:r>
              <a:rPr lang="en-GB" sz="1200" i="1" dirty="0">
                <a:effectLst/>
                <a:latin typeface="Times New Roman" panose="02020603050405020304" pitchFamily="18" charset="0"/>
                <a:ea typeface="Calibri" panose="020F0502020204030204" pitchFamily="34" charset="0"/>
                <a:cs typeface="Arial" panose="020B0604020202020204" pitchFamily="34" charset="0"/>
              </a:rPr>
              <a:t>IOSR Journal of Business and Management</a:t>
            </a:r>
            <a:r>
              <a:rPr lang="en-GB" sz="1200" dirty="0">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effectLst/>
                <a:latin typeface="Times New Roman" panose="02020603050405020304" pitchFamily="18" charset="0"/>
                <a:ea typeface="Calibri" panose="020F0502020204030204" pitchFamily="34" charset="0"/>
                <a:cs typeface="Arial" panose="020B0604020202020204" pitchFamily="34" charset="0"/>
              </a:rPr>
              <a:t>20</a:t>
            </a:r>
            <a:r>
              <a:rPr lang="en-GB" sz="1200" dirty="0">
                <a:effectLst/>
                <a:latin typeface="Times New Roman" panose="02020603050405020304" pitchFamily="18" charset="0"/>
                <a:ea typeface="Calibri" panose="020F0502020204030204" pitchFamily="34" charset="0"/>
                <a:cs typeface="Arial" panose="020B0604020202020204" pitchFamily="34" charset="0"/>
              </a:rPr>
              <a:t>(6), pp.66-76.</a:t>
            </a:r>
          </a:p>
          <a:p>
            <a:pPr marL="171450" indent="-171450" algn="just">
              <a:lnSpc>
                <a:spcPct val="150000"/>
              </a:lnSpc>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Hao, F., (2020). The landscape of customer engagement in hospitality and tourism: a systematic review. </a:t>
            </a:r>
            <a:r>
              <a:rPr lang="en-GB" sz="1200" i="1" dirty="0">
                <a:effectLst/>
                <a:latin typeface="Times New Roman" panose="02020603050405020304" pitchFamily="18" charset="0"/>
                <a:ea typeface="Calibri" panose="020F0502020204030204" pitchFamily="34" charset="0"/>
                <a:cs typeface="Arial" panose="020B0604020202020204" pitchFamily="34" charset="0"/>
              </a:rPr>
              <a:t>International Journal of Contemporary Hospitality Management</a:t>
            </a:r>
            <a:r>
              <a:rPr lang="en-GB" sz="1200" dirty="0">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effectLst/>
                <a:latin typeface="Times New Roman" panose="02020603050405020304" pitchFamily="18" charset="0"/>
                <a:ea typeface="Calibri" panose="020F0502020204030204" pitchFamily="34" charset="0"/>
                <a:cs typeface="Arial" panose="020B0604020202020204" pitchFamily="34" charset="0"/>
              </a:rPr>
              <a:t>32</a:t>
            </a:r>
            <a:r>
              <a:rPr lang="en-GB" sz="1200" dirty="0">
                <a:effectLst/>
                <a:latin typeface="Times New Roman" panose="02020603050405020304" pitchFamily="18" charset="0"/>
                <a:ea typeface="Calibri" panose="020F0502020204030204" pitchFamily="34" charset="0"/>
                <a:cs typeface="Arial" panose="020B0604020202020204" pitchFamily="34" charset="0"/>
              </a:rPr>
              <a:t>(5), pp.1837-1860.</a:t>
            </a:r>
          </a:p>
          <a:p>
            <a:pPr marL="171450" indent="-171450" algn="just">
              <a:lnSpc>
                <a:spcPct val="150000"/>
              </a:lnSpc>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LinkedIn, (2022). </a:t>
            </a:r>
            <a:r>
              <a:rPr lang="en-GB" sz="1200" i="1" dirty="0">
                <a:effectLst/>
                <a:latin typeface="Times New Roman" panose="02020603050405020304" pitchFamily="18" charset="0"/>
                <a:ea typeface="Calibri" panose="020F0502020204030204" pitchFamily="34" charset="0"/>
                <a:cs typeface="Arial" panose="020B0604020202020204" pitchFamily="34" charset="0"/>
              </a:rPr>
              <a:t>employee-turnover-hospitality-industry</a:t>
            </a:r>
            <a:r>
              <a:rPr lang="en-GB" sz="1200" dirty="0">
                <a:effectLst/>
                <a:latin typeface="Times New Roman" panose="02020603050405020304" pitchFamily="18" charset="0"/>
                <a:ea typeface="Calibri" panose="020F0502020204030204" pitchFamily="34" charset="0"/>
                <a:cs typeface="Arial" panose="020B0604020202020204" pitchFamily="34" charset="0"/>
              </a:rPr>
              <a:t>- Available at: https://www.linkedin.com/pulse/employee-turnover-hospitality-industry-abdulrahman-al-rasheedi/ (Accessed 3 December 2022)</a:t>
            </a:r>
          </a:p>
          <a:p>
            <a:pPr marL="171450" indent="-171450" algn="just">
              <a:lnSpc>
                <a:spcPct val="150000"/>
              </a:lnSpc>
              <a:buFont typeface="Arial" panose="020B0604020202020204" pitchFamily="34" charset="0"/>
              <a:buChar char="•"/>
            </a:pPr>
            <a:r>
              <a:rPr lang="en-GB" sz="1200" dirty="0" err="1">
                <a:effectLst/>
                <a:latin typeface="Times New Roman" panose="02020603050405020304" pitchFamily="18" charset="0"/>
                <a:ea typeface="Calibri" panose="020F0502020204030204" pitchFamily="34" charset="0"/>
                <a:cs typeface="Arial" panose="020B0604020202020204" pitchFamily="34" charset="0"/>
              </a:rPr>
              <a:t>Linneberg</a:t>
            </a:r>
            <a:r>
              <a:rPr lang="en-GB" sz="1200" dirty="0">
                <a:effectLst/>
                <a:latin typeface="Times New Roman" panose="02020603050405020304" pitchFamily="18" charset="0"/>
                <a:ea typeface="Calibri" panose="020F0502020204030204" pitchFamily="34" charset="0"/>
                <a:cs typeface="Arial" panose="020B0604020202020204" pitchFamily="34" charset="0"/>
              </a:rPr>
              <a:t>, M.S., Madsen, M.T. and Nielsen, J.A., 2019. Micro-level translation of corporate sustainability: When strategy meets practice in the Danish hospitality sector. </a:t>
            </a:r>
            <a:r>
              <a:rPr lang="en-GB" sz="1200" i="1" dirty="0">
                <a:effectLst/>
                <a:latin typeface="Times New Roman" panose="02020603050405020304" pitchFamily="18" charset="0"/>
                <a:ea typeface="Calibri" panose="020F0502020204030204" pitchFamily="34" charset="0"/>
                <a:cs typeface="Arial" panose="020B0604020202020204" pitchFamily="34" charset="0"/>
              </a:rPr>
              <a:t>Journal of Cleaner Production</a:t>
            </a:r>
            <a:r>
              <a:rPr lang="en-GB" sz="1200" dirty="0">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effectLst/>
                <a:latin typeface="Times New Roman" panose="02020603050405020304" pitchFamily="18" charset="0"/>
                <a:ea typeface="Calibri" panose="020F0502020204030204" pitchFamily="34" charset="0"/>
                <a:cs typeface="Arial" panose="020B0604020202020204" pitchFamily="34" charset="0"/>
              </a:rPr>
              <a:t>240</a:t>
            </a:r>
            <a:r>
              <a:rPr lang="en-GB" sz="1200" dirty="0">
                <a:effectLst/>
                <a:latin typeface="Times New Roman" panose="02020603050405020304" pitchFamily="18" charset="0"/>
                <a:ea typeface="Calibri" panose="020F0502020204030204" pitchFamily="34" charset="0"/>
                <a:cs typeface="Arial" panose="020B0604020202020204" pitchFamily="34" charset="0"/>
              </a:rPr>
              <a:t>, p.118159.</a:t>
            </a:r>
          </a:p>
          <a:p>
            <a:pPr marL="171450" indent="-171450" algn="just">
              <a:lnSpc>
                <a:spcPct val="150000"/>
              </a:lnSpc>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Premier Inn, (2022). </a:t>
            </a:r>
            <a:r>
              <a:rPr lang="en-GB" sz="1200" i="1" dirty="0">
                <a:effectLst/>
                <a:latin typeface="Times New Roman" panose="02020603050405020304" pitchFamily="18" charset="0"/>
                <a:ea typeface="Calibri" panose="020F0502020204030204" pitchFamily="34" charset="0"/>
                <a:cs typeface="Arial" panose="020B0604020202020204" pitchFamily="34" charset="0"/>
              </a:rPr>
              <a:t>Force for good</a:t>
            </a:r>
            <a:r>
              <a:rPr lang="en-GB" sz="1200" dirty="0">
                <a:effectLst/>
                <a:latin typeface="Times New Roman" panose="02020603050405020304" pitchFamily="18" charset="0"/>
                <a:ea typeface="Calibri" panose="020F0502020204030204" pitchFamily="34" charset="0"/>
                <a:cs typeface="Arial" panose="020B0604020202020204" pitchFamily="34" charset="0"/>
              </a:rPr>
              <a:t> Available at:  https://www.premierinn.com/gb/en/why/force-for-good.html (Accessed 3 December 2022)</a:t>
            </a:r>
          </a:p>
          <a:p>
            <a:pPr marL="171450" indent="-171450" algn="just">
              <a:lnSpc>
                <a:spcPct val="150000"/>
              </a:lnSpc>
              <a:buFont typeface="Arial" panose="020B0604020202020204" pitchFamily="34" charset="0"/>
              <a:buChar char="•"/>
            </a:pPr>
            <a:r>
              <a:rPr lang="en-GB" sz="1200" dirty="0" err="1">
                <a:effectLst/>
                <a:latin typeface="Times New Roman" panose="02020603050405020304" pitchFamily="18" charset="0"/>
                <a:ea typeface="Calibri" panose="020F0502020204030204" pitchFamily="34" charset="0"/>
                <a:cs typeface="Arial" panose="020B0604020202020204" pitchFamily="34" charset="0"/>
              </a:rPr>
              <a:t>Pukkeeree</a:t>
            </a:r>
            <a:r>
              <a:rPr lang="en-GB" sz="1200" dirty="0">
                <a:effectLst/>
                <a:latin typeface="Times New Roman" panose="02020603050405020304" pitchFamily="18" charset="0"/>
                <a:ea typeface="Calibri" panose="020F0502020204030204" pitchFamily="34" charset="0"/>
                <a:cs typeface="Arial" panose="020B0604020202020204" pitchFamily="34" charset="0"/>
              </a:rPr>
              <a:t>, P., Na-Nan, K. and </a:t>
            </a:r>
            <a:r>
              <a:rPr lang="en-GB" sz="1200" dirty="0" err="1">
                <a:effectLst/>
                <a:latin typeface="Times New Roman" panose="02020603050405020304" pitchFamily="18" charset="0"/>
                <a:ea typeface="Calibri" panose="020F0502020204030204" pitchFamily="34" charset="0"/>
                <a:cs typeface="Arial" panose="020B0604020202020204" pitchFamily="34" charset="0"/>
              </a:rPr>
              <a:t>Wongsuwan</a:t>
            </a:r>
            <a:r>
              <a:rPr lang="en-GB" sz="1200" dirty="0">
                <a:effectLst/>
                <a:latin typeface="Times New Roman" panose="02020603050405020304" pitchFamily="18" charset="0"/>
                <a:ea typeface="Calibri" panose="020F0502020204030204" pitchFamily="34" charset="0"/>
                <a:cs typeface="Arial" panose="020B0604020202020204" pitchFamily="34" charset="0"/>
              </a:rPr>
              <a:t>, N., (2020). Effect of attainment value and positive thinking as moderators of employee engagement and innovative work behaviour. </a:t>
            </a:r>
            <a:r>
              <a:rPr lang="en-GB" sz="1200" i="1" dirty="0">
                <a:effectLst/>
                <a:latin typeface="Times New Roman" panose="02020603050405020304" pitchFamily="18" charset="0"/>
                <a:ea typeface="Calibri" panose="020F0502020204030204" pitchFamily="34" charset="0"/>
                <a:cs typeface="Arial" panose="020B0604020202020204" pitchFamily="34" charset="0"/>
              </a:rPr>
              <a:t>Journal of Open Innovation: Technology, Market, and Complexity</a:t>
            </a:r>
            <a:r>
              <a:rPr lang="en-GB" sz="1200" dirty="0">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effectLst/>
                <a:latin typeface="Times New Roman" panose="02020603050405020304" pitchFamily="18" charset="0"/>
                <a:ea typeface="Calibri" panose="020F0502020204030204" pitchFamily="34" charset="0"/>
                <a:cs typeface="Arial" panose="020B0604020202020204" pitchFamily="34" charset="0"/>
              </a:rPr>
              <a:t>6</a:t>
            </a:r>
            <a:r>
              <a:rPr lang="en-GB" sz="1200" dirty="0">
                <a:effectLst/>
                <a:latin typeface="Times New Roman" panose="02020603050405020304" pitchFamily="18" charset="0"/>
                <a:ea typeface="Calibri" panose="020F0502020204030204" pitchFamily="34" charset="0"/>
                <a:cs typeface="Arial" panose="020B0604020202020204" pitchFamily="34" charset="0"/>
              </a:rPr>
              <a:t>(3), p.69.</a:t>
            </a:r>
          </a:p>
          <a:p>
            <a:pPr marL="171450" indent="-171450" algn="just">
              <a:lnSpc>
                <a:spcPct val="150000"/>
              </a:lnSpc>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Statista, (2022). </a:t>
            </a:r>
            <a:r>
              <a:rPr lang="en-GB" sz="1200" i="1" dirty="0">
                <a:effectLst/>
                <a:latin typeface="Times New Roman" panose="02020603050405020304" pitchFamily="18" charset="0"/>
                <a:ea typeface="Calibri" panose="020F0502020204030204" pitchFamily="34" charset="0"/>
                <a:cs typeface="Arial" panose="020B0604020202020204" pitchFamily="34" charset="0"/>
              </a:rPr>
              <a:t>Engagement of employees globally 2011-2021</a:t>
            </a:r>
            <a:r>
              <a:rPr lang="en-GB" sz="1200" dirty="0">
                <a:effectLst/>
                <a:latin typeface="Times New Roman" panose="02020603050405020304" pitchFamily="18" charset="0"/>
                <a:ea typeface="Calibri" panose="020F0502020204030204" pitchFamily="34" charset="0"/>
                <a:cs typeface="Arial" panose="020B0604020202020204" pitchFamily="34" charset="0"/>
              </a:rPr>
              <a:t> Available at: https://www.statista.com/statistics/699977/global-employee-engagement/ (Accessed 3 December 2022)</a:t>
            </a:r>
          </a:p>
          <a:p>
            <a:pPr marL="171450" indent="-171450" algn="just">
              <a:lnSpc>
                <a:spcPct val="150000"/>
              </a:lnSpc>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Whitbread, (2022). </a:t>
            </a:r>
            <a:r>
              <a:rPr lang="en-GB" sz="1200" i="1" dirty="0">
                <a:effectLst/>
                <a:latin typeface="Times New Roman" panose="02020603050405020304" pitchFamily="18" charset="0"/>
                <a:ea typeface="Calibri" panose="020F0502020204030204" pitchFamily="34" charset="0"/>
                <a:cs typeface="Arial" panose="020B0604020202020204" pitchFamily="34" charset="0"/>
              </a:rPr>
              <a:t>Modern Slavery Statement</a:t>
            </a:r>
            <a:r>
              <a:rPr lang="en-GB" sz="1200" dirty="0">
                <a:effectLst/>
                <a:latin typeface="Times New Roman" panose="02020603050405020304" pitchFamily="18" charset="0"/>
                <a:ea typeface="Calibri" panose="020F0502020204030204" pitchFamily="34" charset="0"/>
                <a:cs typeface="Arial" panose="020B0604020202020204" pitchFamily="34" charset="0"/>
              </a:rPr>
              <a:t> Available at: https://cdn.whitbread.co.uk/media/2021/02/03141057/whitbread-modern-slavery-statement-2019-20-1.pdf (Accessed 3 December 2022)</a:t>
            </a:r>
          </a:p>
          <a:p>
            <a:pPr marL="171450" indent="-171450" algn="just">
              <a:lnSpc>
                <a:spcPct val="150000"/>
              </a:lnSpc>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Arial" panose="020B0604020202020204" pitchFamily="34" charset="0"/>
              </a:rPr>
              <a:t>Whitbread, (2022). </a:t>
            </a:r>
            <a:r>
              <a:rPr lang="en-GB" sz="1200" i="1" dirty="0">
                <a:effectLst/>
                <a:latin typeface="Times New Roman" panose="02020603050405020304" pitchFamily="18" charset="0"/>
                <a:ea typeface="Calibri" panose="020F0502020204030204" pitchFamily="34" charset="0"/>
                <a:cs typeface="Arial" panose="020B0604020202020204" pitchFamily="34" charset="0"/>
              </a:rPr>
              <a:t>Team member wellbeing</a:t>
            </a:r>
            <a:r>
              <a:rPr lang="en-GB" sz="1200" dirty="0">
                <a:effectLst/>
                <a:latin typeface="Times New Roman" panose="02020603050405020304" pitchFamily="18" charset="0"/>
                <a:ea typeface="Calibri" panose="020F0502020204030204" pitchFamily="34" charset="0"/>
                <a:cs typeface="Arial" panose="020B0604020202020204" pitchFamily="34" charset="0"/>
              </a:rPr>
              <a:t> Available at: https://www.whitbread.co.uk/sustainability/opportunity/team-member-wellbeing/ (Accessed 3 December 2022</a:t>
            </a:r>
          </a:p>
          <a:p>
            <a:pPr algn="l">
              <a:lnSpc>
                <a:spcPct val="107000"/>
              </a:lnSpc>
              <a:spcAft>
                <a:spcPts val="800"/>
              </a:spcAft>
            </a:pPr>
            <a:br>
              <a:rPr lang="en-GB" sz="1200" dirty="0">
                <a:effectLst/>
              </a:rPr>
            </a:br>
            <a:r>
              <a:rPr lang="en-GB" sz="1800" dirty="0">
                <a:effectLst/>
                <a:latin typeface="Times New Roman" panose="02020603050405020304" pitchFamily="18"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2551861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BCE0-C492-45D1-B14B-D698228DC08F}"/>
              </a:ext>
            </a:extLst>
          </p:cNvPr>
          <p:cNvSpPr>
            <a:spLocks noGrp="1"/>
          </p:cNvSpPr>
          <p:nvPr>
            <p:ph type="ctrTitle"/>
          </p:nvPr>
        </p:nvSpPr>
        <p:spPr/>
        <p:txBody>
          <a:bodyPr/>
          <a:lstStyle/>
          <a:p>
            <a:r>
              <a:rPr lang="en-US" dirty="0">
                <a:solidFill>
                  <a:schemeClr val="tx1"/>
                </a:solidFill>
                <a:latin typeface="Times New Roman" panose="02020603050405020304" pitchFamily="18" charset="0"/>
                <a:cs typeface="Times New Roman" panose="02020603050405020304" pitchFamily="18" charset="0"/>
              </a:rPr>
              <a:t>THANK YOU!</a:t>
            </a:r>
          </a:p>
        </p:txBody>
      </p:sp>
      <p:pic>
        <p:nvPicPr>
          <p:cNvPr id="6146" name="Picture 2" descr="Image result for thank you">
            <a:extLst>
              <a:ext uri="{FF2B5EF4-FFF2-40B4-BE49-F238E27FC236}">
                <a16:creationId xmlns:a16="http://schemas.microsoft.com/office/drawing/2014/main" id="{D51E7054-BC86-3175-6545-EB0E3FD1F8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9869" y="454858"/>
            <a:ext cx="8807116" cy="297414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01587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242AFFF-C96F-4C05-9045-3240A5329ECA}">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504F5DC0-7B0F-411B-A0C5-A1B1D5EB3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7F9CC6-F7CA-41EA-81DA-97EFF19429B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54</TotalTime>
  <Words>2140</Words>
  <Application>Microsoft Office PowerPoint</Application>
  <PresentationFormat>Widescreen</PresentationFormat>
  <Paragraphs>69</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Gill Sans MT</vt:lpstr>
      <vt:lpstr>Calibri</vt:lpstr>
      <vt:lpstr>Times New Roman</vt:lpstr>
      <vt:lpstr>Wingdings</vt:lpstr>
      <vt:lpstr>Arial</vt:lpstr>
      <vt:lpstr>Symbol</vt:lpstr>
      <vt:lpstr>Gallery</vt:lpstr>
      <vt:lpstr>Operating Hotel Facilities BMIH4006</vt:lpstr>
      <vt:lpstr>CONTENT </vt:lpstr>
      <vt:lpstr>Introduction </vt:lpstr>
      <vt:lpstr>Definition of employee engagement  </vt:lpstr>
      <vt:lpstr>Importance of employee engagement within the hotel industry </vt:lpstr>
      <vt:lpstr>Engagement theoretical model </vt:lpstr>
      <vt:lpstr>Impact of lack of engagement </vt:lpstr>
      <vt:lpstr>Examples of best practice to engage employees from the hotel industry</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cp:lastModifiedBy>Radu Cimpoes</cp:lastModifiedBy>
  <cp:revision>1</cp:revision>
  <dcterms:created xsi:type="dcterms:W3CDTF">2022-12-01T10:11:46Z</dcterms:created>
  <dcterms:modified xsi:type="dcterms:W3CDTF">2022-12-05T11:02:29Z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