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63" r:id="rId5"/>
    <p:sldId id="260" r:id="rId6"/>
    <p:sldId id="261"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A0C21C-EBF9-4E48-B37E-D0CFE136E265}" v="1267" dt="2020-10-26T15:11:10.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28007" autoAdjust="0"/>
  </p:normalViewPr>
  <p:slideViewPr>
    <p:cSldViewPr snapToGrid="0">
      <p:cViewPr varScale="1">
        <p:scale>
          <a:sx n="20" d="100"/>
          <a:sy n="20" d="100"/>
        </p:scale>
        <p:origin x="245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D952A5-B018-4ADB-A950-4AAB6FC87D91}" type="datetimeFigureOut">
              <a:rPr lang="en-GB"/>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713039-3DD8-4328-BE18-3EEAAA75E897}" type="slidenum">
              <a:rPr lang="en-GB"/>
              <a:t>‹#›</a:t>
            </a:fld>
            <a:endParaRPr lang="en-GB"/>
          </a:p>
        </p:txBody>
      </p:sp>
    </p:spTree>
    <p:extLst>
      <p:ext uri="{BB962C8B-B14F-4D97-AF65-F5344CB8AC3E}">
        <p14:creationId xmlns:p14="http://schemas.microsoft.com/office/powerpoint/2010/main" val="364558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rimeandjustice.org.uk/sites/crimeandjustice.org.uk/files/Sentencing%20reform%20and%20short%20prison%20sentences.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p>
        </p:txBody>
      </p:sp>
      <p:sp>
        <p:nvSpPr>
          <p:cNvPr id="4" name="Slide Number Placeholder 3"/>
          <p:cNvSpPr>
            <a:spLocks noGrp="1"/>
          </p:cNvSpPr>
          <p:nvPr>
            <p:ph type="sldNum" sz="quarter" idx="5"/>
          </p:nvPr>
        </p:nvSpPr>
        <p:spPr/>
        <p:txBody>
          <a:bodyPr/>
          <a:lstStyle/>
          <a:p>
            <a:fld id="{D0713039-3DD8-4328-BE18-3EEAAA75E897}" type="slidenum">
              <a:rPr lang="en-GB"/>
              <a:t>2</a:t>
            </a:fld>
            <a:endParaRPr lang="en-GB"/>
          </a:p>
        </p:txBody>
      </p:sp>
    </p:spTree>
    <p:extLst>
      <p:ext uri="{BB962C8B-B14F-4D97-AF65-F5344CB8AC3E}">
        <p14:creationId xmlns:p14="http://schemas.microsoft.com/office/powerpoint/2010/main" val="2186281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4</a:t>
            </a:fld>
            <a:endParaRPr lang="en-GB"/>
          </a:p>
        </p:txBody>
      </p:sp>
    </p:spTree>
    <p:extLst>
      <p:ext uri="{BB962C8B-B14F-4D97-AF65-F5344CB8AC3E}">
        <p14:creationId xmlns:p14="http://schemas.microsoft.com/office/powerpoint/2010/main" val="1244435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https://www.crimeandjustice.org.uk/sites/crimeandjustice.org.uk/files/Sentencing%20reform%20and%20short%20prison%20sentences.pdf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5</a:t>
            </a:fld>
            <a:endParaRPr lang="en-GB"/>
          </a:p>
        </p:txBody>
      </p:sp>
    </p:spTree>
    <p:extLst>
      <p:ext uri="{BB962C8B-B14F-4D97-AF65-F5344CB8AC3E}">
        <p14:creationId xmlns:p14="http://schemas.microsoft.com/office/powerpoint/2010/main" val="1377666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6</a:t>
            </a:fld>
            <a:endParaRPr lang="en-GB"/>
          </a:p>
        </p:txBody>
      </p:sp>
    </p:spTree>
    <p:extLst>
      <p:ext uri="{BB962C8B-B14F-4D97-AF65-F5344CB8AC3E}">
        <p14:creationId xmlns:p14="http://schemas.microsoft.com/office/powerpoint/2010/main" val="118694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xmlns=""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xmlns=""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10/26/2020</a:t>
            </a:fld>
            <a:endParaRPr lang="en-US" dirty="0"/>
          </a:p>
        </p:txBody>
      </p:sp>
      <p:sp>
        <p:nvSpPr>
          <p:cNvPr id="24" name="Footer Placeholder 23">
            <a:extLst>
              <a:ext uri="{FF2B5EF4-FFF2-40B4-BE49-F238E27FC236}">
                <a16:creationId xmlns:a16="http://schemas.microsoft.com/office/drawing/2014/main" xmlns=""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xmlns=""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xmlns=""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xmlns=""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xmlns=""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579267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xmlns="" id="{6923EF53-7767-4C94-BEF6-D452927945DA}"/>
              </a:ext>
            </a:extLst>
          </p:cNvPr>
          <p:cNvSpPr>
            <a:spLocks noGrp="1"/>
          </p:cNvSpPr>
          <p:nvPr>
            <p:ph type="dt" sz="half" idx="10"/>
          </p:nvPr>
        </p:nvSpPr>
        <p:spPr/>
        <p:txBody>
          <a:bodyPr/>
          <a:lstStyle/>
          <a:p>
            <a:fld id="{22F3E5F3-28EE-488F-BD53-B744C06C3DEC}" type="datetime1">
              <a:rPr lang="en-US" smtClean="0"/>
              <a:t>10/26/2020</a:t>
            </a:fld>
            <a:endParaRPr lang="en-US" dirty="0"/>
          </a:p>
        </p:txBody>
      </p:sp>
      <p:sp>
        <p:nvSpPr>
          <p:cNvPr id="11" name="Footer Placeholder 10">
            <a:extLst>
              <a:ext uri="{FF2B5EF4-FFF2-40B4-BE49-F238E27FC236}">
                <a16:creationId xmlns:a16="http://schemas.microsoft.com/office/drawing/2014/main" xmlns=""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96019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xmlns=""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xmlns=""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xmlns=""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xmlns=""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xmlns=""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xmlns=""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xmlns=""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xmlns=""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xmlns=""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xmlns=""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xmlns=""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xmlns=""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xmlns=""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xmlns=""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xmlns=""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xmlns=""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xmlns=""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xmlns=""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10/26/2020</a:t>
            </a:fld>
            <a:endParaRPr lang="en-US" dirty="0"/>
          </a:p>
        </p:txBody>
      </p:sp>
    </p:spTree>
    <p:extLst>
      <p:ext uri="{BB962C8B-B14F-4D97-AF65-F5344CB8AC3E}">
        <p14:creationId xmlns:p14="http://schemas.microsoft.com/office/powerpoint/2010/main" val="3499228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xmlns="" id="{7C1D6427-F07F-4D50-B151-455100AF70FF}"/>
              </a:ext>
            </a:extLst>
          </p:cNvPr>
          <p:cNvSpPr>
            <a:spLocks noGrp="1"/>
          </p:cNvSpPr>
          <p:nvPr>
            <p:ph type="dt" sz="half" idx="10"/>
          </p:nvPr>
        </p:nvSpPr>
        <p:spPr/>
        <p:txBody>
          <a:bodyPr/>
          <a:lstStyle/>
          <a:p>
            <a:fld id="{D0158CFD-9357-46BE-A189-D637A67C8730}" type="datetime1">
              <a:rPr lang="en-US" smtClean="0"/>
              <a:t>10/26/2020</a:t>
            </a:fld>
            <a:endParaRPr lang="en-US" dirty="0"/>
          </a:p>
        </p:txBody>
      </p:sp>
      <p:sp>
        <p:nvSpPr>
          <p:cNvPr id="9" name="Footer Placeholder 8">
            <a:extLst>
              <a:ext uri="{FF2B5EF4-FFF2-40B4-BE49-F238E27FC236}">
                <a16:creationId xmlns:a16="http://schemas.microsoft.com/office/drawing/2014/main" xmlns=""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209401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xmlns="" id="{3771BF97-4D2A-43A4-8CDC-2250017EB045}"/>
              </a:ext>
            </a:extLst>
          </p:cNvPr>
          <p:cNvSpPr>
            <a:spLocks noGrp="1"/>
          </p:cNvSpPr>
          <p:nvPr>
            <p:ph type="dt" sz="half" idx="10"/>
          </p:nvPr>
        </p:nvSpPr>
        <p:spPr/>
        <p:txBody>
          <a:bodyPr/>
          <a:lstStyle/>
          <a:p>
            <a:fld id="{7B4742EE-B331-4632-BD10-A82FED6B6FC0}" type="datetime1">
              <a:rPr lang="en-US" smtClean="0"/>
              <a:t>10/26/2020</a:t>
            </a:fld>
            <a:endParaRPr lang="en-US" dirty="0"/>
          </a:p>
        </p:txBody>
      </p:sp>
      <p:sp>
        <p:nvSpPr>
          <p:cNvPr id="11" name="Footer Placeholder 10">
            <a:extLst>
              <a:ext uri="{FF2B5EF4-FFF2-40B4-BE49-F238E27FC236}">
                <a16:creationId xmlns:a16="http://schemas.microsoft.com/office/drawing/2014/main" xmlns=""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xmlns=""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3335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CF30096C-3491-4EF2-ABB2-D57F3F4B5BD5}"/>
              </a:ext>
            </a:extLst>
          </p:cNvPr>
          <p:cNvSpPr>
            <a:spLocks noGrp="1"/>
          </p:cNvSpPr>
          <p:nvPr>
            <p:ph type="dt" sz="half" idx="10"/>
          </p:nvPr>
        </p:nvSpPr>
        <p:spPr/>
        <p:txBody>
          <a:bodyPr/>
          <a:lstStyle/>
          <a:p>
            <a:fld id="{451BA835-D13F-49F4-8F11-5D576AC65FAD}" type="datetime1">
              <a:rPr lang="en-US" smtClean="0"/>
              <a:t>10/26/2020</a:t>
            </a:fld>
            <a:endParaRPr lang="en-US" dirty="0"/>
          </a:p>
        </p:txBody>
      </p:sp>
      <p:sp>
        <p:nvSpPr>
          <p:cNvPr id="7" name="Footer Placeholder 6">
            <a:extLst>
              <a:ext uri="{FF2B5EF4-FFF2-40B4-BE49-F238E27FC236}">
                <a16:creationId xmlns:a16="http://schemas.microsoft.com/office/drawing/2014/main" xmlns=""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47689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xmlns="" id="{209BEFCA-6D6F-4F26-823F-C86CA694B830}"/>
              </a:ext>
            </a:extLst>
          </p:cNvPr>
          <p:cNvSpPr>
            <a:spLocks noGrp="1"/>
          </p:cNvSpPr>
          <p:nvPr>
            <p:ph type="dt" sz="half" idx="10"/>
          </p:nvPr>
        </p:nvSpPr>
        <p:spPr/>
        <p:txBody>
          <a:bodyPr/>
          <a:lstStyle/>
          <a:p>
            <a:fld id="{ADBD1799-ACB5-4CB2-86A2-5C574F1C8706}" type="datetime1">
              <a:rPr lang="en-US" smtClean="0"/>
              <a:t>10/26/2020</a:t>
            </a:fld>
            <a:endParaRPr lang="en-US" dirty="0"/>
          </a:p>
        </p:txBody>
      </p:sp>
      <p:sp>
        <p:nvSpPr>
          <p:cNvPr id="6" name="Footer Placeholder 5">
            <a:extLst>
              <a:ext uri="{FF2B5EF4-FFF2-40B4-BE49-F238E27FC236}">
                <a16:creationId xmlns:a16="http://schemas.microsoft.com/office/drawing/2014/main" xmlns=""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30416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xmlns=""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10/26/2020</a:t>
            </a:fld>
            <a:endParaRPr lang="en-US" dirty="0"/>
          </a:p>
        </p:txBody>
      </p:sp>
      <p:sp>
        <p:nvSpPr>
          <p:cNvPr id="9" name="Footer Placeholder 8">
            <a:extLst>
              <a:ext uri="{FF2B5EF4-FFF2-40B4-BE49-F238E27FC236}">
                <a16:creationId xmlns:a16="http://schemas.microsoft.com/office/drawing/2014/main" xmlns=""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xmlns=""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36674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xmlns=""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10/26/2020</a:t>
            </a:fld>
            <a:endParaRPr lang="en-US" dirty="0"/>
          </a:p>
        </p:txBody>
      </p:sp>
      <p:sp>
        <p:nvSpPr>
          <p:cNvPr id="12" name="Footer Placeholder 11">
            <a:extLst>
              <a:ext uri="{FF2B5EF4-FFF2-40B4-BE49-F238E27FC236}">
                <a16:creationId xmlns:a16="http://schemas.microsoft.com/office/drawing/2014/main" xmlns=""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xmlns=""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51128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6397E4A-EB6A-4FA6-AA4F-69EA0C70FDC9}"/>
              </a:ext>
            </a:extLst>
          </p:cNvPr>
          <p:cNvSpPr>
            <a:spLocks noGrp="1"/>
          </p:cNvSpPr>
          <p:nvPr>
            <p:ph type="dt" sz="half" idx="10"/>
          </p:nvPr>
        </p:nvSpPr>
        <p:spPr/>
        <p:txBody>
          <a:bodyPr/>
          <a:lstStyle/>
          <a:p>
            <a:fld id="{6F86ED0C-1DA7-41F0-94CF-6218B1FEDFF1}" type="datetime1">
              <a:rPr lang="en-US" smtClean="0"/>
              <a:t>10/26/2020</a:t>
            </a:fld>
            <a:endParaRPr lang="en-US" dirty="0"/>
          </a:p>
        </p:txBody>
      </p:sp>
      <p:sp>
        <p:nvSpPr>
          <p:cNvPr id="8" name="Footer Placeholder 7">
            <a:extLst>
              <a:ext uri="{FF2B5EF4-FFF2-40B4-BE49-F238E27FC236}">
                <a16:creationId xmlns:a16="http://schemas.microsoft.com/office/drawing/2014/main" xmlns=""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1733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10/26/2020</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xmlns=""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2124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10/26/2020</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xmlns=""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670553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revolving-doors.org.uk/blog/save-lives-prevent-use-short-prison-senten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AC8EEB0F-BA72-49AC-956F-331B60FDE7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xmlns="" id="{95F2BFE8-ADA9-489C-A3C3-B48AD07632A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25"/>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xmlns="" id="{228A581D-1BC9-4759-AB42-F7685630E4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87CE1C1F-C9E2-4C83-BA54-D7BC5D5216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xmlns="" id="{831C0CFE-AC9D-4032-8A9F-36B1BA171F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052121" y="3870285"/>
            <a:ext cx="3848430" cy="2186393"/>
          </a:xfrm>
        </p:spPr>
        <p:txBody>
          <a:bodyPr anchor="b">
            <a:normAutofit fontScale="90000"/>
          </a:bodyPr>
          <a:lstStyle/>
          <a:p>
            <a:r>
              <a:rPr lang="en-GB" sz="4000" dirty="0">
                <a:solidFill>
                  <a:schemeClr val="tx1">
                    <a:lumMod val="75000"/>
                    <a:lumOff val="25000"/>
                  </a:schemeClr>
                </a:solidFill>
                <a:ea typeface="Meiryo"/>
              </a:rPr>
              <a:t>UCJP – Non custodial sentences</a:t>
            </a:r>
          </a:p>
        </p:txBody>
      </p:sp>
      <p:sp>
        <p:nvSpPr>
          <p:cNvPr id="3" name="Subtitle 2"/>
          <p:cNvSpPr>
            <a:spLocks noGrp="1"/>
          </p:cNvSpPr>
          <p:nvPr>
            <p:ph type="subTitle" idx="1"/>
          </p:nvPr>
        </p:nvSpPr>
        <p:spPr>
          <a:xfrm>
            <a:off x="1062127" y="6056678"/>
            <a:ext cx="3848429" cy="678633"/>
          </a:xfrm>
        </p:spPr>
        <p:txBody>
          <a:bodyPr anchor="t">
            <a:normAutofit/>
          </a:bodyPr>
          <a:lstStyle/>
          <a:p>
            <a:r>
              <a:rPr lang="en-GB" sz="1800" dirty="0">
                <a:solidFill>
                  <a:schemeClr val="tx1">
                    <a:lumMod val="75000"/>
                    <a:lumOff val="25000"/>
                  </a:schemeClr>
                </a:solidFill>
                <a:ea typeface="Meiryo"/>
              </a:rPr>
              <a:t>Laura Knight</a:t>
            </a:r>
            <a:endParaRPr lang="en-GB" sz="1800" dirty="0">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9B0F7D69-D93C-4C38-A23D-76E000D691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xmlns="" id="{8CD419D4-EA9D-42D9-BF62-B07F0B7B67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1C6FEC9B-9608-4181-A9E5-A1B80E7202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AB1564ED-F26F-451D-97D6-A6EC3E83FD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xmlns="" id="{0CA184B6-3482-4F43-87F0-BC765DCFD8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xmlns="" id="{6C869923-8380-4244-9548-802C330638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C06255F2-BC67-4DDE-B34E-AC4BA21838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xmlns="" id="{55169443-FCCD-4C0A-8C69-18CD3FA096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6" name="Rectangle 25">
            <a:extLst>
              <a:ext uri="{FF2B5EF4-FFF2-40B4-BE49-F238E27FC236}">
                <a16:creationId xmlns:a16="http://schemas.microsoft.com/office/drawing/2014/main" xmlns="" id="{AC8EEB0F-BA72-49AC-956F-331B60FDE7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xmlns="" id="{8CC700D5-9809-43F4-89D5-7DBBCB0DCC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902296" y="1287887"/>
            <a:ext cx="4523890" cy="418719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xmlns="" id="{C7163242-6303-46DC-BAC1-2A204F0613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051182" y="1382922"/>
            <a:ext cx="4174735" cy="394195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xmlns="" id="{805C4C40-D70E-4C4F-B228-98A0A61326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300000" flipH="1">
            <a:off x="6733248" y="1097468"/>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FBD1525A-E6DA-461F-9F88-F5F5ED1B63A4}"/>
              </a:ext>
            </a:extLst>
          </p:cNvPr>
          <p:cNvSpPr>
            <a:spLocks noGrp="1"/>
          </p:cNvSpPr>
          <p:nvPr>
            <p:ph type="title"/>
          </p:nvPr>
        </p:nvSpPr>
        <p:spPr>
          <a:xfrm>
            <a:off x="7430501" y="1847596"/>
            <a:ext cx="3459760" cy="2186393"/>
          </a:xfrm>
        </p:spPr>
        <p:txBody>
          <a:bodyPr vert="horz" lIns="109728" tIns="109728" rIns="109728" bIns="91440" rtlCol="0" anchor="b">
            <a:normAutofit/>
          </a:bodyPr>
          <a:lstStyle/>
          <a:p>
            <a:pPr algn="ctr">
              <a:lnSpc>
                <a:spcPct val="120000"/>
              </a:lnSpc>
            </a:pPr>
            <a:r>
              <a:rPr lang="en-US" sz="3600"/>
              <a:t>Recap from lecture</a:t>
            </a:r>
          </a:p>
        </p:txBody>
      </p:sp>
      <p:pic>
        <p:nvPicPr>
          <p:cNvPr id="7" name="Graphic 6" descr="Teacher">
            <a:extLst>
              <a:ext uri="{FF2B5EF4-FFF2-40B4-BE49-F238E27FC236}">
                <a16:creationId xmlns:a16="http://schemas.microsoft.com/office/drawing/2014/main" xmlns="" id="{C813B6B5-4FB0-4A38-AD65-DA396E7C5A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79684" y="957869"/>
            <a:ext cx="4943233" cy="4943233"/>
          </a:xfrm>
          <a:prstGeom prst="rect">
            <a:avLst/>
          </a:prstGeom>
        </p:spPr>
      </p:pic>
    </p:spTree>
    <p:extLst>
      <p:ext uri="{BB962C8B-B14F-4D97-AF65-F5344CB8AC3E}">
        <p14:creationId xmlns:p14="http://schemas.microsoft.com/office/powerpoint/2010/main" val="7300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xmlns="" id="{9B0F7D69-D93C-4C38-A23D-76E000D691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xmlns="" id="{8CD419D4-EA9D-42D9-BF62-B07F0B7B67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xmlns="" id="{1C6FEC9B-9608-4181-A9E5-A1B80E7202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AB1564ED-F26F-451D-97D6-A6EC3E83FD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AF50A80E-5DCB-4320-9947-73BF2D6F05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xmlns="" id="{4E9C9717-43F9-44EA-9215-3F2D15B1C7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E66004D1-3DCE-405F-9046-6DE912409E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D1319957-918B-4BBC-B357-957813808C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xmlns=""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4" name="Rectangle 23">
            <a:extLst>
              <a:ext uri="{FF2B5EF4-FFF2-40B4-BE49-F238E27FC236}">
                <a16:creationId xmlns:a16="http://schemas.microsoft.com/office/drawing/2014/main" xmlns="" id="{0DBF1ABE-8590-450D-BB49-BDDCCF3EE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xmlns="" id="{F624CBFB-D803-467F-960F-B6A30F8218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7C0C8250-586B-498E-A4AA-D8695149F4E6}"/>
              </a:ext>
            </a:extLst>
          </p:cNvPr>
          <p:cNvSpPr>
            <a:spLocks noGrp="1"/>
          </p:cNvSpPr>
          <p:nvPr>
            <p:ph type="title"/>
          </p:nvPr>
        </p:nvSpPr>
        <p:spPr>
          <a:xfrm>
            <a:off x="1604314" y="196079"/>
            <a:ext cx="8868354" cy="2463667"/>
          </a:xfrm>
        </p:spPr>
        <p:txBody>
          <a:bodyPr vert="horz" lIns="109728" tIns="109728" rIns="109728" bIns="91440" rtlCol="0" anchor="b">
            <a:normAutofit/>
          </a:bodyPr>
          <a:lstStyle/>
          <a:p>
            <a:pPr algn="ctr">
              <a:lnSpc>
                <a:spcPct val="110000"/>
              </a:lnSpc>
            </a:pPr>
            <a:r>
              <a:rPr lang="en-US" sz="3600">
                <a:solidFill>
                  <a:schemeClr val="tx1">
                    <a:lumMod val="85000"/>
                    <a:lumOff val="15000"/>
                  </a:schemeClr>
                </a:solidFill>
              </a:rPr>
              <a:t>Armstrong and Weaver (2013):</a:t>
            </a:r>
            <a:br>
              <a:rPr lang="en-US" sz="3600">
                <a:solidFill>
                  <a:schemeClr val="tx1">
                    <a:lumMod val="85000"/>
                    <a:lumOff val="15000"/>
                  </a:schemeClr>
                </a:solidFill>
              </a:rPr>
            </a:br>
            <a:r>
              <a:rPr lang="en-US" sz="3600">
                <a:solidFill>
                  <a:schemeClr val="tx1">
                    <a:lumMod val="85000"/>
                    <a:lumOff val="15000"/>
                  </a:schemeClr>
                </a:solidFill>
              </a:rPr>
              <a:t>Persistent Punishment: User Views of Short Prison Sentences</a:t>
            </a:r>
          </a:p>
        </p:txBody>
      </p:sp>
      <p:sp>
        <p:nvSpPr>
          <p:cNvPr id="28" name="Freeform: Shape 27">
            <a:extLst>
              <a:ext uri="{FF2B5EF4-FFF2-40B4-BE49-F238E27FC236}">
                <a16:creationId xmlns:a16="http://schemas.microsoft.com/office/drawing/2014/main" xmlns="" id="{FBA7E51E-7B6A-4A79-8F84-47C845C7A2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xmlns="" id="{03C85561-90D2-4AFA-B2C5-F2D61D86C2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xmlns="" id="{9026B71D-5A6F-48FE-AC6A-D7AAA01806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xmlns="" id="{A49BE0C7-7629-492F-9890-5CE0619DE5FB}"/>
              </a:ext>
            </a:extLst>
          </p:cNvPr>
          <p:cNvSpPr txBox="1"/>
          <p:nvPr/>
        </p:nvSpPr>
        <p:spPr>
          <a:xfrm>
            <a:off x="1000665" y="2840966"/>
            <a:ext cx="921301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eiryo"/>
              </a:rPr>
              <a:t> - ¼ people released from custodial sentence of six months or less managed to avoid reconviction within 2 years.</a:t>
            </a:r>
          </a:p>
          <a:p>
            <a:endParaRPr lang="en-GB" dirty="0">
              <a:ea typeface="Meiryo"/>
            </a:endParaRPr>
          </a:p>
          <a:p>
            <a:r>
              <a:rPr lang="en-GB" dirty="0">
                <a:ea typeface="Meiryo"/>
              </a:rPr>
              <a:t>- Courts have complained that short periods of detention </a:t>
            </a:r>
            <a:r>
              <a:rPr lang="en-GB">
                <a:ea typeface="Meiryo"/>
              </a:rPr>
              <a:t>offer too brief a time to work with and change an offender</a:t>
            </a:r>
            <a:endParaRPr lang="en-GB" dirty="0">
              <a:ea typeface="Meiryo"/>
            </a:endParaRPr>
          </a:p>
          <a:p>
            <a:endParaRPr lang="en-GB" dirty="0">
              <a:ea typeface="Meiryo"/>
            </a:endParaRPr>
          </a:p>
          <a:p>
            <a:r>
              <a:rPr lang="en-GB">
                <a:ea typeface="Meiryo"/>
              </a:rPr>
              <a:t>- Weaver (2011): we need to take account of the offenders voice</a:t>
            </a:r>
          </a:p>
          <a:p>
            <a:endParaRPr lang="en-GB" dirty="0">
              <a:ea typeface="Meiryo"/>
            </a:endParaRPr>
          </a:p>
          <a:p>
            <a:r>
              <a:rPr lang="en-GB" dirty="0">
                <a:ea typeface="Meiryo"/>
              </a:rPr>
              <a:t>- User group suggested: most would prefer a short prison </a:t>
            </a:r>
            <a:r>
              <a:rPr lang="en-GB">
                <a:ea typeface="Meiryo"/>
              </a:rPr>
              <a:t>sentence over an equivalent community based alternative.</a:t>
            </a:r>
            <a:endParaRPr lang="en-GB" dirty="0">
              <a:ea typeface="Meiryo"/>
            </a:endParaRPr>
          </a:p>
        </p:txBody>
      </p:sp>
    </p:spTree>
    <p:extLst>
      <p:ext uri="{BB962C8B-B14F-4D97-AF65-F5344CB8AC3E}">
        <p14:creationId xmlns:p14="http://schemas.microsoft.com/office/powerpoint/2010/main" val="384835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3C9E57-2B80-4B2F-BF3A-184C4E273FA6}"/>
              </a:ext>
            </a:extLst>
          </p:cNvPr>
          <p:cNvSpPr>
            <a:spLocks noGrp="1"/>
          </p:cNvSpPr>
          <p:nvPr>
            <p:ph type="title"/>
          </p:nvPr>
        </p:nvSpPr>
        <p:spPr/>
        <p:txBody>
          <a:bodyPr>
            <a:normAutofit fontScale="90000"/>
          </a:bodyPr>
          <a:lstStyle/>
          <a:p>
            <a:r>
              <a:rPr lang="en-GB">
                <a:ea typeface="Meiryo"/>
              </a:rPr>
              <a:t>Armstrong and Weaver (2013) FINDINGS:</a:t>
            </a:r>
            <a:endParaRPr lang="en-GB"/>
          </a:p>
        </p:txBody>
      </p:sp>
      <p:sp>
        <p:nvSpPr>
          <p:cNvPr id="3" name="Content Placeholder 2">
            <a:extLst>
              <a:ext uri="{FF2B5EF4-FFF2-40B4-BE49-F238E27FC236}">
                <a16:creationId xmlns:a16="http://schemas.microsoft.com/office/drawing/2014/main" xmlns="" id="{705CBC41-0BB2-4195-A5A1-9C6868F8F94B}"/>
              </a:ext>
            </a:extLst>
          </p:cNvPr>
          <p:cNvSpPr>
            <a:spLocks noGrp="1"/>
          </p:cNvSpPr>
          <p:nvPr>
            <p:ph idx="1"/>
          </p:nvPr>
        </p:nvSpPr>
        <p:spPr/>
        <p:txBody>
          <a:bodyPr vert="horz" lIns="109728" tIns="109728" rIns="109728" bIns="91440" rtlCol="0" anchor="t">
            <a:normAutofit/>
          </a:bodyPr>
          <a:lstStyle/>
          <a:p>
            <a:r>
              <a:rPr lang="en-US" sz="2400" b="1">
                <a:ea typeface="+mn-lt"/>
                <a:cs typeface="+mn-lt"/>
              </a:rPr>
              <a:t>'Imprisonment among the participants in this research was experienced and viewed as negatively as addiction itself, hurting relationships and life chances. Ocassionally it offered respite from problems on the outside, but generally made those problems worse.' </a:t>
            </a:r>
            <a:endParaRPr lang="en-GB" sz="2400" b="1">
              <a:ea typeface="+mn-lt"/>
              <a:cs typeface="+mn-lt"/>
            </a:endParaRPr>
          </a:p>
          <a:p>
            <a:endParaRPr lang="en-GB" dirty="0">
              <a:ea typeface="Meiryo"/>
            </a:endParaRPr>
          </a:p>
        </p:txBody>
      </p:sp>
    </p:spTree>
    <p:extLst>
      <p:ext uri="{BB962C8B-B14F-4D97-AF65-F5344CB8AC3E}">
        <p14:creationId xmlns:p14="http://schemas.microsoft.com/office/powerpoint/2010/main" val="254874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24DAA9-9EEA-4D5D-AECD-DBA914DCFC48}"/>
              </a:ext>
            </a:extLst>
          </p:cNvPr>
          <p:cNvSpPr>
            <a:spLocks noGrp="1"/>
          </p:cNvSpPr>
          <p:nvPr>
            <p:ph type="title"/>
          </p:nvPr>
        </p:nvSpPr>
        <p:spPr/>
        <p:txBody>
          <a:bodyPr/>
          <a:lstStyle/>
          <a:p>
            <a:r>
              <a:rPr lang="en-GB">
                <a:ea typeface="Meiryo"/>
              </a:rPr>
              <a:t>Sentencing reform</a:t>
            </a:r>
            <a:endParaRPr lang="en-GB" dirty="0">
              <a:ea typeface="Meiryo"/>
            </a:endParaRPr>
          </a:p>
        </p:txBody>
      </p:sp>
      <p:sp>
        <p:nvSpPr>
          <p:cNvPr id="3" name="Content Placeholder 2">
            <a:extLst>
              <a:ext uri="{FF2B5EF4-FFF2-40B4-BE49-F238E27FC236}">
                <a16:creationId xmlns:a16="http://schemas.microsoft.com/office/drawing/2014/main" xmlns="" id="{960A49EB-D32F-470D-ABC9-55297400E8B0}"/>
              </a:ext>
            </a:extLst>
          </p:cNvPr>
          <p:cNvSpPr>
            <a:spLocks noGrp="1"/>
          </p:cNvSpPr>
          <p:nvPr>
            <p:ph idx="1"/>
          </p:nvPr>
        </p:nvSpPr>
        <p:spPr>
          <a:xfrm>
            <a:off x="396240" y="2312276"/>
            <a:ext cx="10294571" cy="3320825"/>
          </a:xfrm>
        </p:spPr>
        <p:txBody>
          <a:bodyPr vert="horz" lIns="109728" tIns="109728" rIns="109728" bIns="91440" rtlCol="0" anchor="t">
            <a:noAutofit/>
          </a:bodyPr>
          <a:lstStyle/>
          <a:p>
            <a:r>
              <a:rPr lang="en-GB" sz="1900" b="1" i="1">
                <a:solidFill>
                  <a:srgbClr val="FF0000"/>
                </a:solidFill>
                <a:ea typeface="+mn-lt"/>
                <a:cs typeface="+mn-lt"/>
              </a:rPr>
              <a:t>[…] there is a very strong case to abolish [prison] sentences of six months or less altogether, with some closely defined exceptions, and put in their place, a robust community order regime.</a:t>
            </a:r>
            <a:r>
              <a:rPr lang="en-GB" sz="1900">
                <a:ea typeface="+mn-lt"/>
                <a:cs typeface="+mn-lt"/>
              </a:rPr>
              <a:t> Former Justice Secretary David Gauke 18 February 2019</a:t>
            </a:r>
            <a:endParaRPr lang="en-US" sz="1900">
              <a:ea typeface="+mn-lt"/>
              <a:cs typeface="+mn-lt"/>
            </a:endParaRPr>
          </a:p>
          <a:p>
            <a:endParaRPr lang="en-US" sz="1900" dirty="0">
              <a:ea typeface="Meiryo"/>
            </a:endParaRPr>
          </a:p>
          <a:p>
            <a:r>
              <a:rPr lang="en-US" sz="1900" b="1" i="1">
                <a:solidFill>
                  <a:srgbClr val="FF0000"/>
                </a:solidFill>
                <a:ea typeface="+mn-lt"/>
                <a:cs typeface="+mn-lt"/>
              </a:rPr>
              <a:t>I believe [moving away from short prison sentences] is a balanced, considered and, crucially, evidence-based approach to sentencing policy […] And I would hope that the next Prime Minister would continue with this reform agenda.</a:t>
            </a:r>
            <a:r>
              <a:rPr lang="en-US" sz="1900">
                <a:ea typeface="+mn-lt"/>
                <a:cs typeface="+mn-lt"/>
              </a:rPr>
              <a:t> Former Justice Secretary David Gauke 18 July 2019 </a:t>
            </a:r>
            <a:endParaRPr lang="en-US" sz="1900"/>
          </a:p>
        </p:txBody>
      </p:sp>
    </p:spTree>
    <p:extLst>
      <p:ext uri="{BB962C8B-B14F-4D97-AF65-F5344CB8AC3E}">
        <p14:creationId xmlns:p14="http://schemas.microsoft.com/office/powerpoint/2010/main" val="1309875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69936A-31DB-471A-9D92-4CF97929F914}"/>
              </a:ext>
            </a:extLst>
          </p:cNvPr>
          <p:cNvSpPr>
            <a:spLocks noGrp="1"/>
          </p:cNvSpPr>
          <p:nvPr>
            <p:ph type="title"/>
          </p:nvPr>
        </p:nvSpPr>
        <p:spPr/>
        <p:txBody>
          <a:bodyPr/>
          <a:lstStyle/>
          <a:p>
            <a:r>
              <a:rPr lang="en-GB">
                <a:ea typeface="Meiryo"/>
              </a:rPr>
              <a:t>Sentencing reform</a:t>
            </a:r>
            <a:endParaRPr lang="en-GB"/>
          </a:p>
        </p:txBody>
      </p:sp>
      <p:sp>
        <p:nvSpPr>
          <p:cNvPr id="3" name="Content Placeholder 2">
            <a:extLst>
              <a:ext uri="{FF2B5EF4-FFF2-40B4-BE49-F238E27FC236}">
                <a16:creationId xmlns:a16="http://schemas.microsoft.com/office/drawing/2014/main" xmlns="" id="{92F0AA6A-1898-4FA2-9756-C2BA9B4263CD}"/>
              </a:ext>
            </a:extLst>
          </p:cNvPr>
          <p:cNvSpPr>
            <a:spLocks noGrp="1"/>
          </p:cNvSpPr>
          <p:nvPr>
            <p:ph idx="1"/>
          </p:nvPr>
        </p:nvSpPr>
        <p:spPr/>
        <p:txBody>
          <a:bodyPr vert="horz" lIns="109728" tIns="109728" rIns="109728" bIns="91440" rtlCol="0" anchor="t">
            <a:noAutofit/>
          </a:bodyPr>
          <a:lstStyle/>
          <a:p>
            <a:r>
              <a:rPr lang="en-GB" sz="2400">
                <a:ea typeface="Meiryo"/>
              </a:rPr>
              <a:t>UK Justice Policy Review Issue 6 (2019)</a:t>
            </a:r>
            <a:endParaRPr lang="en-GB" sz="2400" dirty="0">
              <a:ea typeface="Meiryo"/>
            </a:endParaRPr>
          </a:p>
          <a:p>
            <a:r>
              <a:rPr lang="en-GB" sz="2400" b="1" u="sng">
                <a:ea typeface="Meiryo"/>
              </a:rPr>
              <a:t>The case for reform of short prison sentences</a:t>
            </a:r>
          </a:p>
          <a:p>
            <a:r>
              <a:rPr lang="en-GB" sz="2400">
                <a:ea typeface="Meiryo"/>
              </a:rPr>
              <a:t>1. Do not work</a:t>
            </a:r>
            <a:endParaRPr lang="en-GB" sz="2400" dirty="0">
              <a:ea typeface="Meiryo"/>
            </a:endParaRPr>
          </a:p>
          <a:p>
            <a:r>
              <a:rPr lang="en-GB" sz="2400" dirty="0">
                <a:ea typeface="Meiryo"/>
              </a:rPr>
              <a:t>2. Are fuelled by a use of prison for less serious crimes (for </a:t>
            </a:r>
            <a:r>
              <a:rPr lang="en-GB" sz="2400">
                <a:ea typeface="Meiryo"/>
              </a:rPr>
              <a:t>which there are better responses in the community)</a:t>
            </a:r>
            <a:endParaRPr lang="en-GB" sz="2400" dirty="0">
              <a:ea typeface="Meiryo"/>
            </a:endParaRPr>
          </a:p>
          <a:p>
            <a:r>
              <a:rPr lang="en-GB" sz="2400">
                <a:ea typeface="Meiryo"/>
              </a:rPr>
              <a:t>3. Create chaos and churn in the prison estate</a:t>
            </a:r>
            <a:endParaRPr lang="en-GB" sz="2400" dirty="0">
              <a:ea typeface="Meiryo"/>
            </a:endParaRPr>
          </a:p>
          <a:p>
            <a:endParaRPr lang="en-GB" b="1" u="sng" dirty="0">
              <a:ea typeface="Meiryo"/>
            </a:endParaRPr>
          </a:p>
        </p:txBody>
      </p:sp>
    </p:spTree>
    <p:extLst>
      <p:ext uri="{BB962C8B-B14F-4D97-AF65-F5344CB8AC3E}">
        <p14:creationId xmlns:p14="http://schemas.microsoft.com/office/powerpoint/2010/main" val="3617095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C35C1E-6C77-41CA-ADFC-80F1EF7535C7}"/>
              </a:ext>
            </a:extLst>
          </p:cNvPr>
          <p:cNvSpPr>
            <a:spLocks noGrp="1"/>
          </p:cNvSpPr>
          <p:nvPr>
            <p:ph type="title"/>
          </p:nvPr>
        </p:nvSpPr>
        <p:spPr/>
        <p:txBody>
          <a:bodyPr/>
          <a:lstStyle/>
          <a:p>
            <a:r>
              <a:rPr lang="en-GB">
                <a:ea typeface="Meiryo"/>
              </a:rPr>
              <a:t>A fresh concern . . .  .</a:t>
            </a:r>
            <a:endParaRPr lang="en-GB"/>
          </a:p>
        </p:txBody>
      </p:sp>
      <p:sp>
        <p:nvSpPr>
          <p:cNvPr id="3" name="Content Placeholder 2">
            <a:extLst>
              <a:ext uri="{FF2B5EF4-FFF2-40B4-BE49-F238E27FC236}">
                <a16:creationId xmlns:a16="http://schemas.microsoft.com/office/drawing/2014/main" xmlns="" id="{D2ACEEC4-4EBA-4FDB-B104-CA0B19674463}"/>
              </a:ext>
            </a:extLst>
          </p:cNvPr>
          <p:cNvSpPr>
            <a:spLocks noGrp="1"/>
          </p:cNvSpPr>
          <p:nvPr>
            <p:ph idx="1"/>
          </p:nvPr>
        </p:nvSpPr>
        <p:spPr/>
        <p:txBody>
          <a:bodyPr vert="horz" lIns="109728" tIns="109728" rIns="109728" bIns="91440" rtlCol="0" anchor="t">
            <a:normAutofit/>
          </a:bodyPr>
          <a:lstStyle/>
          <a:p>
            <a:r>
              <a:rPr lang="en-GB" b="1" cap="all" dirty="0">
                <a:ea typeface="+mn-lt"/>
                <a:cs typeface="+mn-lt"/>
              </a:rPr>
              <a:t>"THE CHURN OF PEOPLE GOING IN AND OUT OF PRISON IS EXTRAORDINARILY HIGH AND POSES AN UNMANAGEABLE RISK OF PEOPLE CARRYING COVID-19 FROM PRISONS, BACK INTO COMMUNITIES, AND BACK INTO PRISON </a:t>
            </a:r>
            <a:r>
              <a:rPr lang="en-GB" b="1" cap="all">
                <a:ea typeface="+mn-lt"/>
                <a:cs typeface="+mn-lt"/>
              </a:rPr>
              <a:t>AGAIN."</a:t>
            </a:r>
            <a:r>
              <a:rPr lang="en-GB" cap="all">
                <a:ea typeface="+mn-lt"/>
                <a:cs typeface="+mn-lt"/>
              </a:rPr>
              <a:t> (Dick, 2020)</a:t>
            </a:r>
            <a:endParaRPr lang="en-US"/>
          </a:p>
          <a:p>
            <a:endParaRPr lang="en-GB"/>
          </a:p>
          <a:p>
            <a:r>
              <a:rPr lang="en-GB" dirty="0">
                <a:ea typeface="+mn-lt"/>
                <a:cs typeface="+mn-lt"/>
                <a:hlinkClick r:id="rId2"/>
              </a:rPr>
              <a:t>http://www.revolving-doors.org.uk/blog/save-lives-prevent-use-short-prison-sentences</a:t>
            </a:r>
            <a:endParaRPr lang="en-GB">
              <a:ea typeface="+mn-lt"/>
              <a:cs typeface="+mn-lt"/>
            </a:endParaRPr>
          </a:p>
          <a:p>
            <a:endParaRPr lang="en-GB" dirty="0">
              <a:ea typeface="Meiryo"/>
            </a:endParaRPr>
          </a:p>
        </p:txBody>
      </p:sp>
    </p:spTree>
    <p:extLst>
      <p:ext uri="{BB962C8B-B14F-4D97-AF65-F5344CB8AC3E}">
        <p14:creationId xmlns:p14="http://schemas.microsoft.com/office/powerpoint/2010/main" val="1315617538"/>
      </p:ext>
    </p:extLst>
  </p:cSld>
  <p:clrMapOvr>
    <a:masterClrMapping/>
  </p:clrMapOvr>
</p:sld>
</file>

<file path=ppt/theme/theme1.xml><?xml version="1.0" encoding="utf-8"?>
<a:theme xmlns:a="http://schemas.openxmlformats.org/drawingml/2006/main" name="SketchLinesVTI">
  <a:themeElements>
    <a:clrScheme name="AnalogousFromRegularSeedLeftStep">
      <a:dk1>
        <a:srgbClr val="000000"/>
      </a:dk1>
      <a:lt1>
        <a:srgbClr val="FFFFFF"/>
      </a:lt1>
      <a:dk2>
        <a:srgbClr val="1F2637"/>
      </a:dk2>
      <a:lt2>
        <a:srgbClr val="E3E8E2"/>
      </a:lt2>
      <a:accent1>
        <a:srgbClr val="BE3FD1"/>
      </a:accent1>
      <a:accent2>
        <a:srgbClr val="6F2DBF"/>
      </a:accent2>
      <a:accent3>
        <a:srgbClr val="443FD1"/>
      </a:accent3>
      <a:accent4>
        <a:srgbClr val="2D65BF"/>
      </a:accent4>
      <a:accent5>
        <a:srgbClr val="3EB1CF"/>
      </a:accent5>
      <a:accent6>
        <a:srgbClr val="2BB698"/>
      </a:accent6>
      <a:hlink>
        <a:srgbClr val="3E9331"/>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261</TotalTime>
  <Words>250</Words>
  <Application>Microsoft Office PowerPoint</Application>
  <PresentationFormat>Widescreen</PresentationFormat>
  <Paragraphs>33</Paragraphs>
  <Slides>7</Slides>
  <Notes>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Calibri</vt:lpstr>
      <vt:lpstr>Corbel</vt:lpstr>
      <vt:lpstr>Meiryo</vt:lpstr>
      <vt:lpstr>SketchLinesVTI</vt:lpstr>
      <vt:lpstr>UCJP – Non custodial sentences</vt:lpstr>
      <vt:lpstr>Recap from lecture</vt:lpstr>
      <vt:lpstr>Armstrong and Weaver (2013): Persistent Punishment: User Views of Short Prison Sentences</vt:lpstr>
      <vt:lpstr>Armstrong and Weaver (2013) FINDINGS:</vt:lpstr>
      <vt:lpstr>Sentencing reform</vt:lpstr>
      <vt:lpstr>Sentencing reform</vt:lpstr>
      <vt:lpstr>A fresh concern . . .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322</cp:revision>
  <dcterms:created xsi:type="dcterms:W3CDTF">2020-10-26T10:49:44Z</dcterms:created>
  <dcterms:modified xsi:type="dcterms:W3CDTF">2020-10-26T19:42:26Z</dcterms:modified>
</cp:coreProperties>
</file>