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sldIdLst>
    <p:sldId id="256" r:id="rId5"/>
    <p:sldId id="265" r:id="rId6"/>
    <p:sldId id="341" r:id="rId7"/>
    <p:sldId id="342" r:id="rId8"/>
    <p:sldId id="343" r:id="rId9"/>
    <p:sldId id="344" r:id="rId10"/>
    <p:sldId id="345" r:id="rId11"/>
    <p:sldId id="346" r:id="rId12"/>
    <p:sldId id="348" r:id="rId13"/>
    <p:sldId id="262" r:id="rId14"/>
    <p:sldId id="263" r:id="rId15"/>
    <p:sldId id="264" r:id="rId16"/>
    <p:sldId id="267" r:id="rId17"/>
    <p:sldId id="347" r:id="rId18"/>
    <p:sldId id="266" r:id="rId19"/>
    <p:sldId id="268" r:id="rId20"/>
    <p:sldId id="269" r:id="rId21"/>
    <p:sldId id="270" r:id="rId22"/>
    <p:sldId id="340" r:id="rId23"/>
    <p:sldId id="337" r:id="rId24"/>
    <p:sldId id="283" r:id="rId25"/>
    <p:sldId id="284" r:id="rId26"/>
    <p:sldId id="285" r:id="rId27"/>
    <p:sldId id="286" r:id="rId28"/>
    <p:sldId id="287" r:id="rId29"/>
    <p:sldId id="338" r:id="rId30"/>
    <p:sldId id="282" r:id="rId31"/>
    <p:sldId id="313" r:id="rId32"/>
    <p:sldId id="300" r:id="rId33"/>
    <p:sldId id="288" r:id="rId34"/>
    <p:sldId id="289" r:id="rId35"/>
    <p:sldId id="299" r:id="rId36"/>
    <p:sldId id="271" r:id="rId37"/>
    <p:sldId id="272" r:id="rId38"/>
    <p:sldId id="301" r:id="rId39"/>
    <p:sldId id="302" r:id="rId40"/>
    <p:sldId id="349" r:id="rId41"/>
    <p:sldId id="304" r:id="rId42"/>
    <p:sldId id="305" r:id="rId43"/>
    <p:sldId id="303" r:id="rId44"/>
    <p:sldId id="276" r:id="rId45"/>
    <p:sldId id="290" r:id="rId46"/>
    <p:sldId id="273" r:id="rId47"/>
    <p:sldId id="291" r:id="rId48"/>
    <p:sldId id="292" r:id="rId49"/>
    <p:sldId id="293" r:id="rId50"/>
    <p:sldId id="294" r:id="rId51"/>
    <p:sldId id="295" r:id="rId52"/>
    <p:sldId id="306" r:id="rId53"/>
    <p:sldId id="350" r:id="rId54"/>
    <p:sldId id="307" r:id="rId55"/>
    <p:sldId id="308" r:id="rId56"/>
    <p:sldId id="311" r:id="rId57"/>
    <p:sldId id="277" r:id="rId58"/>
    <p:sldId id="310" r:id="rId59"/>
    <p:sldId id="278" r:id="rId60"/>
    <p:sldId id="296" r:id="rId61"/>
    <p:sldId id="297" r:id="rId62"/>
    <p:sldId id="298" r:id="rId63"/>
    <p:sldId id="309" r:id="rId64"/>
    <p:sldId id="354" r:id="rId65"/>
    <p:sldId id="355" r:id="rId66"/>
    <p:sldId id="353" r:id="rId67"/>
    <p:sldId id="351" r:id="rId6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486C570-EE07-4050-9441-B0C756AD5CC1}">
          <p14:sldIdLst>
            <p14:sldId id="256"/>
            <p14:sldId id="265"/>
            <p14:sldId id="341"/>
            <p14:sldId id="342"/>
            <p14:sldId id="343"/>
          </p14:sldIdLst>
        </p14:section>
        <p14:section name="Untitled Section" id="{64A42B40-10C3-42C7-8C9C-39469F374030}">
          <p14:sldIdLst>
            <p14:sldId id="344"/>
            <p14:sldId id="345"/>
            <p14:sldId id="346"/>
            <p14:sldId id="348"/>
            <p14:sldId id="262"/>
            <p14:sldId id="263"/>
            <p14:sldId id="264"/>
            <p14:sldId id="267"/>
            <p14:sldId id="347"/>
            <p14:sldId id="266"/>
            <p14:sldId id="268"/>
            <p14:sldId id="269"/>
            <p14:sldId id="270"/>
            <p14:sldId id="340"/>
            <p14:sldId id="337"/>
            <p14:sldId id="283"/>
            <p14:sldId id="284"/>
            <p14:sldId id="285"/>
            <p14:sldId id="286"/>
            <p14:sldId id="287"/>
            <p14:sldId id="338"/>
            <p14:sldId id="282"/>
            <p14:sldId id="313"/>
            <p14:sldId id="300"/>
            <p14:sldId id="288"/>
            <p14:sldId id="289"/>
            <p14:sldId id="299"/>
            <p14:sldId id="271"/>
            <p14:sldId id="272"/>
            <p14:sldId id="301"/>
            <p14:sldId id="302"/>
            <p14:sldId id="349"/>
            <p14:sldId id="304"/>
            <p14:sldId id="305"/>
            <p14:sldId id="303"/>
            <p14:sldId id="276"/>
            <p14:sldId id="290"/>
            <p14:sldId id="273"/>
            <p14:sldId id="291"/>
            <p14:sldId id="292"/>
            <p14:sldId id="293"/>
            <p14:sldId id="294"/>
            <p14:sldId id="295"/>
            <p14:sldId id="306"/>
            <p14:sldId id="350"/>
            <p14:sldId id="307"/>
            <p14:sldId id="308"/>
            <p14:sldId id="311"/>
            <p14:sldId id="277"/>
            <p14:sldId id="310"/>
            <p14:sldId id="278"/>
            <p14:sldId id="296"/>
            <p14:sldId id="297"/>
            <p14:sldId id="298"/>
            <p14:sldId id="309"/>
            <p14:sldId id="354"/>
            <p14:sldId id="355"/>
            <p14:sldId id="353"/>
            <p14:sldId id="35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A89080-0DBF-4BE9-8A92-0FE6B1E47570}" v="2271" dt="2019-02-05T09:51:20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81" d="100"/>
          <a:sy n="81" d="100"/>
        </p:scale>
        <p:origin x="87" y="3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" Type="http://schemas.openxmlformats.org/officeDocument/2006/relationships/slide" Target="slides/slide3.xml"/><Relationship Id="rId71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61" Type="http://schemas.openxmlformats.org/officeDocument/2006/relationships/slide" Target="slides/slide57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E8CAB37-1E88-4708-A532-D75EB2177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Picture 7" descr="PowerPoint logo">
            <a:extLst>
              <a:ext uri="{FF2B5EF4-FFF2-40B4-BE49-F238E27FC236}">
                <a16:creationId xmlns:a16="http://schemas.microsoft.com/office/drawing/2014/main" id="{A11B18B3-9881-4CAC-89A9-F3B8175309A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invGray">
          <a:xfrm>
            <a:off x="7115782" y="5573936"/>
            <a:ext cx="1532487" cy="679645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6961839-10F7-4B26-97D8-3B09045F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17321" y="4486359"/>
            <a:ext cx="62273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2897E7F-9714-44E5-993E-DBF4230C69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93" y="3083859"/>
            <a:ext cx="8230949" cy="1513164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>
              <a:defRPr lang="en-US" sz="4400" b="0">
                <a:ea typeface="Segoe UI Black" panose="020B0A02040204020203" pitchFamily="34" charset="0"/>
                <a:cs typeface="Segoe UI Black" panose="020B0A02040204020203" pitchFamily="34" charset="0"/>
              </a:defRPr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7F7019-E7BE-4EF2-AE25-147C9EB6E3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7321" y="4746055"/>
            <a:ext cx="4934609" cy="1253469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2200" b="1">
                <a:solidFill>
                  <a:schemeClr val="bg1"/>
                </a:solidFill>
              </a:defRPr>
            </a:lvl1pPr>
          </a:lstStyle>
          <a:p>
            <a:pPr marL="228600" lvl="0" indent="-228600">
              <a:lnSpc>
                <a:spcPct val="100000"/>
              </a:lnSpc>
              <a:spcAft>
                <a:spcPts val="1200"/>
              </a:spcAft>
            </a:pPr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395667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8AEA5-CF5B-46EC-AFCD-A1666F7A5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9433B-22CF-4853-8DBF-691E749AB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E0E8C-901D-425E-8AA7-D1BD6A0A0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AFA12-E129-4E79-BFA1-62D435AD3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FACBF-8BF8-4D7A-9998-28CF5ED5D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262416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30F17FC-DE49-4934-B430-4C904746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A32B5B-6A1B-4AEE-BE18-97E2FB027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6956007" cy="1172326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>
              <a:defRPr lang="en-US" sz="440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2F367-9A62-40CE-A7F4-639F03D2E1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6"/>
            <a:ext cx="6956007" cy="510674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13902164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6CBBF-B898-4624-B87C-C9C27F49D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9F520-0160-42BB-B5EB-286558754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1A3B6F-84CB-4C28-9DCE-EAEAE4896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62515-3D0D-4553-8E2C-85E88BDCD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1AE5E0F-98A9-4F28-ADEB-A5575BAFF8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2122488"/>
            <a:ext cx="3849461" cy="4083050"/>
          </a:xfrm>
        </p:spPr>
        <p:txBody>
          <a:bodyPr>
            <a:noAutofit/>
          </a:bodyPr>
          <a:lstStyle>
            <a:lvl1pPr marL="0" indent="0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F9A8B0E0-E07A-49F7-B25F-4B478FADB3A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5889" y="2122488"/>
            <a:ext cx="3849461" cy="4083050"/>
          </a:xfrm>
        </p:spPr>
        <p:txBody>
          <a:bodyPr>
            <a:noAutofit/>
          </a:bodyPr>
          <a:lstStyle>
            <a:lvl1pPr marL="0" indent="0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lnSpc>
                <a:spcPct val="150000"/>
              </a:lnSpc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920094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6CBBF-B898-4624-B87C-C9C27F49D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9F520-0160-42BB-B5EB-286558754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1A3B6F-84CB-4C28-9DCE-EAEAE4896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62515-3D0D-4553-8E2C-85E88BDCD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1AE5E0F-98A9-4F28-ADEB-A5575BAFF8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2122488"/>
            <a:ext cx="2587996" cy="4083050"/>
          </a:xfrm>
        </p:spPr>
        <p:txBody>
          <a:bodyPr anchor="ctr">
            <a:noAutofit/>
          </a:bodyPr>
          <a:lstStyle>
            <a:lvl1pPr marL="0" indent="0" algn="ctr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8">
            <a:extLst>
              <a:ext uri="{FF2B5EF4-FFF2-40B4-BE49-F238E27FC236}">
                <a16:creationId xmlns:a16="http://schemas.microsoft.com/office/drawing/2014/main" id="{8C66BE67-91A6-49CD-A166-4EFD27D36C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78002" y="2122488"/>
            <a:ext cx="2587996" cy="4083050"/>
          </a:xfrm>
        </p:spPr>
        <p:txBody>
          <a:bodyPr anchor="ctr">
            <a:noAutofit/>
          </a:bodyPr>
          <a:lstStyle>
            <a:lvl1pPr marL="0" indent="0" algn="ctr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9A73E789-A47B-493F-BD60-32422000C6B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927355" y="2122488"/>
            <a:ext cx="2587996" cy="4083050"/>
          </a:xfrm>
        </p:spPr>
        <p:txBody>
          <a:bodyPr anchor="ctr">
            <a:noAutofit/>
          </a:bodyPr>
          <a:lstStyle>
            <a:lvl1pPr marL="0" indent="0" algn="ctr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FC78D6D-D6FA-4ABF-8565-3BFF1B362A45}"/>
              </a:ext>
            </a:extLst>
          </p:cNvPr>
          <p:cNvCxnSpPr/>
          <p:nvPr userDrawn="1"/>
        </p:nvCxnSpPr>
        <p:spPr>
          <a:xfrm>
            <a:off x="3251458" y="2122488"/>
            <a:ext cx="0" cy="408305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B95B52-D4CC-44EE-9F94-F106A8238740}"/>
              </a:ext>
            </a:extLst>
          </p:cNvPr>
          <p:cNvCxnSpPr/>
          <p:nvPr userDrawn="1"/>
        </p:nvCxnSpPr>
        <p:spPr>
          <a:xfrm>
            <a:off x="5900085" y="2122488"/>
            <a:ext cx="0" cy="408305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7885669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86D1ED74-0D66-49A5-B190-A7DE0E67A6C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48"/>
            <a:ext cx="9144000" cy="3167063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0B519A99-FF44-472F-B22E-5F86CEAB9C59}"/>
              </a:ext>
            </a:extLst>
          </p:cNvPr>
          <p:cNvSpPr/>
          <p:nvPr userDrawn="1"/>
        </p:nvSpPr>
        <p:spPr>
          <a:xfrm>
            <a:off x="3519928" y="1847294"/>
            <a:ext cx="2002719" cy="267029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EC5AF5-F2E8-491C-BA10-ABF9E30E73D8}"/>
              </a:ext>
            </a:extLst>
          </p:cNvPr>
          <p:cNvSpPr/>
          <p:nvPr userDrawn="1"/>
        </p:nvSpPr>
        <p:spPr>
          <a:xfrm>
            <a:off x="6385026" y="1847294"/>
            <a:ext cx="2002719" cy="267029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1915790-803C-4DD9-87FC-7880EE0EAC52}"/>
              </a:ext>
            </a:extLst>
          </p:cNvPr>
          <p:cNvSpPr/>
          <p:nvPr userDrawn="1"/>
        </p:nvSpPr>
        <p:spPr>
          <a:xfrm>
            <a:off x="682540" y="1892626"/>
            <a:ext cx="2002719" cy="267029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42C05-3195-4529-840F-8A6EADA6A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597" y="4764856"/>
            <a:ext cx="2277836" cy="1907586"/>
          </a:xfrm>
        </p:spPr>
        <p:txBody>
          <a:bodyPr>
            <a:normAutofit/>
          </a:bodyPr>
          <a:lstStyle>
            <a:lvl1pPr marL="65088" indent="-65088">
              <a:lnSpc>
                <a:spcPct val="100000"/>
              </a:lnSpc>
              <a:spcBef>
                <a:spcPts val="0"/>
              </a:spcBef>
              <a:buSzPct val="75000"/>
              <a:buFont typeface="Segoe UI" panose="020B0502040204020203" pitchFamily="34" charset="0"/>
              <a:buChar char=" "/>
              <a:defRPr sz="1800"/>
            </a:lvl1pPr>
            <a:lvl2pPr marL="519113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6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831B9BD-554C-40FA-8C90-F818F61C4557}"/>
              </a:ext>
            </a:extLst>
          </p:cNvPr>
          <p:cNvSpPr/>
          <p:nvPr userDrawn="1"/>
        </p:nvSpPr>
        <p:spPr>
          <a:xfrm>
            <a:off x="6669055" y="4282411"/>
            <a:ext cx="1434662" cy="4099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ED3FE72-F542-4BD9-81A4-FB9FDE700A2A}"/>
              </a:ext>
            </a:extLst>
          </p:cNvPr>
          <p:cNvSpPr/>
          <p:nvPr userDrawn="1"/>
        </p:nvSpPr>
        <p:spPr>
          <a:xfrm>
            <a:off x="3803957" y="4282411"/>
            <a:ext cx="1434662" cy="4099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9C24C6-88D8-4D3F-AFDC-A6C9E2922736}"/>
              </a:ext>
            </a:extLst>
          </p:cNvPr>
          <p:cNvSpPr/>
          <p:nvPr userDrawn="1"/>
        </p:nvSpPr>
        <p:spPr>
          <a:xfrm>
            <a:off x="966569" y="4282411"/>
            <a:ext cx="1434662" cy="4099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99F6D5-2ED8-4FD9-B5B2-9093B4C10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5540" y="4298201"/>
            <a:ext cx="1407981" cy="358025"/>
          </a:xfrm>
          <a:grpFill/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lang="en-US" sz="1800" b="1" cap="none" spc="0" smtClean="0">
                <a:ln>
                  <a:noFill/>
                </a:ln>
                <a:solidFill>
                  <a:schemeClr val="bg1"/>
                </a:solidFill>
                <a:effectLst/>
              </a:defRPr>
            </a:lvl1pPr>
          </a:lstStyle>
          <a:p>
            <a:pPr marL="228600" lvl="0" indent="-228600" algn="ctr">
              <a:lnSpc>
                <a:spcPct val="100000"/>
              </a:lnSpc>
              <a:spcAft>
                <a:spcPts val="1200"/>
              </a:spcAft>
            </a:pPr>
            <a:r>
              <a:rPr lang="en-US"/>
              <a:t>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BA39E9-D45A-443C-A58B-17D0B5D5CF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03957" y="4298201"/>
            <a:ext cx="1434662" cy="358025"/>
          </a:xfrm>
          <a:grpFill/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lang="en-US" sz="1800" b="1" cap="none" spc="0" smtClean="0">
                <a:ln>
                  <a:noFill/>
                </a:ln>
                <a:solidFill>
                  <a:schemeClr val="bg1"/>
                </a:solidFill>
                <a:effectLst/>
              </a:defRPr>
            </a:lvl1pPr>
          </a:lstStyle>
          <a:p>
            <a:pPr marL="228600" lvl="0" indent="-228600" algn="ctr">
              <a:lnSpc>
                <a:spcPct val="100000"/>
              </a:lnSpc>
              <a:spcAft>
                <a:spcPts val="1200"/>
              </a:spcAft>
            </a:pPr>
            <a:r>
              <a:rPr lang="en-US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D42B0D44-387D-4C24-B5F0-F47FD12154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69055" y="4264288"/>
            <a:ext cx="1434662" cy="422012"/>
          </a:xfrm>
          <a:grpFill/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lang="en-US" sz="1800" b="1" cap="none" spc="0" smtClean="0">
                <a:ln>
                  <a:noFill/>
                </a:ln>
                <a:solidFill>
                  <a:schemeClr val="bg1"/>
                </a:solidFill>
                <a:effectLst/>
              </a:defRPr>
            </a:lvl1pPr>
          </a:lstStyle>
          <a:p>
            <a:pPr marL="228600" lvl="0" indent="-228600" algn="ctr">
              <a:lnSpc>
                <a:spcPct val="100000"/>
              </a:lnSpc>
              <a:spcAft>
                <a:spcPts val="1200"/>
              </a:spcAft>
            </a:pPr>
            <a:r>
              <a:rPr lang="en-US"/>
              <a:t>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9F3ACD07-A1A8-4C77-9A5E-A152399BF1AC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3382369" y="4764856"/>
            <a:ext cx="2277836" cy="1907586"/>
          </a:xfrm>
        </p:spPr>
        <p:txBody>
          <a:bodyPr>
            <a:normAutofit/>
          </a:bodyPr>
          <a:lstStyle>
            <a:lvl1pPr marL="65088" indent="-65088">
              <a:lnSpc>
                <a:spcPct val="100000"/>
              </a:lnSpc>
              <a:spcBef>
                <a:spcPts val="0"/>
              </a:spcBef>
              <a:buSzPct val="75000"/>
              <a:buFont typeface="Segoe UI" panose="020B0502040204020203" pitchFamily="34" charset="0"/>
              <a:buChar char=" "/>
              <a:defRPr sz="1800"/>
            </a:lvl1pPr>
            <a:lvl2pPr marL="519113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6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35A00728-0390-449B-A9C3-B2E70E7B87F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247468" y="4764856"/>
            <a:ext cx="2277836" cy="1907586"/>
          </a:xfrm>
        </p:spPr>
        <p:txBody>
          <a:bodyPr>
            <a:normAutofit/>
          </a:bodyPr>
          <a:lstStyle>
            <a:lvl1pPr marL="65088" indent="-65088">
              <a:lnSpc>
                <a:spcPct val="100000"/>
              </a:lnSpc>
              <a:spcBef>
                <a:spcPts val="0"/>
              </a:spcBef>
              <a:buSzPct val="75000"/>
              <a:buFont typeface="Segoe UI" panose="020B0502040204020203" pitchFamily="34" charset="0"/>
              <a:buChar char=" "/>
              <a:defRPr sz="1800"/>
            </a:lvl1pPr>
            <a:lvl2pPr marL="519113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6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7" name="Title 26">
            <a:extLst>
              <a:ext uri="{FF2B5EF4-FFF2-40B4-BE49-F238E27FC236}">
                <a16:creationId xmlns:a16="http://schemas.microsoft.com/office/drawing/2014/main" id="{68A52873-F950-4E21-95F3-B294D0B91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19C60224-04AE-4754-B02D-77F7807365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65639" y="2106669"/>
            <a:ext cx="1434621" cy="1912826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2" name="Picture Placeholder 30">
            <a:extLst>
              <a:ext uri="{FF2B5EF4-FFF2-40B4-BE49-F238E27FC236}">
                <a16:creationId xmlns:a16="http://schemas.microsoft.com/office/drawing/2014/main" id="{0DB3A35F-50DF-4731-9C74-A6E9A24FBFB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03998" y="2106669"/>
            <a:ext cx="1434621" cy="1912826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3" name="Picture Placeholder 30">
            <a:extLst>
              <a:ext uri="{FF2B5EF4-FFF2-40B4-BE49-F238E27FC236}">
                <a16:creationId xmlns:a16="http://schemas.microsoft.com/office/drawing/2014/main" id="{90215D81-6F8E-4563-B187-421039C2AC2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69096" y="2106669"/>
            <a:ext cx="1434621" cy="1912826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60F1F5E-0F8E-4292-A2C4-57224605234E}"/>
              </a:ext>
            </a:extLst>
          </p:cNvPr>
          <p:cNvSpPr/>
          <p:nvPr userDrawn="1"/>
        </p:nvSpPr>
        <p:spPr>
          <a:xfrm>
            <a:off x="428595" y="1052623"/>
            <a:ext cx="422645" cy="619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436764830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45456-20FC-48A7-BE67-71488B45A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DB51B5-1DF3-41CD-A957-E9A05361A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00CD5D-2F5B-4547-8B71-EF4448AB4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21205-E349-470A-A959-45D60D201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997657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B6D9F9-5A76-47FC-B76A-79DF99E98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946DF5-B260-48EA-A562-51A920C2B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132BD4-E04A-4497-8494-72AA7909C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409244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47EEF-0759-477E-AA5C-EB9060CEB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3F86D4-5180-4D02-9937-52B7F61EF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84DC1-0189-44BD-9FB8-DF70AE924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4F59F-8F03-4A4D-8859-9298A260C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CA1F9-A38C-468E-ACB7-25764D97F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138114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CC314C-387C-4945-A19D-3B87791BA2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C3BE1D-B9D6-4253-B297-6E1D1831D3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456AE-EFB4-48B9-B590-443B6AC14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7FEF9-F08B-4826-9DD0-63FA658A7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960E9F-2C2A-48BA-B6BF-563F870F4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675250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9F4D1852-0B32-43A2-AF32-062E9EC37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547"/>
            <a:ext cx="9144000" cy="3316716"/>
            <a:chOff x="0" y="4547"/>
            <a:chExt cx="12192000" cy="331671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287464D-F58B-492E-A7E1-17EC8F31060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4547"/>
              <a:ext cx="12192000" cy="3167063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D0FA97E-93E9-45A9-967A-DD905690C756}"/>
                </a:ext>
              </a:extLst>
            </p:cNvPr>
            <p:cNvSpPr/>
            <p:nvPr/>
          </p:nvSpPr>
          <p:spPr>
            <a:xfrm>
              <a:off x="0" y="1892300"/>
              <a:ext cx="12192000" cy="142896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71C049FA-04F3-4E83-A400-653730E5E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4650" y="1"/>
            <a:ext cx="2419350" cy="279904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65AE06-C1A4-479D-961E-89F2BE937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54" y="365126"/>
            <a:ext cx="8062913" cy="7778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1D420E-5AA3-46FF-924E-C64826528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2051265"/>
            <a:ext cx="7886700" cy="41256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AE446-2533-44B0-A61C-6E26403478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37094-828F-4507-8763-329969F4092C}" type="datetimeFigureOut">
              <a:rPr lang="en-US" smtClean="0"/>
              <a:t>2/5/2019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5CCA6-6249-4EEF-8EB6-5880D7FD27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4EE8A-DDD1-41D0-8553-81C0B037F4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2767F-C36F-43F3-A3EC-D3C6B44B9C0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81BBC1-20E7-4568-BB16-09A7F298515E}"/>
              </a:ext>
            </a:extLst>
          </p:cNvPr>
          <p:cNvSpPr/>
          <p:nvPr userDrawn="1"/>
        </p:nvSpPr>
        <p:spPr>
          <a:xfrm>
            <a:off x="428595" y="1052623"/>
            <a:ext cx="422645" cy="619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334054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60" r:id="rId5"/>
    <p:sldLayoutId id="2147483653" r:id="rId6"/>
    <p:sldLayoutId id="2147483654" r:id="rId7"/>
    <p:sldLayoutId id="2147483655" r:id="rId8"/>
    <p:sldLayoutId id="2147483658" r:id="rId9"/>
    <p:sldLayoutId id="2147483659" r:id="rId10"/>
  </p:sldLayoutIdLst>
  <p:transition spd="slow">
    <p:randomBar dir="vert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000" b="1" kern="1200" dirty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mailto:r.Haeussler@uwtsd.a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jpg"/><Relationship Id="rId7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jpg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jpg"/><Relationship Id="rId7" Type="http://schemas.openxmlformats.org/officeDocument/2006/relationships/image" Target="../media/image1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jpg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4.png"/><Relationship Id="rId7" Type="http://schemas.openxmlformats.org/officeDocument/2006/relationships/image" Target="../media/image1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6.jpg"/><Relationship Id="rId3" Type="http://schemas.openxmlformats.org/officeDocument/2006/relationships/image" Target="../media/image19.jpg"/><Relationship Id="rId7" Type="http://schemas.openxmlformats.org/officeDocument/2006/relationships/image" Target="../media/image23.png"/><Relationship Id="rId12" Type="http://schemas.microsoft.com/office/2007/relationships/hdphoto" Target="../media/hdphoto5.wdp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2.JPG"/><Relationship Id="rId11" Type="http://schemas.openxmlformats.org/officeDocument/2006/relationships/image" Target="../media/image25.png"/><Relationship Id="rId5" Type="http://schemas.openxmlformats.org/officeDocument/2006/relationships/image" Target="../media/image21.jpg"/><Relationship Id="rId10" Type="http://schemas.microsoft.com/office/2007/relationships/hdphoto" Target="../media/hdphoto4.wdp"/><Relationship Id="rId4" Type="http://schemas.openxmlformats.org/officeDocument/2006/relationships/image" Target="../media/image20.jpg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13" Type="http://schemas.openxmlformats.org/officeDocument/2006/relationships/image" Target="../media/image32.jpg"/><Relationship Id="rId3" Type="http://schemas.openxmlformats.org/officeDocument/2006/relationships/image" Target="../media/image19.jpg"/><Relationship Id="rId7" Type="http://schemas.microsoft.com/office/2007/relationships/hdphoto" Target="../media/hdphoto3.wdp"/><Relationship Id="rId12" Type="http://schemas.openxmlformats.org/officeDocument/2006/relationships/image" Target="../media/image3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11" Type="http://schemas.openxmlformats.org/officeDocument/2006/relationships/image" Target="../media/image30.jpg"/><Relationship Id="rId5" Type="http://schemas.openxmlformats.org/officeDocument/2006/relationships/image" Target="../media/image21.jpg"/><Relationship Id="rId10" Type="http://schemas.openxmlformats.org/officeDocument/2006/relationships/image" Target="../media/image29.jpg"/><Relationship Id="rId4" Type="http://schemas.openxmlformats.org/officeDocument/2006/relationships/image" Target="../media/image20.jpg"/><Relationship Id="rId9" Type="http://schemas.openxmlformats.org/officeDocument/2006/relationships/image" Target="../media/image2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7" Type="http://schemas.microsoft.com/office/2007/relationships/hdphoto" Target="../media/hdphoto3.wdp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0.jpg"/><Relationship Id="rId7" Type="http://schemas.openxmlformats.org/officeDocument/2006/relationships/image" Target="../media/image33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microsoft.com/office/2007/relationships/hdphoto" Target="../media/hdphoto3.wdp"/><Relationship Id="rId5" Type="http://schemas.openxmlformats.org/officeDocument/2006/relationships/image" Target="../media/image23.png"/><Relationship Id="rId4" Type="http://schemas.openxmlformats.org/officeDocument/2006/relationships/image" Target="../media/image21.jpg"/><Relationship Id="rId9" Type="http://schemas.openxmlformats.org/officeDocument/2006/relationships/image" Target="../media/image19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image" Target="../media/image20.jpg"/><Relationship Id="rId7" Type="http://schemas.openxmlformats.org/officeDocument/2006/relationships/image" Target="../media/image34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microsoft.com/office/2007/relationships/hdphoto" Target="../media/hdphoto3.wdp"/><Relationship Id="rId5" Type="http://schemas.openxmlformats.org/officeDocument/2006/relationships/image" Target="../media/image23.png"/><Relationship Id="rId4" Type="http://schemas.openxmlformats.org/officeDocument/2006/relationships/image" Target="../media/image21.jpg"/><Relationship Id="rId9" Type="http://schemas.openxmlformats.org/officeDocument/2006/relationships/image" Target="../media/image1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9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jpg"/><Relationship Id="rId5" Type="http://schemas.openxmlformats.org/officeDocument/2006/relationships/image" Target="../media/image21.jpg"/><Relationship Id="rId4" Type="http://schemas.microsoft.com/office/2007/relationships/hdphoto" Target="../media/hdphoto3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13" Type="http://schemas.microsoft.com/office/2007/relationships/hdphoto" Target="../media/hdphoto6.wdp"/><Relationship Id="rId3" Type="http://schemas.openxmlformats.org/officeDocument/2006/relationships/image" Target="../media/image35.jpg"/><Relationship Id="rId7" Type="http://schemas.openxmlformats.org/officeDocument/2006/relationships/image" Target="../media/image39.jpg"/><Relationship Id="rId12" Type="http://schemas.openxmlformats.org/officeDocument/2006/relationships/image" Target="../media/image44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jpg"/><Relationship Id="rId11" Type="http://schemas.openxmlformats.org/officeDocument/2006/relationships/image" Target="../media/image43.jpg"/><Relationship Id="rId5" Type="http://schemas.openxmlformats.org/officeDocument/2006/relationships/image" Target="../media/image37.jpg"/><Relationship Id="rId15" Type="http://schemas.microsoft.com/office/2007/relationships/hdphoto" Target="../media/hdphoto7.wdp"/><Relationship Id="rId10" Type="http://schemas.openxmlformats.org/officeDocument/2006/relationships/image" Target="../media/image42.jpg"/><Relationship Id="rId4" Type="http://schemas.openxmlformats.org/officeDocument/2006/relationships/image" Target="../media/image36.jpg"/><Relationship Id="rId9" Type="http://schemas.openxmlformats.org/officeDocument/2006/relationships/image" Target="../media/image41.jpg"/><Relationship Id="rId14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7" Type="http://schemas.openxmlformats.org/officeDocument/2006/relationships/image" Target="../media/image50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9.jpg"/><Relationship Id="rId5" Type="http://schemas.openxmlformats.org/officeDocument/2006/relationships/image" Target="../media/image48.jpg"/><Relationship Id="rId4" Type="http://schemas.openxmlformats.org/officeDocument/2006/relationships/image" Target="../media/image46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4" Type="http://schemas.microsoft.com/office/2007/relationships/hdphoto" Target="../media/hdphoto8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4" Type="http://schemas.microsoft.com/office/2007/relationships/hdphoto" Target="../media/hdphoto9.wdp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youtube.com/watch?v=KDuFxoLotbQ" TargetMode="External"/><Relationship Id="rId5" Type="http://schemas.openxmlformats.org/officeDocument/2006/relationships/hyperlink" Target="https://www.youtube.com/watch?v=mpWjyrq9gcs" TargetMode="External"/><Relationship Id="rId4" Type="http://schemas.openxmlformats.org/officeDocument/2006/relationships/image" Target="../media/image56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5" Type="http://schemas.microsoft.com/office/2007/relationships/hdphoto" Target="../media/hdphoto10.wdp"/><Relationship Id="rId4" Type="http://schemas.openxmlformats.org/officeDocument/2006/relationships/image" Target="../media/image5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https://www.youtube.com/embed/LjxzfcPTACQ" TargetMode="External"/><Relationship Id="rId1" Type="http://schemas.openxmlformats.org/officeDocument/2006/relationships/video" Target="https://www.youtube.com/embed/kxRGJZydZwc" TargetMode="Externa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6.jp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8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7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0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0.jp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6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7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3.xml"/><Relationship Id="rId5" Type="http://schemas.microsoft.com/office/2007/relationships/hdphoto" Target="../media/hdphoto11.wdp"/><Relationship Id="rId4" Type="http://schemas.openxmlformats.org/officeDocument/2006/relationships/image" Target="../media/image78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archeologie.culture.fr/gaulois-ardennes/fr/mediatheque/village-acy-romance-3d" TargetMode="External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2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5.jpe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IZ39MmGzvnQ" TargetMode="External"/><Relationship Id="rId4" Type="http://schemas.openxmlformats.org/officeDocument/2006/relationships/image" Target="../media/image88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2.JPG"/><Relationship Id="rId4" Type="http://schemas.microsoft.com/office/2007/relationships/hdphoto" Target="../media/hdphoto12.wdp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12">
            <a:extLst>
              <a:ext uri="{FF2B5EF4-FFF2-40B4-BE49-F238E27FC236}">
                <a16:creationId xmlns:a16="http://schemas.microsoft.com/office/drawing/2014/main" id="{E38BC034-3AAF-43AF-B5D3-540617DEEB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0" dirty="0"/>
              <a:t>HPCS 4006 – UNIT 1: INTRODUCTION</a:t>
            </a:r>
          </a:p>
          <a:p>
            <a:endParaRPr lang="en-US" sz="2000" b="0" dirty="0"/>
          </a:p>
          <a:p>
            <a:r>
              <a:rPr lang="en-US" sz="2000" b="0" dirty="0"/>
              <a:t>Assoc.-Prof. Ralph Haeussler</a:t>
            </a:r>
          </a:p>
          <a:p>
            <a:r>
              <a:rPr lang="en-US" sz="2000" b="0" dirty="0">
                <a:hlinkClick r:id="rId2"/>
              </a:rPr>
              <a:t>r.haeussler@uwtsd.a.uk</a:t>
            </a:r>
            <a:r>
              <a:rPr lang="en-US" sz="2000" b="0" dirty="0"/>
              <a:t> </a:t>
            </a:r>
          </a:p>
        </p:txBody>
      </p:sp>
      <p:pic>
        <p:nvPicPr>
          <p:cNvPr id="3" name="Picture 2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F82D76FB-79B8-481F-86AF-EC09693C1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0C5D08-33D1-4D4F-AEB7-C1B68F63EEA3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41F38D0-D1DC-424C-A95E-CA9BA3266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76" y="2868534"/>
            <a:ext cx="10974598" cy="1513164"/>
          </a:xfrm>
        </p:spPr>
        <p:txBody>
          <a:bodyPr>
            <a:normAutofit/>
          </a:bodyPr>
          <a:lstStyle/>
          <a:p>
            <a:r>
              <a:rPr lang="en-US" sz="8000" dirty="0">
                <a:latin typeface="Chiller" panose="04020404031007020602" pitchFamily="82" charset="0"/>
              </a:rPr>
              <a:t>What is Celtic Religion ?</a:t>
            </a:r>
          </a:p>
        </p:txBody>
      </p:sp>
    </p:spTree>
    <p:extLst>
      <p:ext uri="{BB962C8B-B14F-4D97-AF65-F5344CB8AC3E}">
        <p14:creationId xmlns:p14="http://schemas.microsoft.com/office/powerpoint/2010/main" val="12924610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0"/>
            <a:ext cx="4745697" cy="973540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Myth &amp; Reality…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26A0C73D-A2DE-4896-BB1B-B2D9E8B5C3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261976" y="2868534"/>
            <a:ext cx="8524619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dirty="0">
                <a:latin typeface="Chiller" panose="04020404031007020602" pitchFamily="82" charset="0"/>
              </a:rPr>
              <a:t>What is Celtic Religion ?</a:t>
            </a:r>
          </a:p>
        </p:txBody>
      </p:sp>
    </p:spTree>
    <p:extLst>
      <p:ext uri="{BB962C8B-B14F-4D97-AF65-F5344CB8AC3E}">
        <p14:creationId xmlns:p14="http://schemas.microsoft.com/office/powerpoint/2010/main" val="18182168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098" y="9100"/>
            <a:ext cx="4754796" cy="120724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Myth &amp; Reality…</a:t>
            </a:r>
          </a:p>
          <a:p>
            <a:r>
              <a:rPr lang="en-GB" dirty="0"/>
              <a:t>We think we know some </a:t>
            </a:r>
            <a:br>
              <a:rPr lang="en-GB" dirty="0"/>
            </a:br>
            <a:r>
              <a:rPr lang="en-GB" dirty="0"/>
              <a:t>(pan-Celtic) deities, but do we…?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76167A35-5FAE-42B9-9CBD-C2740516B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FD2086-AE04-4B93-86C4-6B75693653F4}"/>
              </a:ext>
            </a:extLst>
          </p:cNvPr>
          <p:cNvSpPr txBox="1"/>
          <p:nvPr/>
        </p:nvSpPr>
        <p:spPr>
          <a:xfrm>
            <a:off x="6974007" y="2999135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CERNUNNOS</a:t>
            </a:r>
          </a:p>
        </p:txBody>
      </p:sp>
      <p:pic>
        <p:nvPicPr>
          <p:cNvPr id="11" name="Picture 10" descr="A stone statue of a person&#10;&#10;Description automatically generated">
            <a:extLst>
              <a:ext uri="{FF2B5EF4-FFF2-40B4-BE49-F238E27FC236}">
                <a16:creationId xmlns:a16="http://schemas.microsoft.com/office/drawing/2014/main" id="{FE0C76AC-4647-4E48-97C2-EC21F5E985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2" t="4544" r="4675" b="7051"/>
          <a:stretch/>
        </p:blipFill>
        <p:spPr>
          <a:xfrm>
            <a:off x="2975436" y="3295152"/>
            <a:ext cx="3116015" cy="33848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A8C3516-5E93-4E7A-90AD-A38ED9F02CB1}"/>
              </a:ext>
            </a:extLst>
          </p:cNvPr>
          <p:cNvSpPr txBox="1"/>
          <p:nvPr/>
        </p:nvSpPr>
        <p:spPr>
          <a:xfrm>
            <a:off x="3919183" y="2932537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EPONA</a:t>
            </a:r>
          </a:p>
        </p:txBody>
      </p:sp>
      <p:pic>
        <p:nvPicPr>
          <p:cNvPr id="14" name="Picture 13" descr="A statue of a person&#10;&#10;Description automatically generated">
            <a:extLst>
              <a:ext uri="{FF2B5EF4-FFF2-40B4-BE49-F238E27FC236}">
                <a16:creationId xmlns:a16="http://schemas.microsoft.com/office/drawing/2014/main" id="{0463C61E-0161-4141-AF94-53DAD80251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494" y="2894600"/>
            <a:ext cx="2406777" cy="3763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23D84A0-2784-496D-B165-41BC020A84B6}"/>
              </a:ext>
            </a:extLst>
          </p:cNvPr>
          <p:cNvSpPr txBox="1"/>
          <p:nvPr/>
        </p:nvSpPr>
        <p:spPr>
          <a:xfrm>
            <a:off x="391237" y="2514553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TARANIS</a:t>
            </a:r>
          </a:p>
        </p:txBody>
      </p:sp>
    </p:spTree>
    <p:extLst>
      <p:ext uri="{BB962C8B-B14F-4D97-AF65-F5344CB8AC3E}">
        <p14:creationId xmlns:p14="http://schemas.microsoft.com/office/powerpoint/2010/main" val="33294385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098" y="9100"/>
            <a:ext cx="4754796" cy="120724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Myth &amp; Reality…</a:t>
            </a:r>
          </a:p>
          <a:p>
            <a:r>
              <a:rPr lang="en-GB" dirty="0"/>
              <a:t>We think we know some </a:t>
            </a:r>
            <a:br>
              <a:rPr lang="en-GB" dirty="0"/>
            </a:br>
            <a:r>
              <a:rPr lang="en-GB" dirty="0"/>
              <a:t>(pan-Celtic) deities, but do we…?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76167A35-5FAE-42B9-9CBD-C2740516B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FD2086-AE04-4B93-86C4-6B75693653F4}"/>
              </a:ext>
            </a:extLst>
          </p:cNvPr>
          <p:cNvSpPr txBox="1"/>
          <p:nvPr/>
        </p:nvSpPr>
        <p:spPr>
          <a:xfrm>
            <a:off x="6974007" y="2999135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CERNUNNOS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8C3516-5E93-4E7A-90AD-A38ED9F02CB1}"/>
              </a:ext>
            </a:extLst>
          </p:cNvPr>
          <p:cNvSpPr txBox="1"/>
          <p:nvPr/>
        </p:nvSpPr>
        <p:spPr>
          <a:xfrm>
            <a:off x="3927034" y="2229623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ESUS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3D84A0-2784-496D-B165-41BC020A84B6}"/>
              </a:ext>
            </a:extLst>
          </p:cNvPr>
          <p:cNvSpPr txBox="1"/>
          <p:nvPr/>
        </p:nvSpPr>
        <p:spPr>
          <a:xfrm>
            <a:off x="822908" y="1627244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SUCELLOS</a:t>
            </a:r>
          </a:p>
        </p:txBody>
      </p:sp>
      <p:pic>
        <p:nvPicPr>
          <p:cNvPr id="4" name="Picture 3" descr="A statue of a stone building&#10;&#10;Description automatically generated">
            <a:extLst>
              <a:ext uri="{FF2B5EF4-FFF2-40B4-BE49-F238E27FC236}">
                <a16:creationId xmlns:a16="http://schemas.microsoft.com/office/drawing/2014/main" id="{D89FCE6F-E62A-46A8-B2E0-153C31D315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4313" y="2552130"/>
            <a:ext cx="3149052" cy="42967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erson in a costume&#10;&#10;Description automatically generated">
            <a:extLst>
              <a:ext uri="{FF2B5EF4-FFF2-40B4-BE49-F238E27FC236}">
                <a16:creationId xmlns:a16="http://schemas.microsoft.com/office/drawing/2014/main" id="{1A5B318C-2B3F-4DC1-B188-4BDD3E3E80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9734"/>
            <a:ext cx="2972831" cy="4504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4F5AC69-10F6-4BC9-905E-B1CA49DE5B0C}"/>
              </a:ext>
            </a:extLst>
          </p:cNvPr>
          <p:cNvSpPr txBox="1"/>
          <p:nvPr/>
        </p:nvSpPr>
        <p:spPr>
          <a:xfrm rot="5400000">
            <a:off x="1853561" y="5203318"/>
            <a:ext cx="2771048" cy="307777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Pillar of the Boatmen, Paris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0F5546-EC55-4F92-BF24-DE74E5BBE729}"/>
              </a:ext>
            </a:extLst>
          </p:cNvPr>
          <p:cNvSpPr txBox="1"/>
          <p:nvPr/>
        </p:nvSpPr>
        <p:spPr>
          <a:xfrm rot="5400000">
            <a:off x="-1141603" y="4983882"/>
            <a:ext cx="2771048" cy="307777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MAN Paris</a:t>
            </a:r>
          </a:p>
        </p:txBody>
      </p:sp>
    </p:spTree>
    <p:extLst>
      <p:ext uri="{BB962C8B-B14F-4D97-AF65-F5344CB8AC3E}">
        <p14:creationId xmlns:p14="http://schemas.microsoft.com/office/powerpoint/2010/main" val="24622810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098" y="9100"/>
            <a:ext cx="4754796" cy="120724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Myth &amp; Reality…</a:t>
            </a:r>
          </a:p>
          <a:p>
            <a:r>
              <a:rPr lang="en-GB" dirty="0"/>
              <a:t>We think we know some </a:t>
            </a:r>
            <a:br>
              <a:rPr lang="en-GB" dirty="0"/>
            </a:br>
            <a:r>
              <a:rPr lang="en-GB" dirty="0"/>
              <a:t>(pan-Celtic) deities, but do we…?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76167A35-5FAE-42B9-9CBD-C2740516B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FD2086-AE04-4B93-86C4-6B75693653F4}"/>
              </a:ext>
            </a:extLst>
          </p:cNvPr>
          <p:cNvSpPr txBox="1"/>
          <p:nvPr/>
        </p:nvSpPr>
        <p:spPr>
          <a:xfrm>
            <a:off x="6974007" y="2999135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CERNUNNOS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847C3FB-2DDF-4BF2-AE0F-8364734F40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813" b="89297" l="10000" r="90000">
                        <a14:foregroundMark x1="13646" y1="11406" x2="46354" y2="7813"/>
                        <a14:foregroundMark x1="46354" y1="7813" x2="66354" y2="10703"/>
                        <a14:foregroundMark x1="66354" y1="10703" x2="75313" y2="14063"/>
                        <a14:foregroundMark x1="75313" y1="14063" x2="79479" y2="19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2" t="5639" r="9050" b="9719"/>
          <a:stretch/>
        </p:blipFill>
        <p:spPr>
          <a:xfrm>
            <a:off x="101024" y="1372627"/>
            <a:ext cx="4031867" cy="535902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854D44E-7DF2-4E77-95C5-5095391067F7}"/>
              </a:ext>
            </a:extLst>
          </p:cNvPr>
          <p:cNvSpPr/>
          <p:nvPr/>
        </p:nvSpPr>
        <p:spPr>
          <a:xfrm>
            <a:off x="3244738" y="4192711"/>
            <a:ext cx="2654524" cy="2585323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For a list of ‘Celtic’ deities, according to epigraphy, see the “Repertoire” by </a:t>
            </a:r>
            <a:r>
              <a:rPr lang="en-GB" dirty="0" err="1"/>
              <a:t>Jufer</a:t>
            </a:r>
            <a:r>
              <a:rPr lang="en-GB" dirty="0"/>
              <a:t> and Luginbuhl (no French needed as it merely lists names of deities (theonyms), their location, plus reference</a:t>
            </a:r>
          </a:p>
        </p:txBody>
      </p:sp>
    </p:spTree>
    <p:extLst>
      <p:ext uri="{BB962C8B-B14F-4D97-AF65-F5344CB8AC3E}">
        <p14:creationId xmlns:p14="http://schemas.microsoft.com/office/powerpoint/2010/main" val="29864953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098" y="9100"/>
            <a:ext cx="4754796" cy="120724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Myth &amp; Reality…</a:t>
            </a:r>
          </a:p>
          <a:p>
            <a:r>
              <a:rPr lang="en-GB" dirty="0"/>
              <a:t>We think we know some </a:t>
            </a:r>
            <a:br>
              <a:rPr lang="en-GB" dirty="0"/>
            </a:br>
            <a:r>
              <a:rPr lang="en-GB" dirty="0"/>
              <a:t>(pan-Celtic) deities, but do we…?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76167A35-5FAE-42B9-9CBD-C2740516B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847C3FB-2DDF-4BF2-AE0F-8364734F40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813" b="89297" l="10000" r="90000">
                        <a14:foregroundMark x1="13646" y1="11406" x2="46354" y2="7813"/>
                        <a14:foregroundMark x1="46354" y1="7813" x2="66354" y2="10703"/>
                        <a14:foregroundMark x1="66354" y1="10703" x2="75313" y2="14063"/>
                        <a14:foregroundMark x1="75313" y1="14063" x2="79479" y2="19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2" t="5639" r="9050" b="9719"/>
          <a:stretch/>
        </p:blipFill>
        <p:spPr>
          <a:xfrm>
            <a:off x="101024" y="1372627"/>
            <a:ext cx="4031867" cy="535902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854D44E-7DF2-4E77-95C5-5095391067F7}"/>
              </a:ext>
            </a:extLst>
          </p:cNvPr>
          <p:cNvSpPr/>
          <p:nvPr/>
        </p:nvSpPr>
        <p:spPr>
          <a:xfrm>
            <a:off x="3271098" y="1309451"/>
            <a:ext cx="2601804" cy="2585323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But here, you already see one of many PROBLEMS !</a:t>
            </a:r>
          </a:p>
          <a:p>
            <a:endParaRPr lang="en-GB" b="1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All deities in cross-legged position with horns or antlers are conventionally called ‘</a:t>
            </a:r>
            <a:r>
              <a:rPr lang="en-GB" b="1" dirty="0" err="1">
                <a:solidFill>
                  <a:srgbClr val="FFFF00"/>
                </a:solidFill>
              </a:rPr>
              <a:t>Cernunnos</a:t>
            </a:r>
            <a:r>
              <a:rPr lang="en-GB" b="1" dirty="0">
                <a:solidFill>
                  <a:srgbClr val="FFFF00"/>
                </a:solidFill>
              </a:rPr>
              <a:t>’ !</a:t>
            </a:r>
          </a:p>
        </p:txBody>
      </p:sp>
      <p:pic>
        <p:nvPicPr>
          <p:cNvPr id="4" name="Picture 3" descr="A close up of a rock&#10;&#10;Description automatically generated">
            <a:extLst>
              <a:ext uri="{FF2B5EF4-FFF2-40B4-BE49-F238E27FC236}">
                <a16:creationId xmlns:a16="http://schemas.microsoft.com/office/drawing/2014/main" id="{C46D3A5E-D429-4C2D-9A59-08787FE273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0879" y="4263618"/>
            <a:ext cx="2664426" cy="2531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A close up of a statue&#10;&#10;Description automatically generated">
            <a:extLst>
              <a:ext uri="{FF2B5EF4-FFF2-40B4-BE49-F238E27FC236}">
                <a16:creationId xmlns:a16="http://schemas.microsoft.com/office/drawing/2014/main" id="{9E44191B-9732-47FD-AA3A-DA3D5838B8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502" b="95679" l="9961" r="89844">
                        <a14:foregroundMark x1="56836" y1="12404" x2="48535" y2="8641"/>
                        <a14:foregroundMark x1="48535" y1="8641" x2="53223" y2="12404"/>
                        <a14:foregroundMark x1="22852" y1="88014" x2="44043" y2="88223"/>
                        <a14:foregroundMark x1="44043" y1="88223" x2="54199" y2="88153"/>
                        <a14:foregroundMark x1="54199" y1="88153" x2="73047" y2="91359"/>
                        <a14:foregroundMark x1="73047" y1="91359" x2="28027" y2="91289"/>
                        <a14:foregroundMark x1="28027" y1="91289" x2="16992" y2="94216"/>
                        <a14:foregroundMark x1="75391" y1="95679" x2="72949" y2="92404"/>
                        <a14:foregroundMark x1="42480" y1="13031" x2="44336" y2="10453"/>
                        <a14:foregroundMark x1="42578" y1="11289" x2="41211" y2="116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382" y="-159481"/>
            <a:ext cx="2902128" cy="4066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FD2086-AE04-4B93-86C4-6B75693653F4}"/>
              </a:ext>
            </a:extLst>
          </p:cNvPr>
          <p:cNvSpPr txBox="1"/>
          <p:nvPr/>
        </p:nvSpPr>
        <p:spPr>
          <a:xfrm>
            <a:off x="6974007" y="2999135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CERNUNNOS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70916B-CD71-4AE8-8D42-349A9C5EE9B6}"/>
              </a:ext>
            </a:extLst>
          </p:cNvPr>
          <p:cNvSpPr/>
          <p:nvPr/>
        </p:nvSpPr>
        <p:spPr>
          <a:xfrm>
            <a:off x="7389627" y="44951"/>
            <a:ext cx="175437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‘</a:t>
            </a:r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Cernunnos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’ from </a:t>
            </a:r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Etang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-sur-</a:t>
            </a:r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Arroux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MAN Paris</a:t>
            </a:r>
          </a:p>
        </p:txBody>
      </p:sp>
    </p:spTree>
    <p:extLst>
      <p:ext uri="{BB962C8B-B14F-4D97-AF65-F5344CB8AC3E}">
        <p14:creationId xmlns:p14="http://schemas.microsoft.com/office/powerpoint/2010/main" val="32983094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098" y="9100"/>
            <a:ext cx="4754796" cy="120724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Myth &amp; Reality…</a:t>
            </a:r>
          </a:p>
          <a:p>
            <a:r>
              <a:rPr lang="en-GB" dirty="0"/>
              <a:t>We think we know some </a:t>
            </a:r>
            <a:br>
              <a:rPr lang="en-GB" dirty="0"/>
            </a:br>
            <a:r>
              <a:rPr lang="en-GB" dirty="0"/>
              <a:t>(pan-Celtic) deities, but do we…?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76167A35-5FAE-42B9-9CBD-C2740516B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847C3FB-2DDF-4BF2-AE0F-8364734F40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813" b="89297" l="10000" r="90000">
                        <a14:foregroundMark x1="79311" y1="18861" x2="79479" y2="19063"/>
                        <a14:backgroundMark x1="21979" y1="61484" x2="20313" y2="42344"/>
                        <a14:backgroundMark x1="20313" y1="42344" x2="28229" y2="27891"/>
                        <a14:backgroundMark x1="28229" y1="27891" x2="44583" y2="21406"/>
                        <a14:backgroundMark x1="44583" y1="21406" x2="66146" y2="20156"/>
                        <a14:backgroundMark x1="66146" y1="20156" x2="77813" y2="32891"/>
                        <a14:backgroundMark x1="77813" y1="32891" x2="74792" y2="60234"/>
                        <a14:backgroundMark x1="74792" y1="60234" x2="67188" y2="67188"/>
                        <a14:backgroundMark x1="67188" y1="67188" x2="25729" y2="71250"/>
                        <a14:backgroundMark x1="25729" y1="71250" x2="19896" y2="77422"/>
                        <a14:backgroundMark x1="19896" y1="77422" x2="26771" y2="84141"/>
                        <a14:backgroundMark x1="26771" y1="84141" x2="41250" y2="85313"/>
                        <a14:backgroundMark x1="41250" y1="85313" x2="83854" y2="82031"/>
                        <a14:backgroundMark x1="83854" y1="82031" x2="91979" y2="73438"/>
                        <a14:backgroundMark x1="91979" y1="73438" x2="78438" y2="14375"/>
                        <a14:backgroundMark x1="78438" y1="14375" x2="67813" y2="4609"/>
                        <a14:backgroundMark x1="67813" y1="4609" x2="51875" y2="4688"/>
                        <a14:backgroundMark x1="51875" y1="4688" x2="23646" y2="16719"/>
                        <a14:backgroundMark x1="12188" y1="13359" x2="22813" y2="8906"/>
                        <a14:backgroundMark x1="22813" y1="8906" x2="48646" y2="7734"/>
                        <a14:backgroundMark x1="48646" y1="7734" x2="69792" y2="11172"/>
                        <a14:backgroundMark x1="79375" y1="16641" x2="68958" y2="16484"/>
                        <a14:backgroundMark x1="68958" y1="16484" x2="76250" y2="19922"/>
                        <a14:backgroundMark x1="76146" y1="13203" x2="66458" y2="11250"/>
                        <a14:backgroundMark x1="66458" y1="11250" x2="74375" y2="14766"/>
                        <a14:backgroundMark x1="28958" y1="65078" x2="63438" y2="63281"/>
                        <a14:backgroundMark x1="63438" y1="63281" x2="51146" y2="66875"/>
                        <a14:backgroundMark x1="51146" y1="66875" x2="36979" y2="66563"/>
                        <a14:backgroundMark x1="36979" y1="66563" x2="47083" y2="68203"/>
                        <a14:backgroundMark x1="47083" y1="68203" x2="59062" y2="67266"/>
                        <a14:backgroundMark x1="59062" y1="67266" x2="62292" y2="674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03" t="25430" r="22144" b="34591"/>
          <a:stretch/>
        </p:blipFill>
        <p:spPr>
          <a:xfrm>
            <a:off x="212622" y="116958"/>
            <a:ext cx="3614415" cy="360443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854D44E-7DF2-4E77-95C5-5095391067F7}"/>
              </a:ext>
            </a:extLst>
          </p:cNvPr>
          <p:cNvSpPr/>
          <p:nvPr/>
        </p:nvSpPr>
        <p:spPr>
          <a:xfrm>
            <a:off x="65306" y="3959559"/>
            <a:ext cx="4458772" cy="3416320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For you to think about </a:t>
            </a:r>
            <a:r>
              <a:rPr lang="en-GB" b="1" dirty="0" err="1">
                <a:solidFill>
                  <a:srgbClr val="FFFF00"/>
                </a:solidFill>
              </a:rPr>
              <a:t>Cernunnos</a:t>
            </a:r>
            <a:r>
              <a:rPr lang="en-GB" b="1" dirty="0">
                <a:solidFill>
                  <a:srgbClr val="FFFF00"/>
                </a:solidFill>
              </a:rPr>
              <a:t>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FF00"/>
                </a:solidFill>
              </a:rPr>
              <a:t>Can you work out differences between the representations…?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FF00"/>
                </a:solidFill>
              </a:rPr>
              <a:t>What do his ‘attributes’ mean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FF00"/>
                </a:solidFill>
              </a:rPr>
              <a:t>Check: where is the term ‘</a:t>
            </a:r>
            <a:r>
              <a:rPr lang="en-GB" b="1" dirty="0" err="1">
                <a:solidFill>
                  <a:srgbClr val="FFFF00"/>
                </a:solidFill>
              </a:rPr>
              <a:t>Cernunnos</a:t>
            </a:r>
            <a:r>
              <a:rPr lang="en-GB" b="1" dirty="0">
                <a:solidFill>
                  <a:srgbClr val="FFFF00"/>
                </a:solidFill>
              </a:rPr>
              <a:t>’ actually attested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FF00"/>
                </a:solidFill>
              </a:rPr>
              <a:t>Etymology of ‘</a:t>
            </a:r>
            <a:r>
              <a:rPr lang="en-GB" b="1" dirty="0" err="1">
                <a:solidFill>
                  <a:srgbClr val="FFFF00"/>
                </a:solidFill>
              </a:rPr>
              <a:t>Cernunnos</a:t>
            </a:r>
            <a:r>
              <a:rPr lang="en-GB" b="1" dirty="0">
                <a:solidFill>
                  <a:srgbClr val="FFFF00"/>
                </a:solidFill>
              </a:rPr>
              <a:t>’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FF00"/>
                </a:solidFill>
              </a:rPr>
              <a:t>Was there ever a god ‘</a:t>
            </a:r>
            <a:r>
              <a:rPr lang="en-GB" b="1" dirty="0" err="1">
                <a:solidFill>
                  <a:srgbClr val="FFFF00"/>
                </a:solidFill>
              </a:rPr>
              <a:t>Cernunnos</a:t>
            </a:r>
            <a:r>
              <a:rPr lang="en-GB" b="1" dirty="0">
                <a:solidFill>
                  <a:srgbClr val="FFFF00"/>
                </a:solidFill>
              </a:rPr>
              <a:t>’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 or do these representations represent something different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dirty="0">
              <a:solidFill>
                <a:srgbClr val="FFFF00"/>
              </a:solidFill>
            </a:endParaRPr>
          </a:p>
        </p:txBody>
      </p:sp>
      <p:pic>
        <p:nvPicPr>
          <p:cNvPr id="4" name="Picture 3" descr="A close up of a rock&#10;&#10;Description automatically generated">
            <a:extLst>
              <a:ext uri="{FF2B5EF4-FFF2-40B4-BE49-F238E27FC236}">
                <a16:creationId xmlns:a16="http://schemas.microsoft.com/office/drawing/2014/main" id="{C46D3A5E-D429-4C2D-9A59-08787FE273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0879" y="4263618"/>
            <a:ext cx="2664426" cy="2531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A close up of a statue&#10;&#10;Description automatically generated">
            <a:extLst>
              <a:ext uri="{FF2B5EF4-FFF2-40B4-BE49-F238E27FC236}">
                <a16:creationId xmlns:a16="http://schemas.microsoft.com/office/drawing/2014/main" id="{9E44191B-9732-47FD-AA3A-DA3D5838B8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502" b="95679" l="9961" r="89844">
                        <a14:foregroundMark x1="56836" y1="12404" x2="48535" y2="8641"/>
                        <a14:foregroundMark x1="48535" y1="8641" x2="53223" y2="12404"/>
                        <a14:foregroundMark x1="22852" y1="88014" x2="44043" y2="88223"/>
                        <a14:foregroundMark x1="44043" y1="88223" x2="54199" y2="88153"/>
                        <a14:foregroundMark x1="54199" y1="88153" x2="73047" y2="91359"/>
                        <a14:foregroundMark x1="73047" y1="91359" x2="28027" y2="91289"/>
                        <a14:foregroundMark x1="28027" y1="91289" x2="16992" y2="94216"/>
                        <a14:foregroundMark x1="75391" y1="95679" x2="72949" y2="92404"/>
                        <a14:foregroundMark x1="42480" y1="13031" x2="44336" y2="10453"/>
                        <a14:foregroundMark x1="42578" y1="11289" x2="41211" y2="116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382" y="-159481"/>
            <a:ext cx="2902128" cy="4066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FD2086-AE04-4B93-86C4-6B75693653F4}"/>
              </a:ext>
            </a:extLst>
          </p:cNvPr>
          <p:cNvSpPr txBox="1"/>
          <p:nvPr/>
        </p:nvSpPr>
        <p:spPr>
          <a:xfrm>
            <a:off x="6974007" y="2999135"/>
            <a:ext cx="1874292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CERNUNNOS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70916B-CD71-4AE8-8D42-349A9C5EE9B6}"/>
              </a:ext>
            </a:extLst>
          </p:cNvPr>
          <p:cNvSpPr/>
          <p:nvPr/>
        </p:nvSpPr>
        <p:spPr>
          <a:xfrm>
            <a:off x="7389627" y="44951"/>
            <a:ext cx="175437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‘</a:t>
            </a:r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Cernunnos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’ from </a:t>
            </a:r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Etang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-sur-</a:t>
            </a:r>
            <a:r>
              <a:rPr lang="en-GB" sz="1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Arroux</a:t>
            </a:r>
            <a:r>
              <a:rPr lang="en-GB" sz="1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MAN Paris</a:t>
            </a:r>
          </a:p>
        </p:txBody>
      </p:sp>
    </p:spTree>
    <p:extLst>
      <p:ext uri="{BB962C8B-B14F-4D97-AF65-F5344CB8AC3E}">
        <p14:creationId xmlns:p14="http://schemas.microsoft.com/office/powerpoint/2010/main" val="7483777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75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25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098" y="9100"/>
            <a:ext cx="4754796" cy="120724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Myth &amp; Reality…</a:t>
            </a:r>
          </a:p>
          <a:p>
            <a:r>
              <a:rPr lang="en-GB" dirty="0"/>
              <a:t>We think we know some </a:t>
            </a:r>
            <a:br>
              <a:rPr lang="en-GB" dirty="0"/>
            </a:br>
            <a:r>
              <a:rPr lang="en-GB" dirty="0"/>
              <a:t>(pan-Celtic) deities, but do we…?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847C3FB-2DDF-4BF2-AE0F-8364734F40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813" b="89297" l="10000" r="90000">
                        <a14:foregroundMark x1="79311" y1="18861" x2="79479" y2="19063"/>
                        <a14:backgroundMark x1="21979" y1="61484" x2="20313" y2="42344"/>
                        <a14:backgroundMark x1="20313" y1="42344" x2="28229" y2="27891"/>
                        <a14:backgroundMark x1="28229" y1="27891" x2="44583" y2="21406"/>
                        <a14:backgroundMark x1="44583" y1="21406" x2="66146" y2="20156"/>
                        <a14:backgroundMark x1="66146" y1="20156" x2="77813" y2="32891"/>
                        <a14:backgroundMark x1="77813" y1="32891" x2="74792" y2="60234"/>
                        <a14:backgroundMark x1="74792" y1="60234" x2="67188" y2="67188"/>
                        <a14:backgroundMark x1="67188" y1="67188" x2="25729" y2="71250"/>
                        <a14:backgroundMark x1="25729" y1="71250" x2="19896" y2="77422"/>
                        <a14:backgroundMark x1="19896" y1="77422" x2="26771" y2="84141"/>
                        <a14:backgroundMark x1="26771" y1="84141" x2="41250" y2="85313"/>
                        <a14:backgroundMark x1="41250" y1="85313" x2="83854" y2="82031"/>
                        <a14:backgroundMark x1="83854" y1="82031" x2="91979" y2="73438"/>
                        <a14:backgroundMark x1="91979" y1="73438" x2="78438" y2="14375"/>
                        <a14:backgroundMark x1="78438" y1="14375" x2="67813" y2="4609"/>
                        <a14:backgroundMark x1="67813" y1="4609" x2="51875" y2="4688"/>
                        <a14:backgroundMark x1="51875" y1="4688" x2="23646" y2="16719"/>
                        <a14:backgroundMark x1="12188" y1="13359" x2="22813" y2="8906"/>
                        <a14:backgroundMark x1="22813" y1="8906" x2="48646" y2="7734"/>
                        <a14:backgroundMark x1="48646" y1="7734" x2="69792" y2="11172"/>
                        <a14:backgroundMark x1="79375" y1="16641" x2="68958" y2="16484"/>
                        <a14:backgroundMark x1="68958" y1="16484" x2="76250" y2="19922"/>
                        <a14:backgroundMark x1="76146" y1="13203" x2="66458" y2="11250"/>
                        <a14:backgroundMark x1="66458" y1="11250" x2="74375" y2="14766"/>
                        <a14:backgroundMark x1="28958" y1="65078" x2="63438" y2="63281"/>
                        <a14:backgroundMark x1="63438" y1="63281" x2="51146" y2="66875"/>
                        <a14:backgroundMark x1="51146" y1="66875" x2="36979" y2="66563"/>
                        <a14:backgroundMark x1="36979" y1="66563" x2="47083" y2="68203"/>
                        <a14:backgroundMark x1="47083" y1="68203" x2="59062" y2="67266"/>
                        <a14:backgroundMark x1="59062" y1="67266" x2="62292" y2="674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403" t="25430" r="22144" b="34591"/>
          <a:stretch/>
        </p:blipFill>
        <p:spPr>
          <a:xfrm>
            <a:off x="212622" y="116958"/>
            <a:ext cx="3614415" cy="3604437"/>
          </a:xfrm>
          <a:prstGeom prst="rect">
            <a:avLst/>
          </a:prstGeom>
        </p:spPr>
      </p:pic>
      <p:pic>
        <p:nvPicPr>
          <p:cNvPr id="7" name="Picture 6" descr="A picture containing text, building&#10;&#10;Description automatically generated">
            <a:extLst>
              <a:ext uri="{FF2B5EF4-FFF2-40B4-BE49-F238E27FC236}">
                <a16:creationId xmlns:a16="http://schemas.microsoft.com/office/drawing/2014/main" id="{DAA08A15-AB61-4903-8078-53DA324A40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999" y="1437258"/>
            <a:ext cx="2524799" cy="38755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29F9122-3CCB-4465-AED4-9E9A6ECA08C4}"/>
              </a:ext>
            </a:extLst>
          </p:cNvPr>
          <p:cNvSpPr/>
          <p:nvPr/>
        </p:nvSpPr>
        <p:spPr>
          <a:xfrm>
            <a:off x="3996487" y="116958"/>
            <a:ext cx="4871067" cy="120032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Some resources: look at entries in encyclopaedias, like those by Miranda Green, John Koch and James MacKillop.</a:t>
            </a:r>
          </a:p>
          <a:p>
            <a:r>
              <a:rPr lang="en-GB" b="1" spc="300" dirty="0">
                <a:solidFill>
                  <a:srgbClr val="FFFF00"/>
                </a:solidFill>
              </a:rPr>
              <a:t>But you need to be critical !</a:t>
            </a:r>
            <a:endParaRPr lang="en-GB" spc="300" dirty="0"/>
          </a:p>
        </p:txBody>
      </p:sp>
      <p:pic>
        <p:nvPicPr>
          <p:cNvPr id="16" name="Picture 15" descr="A close up of a sign&#10;&#10;Description automatically generated">
            <a:extLst>
              <a:ext uri="{FF2B5EF4-FFF2-40B4-BE49-F238E27FC236}">
                <a16:creationId xmlns:a16="http://schemas.microsoft.com/office/drawing/2014/main" id="{245DB627-EDEE-40EA-92EA-E47D2F1443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020" y="1289585"/>
            <a:ext cx="2332419" cy="3592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 descr="A picture containing photo&#10;&#10;Description automatically generated">
            <a:extLst>
              <a:ext uri="{FF2B5EF4-FFF2-40B4-BE49-F238E27FC236}">
                <a16:creationId xmlns:a16="http://schemas.microsoft.com/office/drawing/2014/main" id="{0F9D7D9E-4C11-425F-945F-F0AE345C403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519" y="3272377"/>
            <a:ext cx="2258926" cy="322543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E755460-6A05-4D41-9610-70674EE7EBF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3" t="3173" r="21717" b="6570"/>
          <a:stretch/>
        </p:blipFill>
        <p:spPr>
          <a:xfrm>
            <a:off x="0" y="3208813"/>
            <a:ext cx="2435926" cy="37570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AFC7337-5DD4-4C6B-9EC1-845E03934DC5}"/>
              </a:ext>
            </a:extLst>
          </p:cNvPr>
          <p:cNvSpPr/>
          <p:nvPr/>
        </p:nvSpPr>
        <p:spPr>
          <a:xfrm>
            <a:off x="255250" y="5817712"/>
            <a:ext cx="2038963" cy="923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Standard work for Celtic etymology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23058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67AC0348-DE41-4B7A-B255-F6F2CDAF3B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91532F-74B6-4633-BBC1-C18846D25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E7A64-BBFD-4F5F-A4A4-66EF4593BD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261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wind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71649EC0-B22A-4E0E-985C-ED8BA00A3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5AC1B1E-A0B5-441B-B3AA-06763ECA53FB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Timeline…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D761BE-7970-47FA-B13C-AE7C1A5386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triangl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833003" y="3078098"/>
            <a:ext cx="219930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Mabinogi</a:t>
            </a:r>
            <a:endParaRPr lang="en-GB" sz="135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Cúailnge</a:t>
            </a:r>
            <a:endParaRPr lang="en-GB" sz="135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236091" y="2273304"/>
            <a:ext cx="434353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4631709"/>
            <a:ext cx="3110719" cy="1345547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95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7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2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75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75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25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275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40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25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6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775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025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2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2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/>
      <p:bldP spid="11" grpId="0" animBg="1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/>
      <p:bldP spid="19" grpId="0" animBg="1"/>
      <p:bldP spid="20" grpId="0" animBg="1"/>
      <p:bldP spid="22" grpId="0"/>
      <p:bldP spid="23" grpId="0" animBg="1"/>
      <p:bldP spid="24" grpId="0"/>
      <p:bldP spid="25" grpId="0"/>
      <p:bldP spid="26" grpId="0" animBg="1"/>
      <p:bldP spid="27" grpId="0"/>
      <p:bldP spid="28" grpId="0" animBg="1"/>
      <p:bldP spid="29" grpId="0" animBg="1"/>
      <p:bldP spid="30" grpId="0" animBg="1"/>
      <p:bldP spid="31" grpId="0" animBg="1"/>
      <p:bldP spid="32" grpId="0"/>
      <p:bldP spid="33" grpId="0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05B0A8B7-6C6D-4F05-A7F7-915AB407C7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7" y="0"/>
            <a:ext cx="9143993" cy="68580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99B56543-1EFB-447A-A2D1-1E0A324ACE80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Timeline…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FAAF6-ACCF-4400-A855-5CE21CBFA2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3B74298B-830E-452B-94F6-E9AC26DF0F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2625090" y="200211"/>
            <a:ext cx="1724025" cy="1254125"/>
          </a:xfr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triangl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729824" y="2869206"/>
            <a:ext cx="27254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Mabinogi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Cúailnge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316962" y="2333157"/>
            <a:ext cx="39311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4631709"/>
            <a:ext cx="3110719" cy="1345547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1468CE0-3845-47C0-BC1E-3115FC9A224C}"/>
              </a:ext>
            </a:extLst>
          </p:cNvPr>
          <p:cNvCxnSpPr>
            <a:cxnSpLocks/>
            <a:stCxn id="6" idx="2"/>
            <a:endCxn id="11" idx="1"/>
          </p:cNvCxnSpPr>
          <p:nvPr/>
        </p:nvCxnSpPr>
        <p:spPr>
          <a:xfrm flipH="1">
            <a:off x="2798702" y="1454336"/>
            <a:ext cx="688401" cy="2771187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38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C9F8270-A640-49CD-AB9A-C4AA8A26E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28" y="1823086"/>
            <a:ext cx="1169673" cy="1632863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1A87B59-583A-4C32-96A1-BD172D7065BB}"/>
              </a:ext>
            </a:extLst>
          </p:cNvPr>
          <p:cNvCxnSpPr>
            <a:cxnSpLocks/>
            <a:stCxn id="39" idx="2"/>
            <a:endCxn id="43" idx="1"/>
          </p:cNvCxnSpPr>
          <p:nvPr/>
        </p:nvCxnSpPr>
        <p:spPr>
          <a:xfrm>
            <a:off x="667064" y="3455949"/>
            <a:ext cx="718811" cy="793595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B21D45CF-AC4E-4A54-830B-C68DE00BF4D5}"/>
              </a:ext>
            </a:extLst>
          </p:cNvPr>
          <p:cNvSpPr/>
          <p:nvPr/>
        </p:nvSpPr>
        <p:spPr>
          <a:xfrm>
            <a:off x="1158656" y="4198168"/>
            <a:ext cx="1551548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pic>
        <p:nvPicPr>
          <p:cNvPr id="46" name="Picture 45" descr="A picture containing container&#10;&#10;Description generated with high confidence">
            <a:extLst>
              <a:ext uri="{FF2B5EF4-FFF2-40B4-BE49-F238E27FC236}">
                <a16:creationId xmlns:a16="http://schemas.microsoft.com/office/drawing/2014/main" id="{F6F61E4D-0EEA-465E-9E07-4EE434E19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447" y="1109272"/>
            <a:ext cx="1852487" cy="1235728"/>
          </a:xfrm>
          <a:prstGeom prst="rect">
            <a:avLst/>
          </a:prstGeom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2E85A5B-B11C-4FD7-B89B-FA9C88016ED9}"/>
              </a:ext>
            </a:extLst>
          </p:cNvPr>
          <p:cNvCxnSpPr>
            <a:cxnSpLocks/>
          </p:cNvCxnSpPr>
          <p:nvPr/>
        </p:nvCxnSpPr>
        <p:spPr>
          <a:xfrm flipH="1">
            <a:off x="1755865" y="2355686"/>
            <a:ext cx="279923" cy="2043849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BC68397D-DB5B-439D-B27F-18C401C85AEB}"/>
              </a:ext>
            </a:extLst>
          </p:cNvPr>
          <p:cNvSpPr/>
          <p:nvPr/>
        </p:nvSpPr>
        <p:spPr>
          <a:xfrm>
            <a:off x="1644027" y="4225524"/>
            <a:ext cx="283699" cy="293422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5" name="Picture 54" descr="A picture containing floor, building, fireplace, living&#10;&#10;Description generated with very high confidence">
            <a:extLst>
              <a:ext uri="{FF2B5EF4-FFF2-40B4-BE49-F238E27FC236}">
                <a16:creationId xmlns:a16="http://schemas.microsoft.com/office/drawing/2014/main" id="{225CB0F9-D16E-4143-9370-EB7F6B74FE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6225" y="894762"/>
            <a:ext cx="841668" cy="2658681"/>
          </a:xfrm>
          <a:prstGeom prst="rect">
            <a:avLst/>
          </a:prstGeom>
        </p:spPr>
      </p:pic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2D4B1B0E-E942-4663-913F-C2DC3DACDFCE}"/>
              </a:ext>
            </a:extLst>
          </p:cNvPr>
          <p:cNvCxnSpPr>
            <a:cxnSpLocks/>
            <a:stCxn id="55" idx="2"/>
            <a:endCxn id="15" idx="1"/>
          </p:cNvCxnSpPr>
          <p:nvPr/>
        </p:nvCxnSpPr>
        <p:spPr>
          <a:xfrm flipH="1">
            <a:off x="3529896" y="3553443"/>
            <a:ext cx="797163" cy="600761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08F8243-F47D-4C24-8633-10B6411A86B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711" b="91797" l="55158" r="98000">
                        <a14:foregroundMark x1="53895" y1="46875" x2="57263" y2="24609"/>
                        <a14:foregroundMark x1="57263" y1="24609" x2="65368" y2="11914"/>
                        <a14:foregroundMark x1="65368" y1="11914" x2="75263" y2="5078"/>
                        <a14:foregroundMark x1="75263" y1="5078" x2="86211" y2="8008"/>
                        <a14:foregroundMark x1="86211" y1="8008" x2="92105" y2="21289"/>
                        <a14:foregroundMark x1="96211" y1="34766" x2="98105" y2="54883"/>
                        <a14:foregroundMark x1="98105" y1="54883" x2="95474" y2="63672"/>
                        <a14:foregroundMark x1="86421" y1="88281" x2="86316" y2="89063"/>
                        <a14:foregroundMark x1="86316" y1="89063" x2="68000" y2="85938"/>
                        <a14:foregroundMark x1="63789" y1="85742" x2="74421" y2="91992"/>
                        <a14:foregroundMark x1="74421" y1="91992" x2="80632" y2="91016"/>
                        <a14:foregroundMark x1="81263" y1="8008" x2="70316" y2="4883"/>
                        <a14:foregroundMark x1="70316" y1="4883" x2="76211" y2="3711"/>
                      </a14:backgroundRemoval>
                    </a14:imgEffect>
                  </a14:imgLayer>
                </a14:imgProps>
              </a:ext>
            </a:extLst>
          </a:blip>
          <a:srcRect l="50410"/>
          <a:stretch/>
        </p:blipFill>
        <p:spPr>
          <a:xfrm>
            <a:off x="1967472" y="1910424"/>
            <a:ext cx="1213859" cy="1319218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8C697B2-713C-4DF5-8D9B-1A5D4E81300D}"/>
              </a:ext>
            </a:extLst>
          </p:cNvPr>
          <p:cNvCxnSpPr>
            <a:cxnSpLocks/>
          </p:cNvCxnSpPr>
          <p:nvPr/>
        </p:nvCxnSpPr>
        <p:spPr>
          <a:xfrm flipH="1">
            <a:off x="2152598" y="3129534"/>
            <a:ext cx="482605" cy="106863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9" name="Picture 68" descr="A statue of a person&#10;&#10;Description generated with very high confidence">
            <a:extLst>
              <a:ext uri="{FF2B5EF4-FFF2-40B4-BE49-F238E27FC236}">
                <a16:creationId xmlns:a16="http://schemas.microsoft.com/office/drawing/2014/main" id="{E74A2EC6-D82D-436F-A890-E51D0A32273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20686" y="726520"/>
            <a:ext cx="1685925" cy="2193131"/>
          </a:xfrm>
          <a:prstGeom prst="rect">
            <a:avLst/>
          </a:prstGeom>
        </p:spPr>
      </p:pic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0AC817D3-BB15-49E5-8A2B-1DBD9767CE22}"/>
              </a:ext>
            </a:extLst>
          </p:cNvPr>
          <p:cNvCxnSpPr>
            <a:cxnSpLocks/>
            <a:endCxn id="74" idx="0"/>
          </p:cNvCxnSpPr>
          <p:nvPr/>
        </p:nvCxnSpPr>
        <p:spPr>
          <a:xfrm flipH="1">
            <a:off x="4464443" y="2669624"/>
            <a:ext cx="983070" cy="153337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al 73">
            <a:extLst>
              <a:ext uri="{FF2B5EF4-FFF2-40B4-BE49-F238E27FC236}">
                <a16:creationId xmlns:a16="http://schemas.microsoft.com/office/drawing/2014/main" id="{380B4EC0-B141-4B62-88F7-9016731CA349}"/>
              </a:ext>
            </a:extLst>
          </p:cNvPr>
          <p:cNvSpPr/>
          <p:nvPr/>
        </p:nvSpPr>
        <p:spPr>
          <a:xfrm>
            <a:off x="3924711" y="4202998"/>
            <a:ext cx="1079463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58FFAED9-3328-4C03-9F43-3BB1DFEE05AD}"/>
              </a:ext>
            </a:extLst>
          </p:cNvPr>
          <p:cNvCxnSpPr>
            <a:cxnSpLocks/>
            <a:stCxn id="77" idx="2"/>
            <a:endCxn id="74" idx="7"/>
          </p:cNvCxnSpPr>
          <p:nvPr/>
        </p:nvCxnSpPr>
        <p:spPr>
          <a:xfrm flipH="1">
            <a:off x="4846091" y="3874614"/>
            <a:ext cx="1627387" cy="379760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4" name="Picture 83" descr="A statue of a person&#10;&#10;Description generated with very high confidence">
            <a:extLst>
              <a:ext uri="{FF2B5EF4-FFF2-40B4-BE49-F238E27FC236}">
                <a16:creationId xmlns:a16="http://schemas.microsoft.com/office/drawing/2014/main" id="{F7C1BFD0-6F11-4615-BC32-672542ADC5E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672" b="96947" l="5200" r="95200">
                        <a14:foregroundMark x1="28400" y1="83588" x2="47600" y2="97328"/>
                        <a14:foregroundMark x1="55727" y1="97195" x2="70800" y2="96947"/>
                        <a14:foregroundMark x1="49905" y1="97290" x2="54238" y2="97219"/>
                        <a14:foregroundMark x1="47600" y1="97328" x2="48682" y2="97310"/>
                        <a14:foregroundMark x1="70800" y1="96947" x2="80400" y2="85878"/>
                        <a14:foregroundMark x1="69600" y1="7634" x2="70000" y2="30534"/>
                        <a14:foregroundMark x1="32000" y1="11069" x2="27600" y2="12595"/>
                        <a14:foregroundMark x1="10814" y1="46303" x2="12800" y2="41985"/>
                        <a14:foregroundMark x1="5600" y1="57634" x2="10704" y2="46540"/>
                        <a14:foregroundMark x1="51192" y1="52034" x2="51200" y2="51908"/>
                        <a14:foregroundMark x1="49600" y1="76718" x2="49637" y2="76149"/>
                        <a14:foregroundMark x1="70000" y1="3053" x2="70000" y2="3053"/>
                        <a14:foregroundMark x1="42449" y1="84950" x2="42400" y2="85878"/>
                        <a14:foregroundMark x1="45664" y1="86916" x2="47526" y2="87508"/>
                        <a14:foregroundMark x1="42400" y1="85878" x2="42892" y2="86034"/>
                        <a14:foregroundMark x1="53430" y1="70722" x2="51600" y2="79771"/>
                        <a14:foregroundMark x1="51600" y1="79771" x2="49740" y2="75990"/>
                        <a14:foregroundMark x1="26800" y1="3435" x2="30000" y2="9542"/>
                        <a14:foregroundMark x1="95200" y1="53435" x2="87600" y2="46947"/>
                        <a14:foregroundMark x1="80400" y1="88550" x2="81200" y2="79771"/>
                        <a14:backgroundMark x1="9200" y1="78244" x2="14800" y2="56489"/>
                        <a14:backgroundMark x1="14800" y1="56489" x2="14000" y2="54962"/>
                        <a14:backgroundMark x1="43600" y1="59924" x2="42400" y2="69466"/>
                        <a14:backgroundMark x1="56000" y1="58397" x2="54400" y2="64504"/>
                        <a14:backgroundMark x1="54800" y1="52672" x2="53600" y2="58779"/>
                        <a14:backgroundMark x1="47600" y1="83969" x2="42400" y2="74809"/>
                        <a14:backgroundMark x1="42400" y1="69847" x2="54000" y2="69466"/>
                        <a14:backgroundMark x1="83840" y1="72075" x2="78000" y2="79389"/>
                        <a14:backgroundMark x1="90800" y1="63359" x2="85161" y2="70421"/>
                        <a14:backgroundMark x1="51600" y1="89313" x2="51600" y2="77099"/>
                        <a14:backgroundMark x1="14400" y1="54580" x2="18000" y2="40076"/>
                        <a14:backgroundMark x1="46800" y1="89695" x2="40800" y2="80916"/>
                        <a14:backgroundMark x1="52800" y1="83969" x2="53600" y2="69084"/>
                        <a14:backgroundMark x1="50400" y1="82443" x2="50800" y2="70611"/>
                        <a14:backgroundMark x1="79600" y1="77481" x2="78800" y2="6755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43711" y="834976"/>
            <a:ext cx="1985072" cy="2080355"/>
          </a:xfrm>
          <a:prstGeom prst="rect">
            <a:avLst/>
          </a:prstGeom>
        </p:spPr>
      </p:pic>
      <p:pic>
        <p:nvPicPr>
          <p:cNvPr id="77" name="Picture 76" descr="A sign on the side of a brick building&#10;&#10;Description generated with very high confidence">
            <a:extLst>
              <a:ext uri="{FF2B5EF4-FFF2-40B4-BE49-F238E27FC236}">
                <a16:creationId xmlns:a16="http://schemas.microsoft.com/office/drawing/2014/main" id="{E1DE4FB9-32DE-4A5F-8989-DC87D163393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762087" y="2263027"/>
            <a:ext cx="1422781" cy="1611587"/>
          </a:xfrm>
          <a:prstGeom prst="rect">
            <a:avLst/>
          </a:prstGeom>
        </p:spPr>
      </p:pic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8E7AD9E1-A8CD-47F1-8403-7ADAE282C018}"/>
              </a:ext>
            </a:extLst>
          </p:cNvPr>
          <p:cNvCxnSpPr>
            <a:cxnSpLocks/>
          </p:cNvCxnSpPr>
          <p:nvPr/>
        </p:nvCxnSpPr>
        <p:spPr>
          <a:xfrm flipH="1">
            <a:off x="4743671" y="1798425"/>
            <a:ext cx="1915811" cy="2427501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233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25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2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25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50"/>
                            </p:stCondLst>
                            <p:childTnLst>
                              <p:par>
                                <p:cTn id="4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2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2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53" grpId="0" animBg="1"/>
      <p:bldP spid="7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54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CB802766-8846-4F8C-AAFD-910B50332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-33582" y="40878"/>
            <a:ext cx="9177582" cy="6817121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0B6E9483-F064-4F58-9891-4C81585F9A1E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Timeline…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7A22EC-1D72-42E1-B1FB-AD838CF150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3B74298B-830E-452B-94F6-E9AC26DF0F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0" y="874713"/>
            <a:ext cx="1724025" cy="1254125"/>
          </a:xfr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non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889805" y="3089222"/>
            <a:ext cx="19096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Mabinogi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Cúailnge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316962" y="2333157"/>
            <a:ext cx="39311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4631709"/>
            <a:ext cx="3110719" cy="1345547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9" name="Picture 38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C9F8270-A640-49CD-AB9A-C4AA8A26E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28" y="1823086"/>
            <a:ext cx="1169673" cy="1632863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1A87B59-583A-4C32-96A1-BD172D7065BB}"/>
              </a:ext>
            </a:extLst>
          </p:cNvPr>
          <p:cNvCxnSpPr>
            <a:cxnSpLocks/>
            <a:stCxn id="39" idx="2"/>
            <a:endCxn id="43" idx="1"/>
          </p:cNvCxnSpPr>
          <p:nvPr/>
        </p:nvCxnSpPr>
        <p:spPr>
          <a:xfrm>
            <a:off x="667064" y="3455949"/>
            <a:ext cx="718811" cy="793595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B21D45CF-AC4E-4A54-830B-C68DE00BF4D5}"/>
              </a:ext>
            </a:extLst>
          </p:cNvPr>
          <p:cNvSpPr/>
          <p:nvPr/>
        </p:nvSpPr>
        <p:spPr>
          <a:xfrm>
            <a:off x="1158656" y="4198168"/>
            <a:ext cx="1551548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6" name="Picture 45" descr="A picture containing container&#10;&#10;Description generated with high confidence">
            <a:extLst>
              <a:ext uri="{FF2B5EF4-FFF2-40B4-BE49-F238E27FC236}">
                <a16:creationId xmlns:a16="http://schemas.microsoft.com/office/drawing/2014/main" id="{F6F61E4D-0EEA-465E-9E07-4EE434E19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447" y="1109272"/>
            <a:ext cx="1852487" cy="1235728"/>
          </a:xfrm>
          <a:prstGeom prst="rect">
            <a:avLst/>
          </a:prstGeom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2E85A5B-B11C-4FD7-B89B-FA9C88016ED9}"/>
              </a:ext>
            </a:extLst>
          </p:cNvPr>
          <p:cNvCxnSpPr>
            <a:cxnSpLocks/>
          </p:cNvCxnSpPr>
          <p:nvPr/>
        </p:nvCxnSpPr>
        <p:spPr>
          <a:xfrm flipH="1">
            <a:off x="1755865" y="2355686"/>
            <a:ext cx="279923" cy="2043849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BC68397D-DB5B-439D-B27F-18C401C85AEB}"/>
              </a:ext>
            </a:extLst>
          </p:cNvPr>
          <p:cNvSpPr/>
          <p:nvPr/>
        </p:nvSpPr>
        <p:spPr>
          <a:xfrm>
            <a:off x="1644027" y="4225524"/>
            <a:ext cx="283699" cy="293422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4" name="Picture 6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08F8243-F47D-4C24-8633-10B6411A86B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711" b="91797" l="55158" r="98000">
                        <a14:foregroundMark x1="53895" y1="46875" x2="57263" y2="24609"/>
                        <a14:foregroundMark x1="57263" y1="24609" x2="65368" y2="11914"/>
                        <a14:foregroundMark x1="65368" y1="11914" x2="75263" y2="5078"/>
                        <a14:foregroundMark x1="75263" y1="5078" x2="86211" y2="8008"/>
                        <a14:foregroundMark x1="86211" y1="8008" x2="92105" y2="21289"/>
                        <a14:foregroundMark x1="96211" y1="34766" x2="98105" y2="54883"/>
                        <a14:foregroundMark x1="98105" y1="54883" x2="95474" y2="63672"/>
                        <a14:foregroundMark x1="86421" y1="88281" x2="86316" y2="89063"/>
                        <a14:foregroundMark x1="86316" y1="89063" x2="68000" y2="85938"/>
                        <a14:foregroundMark x1="63789" y1="85742" x2="74421" y2="91992"/>
                        <a14:foregroundMark x1="74421" y1="91992" x2="80632" y2="91016"/>
                        <a14:foregroundMark x1="81263" y1="8008" x2="70316" y2="4883"/>
                        <a14:foregroundMark x1="70316" y1="4883" x2="76211" y2="3711"/>
                      </a14:backgroundRemoval>
                    </a14:imgEffect>
                  </a14:imgLayer>
                </a14:imgProps>
              </a:ext>
            </a:extLst>
          </a:blip>
          <a:srcRect l="50410"/>
          <a:stretch/>
        </p:blipFill>
        <p:spPr>
          <a:xfrm>
            <a:off x="1967472" y="1910424"/>
            <a:ext cx="1213859" cy="1319218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8C697B2-713C-4DF5-8D9B-1A5D4E81300D}"/>
              </a:ext>
            </a:extLst>
          </p:cNvPr>
          <p:cNvCxnSpPr>
            <a:cxnSpLocks/>
          </p:cNvCxnSpPr>
          <p:nvPr/>
        </p:nvCxnSpPr>
        <p:spPr>
          <a:xfrm flipH="1">
            <a:off x="2152598" y="3129534"/>
            <a:ext cx="482605" cy="106863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al 73">
            <a:extLst>
              <a:ext uri="{FF2B5EF4-FFF2-40B4-BE49-F238E27FC236}">
                <a16:creationId xmlns:a16="http://schemas.microsoft.com/office/drawing/2014/main" id="{380B4EC0-B141-4B62-88F7-9016731CA349}"/>
              </a:ext>
            </a:extLst>
          </p:cNvPr>
          <p:cNvSpPr/>
          <p:nvPr/>
        </p:nvSpPr>
        <p:spPr>
          <a:xfrm>
            <a:off x="3924711" y="4202998"/>
            <a:ext cx="1079463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DE70506A-675D-494D-B3ED-F892A272D60E}"/>
              </a:ext>
            </a:extLst>
          </p:cNvPr>
          <p:cNvSpPr/>
          <p:nvPr/>
        </p:nvSpPr>
        <p:spPr>
          <a:xfrm>
            <a:off x="8825967" y="4157486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497BCBC-0869-4961-B156-69418EAF5EC2}"/>
              </a:ext>
            </a:extLst>
          </p:cNvPr>
          <p:cNvSpPr txBox="1"/>
          <p:nvPr/>
        </p:nvSpPr>
        <p:spPr>
          <a:xfrm rot="18445624">
            <a:off x="8256756" y="4415626"/>
            <a:ext cx="12437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/>
              <a:t>TODAY…</a:t>
            </a:r>
            <a:endParaRPr lang="en-GB" sz="1350" dirty="0"/>
          </a:p>
        </p:txBody>
      </p:sp>
      <p:pic>
        <p:nvPicPr>
          <p:cNvPr id="36" name="Picture 35" descr="A statue of a person&#10;&#10;Description generated with high confidence">
            <a:extLst>
              <a:ext uri="{FF2B5EF4-FFF2-40B4-BE49-F238E27FC236}">
                <a16:creationId xmlns:a16="http://schemas.microsoft.com/office/drawing/2014/main" id="{7892011A-3EA6-47C7-B67C-315E9791FA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2" y="940684"/>
            <a:ext cx="3207733" cy="2405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" name="Picture 40" descr="A stone statue of a person&#10;&#10;Description generated with high confidence">
            <a:extLst>
              <a:ext uri="{FF2B5EF4-FFF2-40B4-BE49-F238E27FC236}">
                <a16:creationId xmlns:a16="http://schemas.microsoft.com/office/drawing/2014/main" id="{30DC8BFF-3132-469A-A167-B0AA7B93B0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5010" y="-91305"/>
            <a:ext cx="2473876" cy="2609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4" name="Picture 53" descr="An old stone building&#10;&#10;Description generated with high confidence">
            <a:extLst>
              <a:ext uri="{FF2B5EF4-FFF2-40B4-BE49-F238E27FC236}">
                <a16:creationId xmlns:a16="http://schemas.microsoft.com/office/drawing/2014/main" id="{C8B6AAF1-900D-4ADB-B3D5-A28C0B4C9BDE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0180" t="11829" r="18165" b="19248"/>
          <a:stretch/>
        </p:blipFill>
        <p:spPr>
          <a:xfrm>
            <a:off x="6993676" y="2901775"/>
            <a:ext cx="2102650" cy="28163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8" name="Picture 57" descr="A stone statue of a person&#10;&#10;Description generated with high confidence">
            <a:extLst>
              <a:ext uri="{FF2B5EF4-FFF2-40B4-BE49-F238E27FC236}">
                <a16:creationId xmlns:a16="http://schemas.microsoft.com/office/drawing/2014/main" id="{D0B5D424-88BE-4F0D-B419-ABF37B13648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41411" y="38162"/>
            <a:ext cx="2053714" cy="2631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89019710-9DE2-4054-9BE3-A2E194A29055}"/>
              </a:ext>
            </a:extLst>
          </p:cNvPr>
          <p:cNvSpPr/>
          <p:nvPr/>
        </p:nvSpPr>
        <p:spPr>
          <a:xfrm>
            <a:off x="5713143" y="337610"/>
            <a:ext cx="925076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200" dirty="0"/>
              <a:t>Hekate</a:t>
            </a:r>
          </a:p>
          <a:p>
            <a:r>
              <a:rPr lang="en-GB" sz="1200" dirty="0"/>
              <a:t>Roman</a:t>
            </a:r>
          </a:p>
          <a:p>
            <a:r>
              <a:rPr lang="en-GB" sz="1200" dirty="0"/>
              <a:t>Asia Minor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D5C452D-0435-45B6-B4FA-1D00C72F34CF}"/>
              </a:ext>
            </a:extLst>
          </p:cNvPr>
          <p:cNvSpPr/>
          <p:nvPr/>
        </p:nvSpPr>
        <p:spPr>
          <a:xfrm>
            <a:off x="7066047" y="2170414"/>
            <a:ext cx="1988912" cy="92333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350" b="1" dirty="0">
                <a:solidFill>
                  <a:srgbClr val="FFFF00"/>
                </a:solidFill>
              </a:rPr>
              <a:t>What is ‘CELTIC’ about </a:t>
            </a:r>
            <a:r>
              <a:rPr lang="en-GB" sz="1350" b="1" dirty="0" err="1">
                <a:solidFill>
                  <a:srgbClr val="FFFF00"/>
                </a:solidFill>
              </a:rPr>
              <a:t>Epona</a:t>
            </a:r>
            <a:r>
              <a:rPr lang="en-GB" sz="1350" b="1" dirty="0">
                <a:solidFill>
                  <a:srgbClr val="FFFF00"/>
                </a:solidFill>
              </a:rPr>
              <a:t> and other Celtic mother goddesses ?</a:t>
            </a:r>
          </a:p>
        </p:txBody>
      </p:sp>
      <p:pic>
        <p:nvPicPr>
          <p:cNvPr id="61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4640E485-3DAB-4778-828A-C090A8A8D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090" y="200211"/>
            <a:ext cx="1724025" cy="1254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3290C8BA-4C24-4C2D-A3FB-8D56C68AC29B}"/>
              </a:ext>
            </a:extLst>
          </p:cNvPr>
          <p:cNvSpPr/>
          <p:nvPr/>
        </p:nvSpPr>
        <p:spPr>
          <a:xfrm>
            <a:off x="5336535" y="6285156"/>
            <a:ext cx="3459024" cy="46166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400" b="1" dirty="0"/>
              <a:t>TIMELESS CONCEPTS ?</a:t>
            </a:r>
            <a:endParaRPr lang="en-GB" sz="2400" dirty="0"/>
          </a:p>
        </p:txBody>
      </p:sp>
      <p:pic>
        <p:nvPicPr>
          <p:cNvPr id="44" name="Picture 43" descr="A picture containing indoor, sitting, wall, animal&#10;&#10;Description generated with high confidence">
            <a:extLst>
              <a:ext uri="{FF2B5EF4-FFF2-40B4-BE49-F238E27FC236}">
                <a16:creationId xmlns:a16="http://schemas.microsoft.com/office/drawing/2014/main" id="{3D7C4B81-7F0B-45AD-82F4-95B6B5436F5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578524" y="2204426"/>
            <a:ext cx="2238162" cy="34026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E21B924-35A0-4B3C-8E16-00076432B7BC}"/>
              </a:ext>
            </a:extLst>
          </p:cNvPr>
          <p:cNvSpPr/>
          <p:nvPr/>
        </p:nvSpPr>
        <p:spPr>
          <a:xfrm>
            <a:off x="-27685" y="527005"/>
            <a:ext cx="2632516" cy="5078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1350" dirty="0"/>
              <a:t>Mother Goddess of </a:t>
            </a:r>
            <a:r>
              <a:rPr lang="en-GB" sz="1350" dirty="0" err="1"/>
              <a:t>Çatal</a:t>
            </a:r>
            <a:r>
              <a:rPr lang="en-GB" sz="1350" dirty="0"/>
              <a:t> </a:t>
            </a:r>
            <a:r>
              <a:rPr lang="en-GB" sz="1350" dirty="0" err="1"/>
              <a:t>Höyük</a:t>
            </a:r>
            <a:endParaRPr lang="en-GB" sz="1350" dirty="0"/>
          </a:p>
          <a:p>
            <a:r>
              <a:rPr lang="en-GB" sz="1350" dirty="0"/>
              <a:t>c. 6,000 BC !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73E5087-BC53-41D8-BE61-818B54C66B5E}"/>
              </a:ext>
            </a:extLst>
          </p:cNvPr>
          <p:cNvSpPr/>
          <p:nvPr/>
        </p:nvSpPr>
        <p:spPr>
          <a:xfrm>
            <a:off x="4678428" y="5041999"/>
            <a:ext cx="1805592" cy="5078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350" dirty="0"/>
              <a:t>Heraklion, Crete</a:t>
            </a:r>
            <a:br>
              <a:rPr lang="en-GB" sz="1350" dirty="0"/>
            </a:br>
            <a:r>
              <a:rPr lang="en-GB" sz="1350" dirty="0"/>
              <a:t>1,000 – 950 BC 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53B12EE-6CA5-4EEE-ABED-A4A39CE6748B}"/>
              </a:ext>
            </a:extLst>
          </p:cNvPr>
          <p:cNvSpPr/>
          <p:nvPr/>
        </p:nvSpPr>
        <p:spPr>
          <a:xfrm>
            <a:off x="2943411" y="470649"/>
            <a:ext cx="1805592" cy="5078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sz="1350" dirty="0"/>
              <a:t>Magna Mater </a:t>
            </a:r>
            <a:br>
              <a:rPr lang="en-GB" sz="1350" dirty="0"/>
            </a:br>
            <a:r>
              <a:rPr lang="en-GB" sz="1350" dirty="0"/>
              <a:t>Cybele</a:t>
            </a:r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93CFE46C-252B-4D52-99BD-5DCF8823D2CC}"/>
              </a:ext>
            </a:extLst>
          </p:cNvPr>
          <p:cNvCxnSpPr>
            <a:cxnSpLocks/>
          </p:cNvCxnSpPr>
          <p:nvPr/>
        </p:nvCxnSpPr>
        <p:spPr>
          <a:xfrm flipH="1">
            <a:off x="2798702" y="1454336"/>
            <a:ext cx="688401" cy="2771187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47" descr="A person standing in front of a statue&#10;&#10;Description generated with high confidence">
            <a:extLst>
              <a:ext uri="{FF2B5EF4-FFF2-40B4-BE49-F238E27FC236}">
                <a16:creationId xmlns:a16="http://schemas.microsoft.com/office/drawing/2014/main" id="{6F6499EB-9F16-49D3-8EBA-A33AAB4F3BF0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5670" t="795" r="17157" b="6556"/>
          <a:stretch/>
        </p:blipFill>
        <p:spPr>
          <a:xfrm>
            <a:off x="2934589" y="826821"/>
            <a:ext cx="1843244" cy="33897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9964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25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25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70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975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7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7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175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7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7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7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35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7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625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 animBg="1"/>
      <p:bldP spid="59" grpId="0" animBg="1"/>
      <p:bldP spid="60" grpId="0" animBg="1"/>
      <p:bldP spid="37" grpId="0" animBg="1"/>
      <p:bldP spid="45" grpId="0" animBg="1"/>
      <p:bldP spid="6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B08EFC73-51D3-41D3-8CC4-7D9D048582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-16412" y="10"/>
            <a:ext cx="9143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04BB85FF-E7AE-49E7-8C61-DB21B7930C7F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Timeline…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A7AAD-A94C-4F08-8B34-170233F58E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3B74298B-830E-452B-94F6-E9AC26DF0F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0" y="874713"/>
            <a:ext cx="1724025" cy="1254125"/>
          </a:xfr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non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889805" y="3089222"/>
            <a:ext cx="19096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Mabinogi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Cúailnge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316962" y="2333157"/>
            <a:ext cx="39311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4631709"/>
            <a:ext cx="3110719" cy="1345547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39" name="Picture 38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C9F8270-A640-49CD-AB9A-C4AA8A26E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28" y="1823086"/>
            <a:ext cx="1169673" cy="1632863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1A87B59-583A-4C32-96A1-BD172D7065BB}"/>
              </a:ext>
            </a:extLst>
          </p:cNvPr>
          <p:cNvCxnSpPr>
            <a:cxnSpLocks/>
            <a:stCxn id="39" idx="2"/>
            <a:endCxn id="43" idx="1"/>
          </p:cNvCxnSpPr>
          <p:nvPr/>
        </p:nvCxnSpPr>
        <p:spPr>
          <a:xfrm>
            <a:off x="667064" y="3455949"/>
            <a:ext cx="718811" cy="793595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B21D45CF-AC4E-4A54-830B-C68DE00BF4D5}"/>
              </a:ext>
            </a:extLst>
          </p:cNvPr>
          <p:cNvSpPr/>
          <p:nvPr/>
        </p:nvSpPr>
        <p:spPr>
          <a:xfrm>
            <a:off x="1158656" y="4198168"/>
            <a:ext cx="1551548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pic>
        <p:nvPicPr>
          <p:cNvPr id="46" name="Picture 45" descr="A picture containing container&#10;&#10;Description generated with high confidence">
            <a:extLst>
              <a:ext uri="{FF2B5EF4-FFF2-40B4-BE49-F238E27FC236}">
                <a16:creationId xmlns:a16="http://schemas.microsoft.com/office/drawing/2014/main" id="{F6F61E4D-0EEA-465E-9E07-4EE434E19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447" y="1109272"/>
            <a:ext cx="1852487" cy="1235728"/>
          </a:xfrm>
          <a:prstGeom prst="rect">
            <a:avLst/>
          </a:prstGeom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2E85A5B-B11C-4FD7-B89B-FA9C88016ED9}"/>
              </a:ext>
            </a:extLst>
          </p:cNvPr>
          <p:cNvCxnSpPr>
            <a:cxnSpLocks/>
          </p:cNvCxnSpPr>
          <p:nvPr/>
        </p:nvCxnSpPr>
        <p:spPr>
          <a:xfrm flipH="1">
            <a:off x="1755865" y="2355686"/>
            <a:ext cx="279923" cy="2043849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BC68397D-DB5B-439D-B27F-18C401C85AEB}"/>
              </a:ext>
            </a:extLst>
          </p:cNvPr>
          <p:cNvSpPr/>
          <p:nvPr/>
        </p:nvSpPr>
        <p:spPr>
          <a:xfrm>
            <a:off x="1644027" y="4225524"/>
            <a:ext cx="283699" cy="293422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64" name="Picture 6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08F8243-F47D-4C24-8633-10B6411A86B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711" b="91797" l="55158" r="98000">
                        <a14:foregroundMark x1="53895" y1="46875" x2="57263" y2="24609"/>
                        <a14:foregroundMark x1="57263" y1="24609" x2="65368" y2="11914"/>
                        <a14:foregroundMark x1="65368" y1="11914" x2="75263" y2="5078"/>
                        <a14:foregroundMark x1="75263" y1="5078" x2="86211" y2="8008"/>
                        <a14:foregroundMark x1="86211" y1="8008" x2="92105" y2="21289"/>
                        <a14:foregroundMark x1="96211" y1="34766" x2="98105" y2="54883"/>
                        <a14:foregroundMark x1="98105" y1="54883" x2="95474" y2="63672"/>
                        <a14:foregroundMark x1="86421" y1="88281" x2="86316" y2="89063"/>
                        <a14:foregroundMark x1="86316" y1="89063" x2="68000" y2="85938"/>
                        <a14:foregroundMark x1="63789" y1="85742" x2="74421" y2="91992"/>
                        <a14:foregroundMark x1="74421" y1="91992" x2="80632" y2="91016"/>
                        <a14:foregroundMark x1="81263" y1="8008" x2="70316" y2="4883"/>
                        <a14:foregroundMark x1="70316" y1="4883" x2="76211" y2="3711"/>
                      </a14:backgroundRemoval>
                    </a14:imgEffect>
                  </a14:imgLayer>
                </a14:imgProps>
              </a:ext>
            </a:extLst>
          </a:blip>
          <a:srcRect l="50410"/>
          <a:stretch/>
        </p:blipFill>
        <p:spPr>
          <a:xfrm>
            <a:off x="1967472" y="1910424"/>
            <a:ext cx="1213859" cy="1319218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8C697B2-713C-4DF5-8D9B-1A5D4E81300D}"/>
              </a:ext>
            </a:extLst>
          </p:cNvPr>
          <p:cNvCxnSpPr>
            <a:cxnSpLocks/>
          </p:cNvCxnSpPr>
          <p:nvPr/>
        </p:nvCxnSpPr>
        <p:spPr>
          <a:xfrm flipH="1">
            <a:off x="2152598" y="3129534"/>
            <a:ext cx="482605" cy="106863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al 73">
            <a:extLst>
              <a:ext uri="{FF2B5EF4-FFF2-40B4-BE49-F238E27FC236}">
                <a16:creationId xmlns:a16="http://schemas.microsoft.com/office/drawing/2014/main" id="{380B4EC0-B141-4B62-88F7-9016731CA349}"/>
              </a:ext>
            </a:extLst>
          </p:cNvPr>
          <p:cNvSpPr/>
          <p:nvPr/>
        </p:nvSpPr>
        <p:spPr>
          <a:xfrm>
            <a:off x="3924711" y="4202998"/>
            <a:ext cx="1079463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DE70506A-675D-494D-B3ED-F892A272D60E}"/>
              </a:ext>
            </a:extLst>
          </p:cNvPr>
          <p:cNvSpPr/>
          <p:nvPr/>
        </p:nvSpPr>
        <p:spPr>
          <a:xfrm>
            <a:off x="8825967" y="4157486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497BCBC-0869-4961-B156-69418EAF5EC2}"/>
              </a:ext>
            </a:extLst>
          </p:cNvPr>
          <p:cNvSpPr txBox="1"/>
          <p:nvPr/>
        </p:nvSpPr>
        <p:spPr>
          <a:xfrm rot="18445624">
            <a:off x="8256756" y="4415626"/>
            <a:ext cx="12437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/>
              <a:t>TODAY…</a:t>
            </a:r>
            <a:endParaRPr lang="en-GB" sz="1350" dirty="0"/>
          </a:p>
        </p:txBody>
      </p:sp>
      <p:pic>
        <p:nvPicPr>
          <p:cNvPr id="47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27F2BE19-6D47-4162-9DE8-515E6E872D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090" y="200211"/>
            <a:ext cx="1724025" cy="1254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15F2964E-8137-4C57-AB0E-8295999B04D5}"/>
              </a:ext>
            </a:extLst>
          </p:cNvPr>
          <p:cNvCxnSpPr>
            <a:cxnSpLocks/>
          </p:cNvCxnSpPr>
          <p:nvPr/>
        </p:nvCxnSpPr>
        <p:spPr>
          <a:xfrm flipH="1">
            <a:off x="2798702" y="1454336"/>
            <a:ext cx="688401" cy="2771187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294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356F5AC7-0AA0-4B81-AF4E-8FEE13845B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F8FB0B12-AF6F-48FB-A79A-54B1933EC93D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Timeline…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17ABEA-2E7D-4BC7-9A8F-4CDD6D3C63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non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889805" y="3089222"/>
            <a:ext cx="19096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Mabinogi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Cúailnge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316962" y="2333157"/>
            <a:ext cx="39311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4631709"/>
            <a:ext cx="3110719" cy="1345547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39" name="Picture 38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C9F8270-A640-49CD-AB9A-C4AA8A26E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28" y="1823086"/>
            <a:ext cx="1169673" cy="1632863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1A87B59-583A-4C32-96A1-BD172D7065BB}"/>
              </a:ext>
            </a:extLst>
          </p:cNvPr>
          <p:cNvCxnSpPr>
            <a:cxnSpLocks/>
            <a:stCxn id="39" idx="2"/>
            <a:endCxn id="43" idx="1"/>
          </p:cNvCxnSpPr>
          <p:nvPr/>
        </p:nvCxnSpPr>
        <p:spPr>
          <a:xfrm>
            <a:off x="667064" y="3455949"/>
            <a:ext cx="718811" cy="793595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B21D45CF-AC4E-4A54-830B-C68DE00BF4D5}"/>
              </a:ext>
            </a:extLst>
          </p:cNvPr>
          <p:cNvSpPr/>
          <p:nvPr/>
        </p:nvSpPr>
        <p:spPr>
          <a:xfrm>
            <a:off x="1158656" y="4198168"/>
            <a:ext cx="1551548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pic>
        <p:nvPicPr>
          <p:cNvPr id="46" name="Picture 45" descr="A picture containing container&#10;&#10;Description generated with high confidence">
            <a:extLst>
              <a:ext uri="{FF2B5EF4-FFF2-40B4-BE49-F238E27FC236}">
                <a16:creationId xmlns:a16="http://schemas.microsoft.com/office/drawing/2014/main" id="{F6F61E4D-0EEA-465E-9E07-4EE434E19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447" y="1109272"/>
            <a:ext cx="1852487" cy="1235728"/>
          </a:xfrm>
          <a:prstGeom prst="rect">
            <a:avLst/>
          </a:prstGeom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2E85A5B-B11C-4FD7-B89B-FA9C88016ED9}"/>
              </a:ext>
            </a:extLst>
          </p:cNvPr>
          <p:cNvCxnSpPr>
            <a:cxnSpLocks/>
          </p:cNvCxnSpPr>
          <p:nvPr/>
        </p:nvCxnSpPr>
        <p:spPr>
          <a:xfrm flipH="1">
            <a:off x="1755865" y="2355686"/>
            <a:ext cx="279923" cy="2043849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BC68397D-DB5B-439D-B27F-18C401C85AEB}"/>
              </a:ext>
            </a:extLst>
          </p:cNvPr>
          <p:cNvSpPr/>
          <p:nvPr/>
        </p:nvSpPr>
        <p:spPr>
          <a:xfrm>
            <a:off x="1644027" y="4225524"/>
            <a:ext cx="283699" cy="293422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4" name="Picture 6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08F8243-F47D-4C24-8633-10B6411A86B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11" b="91797" l="55158" r="98000">
                        <a14:foregroundMark x1="53895" y1="46875" x2="57263" y2="24609"/>
                        <a14:foregroundMark x1="57263" y1="24609" x2="65368" y2="11914"/>
                        <a14:foregroundMark x1="65368" y1="11914" x2="75263" y2="5078"/>
                        <a14:foregroundMark x1="75263" y1="5078" x2="86211" y2="8008"/>
                        <a14:foregroundMark x1="86211" y1="8008" x2="92105" y2="21289"/>
                        <a14:foregroundMark x1="96211" y1="34766" x2="98105" y2="54883"/>
                        <a14:foregroundMark x1="98105" y1="54883" x2="95474" y2="63672"/>
                        <a14:foregroundMark x1="86421" y1="88281" x2="86316" y2="89063"/>
                        <a14:foregroundMark x1="86316" y1="89063" x2="68000" y2="85938"/>
                        <a14:foregroundMark x1="63789" y1="85742" x2="74421" y2="91992"/>
                        <a14:foregroundMark x1="74421" y1="91992" x2="80632" y2="91016"/>
                        <a14:foregroundMark x1="81263" y1="8008" x2="70316" y2="4883"/>
                        <a14:foregroundMark x1="70316" y1="4883" x2="76211" y2="3711"/>
                      </a14:backgroundRemoval>
                    </a14:imgEffect>
                  </a14:imgLayer>
                </a14:imgProps>
              </a:ext>
            </a:extLst>
          </a:blip>
          <a:srcRect l="50410"/>
          <a:stretch/>
        </p:blipFill>
        <p:spPr>
          <a:xfrm>
            <a:off x="1967472" y="1910424"/>
            <a:ext cx="1213859" cy="1319218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8C697B2-713C-4DF5-8D9B-1A5D4E81300D}"/>
              </a:ext>
            </a:extLst>
          </p:cNvPr>
          <p:cNvCxnSpPr>
            <a:cxnSpLocks/>
          </p:cNvCxnSpPr>
          <p:nvPr/>
        </p:nvCxnSpPr>
        <p:spPr>
          <a:xfrm flipH="1">
            <a:off x="2152598" y="3129534"/>
            <a:ext cx="482605" cy="106863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al 73">
            <a:extLst>
              <a:ext uri="{FF2B5EF4-FFF2-40B4-BE49-F238E27FC236}">
                <a16:creationId xmlns:a16="http://schemas.microsoft.com/office/drawing/2014/main" id="{380B4EC0-B141-4B62-88F7-9016731CA349}"/>
              </a:ext>
            </a:extLst>
          </p:cNvPr>
          <p:cNvSpPr/>
          <p:nvPr/>
        </p:nvSpPr>
        <p:spPr>
          <a:xfrm>
            <a:off x="3924711" y="4202998"/>
            <a:ext cx="1079463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pic>
        <p:nvPicPr>
          <p:cNvPr id="92" name="Picture 91" descr="A picture containing indoor&#10;&#10;Description generated with high confidence">
            <a:extLst>
              <a:ext uri="{FF2B5EF4-FFF2-40B4-BE49-F238E27FC236}">
                <a16:creationId xmlns:a16="http://schemas.microsoft.com/office/drawing/2014/main" id="{21C51A65-DEEA-4960-8216-42ADDD06B69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3403" b="3135"/>
          <a:stretch/>
        </p:blipFill>
        <p:spPr>
          <a:xfrm>
            <a:off x="7032039" y="1910424"/>
            <a:ext cx="1861762" cy="17700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1" name="Oval 50">
            <a:extLst>
              <a:ext uri="{FF2B5EF4-FFF2-40B4-BE49-F238E27FC236}">
                <a16:creationId xmlns:a16="http://schemas.microsoft.com/office/drawing/2014/main" id="{DE70506A-675D-494D-B3ED-F892A272D60E}"/>
              </a:ext>
            </a:extLst>
          </p:cNvPr>
          <p:cNvSpPr/>
          <p:nvPr/>
        </p:nvSpPr>
        <p:spPr>
          <a:xfrm>
            <a:off x="8825967" y="4157486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497BCBC-0869-4961-B156-69418EAF5EC2}"/>
              </a:ext>
            </a:extLst>
          </p:cNvPr>
          <p:cNvSpPr txBox="1"/>
          <p:nvPr/>
        </p:nvSpPr>
        <p:spPr>
          <a:xfrm rot="18445624">
            <a:off x="8256756" y="4415626"/>
            <a:ext cx="12437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/>
              <a:t>TODAY…</a:t>
            </a:r>
            <a:endParaRPr lang="en-GB" sz="13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E9FE1E-17FA-47D6-A6D9-17B5485CF413}"/>
              </a:ext>
            </a:extLst>
          </p:cNvPr>
          <p:cNvSpPr txBox="1"/>
          <p:nvPr/>
        </p:nvSpPr>
        <p:spPr>
          <a:xfrm>
            <a:off x="4695886" y="123887"/>
            <a:ext cx="3772535" cy="1166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FFFF00"/>
                </a:solidFill>
              </a:rPr>
              <a:t>Can we use mythical stories, legends, fables, compiled/written 1,000+ years later as evidence? </a:t>
            </a:r>
          </a:p>
          <a:p>
            <a:r>
              <a:rPr lang="en-GB" sz="1350" dirty="0">
                <a:solidFill>
                  <a:srgbClr val="FFFF00"/>
                </a:solidFill>
              </a:rPr>
              <a:t>Are they not just </a:t>
            </a:r>
            <a:r>
              <a:rPr lang="en-GB" sz="1350" b="1" dirty="0">
                <a:solidFill>
                  <a:srgbClr val="FFFF00"/>
                </a:solidFill>
              </a:rPr>
              <a:t>pillaging</a:t>
            </a:r>
            <a:r>
              <a:rPr lang="en-GB" sz="1350" dirty="0">
                <a:solidFill>
                  <a:srgbClr val="FFFF00"/>
                </a:solidFill>
              </a:rPr>
              <a:t> spurious knowledge of ancient times…?</a:t>
            </a:r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03DC877-5493-4953-A2E0-AB85CF9D3EA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078" t="6235" r="13809" b="5866"/>
          <a:stretch/>
        </p:blipFill>
        <p:spPr>
          <a:xfrm>
            <a:off x="5476730" y="1707275"/>
            <a:ext cx="1620320" cy="24614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4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942D2A16-E6A8-4680-8AD3-E370CD0365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5090" y="200211"/>
            <a:ext cx="1724025" cy="1254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E86F2557-0291-4D22-8DA5-65992DDF31EA}"/>
              </a:ext>
            </a:extLst>
          </p:cNvPr>
          <p:cNvCxnSpPr>
            <a:cxnSpLocks/>
          </p:cNvCxnSpPr>
          <p:nvPr/>
        </p:nvCxnSpPr>
        <p:spPr>
          <a:xfrm flipH="1">
            <a:off x="2798702" y="1454336"/>
            <a:ext cx="688401" cy="2771187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7884514-3062-40CB-A846-AC85C23133AC}"/>
              </a:ext>
            </a:extLst>
          </p:cNvPr>
          <p:cNvCxnSpPr>
            <a:cxnSpLocks/>
          </p:cNvCxnSpPr>
          <p:nvPr/>
        </p:nvCxnSpPr>
        <p:spPr>
          <a:xfrm flipH="1">
            <a:off x="468631" y="2938002"/>
            <a:ext cx="5008100" cy="11435"/>
          </a:xfrm>
          <a:prstGeom prst="straightConnector1">
            <a:avLst/>
          </a:prstGeom>
          <a:ln w="530225">
            <a:solidFill>
              <a:srgbClr val="FFFF00">
                <a:alpha val="63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3667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2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73DA0FFE-DA05-47D2-B42D-F762A36329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E37AF3D6-B746-41AD-B68E-E21C82D22258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Timeline…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5C212-CCFB-44FB-97FA-6AF4F06B6B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non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889805" y="3089222"/>
            <a:ext cx="19096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Mabinogi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Cúailnge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316962" y="2333157"/>
            <a:ext cx="39311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4631709"/>
            <a:ext cx="3110719" cy="1345547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39" name="Picture 38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C9F8270-A640-49CD-AB9A-C4AA8A26E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28" y="1823086"/>
            <a:ext cx="1169673" cy="1632863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1A87B59-583A-4C32-96A1-BD172D7065BB}"/>
              </a:ext>
            </a:extLst>
          </p:cNvPr>
          <p:cNvCxnSpPr>
            <a:cxnSpLocks/>
            <a:stCxn id="39" idx="2"/>
            <a:endCxn id="43" idx="1"/>
          </p:cNvCxnSpPr>
          <p:nvPr/>
        </p:nvCxnSpPr>
        <p:spPr>
          <a:xfrm>
            <a:off x="667064" y="3455949"/>
            <a:ext cx="718811" cy="793595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B21D45CF-AC4E-4A54-830B-C68DE00BF4D5}"/>
              </a:ext>
            </a:extLst>
          </p:cNvPr>
          <p:cNvSpPr/>
          <p:nvPr/>
        </p:nvSpPr>
        <p:spPr>
          <a:xfrm>
            <a:off x="1158656" y="4198168"/>
            <a:ext cx="1551548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pic>
        <p:nvPicPr>
          <p:cNvPr id="46" name="Picture 45" descr="A picture containing container&#10;&#10;Description generated with high confidence">
            <a:extLst>
              <a:ext uri="{FF2B5EF4-FFF2-40B4-BE49-F238E27FC236}">
                <a16:creationId xmlns:a16="http://schemas.microsoft.com/office/drawing/2014/main" id="{F6F61E4D-0EEA-465E-9E07-4EE434E19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447" y="1109272"/>
            <a:ext cx="1852487" cy="1235728"/>
          </a:xfrm>
          <a:prstGeom prst="rect">
            <a:avLst/>
          </a:prstGeom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2E85A5B-B11C-4FD7-B89B-FA9C88016ED9}"/>
              </a:ext>
            </a:extLst>
          </p:cNvPr>
          <p:cNvCxnSpPr>
            <a:cxnSpLocks/>
          </p:cNvCxnSpPr>
          <p:nvPr/>
        </p:nvCxnSpPr>
        <p:spPr>
          <a:xfrm flipH="1">
            <a:off x="1755865" y="2355686"/>
            <a:ext cx="279923" cy="2043849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BC68397D-DB5B-439D-B27F-18C401C85AEB}"/>
              </a:ext>
            </a:extLst>
          </p:cNvPr>
          <p:cNvSpPr/>
          <p:nvPr/>
        </p:nvSpPr>
        <p:spPr>
          <a:xfrm>
            <a:off x="1644027" y="4225524"/>
            <a:ext cx="283699" cy="293422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64" name="Picture 6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08F8243-F47D-4C24-8633-10B6411A86B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11" b="91797" l="55158" r="98000">
                        <a14:foregroundMark x1="53895" y1="46875" x2="57263" y2="24609"/>
                        <a14:foregroundMark x1="57263" y1="24609" x2="65368" y2="11914"/>
                        <a14:foregroundMark x1="65368" y1="11914" x2="75263" y2="5078"/>
                        <a14:foregroundMark x1="75263" y1="5078" x2="86211" y2="8008"/>
                        <a14:foregroundMark x1="86211" y1="8008" x2="92105" y2="21289"/>
                        <a14:foregroundMark x1="96211" y1="34766" x2="98105" y2="54883"/>
                        <a14:foregroundMark x1="98105" y1="54883" x2="95474" y2="63672"/>
                        <a14:foregroundMark x1="86421" y1="88281" x2="86316" y2="89063"/>
                        <a14:foregroundMark x1="86316" y1="89063" x2="68000" y2="85938"/>
                        <a14:foregroundMark x1="63789" y1="85742" x2="74421" y2="91992"/>
                        <a14:foregroundMark x1="74421" y1="91992" x2="80632" y2="91016"/>
                        <a14:foregroundMark x1="81263" y1="8008" x2="70316" y2="4883"/>
                        <a14:foregroundMark x1="70316" y1="4883" x2="76211" y2="3711"/>
                      </a14:backgroundRemoval>
                    </a14:imgEffect>
                  </a14:imgLayer>
                </a14:imgProps>
              </a:ext>
            </a:extLst>
          </a:blip>
          <a:srcRect l="50410"/>
          <a:stretch/>
        </p:blipFill>
        <p:spPr>
          <a:xfrm>
            <a:off x="1967472" y="1910424"/>
            <a:ext cx="1213859" cy="1319218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8C697B2-713C-4DF5-8D9B-1A5D4E81300D}"/>
              </a:ext>
            </a:extLst>
          </p:cNvPr>
          <p:cNvCxnSpPr>
            <a:cxnSpLocks/>
          </p:cNvCxnSpPr>
          <p:nvPr/>
        </p:nvCxnSpPr>
        <p:spPr>
          <a:xfrm flipH="1">
            <a:off x="2152598" y="3129534"/>
            <a:ext cx="482605" cy="106863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al 73">
            <a:extLst>
              <a:ext uri="{FF2B5EF4-FFF2-40B4-BE49-F238E27FC236}">
                <a16:creationId xmlns:a16="http://schemas.microsoft.com/office/drawing/2014/main" id="{380B4EC0-B141-4B62-88F7-9016731CA349}"/>
              </a:ext>
            </a:extLst>
          </p:cNvPr>
          <p:cNvSpPr/>
          <p:nvPr/>
        </p:nvSpPr>
        <p:spPr>
          <a:xfrm>
            <a:off x="3924711" y="4202998"/>
            <a:ext cx="1079463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DE70506A-675D-494D-B3ED-F892A272D60E}"/>
              </a:ext>
            </a:extLst>
          </p:cNvPr>
          <p:cNvSpPr/>
          <p:nvPr/>
        </p:nvSpPr>
        <p:spPr>
          <a:xfrm>
            <a:off x="8825967" y="4157486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497BCBC-0869-4961-B156-69418EAF5EC2}"/>
              </a:ext>
            </a:extLst>
          </p:cNvPr>
          <p:cNvSpPr txBox="1"/>
          <p:nvPr/>
        </p:nvSpPr>
        <p:spPr>
          <a:xfrm rot="18445624">
            <a:off x="8256756" y="4415626"/>
            <a:ext cx="12437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/>
              <a:t>TODAY…</a:t>
            </a:r>
            <a:endParaRPr lang="en-GB" sz="1350" dirty="0"/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03DC877-5493-4953-A2E0-AB85CF9D3EA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078" t="6235" r="13809" b="5866"/>
          <a:stretch/>
        </p:blipFill>
        <p:spPr>
          <a:xfrm>
            <a:off x="5476730" y="1707275"/>
            <a:ext cx="1620320" cy="24614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" name="Picture 91" descr="A picture containing indoor&#10;&#10;Description generated with high confidence">
            <a:extLst>
              <a:ext uri="{FF2B5EF4-FFF2-40B4-BE49-F238E27FC236}">
                <a16:creationId xmlns:a16="http://schemas.microsoft.com/office/drawing/2014/main" id="{21C51A65-DEEA-4960-8216-42ADDD06B69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974" b="444"/>
          <a:stretch/>
        </p:blipFill>
        <p:spPr>
          <a:xfrm>
            <a:off x="7032039" y="1005967"/>
            <a:ext cx="1861762" cy="27495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AE693DC4-12ED-4D27-B128-8C49A59CA130}"/>
              </a:ext>
            </a:extLst>
          </p:cNvPr>
          <p:cNvCxnSpPr>
            <a:cxnSpLocks/>
            <a:stCxn id="7" idx="1"/>
          </p:cNvCxnSpPr>
          <p:nvPr/>
        </p:nvCxnSpPr>
        <p:spPr>
          <a:xfrm flipH="1">
            <a:off x="468631" y="2938002"/>
            <a:ext cx="5008100" cy="11435"/>
          </a:xfrm>
          <a:prstGeom prst="straightConnector1">
            <a:avLst/>
          </a:prstGeom>
          <a:ln w="530225">
            <a:solidFill>
              <a:srgbClr val="FFFF00">
                <a:alpha val="63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973A9440-6179-4E2A-B703-220E5A41E4F6}"/>
              </a:ext>
            </a:extLst>
          </p:cNvPr>
          <p:cNvCxnSpPr>
            <a:cxnSpLocks/>
          </p:cNvCxnSpPr>
          <p:nvPr/>
        </p:nvCxnSpPr>
        <p:spPr>
          <a:xfrm flipV="1">
            <a:off x="5149216" y="2949436"/>
            <a:ext cx="1114424" cy="2323523"/>
          </a:xfrm>
          <a:prstGeom prst="straightConnector1">
            <a:avLst/>
          </a:prstGeom>
          <a:ln w="530225">
            <a:solidFill>
              <a:srgbClr val="FFFF00">
                <a:alpha val="63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961AB32A-7D25-41E4-A94E-8068DC48E5A3}"/>
              </a:ext>
            </a:extLst>
          </p:cNvPr>
          <p:cNvCxnSpPr>
            <a:cxnSpLocks/>
          </p:cNvCxnSpPr>
          <p:nvPr/>
        </p:nvCxnSpPr>
        <p:spPr>
          <a:xfrm flipH="1" flipV="1">
            <a:off x="6457951" y="3062004"/>
            <a:ext cx="1348997" cy="2081671"/>
          </a:xfrm>
          <a:prstGeom prst="straightConnector1">
            <a:avLst/>
          </a:prstGeom>
          <a:ln w="530225">
            <a:solidFill>
              <a:srgbClr val="FFFF00">
                <a:alpha val="63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54">
            <a:extLst>
              <a:ext uri="{FF2B5EF4-FFF2-40B4-BE49-F238E27FC236}">
                <a16:creationId xmlns:a16="http://schemas.microsoft.com/office/drawing/2014/main" id="{03B77E47-4EA1-4BB5-8F5C-F3C52D84AEDF}"/>
              </a:ext>
            </a:extLst>
          </p:cNvPr>
          <p:cNvSpPr/>
          <p:nvPr/>
        </p:nvSpPr>
        <p:spPr>
          <a:xfrm>
            <a:off x="2953512" y="5456665"/>
            <a:ext cx="311053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/>
              <a:t>The ‘creole’ religions of Roman times…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B2DABC4-79AB-4B30-AE53-52316335B17E}"/>
              </a:ext>
            </a:extLst>
          </p:cNvPr>
          <p:cNvSpPr/>
          <p:nvPr/>
        </p:nvSpPr>
        <p:spPr>
          <a:xfrm>
            <a:off x="3196486" y="5624128"/>
            <a:ext cx="258493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/>
              <a:t>ancient religions: transformed…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5C56ED5-050E-4243-90F0-B5CEC5B90157}"/>
              </a:ext>
            </a:extLst>
          </p:cNvPr>
          <p:cNvSpPr/>
          <p:nvPr/>
        </p:nvSpPr>
        <p:spPr>
          <a:xfrm>
            <a:off x="5853868" y="5549350"/>
            <a:ext cx="305196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350" dirty="0"/>
              <a:t>Traditional religions </a:t>
            </a:r>
            <a:r>
              <a:rPr lang="en-GB" sz="1350" dirty="0">
                <a:sym typeface="Wingdings" panose="05000000000000000000" pitchFamily="2" charset="2"/>
              </a:rPr>
              <a:t>have become ‘magic’, ‘superstition’…</a:t>
            </a:r>
            <a:endParaRPr lang="en-GB" sz="135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EACE10E-0D4C-458F-A377-40441B9A3209}"/>
              </a:ext>
            </a:extLst>
          </p:cNvPr>
          <p:cNvSpPr txBox="1"/>
          <p:nvPr/>
        </p:nvSpPr>
        <p:spPr>
          <a:xfrm>
            <a:off x="4695886" y="123887"/>
            <a:ext cx="3772535" cy="1166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FFFF00"/>
                </a:solidFill>
              </a:rPr>
              <a:t>Can we use mythical stories, legends, fables, compiled/written 1,000+ years later as evidence? </a:t>
            </a:r>
          </a:p>
          <a:p>
            <a:r>
              <a:rPr lang="en-GB" sz="1350" dirty="0">
                <a:solidFill>
                  <a:srgbClr val="FFFF00"/>
                </a:solidFill>
              </a:rPr>
              <a:t>Are they not just pillaging spurious knowledge of ancient times…?</a:t>
            </a:r>
          </a:p>
        </p:txBody>
      </p:sp>
      <p:pic>
        <p:nvPicPr>
          <p:cNvPr id="60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3C1F069D-FAA9-4D0A-9A71-3A790F1561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5090" y="200211"/>
            <a:ext cx="1724025" cy="1254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2088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3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6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6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38A12CA0-0389-4CEE-BAB4-D374627FF5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0FA1A3DE-31C4-40EF-AA36-9DFF3C423C98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4" name="Picture 6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08F8243-F47D-4C24-8633-10B6411A86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711" b="91797" l="55158" r="98000">
                        <a14:foregroundMark x1="53895" y1="46875" x2="57263" y2="24609"/>
                        <a14:foregroundMark x1="57263" y1="24609" x2="65368" y2="11914"/>
                        <a14:foregroundMark x1="65368" y1="11914" x2="75263" y2="5078"/>
                        <a14:foregroundMark x1="75263" y1="5078" x2="86211" y2="8008"/>
                        <a14:foregroundMark x1="86211" y1="8008" x2="92105" y2="21289"/>
                        <a14:foregroundMark x1="96211" y1="34766" x2="98105" y2="54883"/>
                        <a14:foregroundMark x1="98105" y1="54883" x2="95474" y2="63672"/>
                        <a14:foregroundMark x1="86421" y1="88281" x2="86316" y2="89063"/>
                        <a14:foregroundMark x1="86316" y1="89063" x2="68000" y2="85938"/>
                        <a14:foregroundMark x1="63789" y1="85742" x2="74421" y2="91992"/>
                        <a14:foregroundMark x1="74421" y1="91992" x2="80632" y2="91016"/>
                        <a14:foregroundMark x1="81263" y1="8008" x2="70316" y2="4883"/>
                        <a14:foregroundMark x1="70316" y1="4883" x2="76211" y2="3711"/>
                      </a14:backgroundRemoval>
                    </a14:imgEffect>
                  </a14:imgLayer>
                </a14:imgProps>
              </a:ext>
            </a:extLst>
          </a:blip>
          <a:srcRect l="50410"/>
          <a:stretch/>
        </p:blipFill>
        <p:spPr>
          <a:xfrm>
            <a:off x="1967472" y="1910424"/>
            <a:ext cx="1213859" cy="1319218"/>
          </a:xfrm>
          <a:prstGeom prst="rect">
            <a:avLst/>
          </a:prstGeom>
        </p:spPr>
      </p:pic>
      <p:pic>
        <p:nvPicPr>
          <p:cNvPr id="46" name="Picture 45" descr="A picture containing container&#10;&#10;Description generated with high confidence">
            <a:extLst>
              <a:ext uri="{FF2B5EF4-FFF2-40B4-BE49-F238E27FC236}">
                <a16:creationId xmlns:a16="http://schemas.microsoft.com/office/drawing/2014/main" id="{F6F61E4D-0EEA-465E-9E07-4EE434E19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447" y="1109272"/>
            <a:ext cx="1852487" cy="12357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9E61D7-1BBA-4961-B6BD-FCD76988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Timeline…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5B5F93-57B3-42E1-8755-D903C2D4C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9F22A1-277A-491C-94C1-7DF4BCAC5843}"/>
              </a:ext>
            </a:extLst>
          </p:cNvPr>
          <p:cNvCxnSpPr>
            <a:cxnSpLocks/>
          </p:cNvCxnSpPr>
          <p:nvPr/>
        </p:nvCxnSpPr>
        <p:spPr>
          <a:xfrm flipV="1">
            <a:off x="47479" y="4349555"/>
            <a:ext cx="9096521" cy="52754"/>
          </a:xfrm>
          <a:prstGeom prst="straightConnector1">
            <a:avLst/>
          </a:prstGeom>
          <a:ln w="276225">
            <a:headEnd type="stealth"/>
            <a:tailEnd type="non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35B444-0B2F-4D62-879D-32E56E76C486}"/>
              </a:ext>
            </a:extLst>
          </p:cNvPr>
          <p:cNvSpPr txBox="1"/>
          <p:nvPr/>
        </p:nvSpPr>
        <p:spPr>
          <a:xfrm rot="18445624">
            <a:off x="2889805" y="3089222"/>
            <a:ext cx="19096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27 BC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Emperor Augustus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16AD0AB-4CE9-4C4C-8FBB-E2FF726AACF0}"/>
              </a:ext>
            </a:extLst>
          </p:cNvPr>
          <p:cNvSpPr/>
          <p:nvPr/>
        </p:nvSpPr>
        <p:spPr>
          <a:xfrm>
            <a:off x="3039843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0EA06E-8A7F-44C1-9C99-73C755CF8ADC}"/>
              </a:ext>
            </a:extLst>
          </p:cNvPr>
          <p:cNvSpPr txBox="1"/>
          <p:nvPr/>
        </p:nvSpPr>
        <p:spPr>
          <a:xfrm rot="18445624">
            <a:off x="2309923" y="2764341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58-51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Caesar’s conquest of Gaul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83460F3-2B05-44FC-8D0F-2623A8E97401}"/>
              </a:ext>
            </a:extLst>
          </p:cNvPr>
          <p:cNvSpPr/>
          <p:nvPr/>
        </p:nvSpPr>
        <p:spPr>
          <a:xfrm>
            <a:off x="2748485" y="4174148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0D2F90-DAF2-4D0B-93D7-25835B6403AC}"/>
              </a:ext>
            </a:extLst>
          </p:cNvPr>
          <p:cNvSpPr/>
          <p:nvPr/>
        </p:nvSpPr>
        <p:spPr>
          <a:xfrm>
            <a:off x="1295497" y="4168872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0481DC-EBF9-4C9B-B442-6F2D3D47EFDD}"/>
              </a:ext>
            </a:extLst>
          </p:cNvPr>
          <p:cNvSpPr txBox="1"/>
          <p:nvPr/>
        </p:nvSpPr>
        <p:spPr>
          <a:xfrm rot="18445624">
            <a:off x="898273" y="2739468"/>
            <a:ext cx="31359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390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Gauls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/Celts sack Rome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19E0F6C-328C-463C-9A91-EDE5452C54FE}"/>
              </a:ext>
            </a:extLst>
          </p:cNvPr>
          <p:cNvSpPr/>
          <p:nvPr/>
        </p:nvSpPr>
        <p:spPr>
          <a:xfrm>
            <a:off x="3316257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898BFC-63EA-448A-B237-54CE6B3DB854}"/>
              </a:ext>
            </a:extLst>
          </p:cNvPr>
          <p:cNvSpPr txBox="1"/>
          <p:nvPr/>
        </p:nvSpPr>
        <p:spPr>
          <a:xfrm rot="18445624">
            <a:off x="3155359" y="3245895"/>
            <a:ext cx="19096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14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Tiberius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DD27BDE-3539-4EDF-9F3F-90E37B8B61C2}"/>
              </a:ext>
            </a:extLst>
          </p:cNvPr>
          <p:cNvSpPr/>
          <p:nvPr/>
        </p:nvSpPr>
        <p:spPr>
          <a:xfrm>
            <a:off x="373670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0FA37-56FA-495E-AF85-81E2B81EA986}"/>
              </a:ext>
            </a:extLst>
          </p:cNvPr>
          <p:cNvSpPr txBox="1"/>
          <p:nvPr/>
        </p:nvSpPr>
        <p:spPr>
          <a:xfrm rot="18445624">
            <a:off x="3357474" y="2824371"/>
            <a:ext cx="304480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AD 43 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Claudius conquers Britain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6A098B-8B5A-40FC-A050-DF759F894757}"/>
              </a:ext>
            </a:extLst>
          </p:cNvPr>
          <p:cNvSpPr txBox="1"/>
          <p:nvPr/>
        </p:nvSpPr>
        <p:spPr>
          <a:xfrm rot="18445624">
            <a:off x="1702231" y="2644883"/>
            <a:ext cx="349943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125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Southern Gaul: conquered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35260F9-67A8-498B-8733-D132DE17E6C5}"/>
              </a:ext>
            </a:extLst>
          </p:cNvPr>
          <p:cNvSpPr/>
          <p:nvPr/>
        </p:nvSpPr>
        <p:spPr>
          <a:xfrm>
            <a:off x="2243213" y="4168871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3D9A36F-065A-4823-9C45-8AB8E29FDE5B}"/>
              </a:ext>
            </a:extLst>
          </p:cNvPr>
          <p:cNvSpPr/>
          <p:nvPr/>
        </p:nvSpPr>
        <p:spPr>
          <a:xfrm>
            <a:off x="371683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D40859-1104-48BF-B142-6DA2C8EB2FC7}"/>
              </a:ext>
            </a:extLst>
          </p:cNvPr>
          <p:cNvSpPr txBox="1"/>
          <p:nvPr/>
        </p:nvSpPr>
        <p:spPr>
          <a:xfrm rot="18445624">
            <a:off x="-241746" y="2461846"/>
            <a:ext cx="389776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c.600 BC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first inscriptions in a Celtic language!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F82EF02-2AAB-413E-851F-628F55A9C47F}"/>
              </a:ext>
            </a:extLst>
          </p:cNvPr>
          <p:cNvSpPr/>
          <p:nvPr/>
        </p:nvSpPr>
        <p:spPr>
          <a:xfrm>
            <a:off x="7947444" y="416887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E23B1E-F79C-4285-BB8A-4934648490B4}"/>
              </a:ext>
            </a:extLst>
          </p:cNvPr>
          <p:cNvSpPr txBox="1"/>
          <p:nvPr/>
        </p:nvSpPr>
        <p:spPr>
          <a:xfrm rot="18445624">
            <a:off x="7959360" y="3449225"/>
            <a:ext cx="124371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1300-1400</a:t>
            </a:r>
            <a:b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  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Mabinogi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50C0497-38E6-4B91-AA32-0AF2C2E70E25}"/>
              </a:ext>
            </a:extLst>
          </p:cNvPr>
          <p:cNvSpPr/>
          <p:nvPr/>
        </p:nvSpPr>
        <p:spPr>
          <a:xfrm rot="18505556">
            <a:off x="7249851" y="3279931"/>
            <a:ext cx="197175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1200-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Táin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Bó</a:t>
            </a:r>
            <a:r>
              <a:rPr lang="en-GB" sz="135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350" i="1" dirty="0" err="1">
                <a:solidFill>
                  <a:schemeClr val="accent5">
                    <a:lumMod val="75000"/>
                  </a:schemeClr>
                </a:solidFill>
              </a:rPr>
              <a:t>Cúailnge</a:t>
            </a:r>
            <a:endParaRPr lang="en-GB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29585D5-3097-4601-8E67-63E2DAC98305}"/>
              </a:ext>
            </a:extLst>
          </p:cNvPr>
          <p:cNvSpPr/>
          <p:nvPr/>
        </p:nvSpPr>
        <p:spPr>
          <a:xfrm>
            <a:off x="7590459" y="4174147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DC8065-684E-4419-B180-02767D290FBC}"/>
              </a:ext>
            </a:extLst>
          </p:cNvPr>
          <p:cNvSpPr txBox="1"/>
          <p:nvPr/>
        </p:nvSpPr>
        <p:spPr>
          <a:xfrm rot="18445624">
            <a:off x="4316962" y="2333157"/>
            <a:ext cx="393119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</a:t>
            </a:r>
            <a:r>
              <a:rPr lang="en-GB" sz="1350" b="1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 c. </a:t>
            </a:r>
            <a:r>
              <a:rPr lang="en-GB" sz="1350" dirty="0" err="1">
                <a:solidFill>
                  <a:schemeClr val="accent5">
                    <a:lumMod val="75000"/>
                  </a:schemeClr>
                </a:solidFill>
              </a:rPr>
              <a:t>Chrstianity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: State Religion of the Roman empire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AB1AEC9-7B27-4E8B-B8CA-2D512758CA0D}"/>
              </a:ext>
            </a:extLst>
          </p:cNvPr>
          <p:cNvSpPr/>
          <p:nvPr/>
        </p:nvSpPr>
        <p:spPr>
          <a:xfrm>
            <a:off x="4809738" y="4188377"/>
            <a:ext cx="667477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67545D-0BFE-4AD8-B926-CE8037135374}"/>
              </a:ext>
            </a:extLst>
          </p:cNvPr>
          <p:cNvSpPr/>
          <p:nvPr/>
        </p:nvSpPr>
        <p:spPr>
          <a:xfrm>
            <a:off x="1" y="4634426"/>
            <a:ext cx="3244361" cy="1345547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Pre-Roman Period / Iron Age / La </a:t>
            </a:r>
            <a:r>
              <a:rPr lang="en-GB" sz="1350" dirty="0" err="1"/>
              <a:t>Tene</a:t>
            </a:r>
            <a:br>
              <a:rPr lang="en-GB" sz="1350" dirty="0"/>
            </a:br>
            <a:r>
              <a:rPr lang="en-GB" sz="1350" dirty="0"/>
              <a:t>(pre-conquest/pre-Augustus)</a:t>
            </a:r>
          </a:p>
          <a:p>
            <a:pPr algn="ctr"/>
            <a:r>
              <a:rPr lang="en-GB" sz="1350" dirty="0"/>
              <a:t>‘Celtic’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6F3B53B-34D0-43A6-A418-EA3F2E67EC9A}"/>
              </a:ext>
            </a:extLst>
          </p:cNvPr>
          <p:cNvSpPr/>
          <p:nvPr/>
        </p:nvSpPr>
        <p:spPr>
          <a:xfrm>
            <a:off x="5197788" y="4614290"/>
            <a:ext cx="3891700" cy="1345547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Post-Roman period +/-</a:t>
            </a:r>
          </a:p>
          <a:p>
            <a:pPr algn="ctr"/>
            <a:r>
              <a:rPr lang="en-GB" sz="1350" dirty="0"/>
              <a:t>Late Antiquity</a:t>
            </a:r>
          </a:p>
          <a:p>
            <a:pPr algn="ctr"/>
            <a:r>
              <a:rPr lang="en-GB" sz="1350" dirty="0"/>
              <a:t>Middle Ages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E0E8467-7ABD-4058-8EE3-433E51CC8A5A}"/>
              </a:ext>
            </a:extLst>
          </p:cNvPr>
          <p:cNvSpPr txBox="1"/>
          <p:nvPr/>
        </p:nvSpPr>
        <p:spPr>
          <a:xfrm rot="18445624">
            <a:off x="4536772" y="2466923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5</a:t>
            </a:r>
            <a:r>
              <a:rPr lang="en-GB" sz="1350" baseline="30000" dirty="0">
                <a:solidFill>
                  <a:schemeClr val="accent5">
                    <a:lumMod val="75000"/>
                  </a:schemeClr>
                </a:solidFill>
              </a:rPr>
              <a:t>th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c.: St Patrick in Ireland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5FC1091-5242-4C55-AEB6-3B6082A02818}"/>
              </a:ext>
            </a:extLst>
          </p:cNvPr>
          <p:cNvSpPr txBox="1"/>
          <p:nvPr/>
        </p:nvSpPr>
        <p:spPr>
          <a:xfrm rot="18445624">
            <a:off x="4848719" y="2501032"/>
            <a:ext cx="393119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5">
                    <a:lumMod val="75000"/>
                  </a:schemeClr>
                </a:solidFill>
              </a:rPr>
              <a:t>476</a:t>
            </a:r>
            <a:r>
              <a:rPr lang="en-GB" sz="1350" dirty="0">
                <a:solidFill>
                  <a:schemeClr val="accent5">
                    <a:lumMod val="75000"/>
                  </a:schemeClr>
                </a:solidFill>
              </a:rPr>
              <a:t> : end of West Roman Empire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A4D29B-9E50-4FCC-BDBD-BBAD60246B12}"/>
              </a:ext>
            </a:extLst>
          </p:cNvPr>
          <p:cNvSpPr/>
          <p:nvPr/>
        </p:nvSpPr>
        <p:spPr>
          <a:xfrm>
            <a:off x="5507408" y="4198620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39" name="Picture 38" descr="A vintage photo of a person&#10;&#10;Description generated with very high confidence">
            <a:extLst>
              <a:ext uri="{FF2B5EF4-FFF2-40B4-BE49-F238E27FC236}">
                <a16:creationId xmlns:a16="http://schemas.microsoft.com/office/drawing/2014/main" id="{9C9F8270-A640-49CD-AB9A-C4AA8A26EE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28" y="1823086"/>
            <a:ext cx="1169673" cy="1632863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1A87B59-583A-4C32-96A1-BD172D7065BB}"/>
              </a:ext>
            </a:extLst>
          </p:cNvPr>
          <p:cNvCxnSpPr>
            <a:cxnSpLocks/>
            <a:stCxn id="39" idx="2"/>
            <a:endCxn id="43" idx="1"/>
          </p:cNvCxnSpPr>
          <p:nvPr/>
        </p:nvCxnSpPr>
        <p:spPr>
          <a:xfrm>
            <a:off x="667064" y="3455949"/>
            <a:ext cx="718811" cy="793595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al 42">
            <a:extLst>
              <a:ext uri="{FF2B5EF4-FFF2-40B4-BE49-F238E27FC236}">
                <a16:creationId xmlns:a16="http://schemas.microsoft.com/office/drawing/2014/main" id="{B21D45CF-AC4E-4A54-830B-C68DE00BF4D5}"/>
              </a:ext>
            </a:extLst>
          </p:cNvPr>
          <p:cNvSpPr/>
          <p:nvPr/>
        </p:nvSpPr>
        <p:spPr>
          <a:xfrm>
            <a:off x="1158656" y="4198168"/>
            <a:ext cx="1551548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52E85A5B-B11C-4FD7-B89B-FA9C88016ED9}"/>
              </a:ext>
            </a:extLst>
          </p:cNvPr>
          <p:cNvCxnSpPr>
            <a:cxnSpLocks/>
          </p:cNvCxnSpPr>
          <p:nvPr/>
        </p:nvCxnSpPr>
        <p:spPr>
          <a:xfrm flipH="1">
            <a:off x="1755865" y="2355686"/>
            <a:ext cx="279923" cy="2043849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BC68397D-DB5B-439D-B27F-18C401C85AEB}"/>
              </a:ext>
            </a:extLst>
          </p:cNvPr>
          <p:cNvSpPr/>
          <p:nvPr/>
        </p:nvSpPr>
        <p:spPr>
          <a:xfrm>
            <a:off x="1644027" y="4225524"/>
            <a:ext cx="283699" cy="293422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D8C697B2-713C-4DF5-8D9B-1A5D4E81300D}"/>
              </a:ext>
            </a:extLst>
          </p:cNvPr>
          <p:cNvCxnSpPr>
            <a:cxnSpLocks/>
          </p:cNvCxnSpPr>
          <p:nvPr/>
        </p:nvCxnSpPr>
        <p:spPr>
          <a:xfrm flipH="1">
            <a:off x="2152598" y="3129534"/>
            <a:ext cx="482605" cy="1068634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al 73">
            <a:extLst>
              <a:ext uri="{FF2B5EF4-FFF2-40B4-BE49-F238E27FC236}">
                <a16:creationId xmlns:a16="http://schemas.microsoft.com/office/drawing/2014/main" id="{380B4EC0-B141-4B62-88F7-9016731CA349}"/>
              </a:ext>
            </a:extLst>
          </p:cNvPr>
          <p:cNvSpPr/>
          <p:nvPr/>
        </p:nvSpPr>
        <p:spPr>
          <a:xfrm>
            <a:off x="3924711" y="4202998"/>
            <a:ext cx="1079463" cy="350813"/>
          </a:xfrm>
          <a:prstGeom prst="ellipse">
            <a:avLst/>
          </a:prstGeom>
          <a:solidFill>
            <a:srgbClr val="FFFF0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DE70506A-675D-494D-B3ED-F892A272D60E}"/>
              </a:ext>
            </a:extLst>
          </p:cNvPr>
          <p:cNvSpPr/>
          <p:nvPr/>
        </p:nvSpPr>
        <p:spPr>
          <a:xfrm>
            <a:off x="8825967" y="4157486"/>
            <a:ext cx="342900" cy="350813"/>
          </a:xfrm>
          <a:prstGeom prst="ellipse">
            <a:avLst/>
          </a:prstGeom>
          <a:solidFill>
            <a:srgbClr val="00B0F0">
              <a:alpha val="5600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497BCBC-0869-4961-B156-69418EAF5EC2}"/>
              </a:ext>
            </a:extLst>
          </p:cNvPr>
          <p:cNvSpPr txBox="1"/>
          <p:nvPr/>
        </p:nvSpPr>
        <p:spPr>
          <a:xfrm rot="18445624">
            <a:off x="8256756" y="4415626"/>
            <a:ext cx="12437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/>
              <a:t>TODAY…</a:t>
            </a:r>
            <a:endParaRPr lang="en-GB" sz="1350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5C56ED5-050E-4243-90F0-B5CEC5B90157}"/>
              </a:ext>
            </a:extLst>
          </p:cNvPr>
          <p:cNvSpPr/>
          <p:nvPr/>
        </p:nvSpPr>
        <p:spPr>
          <a:xfrm>
            <a:off x="5853868" y="5549350"/>
            <a:ext cx="305196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350" dirty="0">
                <a:highlight>
                  <a:srgbClr val="00FFFF"/>
                </a:highlight>
              </a:rPr>
              <a:t>Traditional religions </a:t>
            </a:r>
            <a:r>
              <a:rPr lang="en-GB" sz="1350" dirty="0">
                <a:highlight>
                  <a:srgbClr val="00FFFF"/>
                </a:highlight>
                <a:sym typeface="Wingdings" panose="05000000000000000000" pitchFamily="2" charset="2"/>
              </a:rPr>
              <a:t>have become ‘magic’, ‘superstition’…</a:t>
            </a:r>
            <a:endParaRPr lang="en-GB" sz="1350" dirty="0">
              <a:highlight>
                <a:srgbClr val="00FFFF"/>
              </a:highlight>
            </a:endParaRPr>
          </a:p>
        </p:txBody>
      </p:sp>
      <p:pic>
        <p:nvPicPr>
          <p:cNvPr id="50" name="Content Placeholder 5" descr="A painting of a person&#10;&#10;Description generated with high confidence">
            <a:extLst>
              <a:ext uri="{FF2B5EF4-FFF2-40B4-BE49-F238E27FC236}">
                <a16:creationId xmlns:a16="http://schemas.microsoft.com/office/drawing/2014/main" id="{F8DF8A58-8A97-4EDA-BD89-719F90C4F2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5090" y="200211"/>
            <a:ext cx="1724025" cy="1254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76B6D188-CBC1-4DBA-BA06-D24E7226697E}"/>
              </a:ext>
            </a:extLst>
          </p:cNvPr>
          <p:cNvCxnSpPr>
            <a:cxnSpLocks/>
          </p:cNvCxnSpPr>
          <p:nvPr/>
        </p:nvCxnSpPr>
        <p:spPr>
          <a:xfrm flipH="1">
            <a:off x="2798702" y="1454336"/>
            <a:ext cx="688401" cy="2771187"/>
          </a:xfrm>
          <a:prstGeom prst="straightConnector1">
            <a:avLst/>
          </a:prstGeom>
          <a:ln w="130175">
            <a:solidFill>
              <a:schemeClr val="accent6">
                <a:lumMod val="20000"/>
                <a:lumOff val="80000"/>
                <a:alpha val="8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F7E6B-48B5-4444-A6E9-478DC31ACE9B}"/>
              </a:ext>
            </a:extLst>
          </p:cNvPr>
          <p:cNvSpPr/>
          <p:nvPr/>
        </p:nvSpPr>
        <p:spPr>
          <a:xfrm>
            <a:off x="2804387" y="857251"/>
            <a:ext cx="3110719" cy="5120006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3B77E47-4EA1-4BB5-8F5C-F3C52D84AEDF}"/>
              </a:ext>
            </a:extLst>
          </p:cNvPr>
          <p:cNvSpPr/>
          <p:nvPr/>
        </p:nvSpPr>
        <p:spPr>
          <a:xfrm>
            <a:off x="2953512" y="5456665"/>
            <a:ext cx="3110532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highlight>
                  <a:srgbClr val="FFFF00"/>
                </a:highlight>
              </a:rPr>
              <a:t>The ‘creole’ religions of Roman times…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B2DABC4-79AB-4B30-AE53-52316335B17E}"/>
              </a:ext>
            </a:extLst>
          </p:cNvPr>
          <p:cNvSpPr/>
          <p:nvPr/>
        </p:nvSpPr>
        <p:spPr>
          <a:xfrm>
            <a:off x="3180074" y="5689959"/>
            <a:ext cx="2600093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highlight>
                  <a:srgbClr val="FFFF00"/>
                </a:highlight>
              </a:rPr>
              <a:t>ancient religions: transformed…</a:t>
            </a:r>
          </a:p>
        </p:txBody>
      </p:sp>
    </p:spTree>
    <p:extLst>
      <p:ext uri="{BB962C8B-B14F-4D97-AF65-F5344CB8AC3E}">
        <p14:creationId xmlns:p14="http://schemas.microsoft.com/office/powerpoint/2010/main" val="291583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>
        <p:randomBar dir="vert"/>
      </p:transition>
    </mc:Choice>
    <mc:Fallback xmlns="">
      <p:transition spd="slow" advClick="0" advTm="2000">
        <p:randomBar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58D20D88-7F17-4A86-8E2A-559DD3E308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F4F4495-A1CC-4558-83AA-45CA4231CFB5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ED0BC16-812E-414F-9B7A-A7E339FB60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560" r="9091" b="7520"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B46CB-BBEF-4CDA-B9C4-B31AD9FFE1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lonna MT" panose="04020805060202030203" pitchFamily="82" charset="0"/>
              </a:rPr>
              <a:t>Do pre-Roman religions in Gallia, Britannia, Iberia and other Roman provinces survive ? 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lonna MT" panose="04020805060202030203" pitchFamily="8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4AEF4E-D8E9-4CA9-8754-A902D73D5B0A}"/>
              </a:ext>
            </a:extLst>
          </p:cNvPr>
          <p:cNvSpPr/>
          <p:nvPr/>
        </p:nvSpPr>
        <p:spPr>
          <a:xfrm>
            <a:off x="2804387" y="857251"/>
            <a:ext cx="3110719" cy="5120006"/>
          </a:xfrm>
          <a:prstGeom prst="rect">
            <a:avLst/>
          </a:prstGeom>
          <a:solidFill>
            <a:srgbClr val="138318">
              <a:alpha val="48627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Roman period +/-</a:t>
            </a:r>
          </a:p>
          <a:p>
            <a:pPr algn="ctr"/>
            <a:r>
              <a:rPr lang="en-GB" sz="1350" dirty="0"/>
              <a:t>‘Romano-Celtic’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D3073A7-1BF9-4EE7-816E-198C18906664}"/>
              </a:ext>
            </a:extLst>
          </p:cNvPr>
          <p:cNvSpPr txBox="1">
            <a:spLocks/>
          </p:cNvSpPr>
          <p:nvPr/>
        </p:nvSpPr>
        <p:spPr>
          <a:xfrm>
            <a:off x="21901" y="23686"/>
            <a:ext cx="9138889" cy="82501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/>
              <a:t>Why is there so much change 1</a:t>
            </a:r>
            <a:r>
              <a:rPr lang="en-GB" sz="3600" baseline="30000"/>
              <a:t>st</a:t>
            </a:r>
            <a:r>
              <a:rPr lang="en-GB" sz="3600"/>
              <a:t>-4</a:t>
            </a:r>
            <a:r>
              <a:rPr lang="en-GB" sz="3600" baseline="30000"/>
              <a:t>th</a:t>
            </a:r>
            <a:r>
              <a:rPr lang="en-GB" sz="3600"/>
              <a:t> c. AD?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7801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2068E849-1323-4CDA-9160-2983B3D412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28334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7E30EF6-D379-4E6A-967A-1E8F5943D060}"/>
              </a:ext>
            </a:extLst>
          </p:cNvPr>
          <p:cNvSpPr/>
          <p:nvPr/>
        </p:nvSpPr>
        <p:spPr>
          <a:xfrm>
            <a:off x="-16791" y="0"/>
            <a:ext cx="9177582" cy="6858000"/>
          </a:xfrm>
          <a:prstGeom prst="rect">
            <a:avLst/>
          </a:prstGeom>
          <a:solidFill>
            <a:schemeClr val="accent6">
              <a:lumMod val="50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ED0BC16-812E-414F-9B7A-A7E339FB60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560" r="9091" b="7520"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C56F5F-6FEE-4646-8470-86F9EDB0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1" y="23686"/>
            <a:ext cx="9138889" cy="825010"/>
          </a:xfrm>
        </p:spPr>
        <p:txBody>
          <a:bodyPr>
            <a:noAutofit/>
          </a:bodyPr>
          <a:lstStyle/>
          <a:p>
            <a:pPr algn="ctr"/>
            <a:r>
              <a:rPr lang="en-GB" sz="3600" dirty="0"/>
              <a:t>Why is there so much change 1</a:t>
            </a:r>
            <a:r>
              <a:rPr lang="en-GB" sz="3600" baseline="30000" dirty="0"/>
              <a:t>st</a:t>
            </a:r>
            <a:r>
              <a:rPr lang="en-GB" sz="3600" dirty="0"/>
              <a:t>-4</a:t>
            </a:r>
            <a:r>
              <a:rPr lang="en-GB" sz="3600" baseline="30000" dirty="0"/>
              <a:t>th</a:t>
            </a:r>
            <a:r>
              <a:rPr lang="en-GB" sz="3600" dirty="0"/>
              <a:t> c. AD?</a:t>
            </a:r>
          </a:p>
        </p:txBody>
      </p:sp>
      <p:pic>
        <p:nvPicPr>
          <p:cNvPr id="15" name="Picture 14" descr="A sheep standing on top of a stone building&#10;&#10;Description generated with high confidence">
            <a:extLst>
              <a:ext uri="{FF2B5EF4-FFF2-40B4-BE49-F238E27FC236}">
                <a16:creationId xmlns:a16="http://schemas.microsoft.com/office/drawing/2014/main" id="{7665DBF4-B92C-4F67-8A63-816CE7166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4425" y="5082789"/>
            <a:ext cx="2298835" cy="17028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A picture containing clothing&#10;&#10;Description generated with very high confidence">
            <a:extLst>
              <a:ext uri="{FF2B5EF4-FFF2-40B4-BE49-F238E27FC236}">
                <a16:creationId xmlns:a16="http://schemas.microsoft.com/office/drawing/2014/main" id="{BFD9F590-5CCF-40C0-BC60-63FC1670166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5870"/>
          <a:stretch/>
        </p:blipFill>
        <p:spPr>
          <a:xfrm>
            <a:off x="5307110" y="5110612"/>
            <a:ext cx="3692508" cy="17028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brown and white text&#10;&#10;Description generated with high confidence">
            <a:extLst>
              <a:ext uri="{FF2B5EF4-FFF2-40B4-BE49-F238E27FC236}">
                <a16:creationId xmlns:a16="http://schemas.microsoft.com/office/drawing/2014/main" id="{D14F472E-219B-4CB7-AE9F-DB90EC7BB6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335035" y="3128955"/>
            <a:ext cx="3069203" cy="19157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Picture 24" descr="A picture containing hydrant&#10;&#10;Description generated with high confidence">
            <a:extLst>
              <a:ext uri="{FF2B5EF4-FFF2-40B4-BE49-F238E27FC236}">
                <a16:creationId xmlns:a16="http://schemas.microsoft.com/office/drawing/2014/main" id="{EC745D99-84DB-489D-BE8C-6DACCE62F56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06981" y="1808922"/>
            <a:ext cx="2570384" cy="24889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947D9FC4-C355-4316-B44A-691803195B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70134" y="5086020"/>
            <a:ext cx="3007461" cy="18465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8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97B7602C-91CB-418B-9528-4009A1AD3B8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756" t="50000" r="52504" b="5826"/>
          <a:stretch/>
        </p:blipFill>
        <p:spPr>
          <a:xfrm>
            <a:off x="4175800" y="2141466"/>
            <a:ext cx="3687934" cy="25697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 descr="A picture containing ground, outdoor, building, animal&#10;&#10;Description generated with very high confidence">
            <a:extLst>
              <a:ext uri="{FF2B5EF4-FFF2-40B4-BE49-F238E27FC236}">
                <a16:creationId xmlns:a16="http://schemas.microsoft.com/office/drawing/2014/main" id="{B6733266-F993-4242-97D5-A45BE29A8FA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18278" y="3468483"/>
            <a:ext cx="2244860" cy="17244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A dining room table&#10;&#10;Description generated with high confidence">
            <a:extLst>
              <a:ext uri="{FF2B5EF4-FFF2-40B4-BE49-F238E27FC236}">
                <a16:creationId xmlns:a16="http://schemas.microsoft.com/office/drawing/2014/main" id="{2B232921-07EF-401B-BAA2-967C2FCBB645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32150" t="21579" r="15575" b="14302"/>
          <a:stretch/>
        </p:blipFill>
        <p:spPr>
          <a:xfrm>
            <a:off x="4938816" y="3429001"/>
            <a:ext cx="3160575" cy="21176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statue of a person&#10;&#10;Description generated with very high confidence">
            <a:extLst>
              <a:ext uri="{FF2B5EF4-FFF2-40B4-BE49-F238E27FC236}">
                <a16:creationId xmlns:a16="http://schemas.microsoft.com/office/drawing/2014/main" id="{24D92F4A-5447-4A23-8793-3EF9B722BE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673" b="97484" l="10000" r="90000">
                        <a14:foregroundMark x1="38333" y1="18396" x2="36190" y2="11321"/>
                        <a14:foregroundMark x1="36190" y1="11321" x2="39762" y2="2987"/>
                        <a14:foregroundMark x1="32381" y1="12264" x2="24286" y2="7233"/>
                        <a14:foregroundMark x1="24286" y1="7233" x2="23810" y2="2830"/>
                        <a14:foregroundMark x1="49048" y1="20912" x2="43571" y2="27044"/>
                        <a14:foregroundMark x1="43571" y1="27044" x2="42857" y2="32233"/>
                        <a14:foregroundMark x1="39286" y1="69182" x2="34524" y2="75629"/>
                        <a14:foregroundMark x1="34524" y1="75629" x2="36429" y2="83019"/>
                        <a14:foregroundMark x1="36429" y1="83019" x2="46429" y2="87579"/>
                        <a14:foregroundMark x1="46429" y1="87579" x2="57143" y2="89937"/>
                        <a14:foregroundMark x1="57143" y1="89937" x2="60000" y2="83019"/>
                        <a14:foregroundMark x1="60000" y1="83019" x2="76667" y2="69969"/>
                        <a14:foregroundMark x1="76667" y1="69969" x2="76667" y2="56132"/>
                        <a14:foregroundMark x1="76667" y1="56132" x2="65714" y2="56761"/>
                        <a14:foregroundMark x1="65714" y1="56761" x2="56667" y2="61006"/>
                        <a14:foregroundMark x1="56667" y1="61006" x2="54524" y2="60849"/>
                        <a14:foregroundMark x1="77381" y1="57547" x2="80000" y2="50472"/>
                        <a14:foregroundMark x1="80000" y1="50472" x2="77381" y2="48270"/>
                        <a14:foregroundMark x1="73333" y1="90881" x2="63810" y2="87107"/>
                        <a14:foregroundMark x1="63810" y1="87107" x2="40476" y2="86792"/>
                        <a14:foregroundMark x1="40476" y1="86792" x2="31190" y2="81918"/>
                        <a14:foregroundMark x1="31190" y1="81918" x2="25000" y2="71855"/>
                        <a14:foregroundMark x1="25000" y1="73742" x2="20714" y2="80818"/>
                        <a14:foregroundMark x1="20714" y1="80818" x2="27143" y2="87107"/>
                        <a14:foregroundMark x1="27143" y1="87107" x2="36429" y2="91195"/>
                        <a14:foregroundMark x1="36429" y1="91195" x2="59286" y2="92610"/>
                        <a14:foregroundMark x1="59286" y1="92610" x2="68095" y2="97327"/>
                        <a14:foregroundMark x1="68095" y1="97327" x2="75238" y2="9748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0763" y="3208608"/>
            <a:ext cx="2326697" cy="3523286"/>
          </a:xfrm>
          <a:prstGeom prst="rect">
            <a:avLst/>
          </a:prstGeom>
        </p:spPr>
      </p:pic>
      <p:pic>
        <p:nvPicPr>
          <p:cNvPr id="19" name="Picture 18" descr="A person standing in front of a building&#10;&#10;Description generated with high confidence">
            <a:extLst>
              <a:ext uri="{FF2B5EF4-FFF2-40B4-BE49-F238E27FC236}">
                <a16:creationId xmlns:a16="http://schemas.microsoft.com/office/drawing/2014/main" id="{A88AA6AE-D0CE-4626-B3CD-5602473F3AF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4226" l="10000" r="90500">
                        <a14:foregroundMark x1="13214" y1="41434" x2="27000" y2="39547"/>
                        <a14:foregroundMark x1="27000" y1="39547" x2="47857" y2="29925"/>
                        <a14:foregroundMark x1="47857" y1="29925" x2="60786" y2="19094"/>
                        <a14:foregroundMark x1="60786" y1="19094" x2="63286" y2="18226"/>
                        <a14:foregroundMark x1="58214" y1="13660" x2="86143" y2="29962"/>
                        <a14:foregroundMark x1="86143" y1="29962" x2="88214" y2="51585"/>
                        <a14:foregroundMark x1="88214" y1="51585" x2="80714" y2="51660"/>
                        <a14:foregroundMark x1="35500" y1="43321" x2="34000" y2="57396"/>
                        <a14:foregroundMark x1="34000" y1="57396" x2="35929" y2="64302"/>
                        <a14:foregroundMark x1="35929" y1="64302" x2="43286" y2="70226"/>
                        <a14:foregroundMark x1="43286" y1="70226" x2="45786" y2="77849"/>
                        <a14:foregroundMark x1="45786" y1="77849" x2="35500" y2="91472"/>
                        <a14:foregroundMark x1="35500" y1="91472" x2="45214" y2="86792"/>
                        <a14:foregroundMark x1="45214" y1="86792" x2="54500" y2="91849"/>
                        <a14:foregroundMark x1="54500" y1="91849" x2="68143" y2="90528"/>
                        <a14:foregroundMark x1="68143" y1="90528" x2="78286" y2="86075"/>
                        <a14:foregroundMark x1="78286" y1="86075" x2="90571" y2="61094"/>
                        <a14:foregroundMark x1="64071" y1="94679" x2="37571" y2="91283"/>
                        <a14:foregroundMark x1="37571" y1="91283" x2="40714" y2="88453"/>
                        <a14:foregroundMark x1="31714" y1="93547" x2="36143" y2="89321"/>
                        <a14:foregroundMark x1="32786" y1="94226" x2="35500" y2="90566"/>
                        <a14:foregroundMark x1="68929" y1="12792" x2="68071" y2="10679"/>
                        <a14:foregroundMark x1="59643" y1="16226" x2="56071" y2="12226"/>
                        <a14:foregroundMark x1="59500" y1="22226" x2="55071" y2="135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22204" y="1181241"/>
            <a:ext cx="2374990" cy="449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15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75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25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75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25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75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425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750"/>
                            </p:stCondLst>
                            <p:childTnLst>
                              <p:par>
                                <p:cTn id="37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1250"/>
                            </p:stCondLst>
                            <p:childTnLst>
                              <p:par>
                                <p:cTn id="41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4750"/>
                            </p:stCondLst>
                            <p:childTnLst>
                              <p:par>
                                <p:cTn id="4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7CBB489-7A31-4E45-ADC3-CD6AF5099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Chiller" panose="04020404031007020602" pitchFamily="82" charset="0"/>
              </a:rPr>
              <a:t>Religion &amp; Nature?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6"/>
            <a:ext cx="4745697" cy="51067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A romanticising view…?</a:t>
            </a:r>
          </a:p>
        </p:txBody>
      </p:sp>
      <p:pic>
        <p:nvPicPr>
          <p:cNvPr id="7" name="Picture 6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01D4EFBD-66E2-46EC-9F06-0333BF4666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4044" y="4010367"/>
            <a:ext cx="1882635" cy="23871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7B681D-67B2-4384-973E-BBCA561C1B57}"/>
              </a:ext>
            </a:extLst>
          </p:cNvPr>
          <p:cNvSpPr txBox="1"/>
          <p:nvPr/>
        </p:nvSpPr>
        <p:spPr>
          <a:xfrm rot="5400000">
            <a:off x="7541837" y="5283773"/>
            <a:ext cx="2771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Gundestrup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Cauldron</a:t>
            </a:r>
          </a:p>
        </p:txBody>
      </p:sp>
      <p:pic>
        <p:nvPicPr>
          <p:cNvPr id="10" name="Picture 9" descr="A picture containing building&#10;&#10;Description generated with high confidence">
            <a:extLst>
              <a:ext uri="{FF2B5EF4-FFF2-40B4-BE49-F238E27FC236}">
                <a16:creationId xmlns:a16="http://schemas.microsoft.com/office/drawing/2014/main" id="{CD69EEC9-9DC2-465F-87CE-E17C301DEB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292" y="3489533"/>
            <a:ext cx="2293388" cy="2908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4C9120-18D9-4819-BAD1-58C29C294F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11" y="4760881"/>
            <a:ext cx="1990725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258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00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7CBB489-7A31-4E45-ADC3-CD6AF5099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800080"/>
                </a:highlight>
                <a:latin typeface="Chiller" panose="04020404031007020602" pitchFamily="82" charset="0"/>
              </a:rPr>
              <a:t>Religion &amp; Nature?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8B261E-D278-44E7-8B9E-260EE4CBB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6"/>
            <a:ext cx="4745697" cy="110008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A romanticising view…?</a:t>
            </a:r>
          </a:p>
          <a:p>
            <a:endParaRPr lang="en-GB" dirty="0"/>
          </a:p>
        </p:txBody>
      </p:sp>
      <p:pic>
        <p:nvPicPr>
          <p:cNvPr id="1028" name="Picture 4" descr="Image result for druid sacred grov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861" y="-68177"/>
            <a:ext cx="4745698" cy="33897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F53E721-7F42-45AB-B1DD-51EB2FF960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11" y="4760881"/>
            <a:ext cx="1990725" cy="1924050"/>
          </a:xfrm>
          <a:prstGeom prst="rect">
            <a:avLst/>
          </a:prstGeom>
        </p:spPr>
      </p:pic>
      <p:pic>
        <p:nvPicPr>
          <p:cNvPr id="12" name="Picture 11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29DA8906-2B0D-4DC9-AF5F-A5D5836ACB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6" t="3183" b="7701"/>
          <a:stretch/>
        </p:blipFill>
        <p:spPr>
          <a:xfrm>
            <a:off x="6247735" y="3127914"/>
            <a:ext cx="2896265" cy="34799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picture containing tree&#10;&#10;Description automatically generated">
            <a:extLst>
              <a:ext uri="{FF2B5EF4-FFF2-40B4-BE49-F238E27FC236}">
                <a16:creationId xmlns:a16="http://schemas.microsoft.com/office/drawing/2014/main" id="{BFF95ADE-D244-4ABB-8134-67B087A069D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05" r="15748" b="6232"/>
          <a:stretch/>
        </p:blipFill>
        <p:spPr>
          <a:xfrm>
            <a:off x="3312869" y="3012903"/>
            <a:ext cx="3062082" cy="39036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Image result for druid sacred grov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511" y="0"/>
            <a:ext cx="1707238" cy="26212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0682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3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DF3FB7FB-6CAB-48E5-9162-C59B3C43EEB2}"/>
              </a:ext>
            </a:extLst>
          </p:cNvPr>
          <p:cNvSpPr txBox="1">
            <a:spLocks/>
          </p:cNvSpPr>
          <p:nvPr/>
        </p:nvSpPr>
        <p:spPr>
          <a:xfrm>
            <a:off x="457200" y="1524000"/>
            <a:ext cx="4114800" cy="500134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Cicero, </a:t>
            </a:r>
            <a:r>
              <a:rPr lang="en-GB" i="1" dirty="0"/>
              <a:t>De </a:t>
            </a:r>
            <a:r>
              <a:rPr lang="en-GB" i="1" dirty="0" err="1"/>
              <a:t>Diviniatione</a:t>
            </a:r>
            <a:r>
              <a:rPr lang="en-GB" i="1" dirty="0"/>
              <a:t> </a:t>
            </a:r>
            <a:r>
              <a:rPr lang="en-GB" dirty="0"/>
              <a:t>2.149</a:t>
            </a:r>
            <a:br>
              <a:rPr lang="en-GB" dirty="0"/>
            </a:br>
            <a:br>
              <a:rPr lang="en-GB" dirty="0"/>
            </a:br>
            <a:br>
              <a:rPr lang="en-GB" i="1" dirty="0"/>
            </a:br>
            <a:r>
              <a:rPr lang="en-GB" dirty="0"/>
              <a:t>[149] "Wherefore, just as it is a duty to extend the influence of </a:t>
            </a:r>
            <a:r>
              <a:rPr lang="en-GB" dirty="0">
                <a:solidFill>
                  <a:srgbClr val="FFFF00"/>
                </a:solidFill>
                <a:highlight>
                  <a:srgbClr val="800080"/>
                </a:highlight>
              </a:rPr>
              <a:t>true religion</a:t>
            </a:r>
            <a:r>
              <a:rPr lang="en-GB" dirty="0"/>
              <a:t>, which is closely associated with the </a:t>
            </a:r>
            <a:r>
              <a:rPr lang="en-GB" dirty="0">
                <a:highlight>
                  <a:srgbClr val="800080"/>
                </a:highlight>
              </a:rPr>
              <a:t>knowledge of </a:t>
            </a:r>
            <a:r>
              <a:rPr lang="en-GB" dirty="0">
                <a:solidFill>
                  <a:srgbClr val="FFFF00"/>
                </a:solidFill>
                <a:highlight>
                  <a:srgbClr val="800080"/>
                </a:highlight>
              </a:rPr>
              <a:t>nature</a:t>
            </a:r>
            <a:r>
              <a:rPr lang="en-GB" dirty="0"/>
              <a:t>, so it is a duty to weed out every root of </a:t>
            </a:r>
            <a:r>
              <a:rPr lang="en-GB" dirty="0">
                <a:solidFill>
                  <a:srgbClr val="FFFF00"/>
                </a:solidFill>
              </a:rPr>
              <a:t>superstition</a:t>
            </a:r>
            <a:r>
              <a:rPr lang="en-GB" dirty="0"/>
              <a:t>.”</a:t>
            </a:r>
            <a:br>
              <a:rPr lang="en-GB" dirty="0"/>
            </a:br>
            <a:endParaRPr lang="en-GB" dirty="0"/>
          </a:p>
          <a:p>
            <a:r>
              <a:rPr lang="en-GB" sz="1800" i="1" dirty="0" err="1"/>
              <a:t>superstitio</a:t>
            </a:r>
            <a:r>
              <a:rPr lang="en-GB" sz="1800" dirty="0"/>
              <a:t>:= prophets, omen, flight of birds, astrologers </a:t>
            </a:r>
            <a:br>
              <a:rPr lang="en-GB" sz="1800" dirty="0"/>
            </a:br>
            <a:r>
              <a:rPr lang="en-GB" sz="1800" dirty="0"/>
              <a:t>and soothsayers…</a:t>
            </a:r>
          </a:p>
        </p:txBody>
      </p:sp>
      <p:pic>
        <p:nvPicPr>
          <p:cNvPr id="14" name="Picture 13" descr="A picture containing sky, outdoor, building&#10;&#10;Description generated with high confidence">
            <a:extLst>
              <a:ext uri="{FF2B5EF4-FFF2-40B4-BE49-F238E27FC236}">
                <a16:creationId xmlns:a16="http://schemas.microsoft.com/office/drawing/2014/main" id="{251FE174-4BE1-488D-BE9A-FF596A138B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82773" y="1433946"/>
            <a:ext cx="5985163" cy="39901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309690" y="135749"/>
            <a:ext cx="8524619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highlight>
                  <a:srgbClr val="800080"/>
                </a:highlight>
                <a:latin typeface="Chiller" panose="04020404031007020602" pitchFamily="82" charset="0"/>
              </a:rPr>
              <a:t>Religion &amp; Nature?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BB66D9F-8591-4E9F-AFE3-AD252191306D}"/>
              </a:ext>
            </a:extLst>
          </p:cNvPr>
          <p:cNvSpPr/>
          <p:nvPr/>
        </p:nvSpPr>
        <p:spPr>
          <a:xfrm rot="987271">
            <a:off x="7693030" y="5273479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NIMES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D00B03E-199A-4CA4-B4B5-D998FBC94B8F}"/>
              </a:ext>
            </a:extLst>
          </p:cNvPr>
          <p:cNvSpPr/>
          <p:nvPr/>
        </p:nvSpPr>
        <p:spPr>
          <a:xfrm>
            <a:off x="5898886" y="492221"/>
            <a:ext cx="20601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2000" dirty="0">
                <a:highlight>
                  <a:srgbClr val="00FFFF"/>
                </a:highlight>
                <a:latin typeface="Chiller" panose="04020404031007020602" pitchFamily="82" charset="0"/>
              </a:rPr>
              <a:t>Roman religion &amp; Nature</a:t>
            </a:r>
            <a:endParaRPr lang="en-GB" sz="2000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5768373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  <p:bldP spid="15" grpId="0"/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DF3FB7FB-6CAB-48E5-9162-C59B3C43EEB2}"/>
              </a:ext>
            </a:extLst>
          </p:cNvPr>
          <p:cNvSpPr txBox="1">
            <a:spLocks/>
          </p:cNvSpPr>
          <p:nvPr/>
        </p:nvSpPr>
        <p:spPr>
          <a:xfrm>
            <a:off x="457200" y="1524000"/>
            <a:ext cx="4114800" cy="500134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Cicero, </a:t>
            </a:r>
            <a:r>
              <a:rPr lang="en-GB" i="1" dirty="0"/>
              <a:t>De </a:t>
            </a:r>
            <a:r>
              <a:rPr lang="en-GB" i="1" dirty="0" err="1"/>
              <a:t>Diviniatione</a:t>
            </a:r>
            <a:r>
              <a:rPr lang="en-GB" i="1" dirty="0"/>
              <a:t> </a:t>
            </a:r>
            <a:r>
              <a:rPr lang="en-GB" dirty="0"/>
              <a:t>2.149</a:t>
            </a:r>
            <a:br>
              <a:rPr lang="en-GB" dirty="0"/>
            </a:br>
            <a:br>
              <a:rPr lang="en-GB" dirty="0"/>
            </a:br>
            <a:br>
              <a:rPr lang="en-GB" i="1" dirty="0"/>
            </a:br>
            <a:r>
              <a:rPr lang="en-GB" dirty="0"/>
              <a:t>[149] "Wherefore, just as it is a duty to extend the influence of </a:t>
            </a:r>
            <a:r>
              <a:rPr lang="en-GB" dirty="0">
                <a:solidFill>
                  <a:srgbClr val="FFFF00"/>
                </a:solidFill>
                <a:highlight>
                  <a:srgbClr val="800080"/>
                </a:highlight>
              </a:rPr>
              <a:t>true religion</a:t>
            </a:r>
            <a:r>
              <a:rPr lang="en-GB" dirty="0"/>
              <a:t>, which is closely associated with the </a:t>
            </a:r>
            <a:r>
              <a:rPr lang="en-GB" dirty="0">
                <a:highlight>
                  <a:srgbClr val="800080"/>
                </a:highlight>
              </a:rPr>
              <a:t>knowledge of </a:t>
            </a:r>
            <a:r>
              <a:rPr lang="en-GB" dirty="0">
                <a:solidFill>
                  <a:srgbClr val="FFFF00"/>
                </a:solidFill>
                <a:highlight>
                  <a:srgbClr val="800080"/>
                </a:highlight>
              </a:rPr>
              <a:t>nature</a:t>
            </a:r>
            <a:r>
              <a:rPr lang="en-GB" dirty="0"/>
              <a:t>, so it is a duty to weed out every root of </a:t>
            </a:r>
            <a:r>
              <a:rPr lang="en-GB" dirty="0">
                <a:solidFill>
                  <a:srgbClr val="FFFF00"/>
                </a:solidFill>
              </a:rPr>
              <a:t>superstition</a:t>
            </a:r>
            <a:r>
              <a:rPr lang="en-GB" dirty="0"/>
              <a:t>.”</a:t>
            </a:r>
            <a:br>
              <a:rPr lang="en-GB" dirty="0"/>
            </a:br>
            <a:endParaRPr lang="en-GB" dirty="0"/>
          </a:p>
          <a:p>
            <a:r>
              <a:rPr lang="en-GB" sz="1800" i="1" dirty="0" err="1"/>
              <a:t>superstitio</a:t>
            </a:r>
            <a:r>
              <a:rPr lang="en-GB" sz="1800" dirty="0"/>
              <a:t>:= prophets, omen, flight of birds, astrologers </a:t>
            </a:r>
            <a:br>
              <a:rPr lang="en-GB" sz="1800" dirty="0"/>
            </a:br>
            <a:r>
              <a:rPr lang="en-GB" sz="1800" dirty="0"/>
              <a:t>and soothsayers…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309690" y="135749"/>
            <a:ext cx="8524619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highlight>
                  <a:srgbClr val="800080"/>
                </a:highlight>
                <a:latin typeface="Chiller" panose="04020404031007020602" pitchFamily="82" charset="0"/>
              </a:rPr>
              <a:t>Religion &amp; Nature?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D2F35D-16CB-4F94-B0AA-F6F0CDC008DF}"/>
              </a:ext>
            </a:extLst>
          </p:cNvPr>
          <p:cNvSpPr/>
          <p:nvPr/>
        </p:nvSpPr>
        <p:spPr>
          <a:xfrm>
            <a:off x="5581185" y="1524000"/>
            <a:ext cx="2109424" cy="1200329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/>
              <a:t>Arval</a:t>
            </a:r>
            <a:r>
              <a:rPr lang="en-GB" dirty="0"/>
              <a:t> Brotherhood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CBE1E3-46AC-4855-8154-FE8FA93965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800" b="97867" l="4671" r="91171">
                        <a14:foregroundMark x1="7294" y1="20933" x2="7294" y2="20933"/>
                        <a14:foregroundMark x1="19386" y1="4800" x2="19386" y2="4800"/>
                        <a14:foregroundMark x1="30838" y1="10467" x2="48305" y2="21533"/>
                        <a14:foregroundMark x1="48305" y1="21533" x2="61228" y2="35867"/>
                        <a14:foregroundMark x1="61228" y1="35867" x2="61228" y2="35867"/>
                        <a14:foregroundMark x1="74600" y1="49467" x2="74600" y2="49467"/>
                        <a14:foregroundMark x1="76903" y1="51067" x2="93794" y2="67867"/>
                        <a14:foregroundMark x1="93794" y1="67867" x2="93410" y2="83600"/>
                        <a14:foregroundMark x1="93410" y1="83600" x2="86180" y2="96333"/>
                        <a14:foregroundMark x1="86180" y1="96333" x2="71401" y2="94000"/>
                        <a14:foregroundMark x1="71401" y1="94000" x2="64044" y2="90733"/>
                        <a14:foregroundMark x1="64044" y1="90733" x2="64044" y2="90667"/>
                        <a14:foregroundMark x1="90467" y1="69400" x2="90211" y2="77533"/>
                        <a14:foregroundMark x1="90211" y1="77533" x2="91171" y2="81000"/>
                        <a14:foregroundMark x1="74856" y1="96400" x2="81766" y2="99333"/>
                        <a14:foregroundMark x1="81766" y1="99333" x2="87908" y2="96200"/>
                        <a14:foregroundMark x1="87908" y1="96200" x2="88228" y2="94733"/>
                        <a14:foregroundMark x1="73704" y1="49133" x2="68458" y2="43467"/>
                        <a14:foregroundMark x1="68458" y1="43467" x2="66923" y2="40267"/>
                        <a14:foregroundMark x1="63788" y1="34067" x2="57070" y2="21400"/>
                        <a14:foregroundMark x1="57070" y1="21400" x2="40243" y2="13267"/>
                        <a14:foregroundMark x1="4607" y1="42000" x2="4734" y2="27867"/>
                        <a14:foregroundMark x1="4734" y1="27867" x2="5886" y2="24867"/>
                        <a14:foregroundMark x1="79079" y1="97400" x2="79079" y2="97400"/>
                        <a14:foregroundMark x1="79079" y1="97400" x2="79079" y2="97400"/>
                        <a14:foregroundMark x1="79079" y1="97400" x2="72617" y2="978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81198" y="1227827"/>
            <a:ext cx="5720383" cy="548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3774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309690" y="135749"/>
            <a:ext cx="8524619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highlight>
                  <a:srgbClr val="800080"/>
                </a:highlight>
                <a:latin typeface="Chiller" panose="04020404031007020602" pitchFamily="82" charset="0"/>
              </a:rPr>
              <a:t>Religion &amp; Nature?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D2F35D-16CB-4F94-B0AA-F6F0CDC008DF}"/>
              </a:ext>
            </a:extLst>
          </p:cNvPr>
          <p:cNvSpPr/>
          <p:nvPr/>
        </p:nvSpPr>
        <p:spPr>
          <a:xfrm>
            <a:off x="5581185" y="1524000"/>
            <a:ext cx="3562815" cy="5293757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/>
              <a:t>Arval Brotherhood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State Cult for </a:t>
            </a:r>
            <a:r>
              <a:rPr lang="en-GB" dirty="0" err="1"/>
              <a:t>Dea</a:t>
            </a:r>
            <a:r>
              <a:rPr lang="en-GB" dirty="0"/>
              <a:t> </a:t>
            </a:r>
            <a:r>
              <a:rPr lang="en-GB" dirty="0" err="1"/>
              <a:t>Dia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‘restored’ by Augustus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fertility &amp; fecundity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Sacred grove – ‘</a:t>
            </a:r>
            <a:r>
              <a:rPr lang="en-GB" b="1" dirty="0" err="1"/>
              <a:t>lucus</a:t>
            </a:r>
            <a:r>
              <a:rPr lang="en-GB" b="1" dirty="0"/>
              <a:t>’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just outside Rome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Certain taboos (e.g., don’t bring iron objects into the grove)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Once, trees were damaged and uprooted in  a storm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ym typeface="Wingdings" panose="05000000000000000000" pitchFamily="2" charset="2"/>
              </a:rPr>
              <a:t>very complex purification rituals!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037856-16D8-4A65-ACC4-C7E64B675A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85" y="1407038"/>
            <a:ext cx="4652819" cy="41501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836299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309690" y="135749"/>
            <a:ext cx="8524619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highlight>
                  <a:srgbClr val="800080"/>
                </a:highlight>
                <a:latin typeface="Chiller" panose="04020404031007020602" pitchFamily="82" charset="0"/>
              </a:rPr>
              <a:t>Religion &amp; Nature?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DAA04B-9D81-44CF-89CA-17B6B6BBE1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37" b="89748" l="3809" r="91016">
                        <a14:foregroundMark x1="6348" y1="76814" x2="4688" y2="67350"/>
                        <a14:foregroundMark x1="4688" y1="67350" x2="5469" y2="56782"/>
                        <a14:foregroundMark x1="5469" y1="56782" x2="10059" y2="40536"/>
                        <a14:foregroundMark x1="10059" y1="40536" x2="10254" y2="33281"/>
                        <a14:foregroundMark x1="91113" y1="78233" x2="90430" y2="66088"/>
                        <a14:foregroundMark x1="3516" y1="68770" x2="3809" y2="59621"/>
                        <a14:foregroundMark x1="3809" y1="59621" x2="5273" y2="55521"/>
                        <a14:foregroundMark x1="5664" y1="55836" x2="4395" y2="64353"/>
                        <a14:foregroundMark x1="4395" y1="64353" x2="4688" y2="55205"/>
                        <a14:foregroundMark x1="4688" y1="55205" x2="4785" y2="55047"/>
                        <a14:foregroundMark x1="5469" y1="54890" x2="3809" y2="692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89" r="6179" b="15293"/>
          <a:stretch/>
        </p:blipFill>
        <p:spPr>
          <a:xfrm>
            <a:off x="410966" y="1250698"/>
            <a:ext cx="8214189" cy="479564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B31861-E705-40A6-AD42-1A3455E55A83}"/>
              </a:ext>
            </a:extLst>
          </p:cNvPr>
          <p:cNvSpPr/>
          <p:nvPr/>
        </p:nvSpPr>
        <p:spPr>
          <a:xfrm>
            <a:off x="865631" y="5365948"/>
            <a:ext cx="5828262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Nymphs from the shrine at </a:t>
            </a:r>
            <a:r>
              <a:rPr lang="en-GB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Carrawburgh</a:t>
            </a: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Hadrian’s Wall</a:t>
            </a:r>
          </a:p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Celtic? Roman? Romano-Celtic…?</a:t>
            </a:r>
          </a:p>
        </p:txBody>
      </p:sp>
    </p:spTree>
    <p:extLst>
      <p:ext uri="{BB962C8B-B14F-4D97-AF65-F5344CB8AC3E}">
        <p14:creationId xmlns:p14="http://schemas.microsoft.com/office/powerpoint/2010/main" val="19630305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46234" y="135749"/>
            <a:ext cx="9097766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highlight>
                  <a:srgbClr val="800080"/>
                </a:highlight>
                <a:latin typeface="Chiller" panose="04020404031007020602" pitchFamily="82" charset="0"/>
              </a:rPr>
              <a:t>Ancient (polytheistic) religions &amp; Nature?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97B253A-9F55-45EC-A5A3-B3D249754931}"/>
              </a:ext>
            </a:extLst>
          </p:cNvPr>
          <p:cNvSpPr/>
          <p:nvPr/>
        </p:nvSpPr>
        <p:spPr>
          <a:xfrm>
            <a:off x="1867057" y="1485343"/>
            <a:ext cx="6389891" cy="5940088"/>
          </a:xfrm>
          <a:prstGeom prst="rect">
            <a:avLst/>
          </a:prstGeom>
          <a:gradFill flip="none" rotWithShape="1">
            <a:gsLst>
              <a:gs pos="0">
                <a:schemeClr val="accent6">
                  <a:alpha val="18000"/>
                  <a:lumMod val="48000"/>
                  <a:lumOff val="52000"/>
                </a:schemeClr>
              </a:gs>
              <a:gs pos="100000">
                <a:schemeClr val="accent6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What is the reason behind religion…?</a:t>
            </a:r>
            <a:br>
              <a:rPr lang="en-GB" sz="2000" dirty="0">
                <a:latin typeface="Comic Sans MS" panose="030F0702030302020204" pitchFamily="66" charset="0"/>
              </a:rPr>
            </a:br>
            <a:r>
              <a:rPr lang="en-GB" sz="2000" dirty="0">
                <a:latin typeface="Comic Sans MS" panose="030F0702030302020204" pitchFamily="66" charset="0"/>
              </a:rPr>
              <a:t>Why do humans ‘invent’ religion…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For example: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Comic Sans MS" panose="030F0702030302020204" pitchFamily="66" charset="0"/>
              </a:rPr>
              <a:t>To explain the world, nature, natural phenomena</a:t>
            </a:r>
            <a:br>
              <a:rPr lang="en-GB" sz="2000" dirty="0">
                <a:latin typeface="Comic Sans MS" panose="030F0702030302020204" pitchFamily="66" charset="0"/>
              </a:rPr>
            </a:br>
            <a:r>
              <a:rPr lang="en-GB" sz="2000" dirty="0">
                <a:latin typeface="Comic Sans MS" panose="030F0702030302020204" pitchFamily="66" charset="0"/>
              </a:rPr>
              <a:t>e.g.		</a:t>
            </a:r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 seasons – Gr.: Demeter/Kore</a:t>
            </a:r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		 creation myths (and earth </a:t>
            </a:r>
            <a:r>
              <a:rPr lang="en-GB" sz="2000" dirty="0" err="1">
                <a:latin typeface="Comic Sans MS" panose="030F0702030302020204" pitchFamily="66" charset="0"/>
                <a:sym typeface="Wingdings" panose="05000000000000000000" pitchFamily="2" charset="2"/>
              </a:rPr>
              <a:t>destr</a:t>
            </a:r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.!)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To explain death / afterlife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Comic Sans MS" panose="030F0702030302020204" pitchFamily="66" charset="0"/>
              <a:sym typeface="Wingdings" panose="05000000000000000000" pitchFamily="2" charset="2"/>
            </a:endParaRPr>
          </a:p>
          <a:p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Reasons for offerings &amp; sacrifices ?</a:t>
            </a:r>
          </a:p>
          <a:p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	to appease the gods ; the Roman </a:t>
            </a:r>
            <a:r>
              <a:rPr lang="en-GB" sz="2000" i="1" dirty="0" err="1">
                <a:latin typeface="Comic Sans MS" panose="030F0702030302020204" pitchFamily="66" charset="0"/>
                <a:sym typeface="Wingdings" panose="05000000000000000000" pitchFamily="2" charset="2"/>
              </a:rPr>
              <a:t>pax</a:t>
            </a:r>
            <a:r>
              <a:rPr lang="en-GB" sz="2000" i="1" dirty="0">
                <a:latin typeface="Comic Sans MS" panose="030F0702030302020204" pitchFamily="66" charset="0"/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latin typeface="Comic Sans MS" panose="030F0702030302020204" pitchFamily="66" charset="0"/>
                <a:sym typeface="Wingdings" panose="05000000000000000000" pitchFamily="2" charset="2"/>
              </a:rPr>
              <a:t>deorum</a:t>
            </a:r>
            <a:endParaRPr lang="en-GB" sz="2000" i="1" dirty="0">
              <a:latin typeface="Comic Sans MS" panose="030F0702030302020204" pitchFamily="66" charset="0"/>
              <a:sym typeface="Wingdings" panose="05000000000000000000" pitchFamily="2" charset="2"/>
            </a:endParaRPr>
          </a:p>
          <a:p>
            <a:endParaRPr lang="en-GB" sz="2000" i="1" dirty="0">
              <a:latin typeface="Comic Sans MS" panose="030F0702030302020204" pitchFamily="66" charset="0"/>
              <a:sym typeface="Wingdings" panose="05000000000000000000" pitchFamily="2" charset="2"/>
            </a:endParaRPr>
          </a:p>
          <a:p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Ancient Religions: focus on present day….</a:t>
            </a:r>
            <a:b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</a:br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         (no </a:t>
            </a:r>
            <a:r>
              <a:rPr lang="en-GB" sz="2000" dirty="0" err="1">
                <a:latin typeface="Comic Sans MS" panose="030F0702030302020204" pitchFamily="66" charset="0"/>
                <a:sym typeface="Wingdings" panose="05000000000000000000" pitchFamily="2" charset="2"/>
              </a:rPr>
              <a:t>relevation</a:t>
            </a:r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, no moral values….)</a:t>
            </a:r>
          </a:p>
          <a:p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	</a:t>
            </a:r>
            <a:r>
              <a:rPr lang="en-GB" sz="2000" i="1" dirty="0">
                <a:latin typeface="Comic Sans MS" panose="030F0702030302020204" pitchFamily="66" charset="0"/>
                <a:sym typeface="Wingdings" panose="05000000000000000000" pitchFamily="2" charset="2"/>
              </a:rPr>
              <a:t>do et des</a:t>
            </a:r>
            <a: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  <a:t> “I give so that you give”</a:t>
            </a:r>
            <a:br>
              <a:rPr lang="en-GB" sz="2000" dirty="0">
                <a:latin typeface="Comic Sans MS" panose="030F0702030302020204" pitchFamily="66" charset="0"/>
                <a:sym typeface="Wingdings" panose="05000000000000000000" pitchFamily="2" charset="2"/>
              </a:rPr>
            </a:br>
            <a:endParaRPr lang="en-GB" sz="2000" dirty="0">
              <a:latin typeface="Comic Sans MS" panose="030F0702030302020204" pitchFamily="66" charset="0"/>
              <a:sym typeface="Wingdings" panose="05000000000000000000" pitchFamily="2" charset="2"/>
            </a:endParaRPr>
          </a:p>
          <a:p>
            <a:endParaRPr lang="en-GB" sz="2000" dirty="0">
              <a:latin typeface="Comic Sans MS" panose="030F0702030302020204" pitchFamily="66" charset="0"/>
              <a:sym typeface="Wingdings" panose="05000000000000000000" pitchFamily="2" charset="2"/>
            </a:endParaRPr>
          </a:p>
          <a:p>
            <a:endParaRPr lang="en-GB" sz="2000" dirty="0">
              <a:latin typeface="Comic Sans MS" panose="030F0702030302020204" pitchFamily="66" charset="0"/>
              <a:sym typeface="Wingdings" panose="05000000000000000000" pitchFamily="2" charset="2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6373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49FBCF5E-0665-4579-AD6E-D528633C8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620A079-DBEE-4105-B58D-5FFA604BFA34}"/>
              </a:ext>
            </a:extLst>
          </p:cNvPr>
          <p:cNvSpPr txBox="1">
            <a:spLocks/>
          </p:cNvSpPr>
          <p:nvPr/>
        </p:nvSpPr>
        <p:spPr>
          <a:xfrm>
            <a:off x="46234" y="135749"/>
            <a:ext cx="9097766" cy="151316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highlight>
                  <a:srgbClr val="800080"/>
                </a:highlight>
                <a:latin typeface="Chiller" panose="04020404031007020602" pitchFamily="82" charset="0"/>
              </a:rPr>
              <a:t>What was Celtic Religion really like…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97B253A-9F55-45EC-A5A3-B3D249754931}"/>
              </a:ext>
            </a:extLst>
          </p:cNvPr>
          <p:cNvSpPr/>
          <p:nvPr/>
        </p:nvSpPr>
        <p:spPr>
          <a:xfrm>
            <a:off x="1867057" y="1485343"/>
            <a:ext cx="6389891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alpha val="18000"/>
                  <a:lumMod val="48000"/>
                  <a:lumOff val="52000"/>
                </a:schemeClr>
              </a:gs>
              <a:gs pos="100000">
                <a:schemeClr val="accent6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If we say Celtic… we must consider </a:t>
            </a:r>
            <a:r>
              <a:rPr lang="en-GB" sz="2000" spc="300" dirty="0">
                <a:solidFill>
                  <a:srgbClr val="FFFF00"/>
                </a:solidFill>
                <a:latin typeface="Comic Sans MS" panose="030F0702030302020204" pitchFamily="66" charset="0"/>
              </a:rPr>
              <a:t>chronology</a:t>
            </a:r>
            <a:r>
              <a:rPr lang="en-GB" sz="2000" dirty="0">
                <a:latin typeface="Comic Sans MS" panose="030F0702030302020204" pitchFamily="66" charset="0"/>
              </a:rPr>
              <a:t> !</a:t>
            </a:r>
          </a:p>
          <a:p>
            <a:r>
              <a:rPr lang="en-GB" sz="2000" dirty="0">
                <a:latin typeface="Comic Sans MS" panose="030F0702030302020204" pitchFamily="66" charset="0"/>
              </a:rPr>
              <a:t>Iron Age: 800 BCE down to the Roman conquest</a:t>
            </a:r>
          </a:p>
        </p:txBody>
      </p:sp>
    </p:spTree>
    <p:extLst>
      <p:ext uri="{BB962C8B-B14F-4D97-AF65-F5344CB8AC3E}">
        <p14:creationId xmlns:p14="http://schemas.microsoft.com/office/powerpoint/2010/main" val="34203174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40A74-D08F-4901-9EE8-1B92697D6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C3E5-C303-4BD4-995D-F8187F3A37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F74C51DB-6E57-4A17-B11C-09A2E8E446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itle 3">
            <a:extLst>
              <a:ext uri="{FF2B5EF4-FFF2-40B4-BE49-F238E27FC236}">
                <a16:creationId xmlns:a16="http://schemas.microsoft.com/office/drawing/2014/main" id="{980BF061-9EFF-4D4C-A283-DE1D447C5562}"/>
              </a:ext>
            </a:extLst>
          </p:cNvPr>
          <p:cNvSpPr txBox="1">
            <a:spLocks/>
          </p:cNvSpPr>
          <p:nvPr/>
        </p:nvSpPr>
        <p:spPr>
          <a:xfrm>
            <a:off x="380144" y="498297"/>
            <a:ext cx="7941923" cy="120216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Evidence in the ‘Celtic world’ 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624830-7CC9-4BAB-B5A2-CD7867E267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49" t="3001" r="5011" b="5222"/>
          <a:stretch/>
        </p:blipFill>
        <p:spPr>
          <a:xfrm>
            <a:off x="236493" y="1358716"/>
            <a:ext cx="7031017" cy="55113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36A3BD82-27A9-41C9-96E4-4969ED1A91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660">
            <a:off x="7395051" y="4451150"/>
            <a:ext cx="1621410" cy="233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27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40A74-D08F-4901-9EE8-1B92697D6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C3E5-C303-4BD4-995D-F8187F3A37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F74C51DB-6E57-4A17-B11C-09A2E8E446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" name="Picture 8" descr="A brown tiled floor&#10;&#10;Description generated with high confidence">
            <a:extLst>
              <a:ext uri="{FF2B5EF4-FFF2-40B4-BE49-F238E27FC236}">
                <a16:creationId xmlns:a16="http://schemas.microsoft.com/office/drawing/2014/main" id="{C21666E3-48BF-4A2C-90A7-4331B97358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7" t="6723"/>
          <a:stretch/>
        </p:blipFill>
        <p:spPr>
          <a:xfrm>
            <a:off x="339501" y="1203468"/>
            <a:ext cx="6605876" cy="56545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36A3BD82-27A9-41C9-96E4-4969ED1A91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2660">
            <a:off x="7046783" y="3883991"/>
            <a:ext cx="2002104" cy="287802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90203" y="608179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>
                <a:hlinkClick r:id="rId5"/>
              </a:rPr>
              <a:t>https://www.youtube.com/watch?v=mpWjyrq9gcs</a:t>
            </a:r>
            <a:r>
              <a:rPr lang="en-GB" sz="1400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693239" y="6352462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hlinkClick r:id="rId6"/>
              </a:rPr>
              <a:t>https://www.youtube.com/watch?v=KDuFxoLotbQ</a:t>
            </a:r>
            <a:r>
              <a:rPr lang="en-GB" sz="1200" dirty="0"/>
              <a:t> </a:t>
            </a: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980BF061-9EFF-4D4C-A283-DE1D447C5562}"/>
              </a:ext>
            </a:extLst>
          </p:cNvPr>
          <p:cNvSpPr txBox="1">
            <a:spLocks/>
          </p:cNvSpPr>
          <p:nvPr/>
        </p:nvSpPr>
        <p:spPr>
          <a:xfrm>
            <a:off x="380144" y="498297"/>
            <a:ext cx="7941923" cy="120216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Evidence in the ‘Celtic world’ ?</a:t>
            </a:r>
          </a:p>
        </p:txBody>
      </p:sp>
    </p:spTree>
    <p:extLst>
      <p:ext uri="{BB962C8B-B14F-4D97-AF65-F5344CB8AC3E}">
        <p14:creationId xmlns:p14="http://schemas.microsoft.com/office/powerpoint/2010/main" val="25077075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40A74-D08F-4901-9EE8-1B92697D6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C3E5-C303-4BD4-995D-F8187F3A37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F74C51DB-6E57-4A17-B11C-09A2E8E446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9728CC3-1D00-45CB-B6DF-A41CF76314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1123" y="0"/>
            <a:ext cx="5522877" cy="41421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2F997C-EF03-492F-AD84-652E52BA635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38" b="89939" l="10000" r="90000">
                        <a14:foregroundMark x1="46409" y1="8838" x2="46409" y2="8838"/>
                        <a14:foregroundMark x1="32955" y1="15228" x2="32955" y2="15228"/>
                        <a14:foregroundMark x1="34091" y1="14208" x2="34091" y2="14208"/>
                        <a14:foregroundMark x1="38864" y1="10537" x2="38864" y2="10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93" t="3285" r="22621" b="9202"/>
          <a:stretch/>
        </p:blipFill>
        <p:spPr>
          <a:xfrm>
            <a:off x="3372707" y="1274964"/>
            <a:ext cx="5771293" cy="5379508"/>
          </a:xfrm>
          <a:prstGeom prst="rect">
            <a:avLst/>
          </a:prstGeom>
        </p:spPr>
      </p:pic>
      <p:sp>
        <p:nvSpPr>
          <p:cNvPr id="14" name="Content Placeholder 1">
            <a:extLst>
              <a:ext uri="{FF2B5EF4-FFF2-40B4-BE49-F238E27FC236}">
                <a16:creationId xmlns:a16="http://schemas.microsoft.com/office/drawing/2014/main" id="{8017BEC7-C49E-4643-B72F-CCBF78CD408E}"/>
              </a:ext>
            </a:extLst>
          </p:cNvPr>
          <p:cNvSpPr txBox="1">
            <a:spLocks/>
          </p:cNvSpPr>
          <p:nvPr/>
        </p:nvSpPr>
        <p:spPr>
          <a:xfrm>
            <a:off x="457200" y="1524000"/>
            <a:ext cx="5409344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Votive </a:t>
            </a:r>
            <a:r>
              <a:rPr lang="de-DE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deposit</a:t>
            </a:r>
            <a:r>
              <a:rPr lang="de-D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</a:t>
            </a:r>
            <a:r>
              <a:rPr lang="de-D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Llyn </a:t>
            </a:r>
            <a:r>
              <a:rPr lang="en-GB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Cerrig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Bach (</a:t>
            </a:r>
            <a:r>
              <a:rPr lang="en-GB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Anglesey/Mona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de-D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 Tène style </a:t>
            </a:r>
            <a:r>
              <a:rPr lang="de-DE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metalwork</a:t>
            </a:r>
            <a:r>
              <a:rPr lang="de-D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181 artefacts</a:t>
            </a:r>
          </a:p>
          <a:p>
            <a:pPr lvl="1"/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swords, spearheads, shield, bronze trumpet, fragments of iron wagon tyres and horse gear, fragments of two cauldrons, iron bars (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trade),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animal bones</a:t>
            </a:r>
          </a:p>
          <a:p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Many 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objects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b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deliberetatly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broken</a:t>
            </a:r>
            <a:endParaRPr lang="de-DE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Votive </a:t>
            </a:r>
            <a:r>
              <a:rPr lang="de-DE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offerings</a:t>
            </a:r>
            <a:r>
              <a:rPr lang="de-DE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(?)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980BF061-9EFF-4D4C-A283-DE1D447C5562}"/>
              </a:ext>
            </a:extLst>
          </p:cNvPr>
          <p:cNvSpPr txBox="1">
            <a:spLocks/>
          </p:cNvSpPr>
          <p:nvPr/>
        </p:nvSpPr>
        <p:spPr>
          <a:xfrm>
            <a:off x="380144" y="498297"/>
            <a:ext cx="7941923" cy="120216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Evidence in the ‘Celtic world’ ?</a:t>
            </a:r>
          </a:p>
        </p:txBody>
      </p:sp>
    </p:spTree>
    <p:extLst>
      <p:ext uri="{BB962C8B-B14F-4D97-AF65-F5344CB8AC3E}">
        <p14:creationId xmlns:p14="http://schemas.microsoft.com/office/powerpoint/2010/main" val="24434858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5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3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75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25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40A74-D08F-4901-9EE8-1B92697D6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C3E5-C303-4BD4-995D-F8187F3A37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F74C51DB-6E57-4A17-B11C-09A2E8E446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itle 3">
            <a:extLst>
              <a:ext uri="{FF2B5EF4-FFF2-40B4-BE49-F238E27FC236}">
                <a16:creationId xmlns:a16="http://schemas.microsoft.com/office/drawing/2014/main" id="{980BF061-9EFF-4D4C-A283-DE1D447C5562}"/>
              </a:ext>
            </a:extLst>
          </p:cNvPr>
          <p:cNvSpPr txBox="1">
            <a:spLocks/>
          </p:cNvSpPr>
          <p:nvPr/>
        </p:nvSpPr>
        <p:spPr>
          <a:xfrm>
            <a:off x="380144" y="498297"/>
            <a:ext cx="7941923" cy="120216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Evidence in the ‘Celtic world’ ?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E80961FD-971A-49D5-B16C-077EF8831161}"/>
              </a:ext>
            </a:extLst>
          </p:cNvPr>
          <p:cNvSpPr txBox="1">
            <a:spLocks/>
          </p:cNvSpPr>
          <p:nvPr/>
        </p:nvSpPr>
        <p:spPr>
          <a:xfrm>
            <a:off x="383256" y="1717926"/>
            <a:ext cx="6956007" cy="51067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Collective Acts ! 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GB" dirty="0" err="1">
                <a:solidFill>
                  <a:schemeClr val="accent6">
                    <a:lumMod val="40000"/>
                    <a:lumOff val="60000"/>
                  </a:schemeClr>
                </a:solidFill>
                <a:highlight>
                  <a:srgbClr val="800000"/>
                </a:highlight>
                <a:sym typeface="Wingdings" panose="05000000000000000000" pitchFamily="2" charset="2"/>
              </a:rPr>
              <a:t>Corent</a:t>
            </a:r>
            <a:endParaRPr lang="en-GB" dirty="0">
              <a:solidFill>
                <a:schemeClr val="accent6">
                  <a:lumMod val="40000"/>
                  <a:lumOff val="60000"/>
                </a:schemeClr>
              </a:solidFill>
              <a:highlight>
                <a:srgbClr val="800000"/>
              </a:highlight>
            </a:endParaRPr>
          </a:p>
        </p:txBody>
      </p:sp>
      <p:pic>
        <p:nvPicPr>
          <p:cNvPr id="13" name="Online Media 1" title="Plateau de Corent - Visite virtuelle 3D">
            <a:hlinkClick r:id="" action="ppaction://media"/>
            <a:extLst>
              <a:ext uri="{FF2B5EF4-FFF2-40B4-BE49-F238E27FC236}">
                <a16:creationId xmlns:a16="http://schemas.microsoft.com/office/drawing/2014/main" id="{DB450644-11B6-4981-89AF-A6ACF646F44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0" y="2228600"/>
            <a:ext cx="6741614" cy="3792158"/>
          </a:xfrm>
          <a:prstGeom prst="rect">
            <a:avLst/>
          </a:prstGeom>
        </p:spPr>
      </p:pic>
      <p:pic>
        <p:nvPicPr>
          <p:cNvPr id="14" name="Online Media 4" title="Plateau de Corent Visite virtuelle 3D Alana 2">
            <a:hlinkClick r:id="" action="ppaction://media"/>
            <a:extLst>
              <a:ext uri="{FF2B5EF4-FFF2-40B4-BE49-F238E27FC236}">
                <a16:creationId xmlns:a16="http://schemas.microsoft.com/office/drawing/2014/main" id="{EE1B3919-7588-404A-B7F0-4DB2C66D1A66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527469" y="1585662"/>
            <a:ext cx="2286000" cy="1285875"/>
          </a:xfrm>
          <a:prstGeom prst="rect">
            <a:avLst/>
          </a:prstGeom>
        </p:spPr>
      </p:pic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11760365-F949-4FFF-AE63-8E718915501B}"/>
              </a:ext>
            </a:extLst>
          </p:cNvPr>
          <p:cNvSpPr txBox="1">
            <a:spLocks/>
          </p:cNvSpPr>
          <p:nvPr/>
        </p:nvSpPr>
        <p:spPr>
          <a:xfrm>
            <a:off x="967835" y="6282967"/>
            <a:ext cx="6956007" cy="51067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Orientation: sun &amp; moon </a:t>
            </a:r>
            <a:r>
              <a:rPr lang="en-GB" dirty="0">
                <a:sym typeface="Wingdings" panose="05000000000000000000" pitchFamily="2" charset="2"/>
              </a:rPr>
              <a:t>summer/winter </a:t>
            </a:r>
            <a:r>
              <a:rPr lang="en-GB" dirty="0" err="1">
                <a:sym typeface="Wingdings" panose="05000000000000000000" pitchFamily="2" charset="2"/>
              </a:rPr>
              <a:t>solctice</a:t>
            </a:r>
            <a:r>
              <a:rPr lang="en-GB" dirty="0">
                <a:sym typeface="Wingdings" panose="05000000000000000000" pitchFamily="2" charset="2"/>
              </a:rPr>
              <a:t>… </a:t>
            </a:r>
            <a:r>
              <a:rPr lang="en-GB" dirty="0" err="1">
                <a:sym typeface="Wingdings" panose="05000000000000000000" pitchFamily="2" charset="2"/>
              </a:rPr>
              <a:t>Samanios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Belthain</a:t>
            </a:r>
            <a:r>
              <a:rPr lang="en-GB" dirty="0">
                <a:sym typeface="Wingdings" panose="05000000000000000000" pitchFamily="2" charset="2"/>
              </a:rPr>
              <a:t>, etc….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5968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93EAF-0FE4-4DB6-95C0-3B3FDCCAE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Corent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EEDB3-B4D7-472D-A4EB-80FF54C45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321" y="1717926"/>
            <a:ext cx="8316931" cy="480744"/>
          </a:xfrm>
        </p:spPr>
        <p:txBody>
          <a:bodyPr>
            <a:normAutofit/>
          </a:bodyPr>
          <a:lstStyle/>
          <a:p>
            <a:r>
              <a:rPr lang="en-GB" dirty="0"/>
              <a:t>Enclosure – Temple – Sanctuary – </a:t>
            </a:r>
            <a:r>
              <a:rPr lang="en-GB" dirty="0" err="1">
                <a:highlight>
                  <a:srgbClr val="800000"/>
                </a:highlight>
              </a:rPr>
              <a:t>Nemeton</a:t>
            </a:r>
            <a:r>
              <a:rPr lang="en-GB" dirty="0"/>
              <a:t> - Feasting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8A8A784-B899-45FB-81FA-AC35F42D271C}"/>
              </a:ext>
            </a:extLst>
          </p:cNvPr>
          <p:cNvSpPr txBox="1">
            <a:spLocks/>
          </p:cNvSpPr>
          <p:nvPr/>
        </p:nvSpPr>
        <p:spPr>
          <a:xfrm>
            <a:off x="-11799" y="5014452"/>
            <a:ext cx="9155799" cy="186101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More questions to ask:</a:t>
            </a:r>
          </a:p>
          <a:p>
            <a:r>
              <a:rPr lang="en-GB" dirty="0"/>
              <a:t>Dedicated to which deity/deities…?</a:t>
            </a:r>
          </a:p>
          <a:p>
            <a:r>
              <a:rPr lang="en-GB" dirty="0"/>
              <a:t>Do the names of deities actually matter? (or is this a Greco-Roman view?)</a:t>
            </a:r>
          </a:p>
          <a:p>
            <a:r>
              <a:rPr lang="en-GB" dirty="0"/>
              <a:t>Religious / Political / Communal focus point</a:t>
            </a:r>
          </a:p>
          <a:p>
            <a:r>
              <a:rPr lang="en-GB" dirty="0"/>
              <a:t>Temporary Structure or used al year round…</a:t>
            </a:r>
          </a:p>
        </p:txBody>
      </p:sp>
    </p:spTree>
    <p:extLst>
      <p:ext uri="{BB962C8B-B14F-4D97-AF65-F5344CB8AC3E}">
        <p14:creationId xmlns:p14="http://schemas.microsoft.com/office/powerpoint/2010/main" val="39460506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1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2.22222E-6 1.48148E-6 L -2.22222E-6 -0.07222 " pathEditMode="relative" rAng="0" ptsTypes="AA">
                                      <p:cBhvr>
                                        <p:cTn id="6" dur="1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6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625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625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625" fill="hold">
                                          <p:stCondLst>
                                            <p:cond delay="18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25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625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825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1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375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93EAF-0FE4-4DB6-95C0-3B3FDCCAE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Corent</a:t>
            </a:r>
            <a:endParaRPr lang="en-GB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26E76AD7-D028-491E-9912-F98E8139D782}"/>
              </a:ext>
            </a:extLst>
          </p:cNvPr>
          <p:cNvSpPr txBox="1">
            <a:spLocks/>
          </p:cNvSpPr>
          <p:nvPr/>
        </p:nvSpPr>
        <p:spPr>
          <a:xfrm>
            <a:off x="-11799" y="5014452"/>
            <a:ext cx="9155799" cy="186101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More questions to ask:</a:t>
            </a:r>
          </a:p>
          <a:p>
            <a:r>
              <a:rPr lang="en-GB" dirty="0"/>
              <a:t>Dedicated to which deity/deities…?</a:t>
            </a:r>
          </a:p>
          <a:p>
            <a:r>
              <a:rPr lang="en-GB" dirty="0"/>
              <a:t>Do the names of deities actually matter? (or is this a Greco-Roman view?)</a:t>
            </a:r>
          </a:p>
          <a:p>
            <a:r>
              <a:rPr lang="en-GB" dirty="0"/>
              <a:t>Religious / Political / Communal focus point</a:t>
            </a:r>
          </a:p>
          <a:p>
            <a:r>
              <a:rPr lang="en-GB" dirty="0"/>
              <a:t>Temporary Structure or used al year round…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5D959F-FAAB-4468-AFD7-7ACDBF2DDC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1109" y="0"/>
            <a:ext cx="6822891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403278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BFE8F603-5FBD-494E-8492-20FBCD7898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64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AA9891-CFE5-4F87-9558-BBBA592CD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92D02C-0BF4-4E08-AAF6-CAA7C5AF1C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5DE153-E96F-4B7A-8BBA-F8F1FE12539B}"/>
              </a:ext>
            </a:extLst>
          </p:cNvPr>
          <p:cNvSpPr/>
          <p:nvPr/>
        </p:nvSpPr>
        <p:spPr>
          <a:xfrm>
            <a:off x="90644" y="10550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Entrance to a Celtic square enclosure</a:t>
            </a:r>
          </a:p>
          <a:p>
            <a:r>
              <a:rPr lang="en-GB" sz="1400" dirty="0" err="1"/>
              <a:t>Truchtlaching</a:t>
            </a:r>
            <a:r>
              <a:rPr lang="en-GB" sz="1400" dirty="0"/>
              <a:t>, </a:t>
            </a:r>
            <a:r>
              <a:rPr lang="en-GB" sz="1400" dirty="0" err="1"/>
              <a:t>Chiemgau</a:t>
            </a:r>
            <a:r>
              <a:rPr lang="en-GB" sz="1400" dirty="0"/>
              <a:t>, Upper Bavaria</a:t>
            </a:r>
          </a:p>
        </p:txBody>
      </p:sp>
    </p:spTree>
    <p:extLst>
      <p:ext uri="{BB962C8B-B14F-4D97-AF65-F5344CB8AC3E}">
        <p14:creationId xmlns:p14="http://schemas.microsoft.com/office/powerpoint/2010/main" val="549075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0FD97-2770-4486-9A47-34DC673AE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079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416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0FD97-2770-4486-9A47-34DC673AE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9079017" cy="6858000"/>
          </a:xfrm>
          <a:prstGeom prst="rect">
            <a:avLst/>
          </a:prstGeom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Fison</a:t>
            </a:r>
            <a:r>
              <a:rPr lang="en-GB" dirty="0"/>
              <a:t> Way, Thetford, Norfolk!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8F0894-3384-4338-993B-88AB8202698F}"/>
              </a:ext>
            </a:extLst>
          </p:cNvPr>
          <p:cNvSpPr txBox="1"/>
          <p:nvPr/>
        </p:nvSpPr>
        <p:spPr>
          <a:xfrm>
            <a:off x="64983" y="1048158"/>
            <a:ext cx="8817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 single, circular, possibly two-storey structure was replaced by three circular ‘shrines’  with processional entrance way (‘tribal centre’ of Iceni? destroyed AD60?)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6349CBD4-B6D9-4308-AF43-EA9A0BB714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4" r="5099" b="2966"/>
          <a:stretch/>
        </p:blipFill>
        <p:spPr bwMode="auto">
          <a:xfrm>
            <a:off x="202758" y="1694489"/>
            <a:ext cx="7317002" cy="4835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79202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Circular or Square ?</a:t>
            </a:r>
          </a:p>
        </p:txBody>
      </p:sp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679"/>
          <a:stretch/>
        </p:blipFill>
        <p:spPr>
          <a:xfrm>
            <a:off x="457200" y="2228600"/>
            <a:ext cx="2616413" cy="4382521"/>
          </a:xfrm>
          <a:prstGeom prst="rect">
            <a:avLst/>
          </a:prstGeom>
        </p:spPr>
      </p:pic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9FB837BC-F721-4CD1-8848-D545410324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051" y="1265412"/>
            <a:ext cx="4889626" cy="30234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164304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Circular or Square 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5B1D40-66C3-4857-86B6-20A0057C0E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609" y="1852912"/>
            <a:ext cx="3297636" cy="24732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679"/>
          <a:stretch/>
        </p:blipFill>
        <p:spPr>
          <a:xfrm>
            <a:off x="457200" y="2228600"/>
            <a:ext cx="2616413" cy="4382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555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Circular or Square ?</a:t>
            </a:r>
          </a:p>
        </p:txBody>
      </p:sp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08"/>
          <a:stretch/>
        </p:blipFill>
        <p:spPr>
          <a:xfrm>
            <a:off x="457200" y="2228600"/>
            <a:ext cx="5966652" cy="4382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24101"/>
      </p:ext>
    </p:extLst>
  </p:cSld>
  <p:clrMapOvr>
    <a:masterClrMapping/>
  </p:clrMapOvr>
  <p:transition spd="slow">
    <p:randomBar dir="vert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47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Circular or Square ?</a:t>
            </a:r>
          </a:p>
        </p:txBody>
      </p:sp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08"/>
          <a:stretch/>
        </p:blipFill>
        <p:spPr>
          <a:xfrm>
            <a:off x="457200" y="2228600"/>
            <a:ext cx="5966652" cy="43825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A9B833-8850-4DD1-BE89-055878B835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3" t="12624" r="8002" b="13057"/>
          <a:stretch/>
        </p:blipFill>
        <p:spPr>
          <a:xfrm>
            <a:off x="3042877" y="1043381"/>
            <a:ext cx="5904453" cy="3991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79416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pic>
        <p:nvPicPr>
          <p:cNvPr id="9" name="Picture 8" descr="A large red brick building&#10;&#10;Description generated with very high confidence">
            <a:extLst>
              <a:ext uri="{FF2B5EF4-FFF2-40B4-BE49-F238E27FC236}">
                <a16:creationId xmlns:a16="http://schemas.microsoft.com/office/drawing/2014/main" id="{DEEAB7DF-3877-4208-B4FD-BFE3380561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highlight>
                  <a:srgbClr val="000080"/>
                </a:highlight>
              </a:rPr>
              <a:t>Circular or Square 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482EA0-EFAA-4FC5-A794-05D4752099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3" t="12624" r="8002" b="13057"/>
          <a:stretch/>
        </p:blipFill>
        <p:spPr>
          <a:xfrm>
            <a:off x="3042877" y="1043381"/>
            <a:ext cx="5904453" cy="3991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C51481-3993-4E9A-AEF7-F56C055669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1504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750"/>
                            </p:stCondLst>
                            <p:childTnLst>
                              <p:par>
                                <p:cTn id="9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og that is standing in the grass&#10;&#10;Description generated with very high confidence">
            <a:extLst>
              <a:ext uri="{FF2B5EF4-FFF2-40B4-BE49-F238E27FC236}">
                <a16:creationId xmlns:a16="http://schemas.microsoft.com/office/drawing/2014/main" id="{1511D749-AD9F-496D-9D6F-9B785D422E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81" b="19256"/>
          <a:stretch/>
        </p:blipFill>
        <p:spPr>
          <a:xfrm>
            <a:off x="33250" y="0"/>
            <a:ext cx="911074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D8E2F5-4290-4EB8-8948-7354EC87A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0" y="3061626"/>
            <a:ext cx="8367432" cy="1994592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‘oppida’ – </a:t>
            </a:r>
            <a:br>
              <a:rPr lang="en-GB" sz="6000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sz="60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‘Celtic’ towns</a:t>
            </a:r>
            <a:br>
              <a:rPr lang="en-GB" sz="6000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sz="60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with religious functions!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15AF59-0B23-45B7-A8FD-FC99A6673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531395">
            <a:off x="2004771" y="1222409"/>
            <a:ext cx="6956007" cy="510674"/>
          </a:xfrm>
        </p:spPr>
        <p:txBody>
          <a:bodyPr/>
          <a:lstStyle/>
          <a:p>
            <a:pPr algn="r"/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murus </a:t>
            </a:r>
            <a:r>
              <a:rPr lang="en-GB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Gallicus</a:t>
            </a:r>
            <a:endParaRPr lang="en-GB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3546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prestige"/>
      </p:transition>
    </mc:Choice>
    <mc:Fallback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view of a large building&#10;&#10;Description generated with very high confidence">
            <a:extLst>
              <a:ext uri="{FF2B5EF4-FFF2-40B4-BE49-F238E27FC236}">
                <a16:creationId xmlns:a16="http://schemas.microsoft.com/office/drawing/2014/main" id="{069E0CF8-E457-44B3-AF47-E686ADAD9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0870E3E-2FF0-4107-A029-686872653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5"/>
            <a:ext cx="6956007" cy="1966307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err="1"/>
              <a:t>Manching</a:t>
            </a:r>
            <a:r>
              <a:rPr lang="en-GB" b="1" dirty="0"/>
              <a:t>: 3</a:t>
            </a:r>
            <a:r>
              <a:rPr lang="en-GB" b="1" baseline="30000" dirty="0"/>
              <a:t>rd</a:t>
            </a:r>
            <a:r>
              <a:rPr lang="en-GB" b="1" dirty="0"/>
              <a:t>- 1</a:t>
            </a:r>
            <a:r>
              <a:rPr lang="en-GB" b="1" baseline="30000" dirty="0"/>
              <a:t>st</a:t>
            </a:r>
            <a:r>
              <a:rPr lang="en-GB" b="1" dirty="0"/>
              <a:t> c. BC</a:t>
            </a:r>
          </a:p>
          <a:p>
            <a:r>
              <a:rPr lang="en-GB" b="1" dirty="0"/>
              <a:t>Walls: 7km</a:t>
            </a:r>
          </a:p>
          <a:p>
            <a:r>
              <a:rPr lang="en-GB" b="1" dirty="0"/>
              <a:t>380 ha</a:t>
            </a:r>
          </a:p>
          <a:p>
            <a:r>
              <a:rPr lang="en-GB" b="1" dirty="0"/>
              <a:t>Zoning</a:t>
            </a:r>
          </a:p>
          <a:p>
            <a:r>
              <a:rPr lang="en-GB" b="1" dirty="0"/>
              <a:t>Square street grid</a:t>
            </a:r>
          </a:p>
          <a:p>
            <a:r>
              <a:rPr lang="en-GB" b="1" dirty="0"/>
              <a:t>Colonnades…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B067FC2-AE92-4ABC-B57A-609D3C413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402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wind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in the background&#10;&#10;Description generated with high confidence">
            <a:extLst>
              <a:ext uri="{FF2B5EF4-FFF2-40B4-BE49-F238E27FC236}">
                <a16:creationId xmlns:a16="http://schemas.microsoft.com/office/drawing/2014/main" id="{64CB5D25-232F-4F5A-97B3-0FDEDD5CAA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2"/>
          <a:stretch/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F570D8-5890-4361-A2DA-EA278F4EF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Celtic Societies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31654-5821-459F-928C-8001F1A2A3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5"/>
            <a:ext cx="6956007" cy="1966307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err="1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Manching</a:t>
            </a:r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3</a:t>
            </a:r>
            <a:r>
              <a:rPr lang="en-GB" b="1" baseline="30000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rd</a:t>
            </a:r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</a:t>
            </a:r>
            <a:r>
              <a:rPr lang="en-GB" b="1" baseline="30000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c. BC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Walls: 7km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380 ha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Zoning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Square street grid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Colonnades…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21B6EB6-51D9-4845-A455-3E5E18FAC58B}"/>
              </a:ext>
            </a:extLst>
          </p:cNvPr>
          <p:cNvSpPr/>
          <p:nvPr/>
        </p:nvSpPr>
        <p:spPr>
          <a:xfrm>
            <a:off x="4282932" y="4766679"/>
            <a:ext cx="4365522" cy="2241755"/>
          </a:xfrm>
          <a:prstGeom prst="ellipse">
            <a:avLst/>
          </a:prstGeom>
          <a:solidFill>
            <a:srgbClr val="FFFF00">
              <a:alpha val="25000"/>
            </a:srgbClr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6111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in the background&#10;&#10;Description generated with high confidence">
            <a:extLst>
              <a:ext uri="{FF2B5EF4-FFF2-40B4-BE49-F238E27FC236}">
                <a16:creationId xmlns:a16="http://schemas.microsoft.com/office/drawing/2014/main" id="{64CB5D25-232F-4F5A-97B3-0FDEDD5CAA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2"/>
          <a:stretch/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F570D8-5890-4361-A2DA-EA278F4EF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Celtic Societies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31654-5821-459F-928C-8001F1A2A3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5"/>
            <a:ext cx="6956007" cy="1966307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Manching</a:t>
            </a:r>
            <a:r>
              <a:rPr lang="en-GB" dirty="0"/>
              <a:t>: 3</a:t>
            </a:r>
            <a:r>
              <a:rPr lang="en-GB" baseline="30000" dirty="0"/>
              <a:t>rd</a:t>
            </a:r>
            <a:r>
              <a:rPr lang="en-GB" dirty="0"/>
              <a:t>- 1</a:t>
            </a:r>
            <a:r>
              <a:rPr lang="en-GB" baseline="30000" dirty="0"/>
              <a:t>st</a:t>
            </a:r>
            <a:r>
              <a:rPr lang="en-GB" dirty="0"/>
              <a:t> c. BC</a:t>
            </a:r>
          </a:p>
          <a:p>
            <a:r>
              <a:rPr lang="en-GB" dirty="0"/>
              <a:t>Walls: 7km</a:t>
            </a:r>
          </a:p>
          <a:p>
            <a:r>
              <a:rPr lang="en-GB" dirty="0"/>
              <a:t>380 ha</a:t>
            </a:r>
          </a:p>
          <a:p>
            <a:r>
              <a:rPr lang="en-GB" dirty="0"/>
              <a:t>Zoning</a:t>
            </a:r>
          </a:p>
          <a:p>
            <a:r>
              <a:rPr lang="en-GB" dirty="0"/>
              <a:t>Square street grid</a:t>
            </a:r>
          </a:p>
          <a:p>
            <a:r>
              <a:rPr lang="en-GB" dirty="0"/>
              <a:t>Colonnades…</a:t>
            </a:r>
          </a:p>
        </p:txBody>
      </p:sp>
      <p:pic>
        <p:nvPicPr>
          <p:cNvPr id="5" name="Picture 4" descr="A picture containing wall&#10;&#10;Description generated with high confidence">
            <a:extLst>
              <a:ext uri="{FF2B5EF4-FFF2-40B4-BE49-F238E27FC236}">
                <a16:creationId xmlns:a16="http://schemas.microsoft.com/office/drawing/2014/main" id="{8B88735C-BEBD-4D43-9F8E-6CE88386F9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60" y="208507"/>
            <a:ext cx="4203331" cy="56055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1D321EA-200F-4598-8368-EAA1D00AD906}"/>
              </a:ext>
            </a:extLst>
          </p:cNvPr>
          <p:cNvSpPr/>
          <p:nvPr/>
        </p:nvSpPr>
        <p:spPr>
          <a:xfrm>
            <a:off x="383256" y="4809450"/>
            <a:ext cx="1958870" cy="92333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/>
              <a:t>Manching</a:t>
            </a:r>
            <a:r>
              <a:rPr lang="en-GB" dirty="0"/>
              <a:t>: </a:t>
            </a:r>
          </a:p>
          <a:p>
            <a:r>
              <a:rPr lang="en-GB" dirty="0" err="1"/>
              <a:t>Kultbäumchen</a:t>
            </a:r>
            <a:r>
              <a:rPr lang="en-GB" dirty="0"/>
              <a:t> </a:t>
            </a:r>
          </a:p>
          <a:p>
            <a:r>
              <a:rPr lang="en-GB" dirty="0"/>
              <a:t>golden "cult tree"</a:t>
            </a:r>
          </a:p>
        </p:txBody>
      </p:sp>
      <p:pic>
        <p:nvPicPr>
          <p:cNvPr id="8" name="Picture 7" descr="A picture containing object, wall, table&#10;&#10;Description generated with high confidence">
            <a:extLst>
              <a:ext uri="{FF2B5EF4-FFF2-40B4-BE49-F238E27FC236}">
                <a16:creationId xmlns:a16="http://schemas.microsoft.com/office/drawing/2014/main" id="{ABD88AA0-0810-45E3-BC7B-4E559FE5A2A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04" t="1498" r="25627" b="3296"/>
          <a:stretch/>
        </p:blipFill>
        <p:spPr>
          <a:xfrm>
            <a:off x="6191062" y="0"/>
            <a:ext cx="3011932" cy="6751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C22FF2E3-C4C9-41EC-85DF-F0A95D6234C7}"/>
              </a:ext>
            </a:extLst>
          </p:cNvPr>
          <p:cNvSpPr txBox="1">
            <a:spLocks/>
          </p:cNvSpPr>
          <p:nvPr/>
        </p:nvSpPr>
        <p:spPr>
          <a:xfrm>
            <a:off x="380144" y="493160"/>
            <a:ext cx="6959119" cy="120730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Tree – World View ?</a:t>
            </a:r>
          </a:p>
        </p:txBody>
      </p:sp>
    </p:spTree>
    <p:extLst>
      <p:ext uri="{BB962C8B-B14F-4D97-AF65-F5344CB8AC3E}">
        <p14:creationId xmlns:p14="http://schemas.microsoft.com/office/powerpoint/2010/main" val="22333164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in the background&#10;&#10;Description generated with high confidence">
            <a:extLst>
              <a:ext uri="{FF2B5EF4-FFF2-40B4-BE49-F238E27FC236}">
                <a16:creationId xmlns:a16="http://schemas.microsoft.com/office/drawing/2014/main" id="{64CB5D25-232F-4F5A-97B3-0FDEDD5CAA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2"/>
          <a:stretch/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31654-5821-459F-928C-8001F1A2A3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5"/>
            <a:ext cx="6956007" cy="1966307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Manching</a:t>
            </a:r>
            <a:r>
              <a:rPr lang="en-GB" dirty="0"/>
              <a:t>: 3</a:t>
            </a:r>
            <a:r>
              <a:rPr lang="en-GB" baseline="30000" dirty="0"/>
              <a:t>rd</a:t>
            </a:r>
            <a:r>
              <a:rPr lang="en-GB" dirty="0"/>
              <a:t>- 1</a:t>
            </a:r>
            <a:r>
              <a:rPr lang="en-GB" baseline="30000" dirty="0"/>
              <a:t>st</a:t>
            </a:r>
            <a:r>
              <a:rPr lang="en-GB" dirty="0"/>
              <a:t> c. BC</a:t>
            </a:r>
          </a:p>
          <a:p>
            <a:r>
              <a:rPr lang="en-GB" dirty="0"/>
              <a:t>Walls: 7km</a:t>
            </a:r>
          </a:p>
          <a:p>
            <a:r>
              <a:rPr lang="en-GB" dirty="0"/>
              <a:t>380 ha</a:t>
            </a:r>
          </a:p>
          <a:p>
            <a:r>
              <a:rPr lang="en-GB" dirty="0"/>
              <a:t>Zoning</a:t>
            </a:r>
          </a:p>
          <a:p>
            <a:r>
              <a:rPr lang="en-GB" dirty="0"/>
              <a:t>Square street grid</a:t>
            </a:r>
          </a:p>
          <a:p>
            <a:r>
              <a:rPr lang="en-GB" dirty="0"/>
              <a:t>Colonnades…</a:t>
            </a:r>
          </a:p>
        </p:txBody>
      </p:sp>
      <p:pic>
        <p:nvPicPr>
          <p:cNvPr id="5" name="Picture 4" descr="A picture containing wall&#10;&#10;Description generated with high confidence">
            <a:extLst>
              <a:ext uri="{FF2B5EF4-FFF2-40B4-BE49-F238E27FC236}">
                <a16:creationId xmlns:a16="http://schemas.microsoft.com/office/drawing/2014/main" id="{8B88735C-BEBD-4D43-9F8E-6CE88386F9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459" y="208507"/>
            <a:ext cx="4203331" cy="56055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1D321EA-200F-4598-8368-EAA1D00AD906}"/>
              </a:ext>
            </a:extLst>
          </p:cNvPr>
          <p:cNvSpPr/>
          <p:nvPr/>
        </p:nvSpPr>
        <p:spPr>
          <a:xfrm>
            <a:off x="383256" y="4809450"/>
            <a:ext cx="1958870" cy="92333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/>
              <a:t>Manching</a:t>
            </a:r>
            <a:r>
              <a:rPr lang="en-GB" dirty="0"/>
              <a:t>: </a:t>
            </a:r>
          </a:p>
          <a:p>
            <a:r>
              <a:rPr lang="en-GB" dirty="0" err="1"/>
              <a:t>Kultbäumchen</a:t>
            </a:r>
            <a:r>
              <a:rPr lang="en-GB" dirty="0"/>
              <a:t> </a:t>
            </a:r>
          </a:p>
          <a:p>
            <a:r>
              <a:rPr lang="en-GB" dirty="0"/>
              <a:t>golden "cult tree"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22FF2E3-C4C9-41EC-85DF-F0A95D6234C7}"/>
              </a:ext>
            </a:extLst>
          </p:cNvPr>
          <p:cNvSpPr txBox="1">
            <a:spLocks/>
          </p:cNvSpPr>
          <p:nvPr/>
        </p:nvSpPr>
        <p:spPr>
          <a:xfrm>
            <a:off x="380144" y="493160"/>
            <a:ext cx="6959119" cy="120730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Tree – World View ?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6F46F25-28B3-43AA-9B1F-FF662F73F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A stone building&#10;&#10;Description generated with high confidence">
            <a:extLst>
              <a:ext uri="{FF2B5EF4-FFF2-40B4-BE49-F238E27FC236}">
                <a16:creationId xmlns:a16="http://schemas.microsoft.com/office/drawing/2014/main" id="{F187AB4D-2975-403F-AC47-186F4A583E0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36" b="5985"/>
          <a:stretch/>
        </p:blipFill>
        <p:spPr>
          <a:xfrm>
            <a:off x="4572000" y="57310"/>
            <a:ext cx="4149801" cy="56181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F040814-CC64-4CBA-8822-3558DF84ED63}"/>
              </a:ext>
            </a:extLst>
          </p:cNvPr>
          <p:cNvSpPr/>
          <p:nvPr/>
        </p:nvSpPr>
        <p:spPr>
          <a:xfrm>
            <a:off x="4635706" y="5154519"/>
            <a:ext cx="3587993" cy="64633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/>
              <a:t>Esus</a:t>
            </a:r>
            <a:r>
              <a:rPr lang="en-GB" dirty="0"/>
              <a:t> cutting down a tree…</a:t>
            </a:r>
          </a:p>
          <a:p>
            <a:r>
              <a:rPr lang="en-GB" dirty="0"/>
              <a:t>(Paris, Pillar of the Boatmen)</a:t>
            </a:r>
          </a:p>
        </p:txBody>
      </p:sp>
    </p:spTree>
    <p:extLst>
      <p:ext uri="{BB962C8B-B14F-4D97-AF65-F5344CB8AC3E}">
        <p14:creationId xmlns:p14="http://schemas.microsoft.com/office/powerpoint/2010/main" val="24579203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in the background&#10;&#10;Description generated with high confidence">
            <a:extLst>
              <a:ext uri="{FF2B5EF4-FFF2-40B4-BE49-F238E27FC236}">
                <a16:creationId xmlns:a16="http://schemas.microsoft.com/office/drawing/2014/main" id="{64CB5D25-232F-4F5A-97B3-0FDEDD5CAA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22"/>
          <a:stretch/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31654-5821-459F-928C-8001F1A2A3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5"/>
            <a:ext cx="6956007" cy="1966307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Manching</a:t>
            </a:r>
            <a:r>
              <a:rPr lang="en-GB" dirty="0"/>
              <a:t>: 3</a:t>
            </a:r>
            <a:r>
              <a:rPr lang="en-GB" baseline="30000" dirty="0"/>
              <a:t>rd</a:t>
            </a:r>
            <a:r>
              <a:rPr lang="en-GB" dirty="0"/>
              <a:t>- 1</a:t>
            </a:r>
            <a:r>
              <a:rPr lang="en-GB" baseline="30000" dirty="0"/>
              <a:t>st</a:t>
            </a:r>
            <a:r>
              <a:rPr lang="en-GB" dirty="0"/>
              <a:t> c. BC</a:t>
            </a:r>
          </a:p>
          <a:p>
            <a:r>
              <a:rPr lang="en-GB" dirty="0"/>
              <a:t>Walls: 7km</a:t>
            </a:r>
          </a:p>
          <a:p>
            <a:r>
              <a:rPr lang="en-GB" dirty="0"/>
              <a:t>380 ha</a:t>
            </a:r>
          </a:p>
          <a:p>
            <a:r>
              <a:rPr lang="en-GB" dirty="0"/>
              <a:t>Zoning</a:t>
            </a:r>
          </a:p>
          <a:p>
            <a:r>
              <a:rPr lang="en-GB" dirty="0"/>
              <a:t>Square street grid</a:t>
            </a:r>
          </a:p>
          <a:p>
            <a:r>
              <a:rPr lang="en-GB" dirty="0"/>
              <a:t>Colonnades…</a:t>
            </a:r>
          </a:p>
        </p:txBody>
      </p:sp>
      <p:pic>
        <p:nvPicPr>
          <p:cNvPr id="5" name="Picture 4" descr="A picture containing wall&#10;&#10;Description generated with high confidence">
            <a:extLst>
              <a:ext uri="{FF2B5EF4-FFF2-40B4-BE49-F238E27FC236}">
                <a16:creationId xmlns:a16="http://schemas.microsoft.com/office/drawing/2014/main" id="{8B88735C-BEBD-4D43-9F8E-6CE88386F9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459" y="208507"/>
            <a:ext cx="4203331" cy="56055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1D321EA-200F-4598-8368-EAA1D00AD906}"/>
              </a:ext>
            </a:extLst>
          </p:cNvPr>
          <p:cNvSpPr/>
          <p:nvPr/>
        </p:nvSpPr>
        <p:spPr>
          <a:xfrm>
            <a:off x="383256" y="4809450"/>
            <a:ext cx="195887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Manching</a:t>
            </a:r>
            <a:r>
              <a:rPr lang="en-GB" dirty="0"/>
              <a:t>: </a:t>
            </a:r>
          </a:p>
          <a:p>
            <a:r>
              <a:rPr lang="en-GB" dirty="0" err="1"/>
              <a:t>Kultbäumchen</a:t>
            </a:r>
            <a:r>
              <a:rPr lang="en-GB" dirty="0"/>
              <a:t> </a:t>
            </a:r>
          </a:p>
          <a:p>
            <a:r>
              <a:rPr lang="en-GB" dirty="0"/>
              <a:t>golden "cult tree"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22FF2E3-C4C9-41EC-85DF-F0A95D6234C7}"/>
              </a:ext>
            </a:extLst>
          </p:cNvPr>
          <p:cNvSpPr txBox="1">
            <a:spLocks/>
          </p:cNvSpPr>
          <p:nvPr/>
        </p:nvSpPr>
        <p:spPr>
          <a:xfrm>
            <a:off x="380144" y="493160"/>
            <a:ext cx="6959119" cy="120730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Tree – World View ?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6F46F25-28B3-43AA-9B1F-FF662F73F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" name="Picture 11" descr="A picture containing photo&#10;&#10;Description generated with high confidence">
            <a:extLst>
              <a:ext uri="{FF2B5EF4-FFF2-40B4-BE49-F238E27FC236}">
                <a16:creationId xmlns:a16="http://schemas.microsoft.com/office/drawing/2014/main" id="{7B1E7EAE-EA03-4373-83EB-48AAE900D8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167" b="88750" l="24199" r="74705">
                        <a14:foregroundMark x1="26476" y1="14750" x2="33305" y2="17417"/>
                        <a14:foregroundMark x1="33305" y1="17417" x2="42159" y2="17500"/>
                        <a14:foregroundMark x1="42159" y1="17500" x2="49410" y2="16417"/>
                        <a14:foregroundMark x1="49410" y1="16417" x2="57504" y2="17500"/>
                        <a14:foregroundMark x1="57504" y1="17500" x2="65177" y2="16667"/>
                        <a14:foregroundMark x1="65177" y1="16667" x2="70489" y2="24417"/>
                        <a14:foregroundMark x1="70489" y1="24417" x2="69477" y2="42667"/>
                        <a14:foregroundMark x1="69477" y1="42667" x2="73777" y2="67083"/>
                        <a14:foregroundMark x1="73777" y1="67083" x2="71838" y2="74167"/>
                        <a14:foregroundMark x1="71838" y1="74167" x2="73019" y2="89667"/>
                        <a14:foregroundMark x1="73019" y1="89667" x2="41062" y2="88250"/>
                        <a14:foregroundMark x1="41062" y1="88250" x2="34739" y2="85250"/>
                        <a14:foregroundMark x1="34739" y1="85250" x2="29342" y2="80583"/>
                        <a14:foregroundMark x1="29342" y1="80583" x2="25295" y2="74250"/>
                        <a14:foregroundMark x1="25295" y1="74250" x2="25717" y2="56250"/>
                        <a14:foregroundMark x1="25717" y1="56250" x2="31535" y2="34750"/>
                        <a14:foregroundMark x1="31535" y1="34750" x2="24199" y2="17083"/>
                        <a14:foregroundMark x1="41231" y1="31000" x2="41737" y2="53917"/>
                        <a14:foregroundMark x1="41737" y1="53917" x2="45953" y2="68083"/>
                        <a14:foregroundMark x1="45953" y1="68083" x2="49663" y2="74000"/>
                        <a14:foregroundMark x1="49663" y1="74000" x2="57757" y2="76083"/>
                        <a14:foregroundMark x1="57757" y1="76083" x2="63575" y2="69250"/>
                        <a14:foregroundMark x1="63575" y1="69250" x2="56661" y2="50167"/>
                        <a14:foregroundMark x1="56661" y1="50167" x2="51433" y2="43833"/>
                        <a14:foregroundMark x1="51433" y1="43833" x2="49916" y2="28583"/>
                        <a14:foregroundMark x1="43423" y1="85500" x2="49831" y2="88667"/>
                        <a14:foregroundMark x1="49831" y1="88667" x2="57757" y2="89917"/>
                        <a14:foregroundMark x1="57757" y1="89917" x2="64840" y2="88750"/>
                        <a14:foregroundMark x1="64840" y1="88750" x2="65430" y2="87417"/>
                        <a14:foregroundMark x1="74789" y1="83750" x2="73777" y2="74750"/>
                        <a14:foregroundMark x1="66610" y1="14167" x2="69899" y2="14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495" t="12000" r="23243" b="7924"/>
          <a:stretch/>
        </p:blipFill>
        <p:spPr>
          <a:xfrm>
            <a:off x="4462934" y="137952"/>
            <a:ext cx="4289188" cy="61765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C23B492-75E5-488A-9A35-D6965A3ECB48}"/>
              </a:ext>
            </a:extLst>
          </p:cNvPr>
          <p:cNvSpPr/>
          <p:nvPr/>
        </p:nvSpPr>
        <p:spPr>
          <a:xfrm>
            <a:off x="4206239" y="5875416"/>
            <a:ext cx="4896465" cy="923330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fr-FR" i="1" dirty="0"/>
              <a:t>Delamarre</a:t>
            </a:r>
            <a:r>
              <a:rPr lang="fr-FR" dirty="0"/>
              <a:t>, Xavier, “La structuration verticale de l'espace chez les Anciens Celtes et les déesses rhénanes </a:t>
            </a:r>
            <a:r>
              <a:rPr lang="fr-FR" i="1" dirty="0" err="1"/>
              <a:t>Matronae</a:t>
            </a:r>
            <a:r>
              <a:rPr lang="fr-FR" dirty="0"/>
              <a:t> </a:t>
            </a:r>
            <a:r>
              <a:rPr lang="fr-FR" dirty="0" err="1"/>
              <a:t>Andrusteihae</a:t>
            </a:r>
            <a:r>
              <a:rPr lang="fr-FR" dirty="0"/>
              <a:t>”</a:t>
            </a:r>
            <a:endParaRPr lang="en-GB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2445C2F-D6B2-4040-B00D-511597F0A7CF}"/>
              </a:ext>
            </a:extLst>
          </p:cNvPr>
          <p:cNvSpPr txBox="1">
            <a:spLocks/>
          </p:cNvSpPr>
          <p:nvPr/>
        </p:nvSpPr>
        <p:spPr>
          <a:xfrm>
            <a:off x="390418" y="1762018"/>
            <a:ext cx="6948845" cy="19222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Lots of trees in art…</a:t>
            </a:r>
          </a:p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Also, theonyms associated with trees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516489D-8187-46F6-AB48-6A772E39376B}"/>
              </a:ext>
            </a:extLst>
          </p:cNvPr>
          <p:cNvSpPr/>
          <p:nvPr/>
        </p:nvSpPr>
        <p:spPr>
          <a:xfrm>
            <a:off x="6033580" y="543458"/>
            <a:ext cx="3110420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fr-FR" i="1" dirty="0"/>
              <a:t>Lots of Celtic </a:t>
            </a:r>
            <a:r>
              <a:rPr lang="fr-FR" i="1" dirty="0" err="1"/>
              <a:t>theonyms</a:t>
            </a:r>
            <a:r>
              <a:rPr lang="fr-FR" i="1" dirty="0"/>
              <a:t> </a:t>
            </a:r>
            <a:r>
              <a:rPr lang="fr-FR" i="1" dirty="0" err="1"/>
              <a:t>associated</a:t>
            </a:r>
            <a:r>
              <a:rPr lang="fr-FR" i="1" dirty="0"/>
              <a:t> </a:t>
            </a:r>
            <a:r>
              <a:rPr lang="fr-FR" i="1" dirty="0" err="1"/>
              <a:t>with</a:t>
            </a:r>
            <a:r>
              <a:rPr lang="fr-FR" i="1" dirty="0"/>
              <a:t> </a:t>
            </a:r>
            <a:r>
              <a:rPr lang="fr-FR" i="1" dirty="0" err="1"/>
              <a:t>trees</a:t>
            </a:r>
            <a:r>
              <a:rPr lang="fr-FR" i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3236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D95A20F7-C37E-4B3A-A2F4-F5FCC65B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04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95BA6B-2487-4188-8AE0-D11C6C8B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83072" cy="1172326"/>
          </a:xfrm>
        </p:spPr>
        <p:txBody>
          <a:bodyPr>
            <a:normAutofit/>
          </a:bodyPr>
          <a:lstStyle/>
          <a:p>
            <a:r>
              <a:rPr lang="en-GB" dirty="0" err="1"/>
              <a:t>Acy</a:t>
            </a:r>
            <a:r>
              <a:rPr lang="en-GB" dirty="0"/>
              <a:t>-Romans: Village / Sanctuary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50AFF-C68D-48CC-B48C-381CDB7BAC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7973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>
        <p15:prstTrans prst="crush"/>
      </p:transition>
    </mc:Choice>
    <mc:Fallback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D95A20F7-C37E-4B3A-A2F4-F5FCC65B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04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95BA6B-2487-4188-8AE0-D11C6C8B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83072" cy="1172326"/>
          </a:xfrm>
        </p:spPr>
        <p:txBody>
          <a:bodyPr>
            <a:normAutofit/>
          </a:bodyPr>
          <a:lstStyle/>
          <a:p>
            <a:r>
              <a:rPr lang="en-GB" dirty="0" err="1"/>
              <a:t>Acy</a:t>
            </a:r>
            <a:r>
              <a:rPr lang="en-GB" dirty="0"/>
              <a:t>-Romans: Village / Sanctuary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50AFF-C68D-48CC-B48C-381CDB7BA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6"/>
            <a:ext cx="6956007" cy="267427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Settlement or Sanctuary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Meaning? Interpretation?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A373E4-6879-4D82-BABF-AD37B327BCB4}"/>
              </a:ext>
            </a:extLst>
          </p:cNvPr>
          <p:cNvSpPr/>
          <p:nvPr/>
        </p:nvSpPr>
        <p:spPr>
          <a:xfrm>
            <a:off x="4572000" y="5182822"/>
            <a:ext cx="4572000" cy="923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http://archeologie.culture.fr/gaulois-ardennes/fr/mediatheque</a:t>
            </a:r>
            <a:r>
              <a:rPr lang="en-GB">
                <a:hlinkClick r:id="rId3"/>
              </a:rPr>
              <a:t>/village-acy-romance-3d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4B1636-B4CB-49A8-8B1F-906B0F38B30F}"/>
              </a:ext>
            </a:extLst>
          </p:cNvPr>
          <p:cNvSpPr/>
          <p:nvPr/>
        </p:nvSpPr>
        <p:spPr>
          <a:xfrm>
            <a:off x="446926" y="5936366"/>
            <a:ext cx="4572000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http://archeologie.culture.fr/gaulois-ardennes/en/some-highly-unusual-graves</a:t>
            </a:r>
          </a:p>
        </p:txBody>
      </p:sp>
    </p:spTree>
    <p:extLst>
      <p:ext uri="{BB962C8B-B14F-4D97-AF65-F5344CB8AC3E}">
        <p14:creationId xmlns:p14="http://schemas.microsoft.com/office/powerpoint/2010/main" val="794016463"/>
      </p:ext>
    </p:extLst>
  </p:cSld>
  <p:clrMapOvr>
    <a:masterClrMapping/>
  </p:clrMapOvr>
  <p:transition spd="slow">
    <p:randomBar dir="vert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D95A20F7-C37E-4B3A-A2F4-F5FCC65B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04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95BA6B-2487-4188-8AE0-D11C6C8B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83072" cy="1172326"/>
          </a:xfrm>
        </p:spPr>
        <p:txBody>
          <a:bodyPr>
            <a:normAutofit/>
          </a:bodyPr>
          <a:lstStyle/>
          <a:p>
            <a:r>
              <a:rPr lang="en-GB" dirty="0"/>
              <a:t>Temples…?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E6048F5-CC70-49B0-945F-D7BD4763F7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Human Sacrifice…?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79FAA2-6EE6-4A01-9930-B27C4BCE39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56" y="2120053"/>
            <a:ext cx="3550888" cy="41579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11" descr="A picture containing book, text&#10;&#10;Description generated with very high confidence">
            <a:extLst>
              <a:ext uri="{FF2B5EF4-FFF2-40B4-BE49-F238E27FC236}">
                <a16:creationId xmlns:a16="http://schemas.microsoft.com/office/drawing/2014/main" id="{EA82217E-EB93-4631-989F-4CB12F3EA5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09"/>
          <a:stretch/>
        </p:blipFill>
        <p:spPr>
          <a:xfrm>
            <a:off x="5160274" y="2171915"/>
            <a:ext cx="3781840" cy="40542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463417020"/>
      </p:ext>
    </p:extLst>
  </p:cSld>
  <p:clrMapOvr>
    <a:masterClrMapping/>
  </p:clrMapOvr>
  <p:transition spd="slow">
    <p:randomBar dir="vert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D95A20F7-C37E-4B3A-A2F4-F5FCC65B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04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95BA6B-2487-4188-8AE0-D11C6C8B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83072" cy="11723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Five Temples in a small village…?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8AA89F-C99F-48BE-9D2B-75624BBC71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 descr="A close up of a rock&#10;&#10;Description automatically generated">
            <a:extLst>
              <a:ext uri="{FF2B5EF4-FFF2-40B4-BE49-F238E27FC236}">
                <a16:creationId xmlns:a16="http://schemas.microsoft.com/office/drawing/2014/main" id="{FE01A4C5-9442-48F7-9F6C-E7393F4ED7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97" y="1388838"/>
            <a:ext cx="7375935" cy="50709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45268829"/>
      </p:ext>
    </p:extLst>
  </p:cSld>
  <p:clrMapOvr>
    <a:masterClrMapping/>
  </p:clrMapOvr>
  <p:transition spd="slow">
    <p:randomBar dir="vert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D95A20F7-C37E-4B3A-A2F4-F5FCC65B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04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95BA6B-2487-4188-8AE0-D11C6C8B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83072" cy="1172326"/>
          </a:xfrm>
        </p:spPr>
        <p:txBody>
          <a:bodyPr>
            <a:normAutofit/>
          </a:bodyPr>
          <a:lstStyle/>
          <a:p>
            <a:r>
              <a:rPr lang="en-GB" dirty="0"/>
              <a:t>Temples…?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E6048F5-CC70-49B0-945F-D7BD4763F7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r>
              <a:rPr lang="en-GB" dirty="0"/>
              <a:t>In Roman times:</a:t>
            </a:r>
          </a:p>
        </p:txBody>
      </p:sp>
      <p:pic>
        <p:nvPicPr>
          <p:cNvPr id="5" name="Picture 4" descr="A dog standing on a field&#10;&#10;Description generated with high confidence">
            <a:extLst>
              <a:ext uri="{FF2B5EF4-FFF2-40B4-BE49-F238E27FC236}">
                <a16:creationId xmlns:a16="http://schemas.microsoft.com/office/drawing/2014/main" id="{6A007A6F-6877-4D74-952A-417FB90935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3942" y="-1"/>
            <a:ext cx="5143500" cy="67965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2519B9-0028-4C87-B09D-A25BBED8E48F}"/>
              </a:ext>
            </a:extLst>
          </p:cNvPr>
          <p:cNvSpPr txBox="1"/>
          <p:nvPr/>
        </p:nvSpPr>
        <p:spPr>
          <a:xfrm>
            <a:off x="207533" y="5596197"/>
            <a:ext cx="4317259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AUTUN / AUGUSTODUNUM</a:t>
            </a:r>
          </a:p>
          <a:p>
            <a:r>
              <a:rPr lang="en-GB" dirty="0"/>
              <a:t>So-called “Temple of Janus”</a:t>
            </a:r>
          </a:p>
          <a:p>
            <a:r>
              <a:rPr lang="en-GB" dirty="0">
                <a:sym typeface="Wingdings" panose="05000000000000000000" pitchFamily="2" charset="2"/>
              </a:rPr>
              <a:t>Term: Romano-Celtic temple ; 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	</a:t>
            </a:r>
            <a:r>
              <a:rPr lang="en-GB" dirty="0" err="1">
                <a:sym typeface="Wingdings" panose="05000000000000000000" pitchFamily="2" charset="2"/>
              </a:rPr>
              <a:t>fanum</a:t>
            </a:r>
            <a:r>
              <a:rPr lang="en-GB" dirty="0">
                <a:sym typeface="Wingdings" panose="05000000000000000000" pitchFamily="2" charset="2"/>
              </a:rPr>
              <a:t>; </a:t>
            </a:r>
            <a:r>
              <a:rPr lang="en-GB" dirty="0" err="1">
                <a:sym typeface="Wingdings" panose="05000000000000000000" pitchFamily="2" charset="2"/>
              </a:rPr>
              <a:t>Umgangstempel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7538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D95A20F7-C37E-4B3A-A2F4-F5FCC65B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3047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95BA6B-2487-4188-8AE0-D11C6C8B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83072" cy="1172326"/>
          </a:xfrm>
        </p:spPr>
        <p:txBody>
          <a:bodyPr>
            <a:normAutofit/>
          </a:bodyPr>
          <a:lstStyle/>
          <a:p>
            <a:r>
              <a:rPr lang="en-GB" dirty="0"/>
              <a:t>Temples…?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E6048F5-CC70-49B0-945F-D7BD4763F7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r>
              <a:rPr lang="en-GB" dirty="0"/>
              <a:t>In Roman times:</a:t>
            </a:r>
          </a:p>
        </p:txBody>
      </p:sp>
      <p:pic>
        <p:nvPicPr>
          <p:cNvPr id="5" name="Picture 4" descr="A dog standing on a field&#10;&#10;Description generated with high confidence">
            <a:extLst>
              <a:ext uri="{FF2B5EF4-FFF2-40B4-BE49-F238E27FC236}">
                <a16:creationId xmlns:a16="http://schemas.microsoft.com/office/drawing/2014/main" id="{6A007A6F-6877-4D74-952A-417FB90935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890" y="-1"/>
            <a:ext cx="5143500" cy="67965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B1354E-AF57-4E92-8D52-D82396FEE844}"/>
              </a:ext>
            </a:extLst>
          </p:cNvPr>
          <p:cNvSpPr txBox="1"/>
          <p:nvPr/>
        </p:nvSpPr>
        <p:spPr>
          <a:xfrm>
            <a:off x="207533" y="5596197"/>
            <a:ext cx="4317259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AUTUN / AUGUSTODUNUM</a:t>
            </a:r>
          </a:p>
          <a:p>
            <a:r>
              <a:rPr lang="en-GB" dirty="0"/>
              <a:t>So-called “Temple of Janus”</a:t>
            </a:r>
          </a:p>
          <a:p>
            <a:r>
              <a:rPr lang="en-GB" dirty="0">
                <a:sym typeface="Wingdings" panose="05000000000000000000" pitchFamily="2" charset="2"/>
              </a:rPr>
              <a:t>Terms: Romano-Celtic temple ;		 </a:t>
            </a:r>
            <a:r>
              <a:rPr lang="en-GB" dirty="0" err="1">
                <a:sym typeface="Wingdings" panose="05000000000000000000" pitchFamily="2" charset="2"/>
              </a:rPr>
              <a:t>fanum</a:t>
            </a:r>
            <a:r>
              <a:rPr lang="en-GB" dirty="0">
                <a:sym typeface="Wingdings" panose="05000000000000000000" pitchFamily="2" charset="2"/>
              </a:rPr>
              <a:t>;  </a:t>
            </a:r>
            <a:r>
              <a:rPr lang="en-GB" dirty="0" err="1">
                <a:sym typeface="Wingdings" panose="05000000000000000000" pitchFamily="2" charset="2"/>
              </a:rPr>
              <a:t>Umgangstempel</a:t>
            </a:r>
            <a:endParaRPr lang="en-GB" dirty="0"/>
          </a:p>
        </p:txBody>
      </p:sp>
      <p:pic>
        <p:nvPicPr>
          <p:cNvPr id="10" name="Picture 9" descr="A view of a stone building&#10;&#10;Description generated with very high confidence">
            <a:extLst>
              <a:ext uri="{FF2B5EF4-FFF2-40B4-BE49-F238E27FC236}">
                <a16:creationId xmlns:a16="http://schemas.microsoft.com/office/drawing/2014/main" id="{A530094A-534A-4796-97D1-75138A2BD64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1" r="9216" b="11821"/>
          <a:stretch/>
        </p:blipFill>
        <p:spPr>
          <a:xfrm>
            <a:off x="3726659" y="1319887"/>
            <a:ext cx="4508210" cy="5328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826540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10B95-A8DB-41AB-85E8-777DD792E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A1BDE-A096-4AB0-9A0B-11BD099A65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building, outdoor, sky, train&#10;&#10;Description generated with very high confidence">
            <a:extLst>
              <a:ext uri="{FF2B5EF4-FFF2-40B4-BE49-F238E27FC236}">
                <a16:creationId xmlns:a16="http://schemas.microsoft.com/office/drawing/2014/main" id="{BEA8806C-6121-4D10-9663-B1F9F0508D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6265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750">
        <p15:prstTrans prst="drape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05582BF4-42DF-48F9-9A11-7898110252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0" y="0"/>
            <a:ext cx="910615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F79298-FDE3-40EC-B3E4-D54F83FA0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110" y="2587500"/>
            <a:ext cx="6956007" cy="1172326"/>
          </a:xfrm>
        </p:spPr>
        <p:txBody>
          <a:bodyPr>
            <a:noAutofit/>
          </a:bodyPr>
          <a:lstStyle/>
          <a:p>
            <a:pPr algn="ctr"/>
            <a: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 </a:t>
            </a:r>
            <a:b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RELIGION </a:t>
            </a:r>
            <a:b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</a:t>
            </a:r>
            <a:b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7200" spc="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IRON AGE!??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D152D-5AF3-4005-8074-724301991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1445" y="6347326"/>
            <a:ext cx="6956007" cy="510674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Votive offering or Cult vessel?</a:t>
            </a:r>
          </a:p>
        </p:txBody>
      </p:sp>
    </p:spTree>
    <p:extLst>
      <p:ext uri="{BB962C8B-B14F-4D97-AF65-F5344CB8AC3E}">
        <p14:creationId xmlns:p14="http://schemas.microsoft.com/office/powerpoint/2010/main" val="24602040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05582BF4-42DF-48F9-9A11-7898110252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0" y="0"/>
            <a:ext cx="910615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F79298-FDE3-40EC-B3E4-D54F83FA0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Gundestrup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Cauldron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D152D-5AF3-4005-8074-724301991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1445" y="6347326"/>
            <a:ext cx="6956007" cy="510674"/>
          </a:xfrm>
        </p:spPr>
        <p:txBody>
          <a:bodyPr/>
          <a:lstStyle/>
          <a:p>
            <a:r>
              <a:rPr lang="en-GB" dirty="0"/>
              <a:t>Votive offering or Cult vessel?</a:t>
            </a:r>
          </a:p>
        </p:txBody>
      </p:sp>
      <p:pic>
        <p:nvPicPr>
          <p:cNvPr id="6" name="Online Media 5" title="Curators choose their favourite object: the Gundestrup cauldron">
            <a:hlinkClick r:id="" action="ppaction://media"/>
            <a:extLst>
              <a:ext uri="{FF2B5EF4-FFF2-40B4-BE49-F238E27FC236}">
                <a16:creationId xmlns:a16="http://schemas.microsoft.com/office/drawing/2014/main" id="{0188D072-A481-4C5F-ADCD-FFCD03ED67D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2159" y="4113650"/>
            <a:ext cx="2242224" cy="1261251"/>
          </a:xfrm>
          <a:prstGeom prst="rect">
            <a:avLst/>
          </a:prstGeom>
          <a:ln w="9525" cap="flat">
            <a:solidFill>
              <a:srgbClr val="383838"/>
            </a:solidFill>
          </a:ln>
          <a:effectLst>
            <a:outerShdw blurRad="152400" dist="317500" dir="6000000" sx="105000" sy="105000" algn="tl" rotWithShape="0">
              <a:srgbClr val="000000">
                <a:alpha val="30000"/>
              </a:srgbClr>
            </a:outerShdw>
          </a:effectLst>
          <a:scene3d>
            <a:camera prst="perspectiveRight" fov="2100000">
              <a:rot lat="0" lon="20400000" rev="0"/>
            </a:camera>
            <a:lightRig rig="threePt" dir="t"/>
          </a:scene3d>
          <a:sp3d extrusionH="889000" prstMaterial="matte">
            <a:extrusionClr>
              <a:srgbClr val="777777"/>
            </a:extrusionClr>
          </a:sp3d>
        </p:spPr>
      </p:pic>
    </p:spTree>
    <p:extLst>
      <p:ext uri="{BB962C8B-B14F-4D97-AF65-F5344CB8AC3E}">
        <p14:creationId xmlns:p14="http://schemas.microsoft.com/office/powerpoint/2010/main" val="3507992280"/>
      </p:ext>
    </p:extLst>
  </p:cSld>
  <p:clrMapOvr>
    <a:masterClrMapping/>
  </p:clrMapOvr>
  <p:transition spd="slow">
    <p:randomBar dir="vert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05582BF4-42DF-48F9-9A11-7898110252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0" y="0"/>
            <a:ext cx="910615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F79298-FDE3-40EC-B3E4-D54F83FA0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Gundestrup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Cauldron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D152D-5AF3-4005-8074-724301991E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01C69B15-D0AF-4A50-BD15-66AEC00F059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8637" y="930322"/>
            <a:ext cx="3717516" cy="37417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08378C8-3092-4010-8AE6-BA1657C08F69}"/>
              </a:ext>
            </a:extLst>
          </p:cNvPr>
          <p:cNvSpPr/>
          <p:nvPr/>
        </p:nvSpPr>
        <p:spPr>
          <a:xfrm>
            <a:off x="4534153" y="4722285"/>
            <a:ext cx="4572000" cy="1754326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r"/>
            <a:r>
              <a:rPr lang="en-GB" b="1" dirty="0"/>
              <a:t>Master of Animals</a:t>
            </a:r>
            <a:br>
              <a:rPr lang="en-GB" b="1" dirty="0"/>
            </a:br>
            <a:r>
              <a:rPr lang="en-GB" b="1" dirty="0" err="1"/>
              <a:t>Pashupati</a:t>
            </a:r>
            <a:r>
              <a:rPr lang="en-GB" b="1" dirty="0"/>
              <a:t> Seal</a:t>
            </a:r>
            <a:r>
              <a:rPr lang="en-GB" dirty="0"/>
              <a:t> – from </a:t>
            </a:r>
            <a:r>
              <a:rPr lang="en-GB" dirty="0" err="1"/>
              <a:t>Mohenjo-daro</a:t>
            </a:r>
            <a:br>
              <a:rPr lang="en-GB" dirty="0"/>
            </a:br>
            <a:r>
              <a:rPr lang="en-GB" dirty="0"/>
              <a:t>about 2,000 BCE!</a:t>
            </a:r>
          </a:p>
          <a:p>
            <a:pPr algn="r"/>
            <a:r>
              <a:rPr lang="en-GB" dirty="0"/>
              <a:t>Pre-Shiva?</a:t>
            </a:r>
          </a:p>
          <a:p>
            <a:pPr algn="r"/>
            <a:r>
              <a:rPr lang="en-GB" dirty="0"/>
              <a:t>Horned god</a:t>
            </a:r>
          </a:p>
          <a:p>
            <a:pPr algn="r"/>
            <a:r>
              <a:rPr lang="en-GB" dirty="0"/>
              <a:t>Three-headed god</a:t>
            </a:r>
          </a:p>
        </p:txBody>
      </p:sp>
      <p:pic>
        <p:nvPicPr>
          <p:cNvPr id="10" name="Picture 9" descr="A close up of a person&#10;&#10;Description generated with high confidence">
            <a:extLst>
              <a:ext uri="{FF2B5EF4-FFF2-40B4-BE49-F238E27FC236}">
                <a16:creationId xmlns:a16="http://schemas.microsoft.com/office/drawing/2014/main" id="{C6233EE9-5165-49EA-9E3F-5894830064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5884" y="827705"/>
            <a:ext cx="5952261" cy="603902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D288AF-AA70-4174-A846-1C0B5E314E8B}"/>
              </a:ext>
            </a:extLst>
          </p:cNvPr>
          <p:cNvSpPr/>
          <p:nvPr/>
        </p:nvSpPr>
        <p:spPr>
          <a:xfrm>
            <a:off x="75063" y="6261872"/>
            <a:ext cx="4572000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Roman </a:t>
            </a:r>
            <a:r>
              <a:rPr lang="en-GB" dirty="0" err="1"/>
              <a:t>colonia</a:t>
            </a:r>
            <a:r>
              <a:rPr lang="en-GB" dirty="0"/>
              <a:t> of </a:t>
            </a:r>
            <a:r>
              <a:rPr lang="en-GB" dirty="0" err="1"/>
              <a:t>Nîmes</a:t>
            </a:r>
            <a:r>
              <a:rPr lang="en-GB" dirty="0"/>
              <a:t>: a three-headed god (Mercury / </a:t>
            </a:r>
            <a:r>
              <a:rPr lang="en-GB" dirty="0" err="1"/>
              <a:t>Esus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68547592"/>
      </p:ext>
    </p:extLst>
  </p:cSld>
  <p:clrMapOvr>
    <a:masterClrMapping/>
  </p:clrMapOvr>
  <p:transition spd="slow">
    <p:randomBar dir="vert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05582BF4-42DF-48F9-9A11-7898110252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0" y="0"/>
            <a:ext cx="910615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F79298-FDE3-40EC-B3E4-D54F83FA0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Gundestrup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Cauldron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D152D-5AF3-4005-8074-724301991E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 descr="A group of people standing in front of a building&#10;&#10;Description generated with high confidence">
            <a:extLst>
              <a:ext uri="{FF2B5EF4-FFF2-40B4-BE49-F238E27FC236}">
                <a16:creationId xmlns:a16="http://schemas.microsoft.com/office/drawing/2014/main" id="{92B9A3BA-9EC0-480C-B318-59D91F3AB8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18" b="98660" l="2167" r="95000">
                        <a14:foregroundMark x1="12167" y1="38861" x2="14167" y2="27806"/>
                        <a14:foregroundMark x1="14167" y1="27806" x2="12000" y2="14405"/>
                        <a14:foregroundMark x1="15333" y1="13233" x2="52833" y2="3518"/>
                        <a14:foregroundMark x1="52833" y1="3518" x2="79167" y2="8878"/>
                        <a14:foregroundMark x1="79167" y1="8878" x2="86833" y2="12898"/>
                        <a14:foregroundMark x1="86833" y1="12898" x2="87833" y2="25293"/>
                        <a14:foregroundMark x1="87833" y1="25293" x2="92167" y2="42211"/>
                        <a14:foregroundMark x1="92167" y1="42211" x2="89833" y2="73367"/>
                        <a14:foregroundMark x1="89833" y1="73367" x2="91500" y2="83082"/>
                        <a14:foregroundMark x1="91500" y1="83082" x2="89000" y2="91457"/>
                        <a14:foregroundMark x1="89000" y1="91457" x2="15667" y2="98827"/>
                        <a14:foregroundMark x1="15667" y1="98827" x2="13167" y2="95812"/>
                        <a14:foregroundMark x1="6833" y1="88275" x2="13500" y2="80067"/>
                        <a14:foregroundMark x1="13500" y1="80067" x2="14167" y2="71357"/>
                        <a14:foregroundMark x1="14167" y1="71357" x2="8833" y2="56616"/>
                        <a14:foregroundMark x1="5167" y1="84925" x2="2333" y2="93132"/>
                        <a14:foregroundMark x1="2333" y1="93132" x2="7667" y2="96315"/>
                        <a14:foregroundMark x1="96333" y1="93802" x2="94333" y2="85427"/>
                        <a14:foregroundMark x1="94333" y1="85427" x2="92667" y2="84087"/>
                        <a14:foregroundMark x1="70833" y1="7035" x2="54000" y2="2345"/>
                        <a14:foregroundMark x1="54000" y1="2345" x2="45000" y2="3518"/>
                        <a14:foregroundMark x1="45000" y1="3518" x2="50833" y2="10218"/>
                        <a14:foregroundMark x1="50833" y1="10218" x2="58667" y2="12730"/>
                        <a14:foregroundMark x1="58667" y1="12730" x2="59000" y2="12730"/>
                        <a14:foregroundMark x1="95000" y1="42379" x2="93167" y2="38526"/>
                        <a14:foregroundMark x1="9833" y1="46231" x2="9833" y2="435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4375" y="800669"/>
            <a:ext cx="5599625" cy="557162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CEFC59C-A6E9-4C26-AD89-ACC73E1865AA}"/>
              </a:ext>
            </a:extLst>
          </p:cNvPr>
          <p:cNvSpPr/>
          <p:nvPr/>
        </p:nvSpPr>
        <p:spPr>
          <a:xfrm>
            <a:off x="5368247" y="6082431"/>
            <a:ext cx="3644642" cy="923330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r"/>
            <a:r>
              <a:rPr lang="en-GB" dirty="0"/>
              <a:t>Reims: “[C]ERNUNNOS</a:t>
            </a:r>
          </a:p>
          <a:p>
            <a:pPr algn="r"/>
            <a:endParaRPr lang="en-GB" dirty="0"/>
          </a:p>
          <a:p>
            <a:pPr algn="r"/>
            <a:endParaRPr lang="en-GB" dirty="0"/>
          </a:p>
        </p:txBody>
      </p:sp>
      <p:pic>
        <p:nvPicPr>
          <p:cNvPr id="14" name="Picture 13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F3C82F00-77A2-4FED-A431-2B97AD985D4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6" r="14710"/>
          <a:stretch/>
        </p:blipFill>
        <p:spPr>
          <a:xfrm>
            <a:off x="-1" y="2756866"/>
            <a:ext cx="2798165" cy="286601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AE2D307-F557-4145-8A2D-3927AECE3302}"/>
              </a:ext>
            </a:extLst>
          </p:cNvPr>
          <p:cNvSpPr/>
          <p:nvPr/>
        </p:nvSpPr>
        <p:spPr>
          <a:xfrm>
            <a:off x="0" y="5613946"/>
            <a:ext cx="2970663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[C]ERNUNNOS</a:t>
            </a:r>
          </a:p>
          <a:p>
            <a:r>
              <a:rPr lang="en-GB" dirty="0"/>
              <a:t>Pillar of the Boatman,</a:t>
            </a:r>
          </a:p>
          <a:p>
            <a:r>
              <a:rPr lang="en-GB" dirty="0"/>
              <a:t>Paris/Lutetia</a:t>
            </a:r>
          </a:p>
          <a:p>
            <a:r>
              <a:rPr lang="en-GB" dirty="0"/>
              <a:t>Date: Emp. Tiberius</a:t>
            </a:r>
          </a:p>
        </p:txBody>
      </p:sp>
    </p:spTree>
    <p:extLst>
      <p:ext uri="{BB962C8B-B14F-4D97-AF65-F5344CB8AC3E}">
        <p14:creationId xmlns:p14="http://schemas.microsoft.com/office/powerpoint/2010/main" val="34869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CDAE009F-EECB-4FFB-B518-30B0D6CE2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0" y="0"/>
            <a:ext cx="910615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A9D9B3-DE78-42CA-A467-CF5CA8229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582E7-067C-425A-9DD0-B071248DD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31A998D1-885E-483E-9BB9-1C462C09CF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7" r="2239"/>
          <a:stretch/>
        </p:blipFill>
        <p:spPr>
          <a:xfrm>
            <a:off x="263856" y="1153040"/>
            <a:ext cx="8670879" cy="4479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8388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CDAE009F-EECB-4FFB-B518-30B0D6CE2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9274" y="0"/>
            <a:ext cx="910615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A9D9B3-DE78-42CA-A467-CF5CA8229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582E7-067C-425A-9DD0-B071248DD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coin, object, cat&#10;&#10;Description generated with very high confidence">
            <a:extLst>
              <a:ext uri="{FF2B5EF4-FFF2-40B4-BE49-F238E27FC236}">
                <a16:creationId xmlns:a16="http://schemas.microsoft.com/office/drawing/2014/main" id="{FCDED954-5DB2-48AC-A70C-5C02F9F26B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" t="2870" r="1939" b="7958"/>
          <a:stretch/>
        </p:blipFill>
        <p:spPr>
          <a:xfrm>
            <a:off x="19580" y="1589706"/>
            <a:ext cx="9115146" cy="479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762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CDAE009F-EECB-4FFB-B518-30B0D6CE2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9274" y="0"/>
            <a:ext cx="9106153" cy="68580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7DBFED3-5846-4131-98A7-5395180FBE90}"/>
              </a:ext>
            </a:extLst>
          </p:cNvPr>
          <p:cNvSpPr/>
          <p:nvPr/>
        </p:nvSpPr>
        <p:spPr>
          <a:xfrm>
            <a:off x="383256" y="724328"/>
            <a:ext cx="7946633" cy="6133672"/>
          </a:xfrm>
          <a:prstGeom prst="rect">
            <a:avLst/>
          </a:prstGeom>
          <a:solidFill>
            <a:schemeClr val="bg2">
              <a:lumMod val="10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9D9B3-DE78-42CA-A467-CF5CA8229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5" y="-25047"/>
            <a:ext cx="8732172" cy="1016139"/>
          </a:xfrm>
        </p:spPr>
        <p:txBody>
          <a:bodyPr/>
          <a:lstStyle/>
          <a:p>
            <a:pPr algn="r"/>
            <a:r>
              <a:rPr lang="en-GB" dirty="0"/>
              <a:t>What have we seen today…?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582E7-067C-425A-9DD0-B071248DD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061" y="1016139"/>
            <a:ext cx="8029021" cy="5841861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Chronology and Change: </a:t>
            </a:r>
            <a:b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profound transformation in Roman times…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Celtic – a ‘Naturalistic’ Religion ? 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more and no less than any other ancient religion, incl. Greco-Roman religions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have we learned about Celtic deities…?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need to be very critical! Check evidence, period, differences…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Evidence for Celtic Religions…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Collective acts seem to dominate in the Iron Age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Involving entire communities, people…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 scale votive offerings &amp; animal sacrifice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feasting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 of Sanctuaries (Celtic ‘</a:t>
            </a:r>
            <a:r>
              <a:rPr lang="en-GB" dirty="0" err="1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nemeton</a:t>
            </a: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’)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Grove ? Marshes…? Rivers…?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also the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Monumentalisation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cult space: </a:t>
            </a:r>
            <a:br>
              <a:rPr lang="en-GB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built sanctuaries and temples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World of living separated from sacred space by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ditches and palisades; also, controlled entrance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Often in context of settlements / towns (‘oppida’),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 the remote, rural location!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01015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uiExpand="1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CDAE009F-EECB-4FFB-B518-30B0D6CE2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9274" y="0"/>
            <a:ext cx="9106153" cy="68580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7DBFED3-5846-4131-98A7-5395180FBE90}"/>
              </a:ext>
            </a:extLst>
          </p:cNvPr>
          <p:cNvSpPr/>
          <p:nvPr/>
        </p:nvSpPr>
        <p:spPr>
          <a:xfrm>
            <a:off x="383256" y="724328"/>
            <a:ext cx="7946633" cy="6133672"/>
          </a:xfrm>
          <a:prstGeom prst="rect">
            <a:avLst/>
          </a:prstGeom>
          <a:solidFill>
            <a:schemeClr val="bg2">
              <a:lumMod val="10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9D9B3-DE78-42CA-A467-CF5CA8229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5" y="-25047"/>
            <a:ext cx="8238230" cy="1016139"/>
          </a:xfrm>
        </p:spPr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582E7-067C-425A-9DD0-B071248DD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5" y="1016138"/>
            <a:ext cx="7822747" cy="5715025"/>
          </a:xfrm>
        </p:spPr>
        <p:txBody>
          <a:bodyPr>
            <a:normAutofit/>
          </a:bodyPr>
          <a:lstStyle/>
          <a:p>
            <a:r>
              <a:rPr lang="en-GB" b="1" dirty="0"/>
              <a:t>Assessment 1 - 50% of overall mark:</a:t>
            </a:r>
            <a:br>
              <a:rPr lang="en-GB" dirty="0"/>
            </a:br>
            <a:r>
              <a:rPr lang="en-GB" b="1" dirty="0"/>
              <a:t>Deadline: 19th April 2019 (23.59 GMT+1)</a:t>
            </a:r>
          </a:p>
          <a:p>
            <a:endParaRPr lang="en-GB" dirty="0"/>
          </a:p>
          <a:p>
            <a:r>
              <a:rPr lang="en-GB" dirty="0"/>
              <a:t>2,000-word commentary on a key Classical text discussing Celtic religion(s):</a:t>
            </a:r>
          </a:p>
          <a:p>
            <a:b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Critical analysis of a short piece on ‘Celtic’ religions written by a Greek or Roman author. Apply source criticism: discuss how reliable the ancient author and his work is for our understanding of pre-Roman ‘Celtic’ religion. Engage with complementary evidence and modern scholarship regarding this text passage.</a:t>
            </a:r>
          </a:p>
          <a:p>
            <a:endParaRPr lang="en-GB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en-GB" dirty="0"/>
              <a:t>Choose </a:t>
            </a:r>
            <a:r>
              <a:rPr lang="en-GB" b="1" dirty="0"/>
              <a:t>ONE</a:t>
            </a:r>
            <a:r>
              <a:rPr lang="en-GB" dirty="0"/>
              <a:t> of the passages in the </a:t>
            </a:r>
            <a:r>
              <a:rPr lang="en-GB" b="1" dirty="0"/>
              <a:t>handout</a:t>
            </a:r>
            <a:r>
              <a:rPr lang="en-GB" dirty="0"/>
              <a:t> on Moodle</a:t>
            </a:r>
          </a:p>
        </p:txBody>
      </p:sp>
    </p:spTree>
    <p:extLst>
      <p:ext uri="{BB962C8B-B14F-4D97-AF65-F5344CB8AC3E}">
        <p14:creationId xmlns:p14="http://schemas.microsoft.com/office/powerpoint/2010/main" val="42249791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CDAE009F-EECB-4FFB-B518-30B0D6CE2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9274" y="0"/>
            <a:ext cx="9106153" cy="68580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7DBFED3-5846-4131-98A7-5395180FBE90}"/>
              </a:ext>
            </a:extLst>
          </p:cNvPr>
          <p:cNvSpPr/>
          <p:nvPr/>
        </p:nvSpPr>
        <p:spPr>
          <a:xfrm>
            <a:off x="383256" y="724328"/>
            <a:ext cx="7946633" cy="6133672"/>
          </a:xfrm>
          <a:prstGeom prst="rect">
            <a:avLst/>
          </a:prstGeom>
          <a:solidFill>
            <a:schemeClr val="bg2">
              <a:lumMod val="10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9D9B3-DE78-42CA-A467-CF5CA8229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5" y="-25047"/>
            <a:ext cx="8238230" cy="1016139"/>
          </a:xfrm>
        </p:spPr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582E7-067C-425A-9DD0-B071248DD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5" y="991091"/>
            <a:ext cx="7946633" cy="579906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Assessment 2 - 50% of overall mark:</a:t>
            </a:r>
          </a:p>
          <a:p>
            <a:r>
              <a:rPr lang="en-GB" b="1" dirty="0"/>
              <a:t>Deadline 24th May 2019  (23.59 GMT+1)</a:t>
            </a:r>
          </a:p>
          <a:p>
            <a:r>
              <a:rPr lang="en-GB" dirty="0"/>
              <a:t>2,000-word essay:</a:t>
            </a:r>
          </a:p>
          <a:p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Focussing on one 'Celtic' deity, critically analyse the archaeological, epigraphic and iconographic  evidence for the deity from pre-Roman and Roman times, and from medieval sources if appropriate. Does the available evidence allow us 're-construct' the identity, nature and function of this deity in pre-Roman times? </a:t>
            </a:r>
            <a:b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(as always, you need to engage with ancient evidence and modern scholarly debates)</a:t>
            </a:r>
            <a:b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/>
              <a:t>Choose </a:t>
            </a:r>
            <a:r>
              <a:rPr lang="en-GB" b="1" dirty="0"/>
              <a:t>ONE</a:t>
            </a:r>
            <a:r>
              <a:rPr lang="en-GB" dirty="0"/>
              <a:t> of the following deities for your analysis:</a:t>
            </a:r>
          </a:p>
          <a:p>
            <a:pPr lvl="1"/>
            <a:r>
              <a:rPr lang="en-GB" b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Belenos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lvl="1"/>
            <a:r>
              <a:rPr lang="en-GB" b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Cunomaglos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lvl="1"/>
            <a:r>
              <a:rPr lang="en-GB" b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Epona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lvl="1"/>
            <a:r>
              <a:rPr lang="en-GB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'</a:t>
            </a:r>
            <a:r>
              <a:rPr lang="en-GB" b="1" i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matrebo</a:t>
            </a:r>
            <a:r>
              <a:rPr lang="en-GB" b="1" i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'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lvl="1"/>
            <a:r>
              <a:rPr lang="en-GB" b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Sucellos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lvl="1"/>
            <a:r>
              <a:rPr lang="en-GB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Taranis</a:t>
            </a:r>
          </a:p>
          <a:p>
            <a:pPr lvl="1"/>
            <a:r>
              <a:rPr lang="en-GB" b="1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Toutatis</a:t>
            </a:r>
            <a:endParaRPr lang="en-GB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2303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A911-7138-4621-92C5-D7E491AE3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LECTURE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747D58-E2C9-42F6-923D-B3D44FCD7C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55678"/>
      </p:ext>
    </p:extLst>
  </p:cSld>
  <p:clrMapOvr>
    <a:masterClrMapping/>
  </p:clrMapOvr>
  <p:transition spd="slow">
    <p:randomBar dir="vert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tone wall&#10;&#10;Description generated with high confidence">
            <a:extLst>
              <a:ext uri="{FF2B5EF4-FFF2-40B4-BE49-F238E27FC236}">
                <a16:creationId xmlns:a16="http://schemas.microsoft.com/office/drawing/2014/main" id="{CDAE009F-EECB-4FFB-B518-30B0D6CE2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3" r="14110"/>
          <a:stretch/>
        </p:blipFill>
        <p:spPr>
          <a:xfrm>
            <a:off x="9274" y="0"/>
            <a:ext cx="9106153" cy="68580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7DBFED3-5846-4131-98A7-5395180FBE90}"/>
              </a:ext>
            </a:extLst>
          </p:cNvPr>
          <p:cNvSpPr/>
          <p:nvPr/>
        </p:nvSpPr>
        <p:spPr>
          <a:xfrm>
            <a:off x="383256" y="724328"/>
            <a:ext cx="7250443" cy="6133672"/>
          </a:xfrm>
          <a:prstGeom prst="rect">
            <a:avLst/>
          </a:prstGeom>
          <a:solidFill>
            <a:schemeClr val="bg2">
              <a:lumMod val="10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9D9B3-DE78-42CA-A467-CF5CA8229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56" y="528137"/>
            <a:ext cx="8238230" cy="1172326"/>
          </a:xfrm>
        </p:spPr>
        <p:txBody>
          <a:bodyPr/>
          <a:lstStyle/>
          <a:p>
            <a:r>
              <a:rPr lang="en-GB" dirty="0"/>
              <a:t>What have we seen today…?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582E7-067C-425A-9DD0-B071248DD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256" y="1717925"/>
            <a:ext cx="6956007" cy="4950003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Celtic – a ‘Naturalistic’ Religion ? 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more and no less than any other ancient religion, incl. Greco-Roman religions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Archaeological Evidence for Celtic Religion…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Collective acts!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Involving entire communities, people…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 scale votive offerings &amp; animal sacrifice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feasting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did the individual do…? Needs to be explored…!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 of Sanctuaries (‘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nemeton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’)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Grove ? Marshes…? Rivers…?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Yes, but there is also the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Monumentalisation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cult space: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built sanctuaries and temples</a:t>
            </a:r>
          </a:p>
          <a:p>
            <a:pPr marL="1257300" lvl="2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World of living separated from sacred space by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ditches and palisades; also, controlled entrance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Often in context of settlements / towns (‘oppida’), not the remote, rural location!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have we learned about deities…?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91941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uiExpand="1" build="p"/>
    </p:bldLst>
  </p:timing>
</p:sld>
</file>

<file path=ppt/theme/theme1.xml><?xml version="1.0" encoding="utf-8"?>
<a:theme xmlns:a="http://schemas.openxmlformats.org/drawingml/2006/main" name="Amaze Theme">
  <a:themeElements>
    <a:clrScheme name="Amaze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107C10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ant to Amaze Your Students-steps.potx" id="{DDF82B36-D49E-4FEB-AA4C-8FF22CACDE9E}" vid="{960F9124-D33D-4D54-87F8-D9AD1F4A778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0FA0FAA1F40A48AFF9B83E7A8535C8" ma:contentTypeVersion="6" ma:contentTypeDescription="Create a new document." ma:contentTypeScope="" ma:versionID="a29564c4913de883a27ffdcfd458aeb5">
  <xsd:schema xmlns:xsd="http://www.w3.org/2001/XMLSchema" xmlns:xs="http://www.w3.org/2001/XMLSchema" xmlns:p="http://schemas.microsoft.com/office/2006/metadata/properties" xmlns:ns2="b348f026-0623-4e77-bd1b-15beed583077" xmlns:ns3="59f4de77-fb23-43c4-8afd-72bf968a030f" targetNamespace="http://schemas.microsoft.com/office/2006/metadata/properties" ma:root="true" ma:fieldsID="474b71ccdbfe1ec76872f436b686490d" ns2:_="" ns3:_="">
    <xsd:import namespace="b348f026-0623-4e77-bd1b-15beed583077"/>
    <xsd:import namespace="59f4de77-fb23-43c4-8afd-72bf968a030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48f026-0623-4e77-bd1b-15beed58307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9f4de77-fb23-43c4-8afd-72bf968a030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2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3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4F41DF-2C0E-4B10-85A9-6FC1BFD1B4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33DB80-C74E-47C7-BCEB-241650229159}">
  <ds:schemaRefs>
    <ds:schemaRef ds:uri="b348f026-0623-4e77-bd1b-15beed583077"/>
    <ds:schemaRef ds:uri="http://purl.org/dc/terms/"/>
    <ds:schemaRef ds:uri="http://schemas.openxmlformats.org/package/2006/metadata/core-properties"/>
    <ds:schemaRef ds:uri="59f4de77-fb23-43c4-8afd-72bf968a030f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7948B32-DA92-4A42-8187-3DC078F9DA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48f026-0623-4e77-bd1b-15beed583077"/>
    <ds:schemaRef ds:uri="59f4de77-fb23-43c4-8afd-72bf968a03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Want to amaze your students </Template>
  <TotalTime>0</TotalTime>
  <Words>2117</Words>
  <Application>Microsoft Office PowerPoint</Application>
  <PresentationFormat>On-screen Show (4:3)</PresentationFormat>
  <Paragraphs>455</Paragraphs>
  <Slides>64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2" baseType="lpstr">
      <vt:lpstr>Arial</vt:lpstr>
      <vt:lpstr>Chiller</vt:lpstr>
      <vt:lpstr>Colonna MT</vt:lpstr>
      <vt:lpstr>Comic Sans MS</vt:lpstr>
      <vt:lpstr>Segoe UI</vt:lpstr>
      <vt:lpstr>Segoe UI Light</vt:lpstr>
      <vt:lpstr>Wingdings</vt:lpstr>
      <vt:lpstr>Amaze Theme</vt:lpstr>
      <vt:lpstr>What is Celtic Religion 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Timeline</vt:lpstr>
      <vt:lpstr>Timeline…</vt:lpstr>
      <vt:lpstr>Timeline…</vt:lpstr>
      <vt:lpstr>Timeline…</vt:lpstr>
      <vt:lpstr>Timeline…</vt:lpstr>
      <vt:lpstr>Timeline…</vt:lpstr>
      <vt:lpstr>Timeline…</vt:lpstr>
      <vt:lpstr>Timeline…</vt:lpstr>
      <vt:lpstr>PowerPoint Presentation</vt:lpstr>
      <vt:lpstr>Why is there so much change 1st-4th c. AD?</vt:lpstr>
      <vt:lpstr>Religion &amp; Nature?</vt:lpstr>
      <vt:lpstr>Religion &amp; Nature?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Corent</vt:lpstr>
      <vt:lpstr>Corent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‘oppida’ –  ‘Celtic’ towns with religious functions!</vt:lpstr>
      <vt:lpstr>PowerPoint Presentation</vt:lpstr>
      <vt:lpstr>Complex Celtic Societies</vt:lpstr>
      <vt:lpstr>Complex Celtic Societies</vt:lpstr>
      <vt:lpstr>PowerPoint Presentation</vt:lpstr>
      <vt:lpstr>PowerPoint Presentation</vt:lpstr>
      <vt:lpstr>Acy-Romans: Village / Sanctuary</vt:lpstr>
      <vt:lpstr>Acy-Romans: Village / Sanctuary</vt:lpstr>
      <vt:lpstr>Temples…?</vt:lpstr>
      <vt:lpstr>Five Temples in a small village…?</vt:lpstr>
      <vt:lpstr>Temples…?</vt:lpstr>
      <vt:lpstr>Temples…?</vt:lpstr>
      <vt:lpstr>PowerPoint Presentation</vt:lpstr>
      <vt:lpstr>ART  = RELIGION  IN THE  IRON AGE!??</vt:lpstr>
      <vt:lpstr>Gundestrup Cauldron</vt:lpstr>
      <vt:lpstr>Gundestrup Cauldron</vt:lpstr>
      <vt:lpstr>Gundestrup Cauldron</vt:lpstr>
      <vt:lpstr>PowerPoint Presentation</vt:lpstr>
      <vt:lpstr>PowerPoint Presentation</vt:lpstr>
      <vt:lpstr>What have we seen today…?</vt:lpstr>
      <vt:lpstr>Assignments</vt:lpstr>
      <vt:lpstr>Assignments</vt:lpstr>
      <vt:lpstr>END OF LECTURE 1</vt:lpstr>
      <vt:lpstr>What have we seen today…?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2018-09-19T01:31:00Z</dcterms:created>
  <dcterms:modified xsi:type="dcterms:W3CDTF">2019-02-05T09:51:30Z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0x010100500FA0FAA1F40A48AFF9B83E7A8535C8</vt:lpwstr>
  </property>
</Properties>
</file>