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7"/>
  </p:notesMasterIdLst>
  <p:sldIdLst>
    <p:sldId id="257" r:id="rId2"/>
    <p:sldId id="258" r:id="rId3"/>
    <p:sldId id="259" r:id="rId4"/>
    <p:sldId id="260" r:id="rId5"/>
    <p:sldId id="261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3433E7-80EC-4DA1-B7A8-F9E5767BD119}" type="datetimeFigureOut">
              <a:rPr lang="en-GB" smtClean="0"/>
              <a:t>20/04/2018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4D89B3-1BCB-4E20-BCBA-CF856136EA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4025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82762"/>
            <a:ext cx="10222992" cy="80683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5000"/>
              </a:lnSpc>
              <a:defRPr sz="7200" b="1" cap="none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000" b="1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B805F-FF0F-4BAA-A3A3-E4F945D687F8}" type="datetimeFigureOut">
              <a:rPr lang="en-US" dirty="0"/>
              <a:t>4/20/2018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 b="1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1F3A6-CC5D-4649-8527-DB0C21FDDFD9}" type="datetimeFigureOut">
              <a:rPr lang="en-US" dirty="0"/>
              <a:t>4/20/2018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5000"/>
              </a:lnSpc>
              <a:defRPr sz="7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 b="1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>
            <a:lvl1pPr>
              <a:defRPr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fld id="{5B6F927C-B73E-4F9D-ADFE-F6E23BD7CEE8}" type="datetimeFigureOut">
              <a:rPr lang="en-US" dirty="0"/>
              <a:t>4/20/2018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>
            <a:lvl1pPr>
              <a:defRPr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1FFFF-984A-4EE5-9BF2-EC9310C878F1}" type="datetimeFigureOut">
              <a:rPr lang="en-US" dirty="0"/>
              <a:t>4/20/2018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271C1-B42E-4A60-A25F-0185B888604B}" type="datetimeFigureOut">
              <a:rPr lang="en-US" dirty="0"/>
              <a:t>4/20/2018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16292-3725-4763-8973-4C59F0403D99}" type="datetimeFigureOut">
              <a:rPr lang="en-US" dirty="0"/>
              <a:t>4/20/2018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996D1-8909-469F-911A-4C12C68BF5D9}" type="datetimeFigureOut">
              <a:rPr lang="en-US" dirty="0"/>
              <a:t>4/20/2018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A73BC-5D11-4675-B334-102E1E8C9B50}" type="datetimeFigureOut">
              <a:rPr lang="en-US" dirty="0"/>
              <a:t>4/20/2018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fld id="{27B8E45F-652B-4E89-8925-000B0AB8FD98}" type="datetimeFigureOut">
              <a:rPr lang="en-US" dirty="0"/>
              <a:t>4/20/2018</a:t>
            </a:fld>
            <a:endParaRPr lang="en-US" dirty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0B5C51-60B3-48EF-AA78-DB950F30DBA2}" type="datetimeFigureOut">
              <a:rPr lang="en-US" dirty="0"/>
              <a:t>4/20/2018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D676B-6E73-4E3B-A9B3-4966DB9B52A5}" type="datetimeFigureOut">
              <a:rPr lang="en-US" dirty="0"/>
              <a:t>4/20/2018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fld id="{C4A3462A-2D5B-48AF-A3D4-EF8A90A50A80}" type="datetimeFigureOut">
              <a:rPr lang="en-US" dirty="0"/>
              <a:t>4/20/2018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b="1" kern="1200" cap="none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2"/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2AE8EA5-3CF0-4AD7-BA4C-62E202D62BDF}"/>
              </a:ext>
            </a:extLst>
          </p:cNvPr>
          <p:cNvSpPr txBox="1"/>
          <p:nvPr/>
        </p:nvSpPr>
        <p:spPr>
          <a:xfrm>
            <a:off x="1471375" y="477079"/>
            <a:ext cx="9018105" cy="646331"/>
          </a:xfrm>
          <a:prstGeom prst="rect">
            <a:avLst/>
          </a:prstGeom>
          <a:noFill/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Forensic psychology</a:t>
            </a:r>
          </a:p>
        </p:txBody>
      </p:sp>
      <p:pic>
        <p:nvPicPr>
          <p:cNvPr id="5" name="Picture 4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57272EE9-5198-41E6-BCEC-759CDEAC1A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3890" y="1683027"/>
            <a:ext cx="3271630" cy="261730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7" name="Picture 6" descr="A group of people posing for the camera&#10;&#10;Description generated with very high confidence">
            <a:extLst>
              <a:ext uri="{FF2B5EF4-FFF2-40B4-BE49-F238E27FC236}">
                <a16:creationId xmlns:a16="http://schemas.microsoft.com/office/drawing/2014/main" id="{C1EAB7C4-F626-496C-B0D8-9ED0334E2D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15511" y="1398941"/>
            <a:ext cx="3873969" cy="290139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1A1D36D-415D-4468-BF53-131A4BBE0C72}"/>
              </a:ext>
            </a:extLst>
          </p:cNvPr>
          <p:cNvSpPr txBox="1"/>
          <p:nvPr/>
        </p:nvSpPr>
        <p:spPr>
          <a:xfrm>
            <a:off x="1133890" y="4810539"/>
            <a:ext cx="9799153" cy="1477328"/>
          </a:xfrm>
          <a:prstGeom prst="rect">
            <a:avLst/>
          </a:prstGeom>
          <a:noFill/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Glamourized by shows such as criminal minds and CSI.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Forensic psychologist works within the legal system usually with offenders or victims. Can work to help ease public about crime also.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Can also work within private companies to help determine changes that may be needed.</a:t>
            </a:r>
          </a:p>
        </p:txBody>
      </p:sp>
    </p:spTree>
    <p:extLst>
      <p:ext uri="{BB962C8B-B14F-4D97-AF65-F5344CB8AC3E}">
        <p14:creationId xmlns:p14="http://schemas.microsoft.com/office/powerpoint/2010/main" val="33125071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CF226CE-B0B6-44DD-B347-BD8A60A62ECF}"/>
              </a:ext>
            </a:extLst>
          </p:cNvPr>
          <p:cNvSpPr txBox="1"/>
          <p:nvPr/>
        </p:nvSpPr>
        <p:spPr>
          <a:xfrm>
            <a:off x="2040834" y="304799"/>
            <a:ext cx="7858540" cy="584775"/>
          </a:xfrm>
          <a:prstGeom prst="rect">
            <a:avLst/>
          </a:prstGeom>
          <a:noFill/>
          <a:ln w="3810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Training in forensic psychology</a:t>
            </a:r>
          </a:p>
        </p:txBody>
      </p:sp>
      <p:pic>
        <p:nvPicPr>
          <p:cNvPr id="4" name="Picture 3" descr="A screenshot of a cell phone&#10;&#10;Description generated with high confidence">
            <a:extLst>
              <a:ext uri="{FF2B5EF4-FFF2-40B4-BE49-F238E27FC236}">
                <a16:creationId xmlns:a16="http://schemas.microsoft.com/office/drawing/2014/main" id="{BDB1F42A-D9E8-43DC-9B71-8B52AA80B1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038" y="1232535"/>
            <a:ext cx="4438650" cy="14668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Picture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CE41F8AA-986B-443F-948C-360E277186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3878" y="1232535"/>
            <a:ext cx="3530992" cy="476030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9BA6CCF-AE7B-4F17-A2A6-473223519816}"/>
              </a:ext>
            </a:extLst>
          </p:cNvPr>
          <p:cNvSpPr txBox="1"/>
          <p:nvPr/>
        </p:nvSpPr>
        <p:spPr>
          <a:xfrm>
            <a:off x="211015" y="3319975"/>
            <a:ext cx="7596554" cy="2308324"/>
          </a:xfrm>
          <a:prstGeom prst="rect">
            <a:avLst/>
          </a:prstGeom>
          <a:noFill/>
          <a:ln w="38100">
            <a:solidFill>
              <a:schemeClr val="tx1"/>
            </a:solidFill>
          </a:ln>
          <a:effectLst>
            <a:reflection blurRad="6350" stA="52000" endA="300" endPos="35000" dir="5400000" sy="-100000" algn="bl" rotWithShape="0"/>
          </a:effectLst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Two possible routes.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Whichever route you decide to take must be BPS accredited.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There must be a training/work aspect.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Expected to work more hours than most and go above and beyond.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There are also sub fields that you can choose to </a:t>
            </a: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persue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42401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1455C5E-1A9F-4780-9CA6-F345E7F27F47}"/>
              </a:ext>
            </a:extLst>
          </p:cNvPr>
          <p:cNvSpPr/>
          <p:nvPr/>
        </p:nvSpPr>
        <p:spPr>
          <a:xfrm>
            <a:off x="400096" y="330152"/>
            <a:ext cx="11126764" cy="769441"/>
          </a:xfrm>
          <a:prstGeom prst="rect">
            <a:avLst/>
          </a:prstGeom>
          <a:noFill/>
          <a:ln w="57150">
            <a:solidFill>
              <a:schemeClr val="accent4">
                <a:lumMod val="50000"/>
              </a:schemeClr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Competencies in forensic psychology</a:t>
            </a:r>
            <a:endParaRPr lang="en-US" sz="4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9AEF903-18D9-4C5E-8629-008959B4A66C}"/>
              </a:ext>
            </a:extLst>
          </p:cNvPr>
          <p:cNvSpPr txBox="1"/>
          <p:nvPr/>
        </p:nvSpPr>
        <p:spPr>
          <a:xfrm>
            <a:off x="400096" y="1404731"/>
            <a:ext cx="5695904" cy="3139321"/>
          </a:xfrm>
          <a:prstGeom prst="rect">
            <a:avLst/>
          </a:prstGeom>
          <a:noFill/>
          <a:ln w="38100">
            <a:solidFill>
              <a:srgbClr val="7030A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Certain competencies are very important to forensic psychology especially when consulting. These include: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Experience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Ability to listen and question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Objectivity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Self-awareness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Environmental awareness </a:t>
            </a:r>
          </a:p>
          <a:p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82623D6-5473-4B7D-A5D9-4BB2D85A76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9074" y="1404731"/>
            <a:ext cx="4762500" cy="2503216"/>
          </a:xfrm>
          <a:prstGeom prst="rect">
            <a:avLst/>
          </a:prstGeom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</p:pic>
      <p:pic>
        <p:nvPicPr>
          <p:cNvPr id="7" name="Picture 6" descr="A close up of a sign&#10;&#10;Description generated with high confidence">
            <a:extLst>
              <a:ext uri="{FF2B5EF4-FFF2-40B4-BE49-F238E27FC236}">
                <a16:creationId xmlns:a16="http://schemas.microsoft.com/office/drawing/2014/main" id="{8DE40350-7DA1-43EA-8739-CC7E72A9F3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2899" y="4197102"/>
            <a:ext cx="4514850" cy="215231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680140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E356293-331B-49C3-A59F-65787F6E49C7}"/>
              </a:ext>
            </a:extLst>
          </p:cNvPr>
          <p:cNvSpPr txBox="1"/>
          <p:nvPr/>
        </p:nvSpPr>
        <p:spPr>
          <a:xfrm>
            <a:off x="344557" y="172278"/>
            <a:ext cx="11357113" cy="800219"/>
          </a:xfrm>
          <a:prstGeom prst="rect">
            <a:avLst/>
          </a:prstGeom>
          <a:noFill/>
          <a:ln w="38100">
            <a:solidFill>
              <a:schemeClr val="tx1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Forensic psychology theory to application</a:t>
            </a:r>
          </a:p>
          <a:p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1EF0D5C-6118-44D9-AE30-D9DE7DDC5C52}"/>
              </a:ext>
            </a:extLst>
          </p:cNvPr>
          <p:cNvSpPr txBox="1"/>
          <p:nvPr/>
        </p:nvSpPr>
        <p:spPr>
          <a:xfrm>
            <a:off x="344556" y="1219200"/>
            <a:ext cx="11171583" cy="523220"/>
          </a:xfrm>
          <a:prstGeom prst="rect">
            <a:avLst/>
          </a:prstGeom>
          <a:noFill/>
          <a:ln w="38100">
            <a:solidFill>
              <a:schemeClr val="tx1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Crisis and conflict resolution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6E17EA2-A763-4799-961F-5AE61FE8F4DC}"/>
              </a:ext>
            </a:extLst>
          </p:cNvPr>
          <p:cNvSpPr txBox="1"/>
          <p:nvPr/>
        </p:nvSpPr>
        <p:spPr>
          <a:xfrm>
            <a:off x="344556" y="2133600"/>
            <a:ext cx="11357113" cy="2308324"/>
          </a:xfrm>
          <a:prstGeom prst="rect">
            <a:avLst/>
          </a:prstGeom>
          <a:noFill/>
          <a:ln w="38100">
            <a:solidFill>
              <a:schemeClr val="tx1"/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en-GB" sz="2400" b="1" u="sng" dirty="0"/>
              <a:t>Steps to managing crisis and/or conflict: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active listening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Empathy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Rapport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Influence</a:t>
            </a:r>
          </a:p>
          <a:p>
            <a:endParaRPr lang="en-GB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636267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6707ABE-943A-4A2D-A4B9-A01BD270AE61}"/>
              </a:ext>
            </a:extLst>
          </p:cNvPr>
          <p:cNvSpPr txBox="1"/>
          <p:nvPr/>
        </p:nvSpPr>
        <p:spPr>
          <a:xfrm>
            <a:off x="331304" y="331304"/>
            <a:ext cx="1164866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References:</a:t>
            </a:r>
          </a:p>
          <a:p>
            <a:r>
              <a:rPr lang="en-GB" sz="2000" dirty="0"/>
              <a:t>Davey, G. (2011). </a:t>
            </a:r>
            <a:r>
              <a:rPr lang="en-GB" sz="2000" i="1" dirty="0"/>
              <a:t>Applied psychology</a:t>
            </a:r>
            <a:r>
              <a:rPr lang="en-GB" sz="2000" dirty="0"/>
              <a:t>. Chichester: BPS Blackwell. </a:t>
            </a:r>
            <a:endParaRPr lang="en-GB" sz="20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2950779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84ACB6"/>
      </a:dk2>
      <a:lt2>
        <a:srgbClr val="EBE9DD"/>
      </a:lt2>
      <a:accent1>
        <a:srgbClr val="6F8183"/>
      </a:accent1>
      <a:accent2>
        <a:srgbClr val="967E96"/>
      </a:accent2>
      <a:accent3>
        <a:srgbClr val="CCC893"/>
      </a:accent3>
      <a:accent4>
        <a:srgbClr val="A54D74"/>
      </a:accent4>
      <a:accent5>
        <a:srgbClr val="949C6B"/>
      </a:accent5>
      <a:accent6>
        <a:srgbClr val="766A50"/>
      </a:accent6>
      <a:hlink>
        <a:srgbClr val="CC6600"/>
      </a:hlink>
      <a:folHlink>
        <a:srgbClr val="777777"/>
      </a:folHlink>
    </a:clrScheme>
    <a:fontScheme name="Wood Type">
      <a:majorFont>
        <a:latin typeface="Century Gothic" panose="020B0502020202020204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man Old Style" panose="02050604050505020204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8E89CD47-BF55-4DDE-B823-2283AA7E769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TM03090434[[fn=Wood Type]]</Template>
  <TotalTime>1234</TotalTime>
  <Words>172</Words>
  <Application>Microsoft Office PowerPoint</Application>
  <PresentationFormat>Widescreen</PresentationFormat>
  <Paragraphs>27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Arial</vt:lpstr>
      <vt:lpstr>Bookman Old Style</vt:lpstr>
      <vt:lpstr>Calibri</vt:lpstr>
      <vt:lpstr>Century Gothic</vt:lpstr>
      <vt:lpstr>Wingdings</vt:lpstr>
      <vt:lpstr>Wood Type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Forensic Psycology</dc:title>
  <dc:creator>claire gilchrist</dc:creator>
  <cp:lastModifiedBy>claire gilchrist</cp:lastModifiedBy>
  <cp:revision>15</cp:revision>
  <dcterms:created xsi:type="dcterms:W3CDTF">2018-04-19T23:32:42Z</dcterms:created>
  <dcterms:modified xsi:type="dcterms:W3CDTF">2018-04-20T20:07:11Z</dcterms:modified>
</cp:coreProperties>
</file>