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64"/>
  </p:handoutMasterIdLst>
  <p:sldIdLst>
    <p:sldId id="256" r:id="rId5"/>
    <p:sldId id="258" r:id="rId6"/>
    <p:sldId id="261" r:id="rId7"/>
    <p:sldId id="266" r:id="rId8"/>
    <p:sldId id="462" r:id="rId9"/>
    <p:sldId id="416" r:id="rId10"/>
    <p:sldId id="449" r:id="rId11"/>
    <p:sldId id="417" r:id="rId12"/>
    <p:sldId id="418" r:id="rId13"/>
    <p:sldId id="422" r:id="rId14"/>
    <p:sldId id="414" r:id="rId15"/>
    <p:sldId id="424" r:id="rId16"/>
    <p:sldId id="423" r:id="rId17"/>
    <p:sldId id="425" r:id="rId18"/>
    <p:sldId id="426" r:id="rId19"/>
    <p:sldId id="428" r:id="rId20"/>
    <p:sldId id="429" r:id="rId21"/>
    <p:sldId id="430" r:id="rId22"/>
    <p:sldId id="431" r:id="rId23"/>
    <p:sldId id="427" r:id="rId24"/>
    <p:sldId id="433" r:id="rId25"/>
    <p:sldId id="432" r:id="rId26"/>
    <p:sldId id="434" r:id="rId27"/>
    <p:sldId id="435" r:id="rId28"/>
    <p:sldId id="436" r:id="rId29"/>
    <p:sldId id="438" r:id="rId30"/>
    <p:sldId id="439" r:id="rId31"/>
    <p:sldId id="461" r:id="rId32"/>
    <p:sldId id="440" r:id="rId33"/>
    <p:sldId id="441" r:id="rId34"/>
    <p:sldId id="442" r:id="rId35"/>
    <p:sldId id="443" r:id="rId36"/>
    <p:sldId id="444" r:id="rId37"/>
    <p:sldId id="450" r:id="rId38"/>
    <p:sldId id="445" r:id="rId39"/>
    <p:sldId id="446" r:id="rId40"/>
    <p:sldId id="447" r:id="rId41"/>
    <p:sldId id="448" r:id="rId42"/>
    <p:sldId id="437" r:id="rId43"/>
    <p:sldId id="452" r:id="rId44"/>
    <p:sldId id="453" r:id="rId45"/>
    <p:sldId id="454" r:id="rId46"/>
    <p:sldId id="451" r:id="rId47"/>
    <p:sldId id="456" r:id="rId48"/>
    <p:sldId id="457" r:id="rId49"/>
    <p:sldId id="458" r:id="rId50"/>
    <p:sldId id="459" r:id="rId51"/>
    <p:sldId id="455" r:id="rId52"/>
    <p:sldId id="472" r:id="rId53"/>
    <p:sldId id="471" r:id="rId54"/>
    <p:sldId id="464" r:id="rId55"/>
    <p:sldId id="465" r:id="rId56"/>
    <p:sldId id="466" r:id="rId57"/>
    <p:sldId id="467" r:id="rId58"/>
    <p:sldId id="468" r:id="rId59"/>
    <p:sldId id="469" r:id="rId60"/>
    <p:sldId id="470" r:id="rId61"/>
    <p:sldId id="413" r:id="rId62"/>
    <p:sldId id="375" r:id="rId6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CACF15C-0E89-4F0A-8138-8D5CFE0CDD60}">
          <p14:sldIdLst>
            <p14:sldId id="256"/>
            <p14:sldId id="258"/>
            <p14:sldId id="261"/>
            <p14:sldId id="266"/>
            <p14:sldId id="462"/>
            <p14:sldId id="416"/>
            <p14:sldId id="449"/>
            <p14:sldId id="417"/>
            <p14:sldId id="418"/>
            <p14:sldId id="422"/>
            <p14:sldId id="414"/>
            <p14:sldId id="424"/>
            <p14:sldId id="423"/>
            <p14:sldId id="425"/>
            <p14:sldId id="426"/>
            <p14:sldId id="428"/>
            <p14:sldId id="429"/>
            <p14:sldId id="430"/>
            <p14:sldId id="431"/>
            <p14:sldId id="427"/>
            <p14:sldId id="433"/>
            <p14:sldId id="432"/>
            <p14:sldId id="434"/>
            <p14:sldId id="435"/>
            <p14:sldId id="436"/>
            <p14:sldId id="438"/>
            <p14:sldId id="439"/>
            <p14:sldId id="461"/>
            <p14:sldId id="440"/>
            <p14:sldId id="441"/>
            <p14:sldId id="442"/>
            <p14:sldId id="443"/>
            <p14:sldId id="444"/>
            <p14:sldId id="450"/>
            <p14:sldId id="445"/>
            <p14:sldId id="446"/>
            <p14:sldId id="447"/>
            <p14:sldId id="448"/>
            <p14:sldId id="437"/>
            <p14:sldId id="452"/>
            <p14:sldId id="453"/>
            <p14:sldId id="454"/>
            <p14:sldId id="451"/>
            <p14:sldId id="456"/>
            <p14:sldId id="457"/>
            <p14:sldId id="458"/>
            <p14:sldId id="459"/>
            <p14:sldId id="455"/>
            <p14:sldId id="472"/>
            <p14:sldId id="471"/>
            <p14:sldId id="464"/>
            <p14:sldId id="465"/>
            <p14:sldId id="466"/>
            <p14:sldId id="467"/>
            <p14:sldId id="468"/>
            <p14:sldId id="469"/>
            <p14:sldId id="470"/>
            <p14:sldId id="413"/>
            <p14:sldId id="375"/>
          </p14:sldIdLst>
        </p14:section>
        <p14:section name="Untitled Section" id="{EDB85C92-EE14-4501-89D8-2583DBAD0CD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72" autoAdjust="0"/>
    <p:restoredTop sz="94660"/>
  </p:normalViewPr>
  <p:slideViewPr>
    <p:cSldViewPr>
      <p:cViewPr varScale="1">
        <p:scale>
          <a:sx n="105" d="100"/>
          <a:sy n="105" d="100"/>
        </p:scale>
        <p:origin x="716" y="6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27/10/2021</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27/10/2021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27/10/2021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628800"/>
            <a:ext cx="7992888" cy="1470025"/>
          </a:xfrm>
        </p:spPr>
        <p:txBody>
          <a:bodyPr>
            <a:normAutofit fontScale="90000"/>
          </a:bodyPr>
          <a:lstStyle/>
          <a:p>
            <a:r>
              <a:rPr lang="en-GB" dirty="0">
                <a:solidFill>
                  <a:srgbClr val="FF0000"/>
                </a:solidFill>
              </a:rPr>
              <a:t> </a:t>
            </a:r>
            <a:br>
              <a:rPr lang="en-GB" dirty="0">
                <a:solidFill>
                  <a:srgbClr val="FF0000"/>
                </a:solidFill>
              </a:rPr>
            </a:br>
            <a:r>
              <a:rPr lang="en-GB" dirty="0">
                <a:solidFill>
                  <a:srgbClr val="FF0000"/>
                </a:solidFill>
              </a:rPr>
              <a:t>            </a:t>
            </a: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r>
              <a:rPr lang="en-GB" altLang="en-US" b="1" dirty="0">
                <a:latin typeface="Times New Roman" pitchFamily="18" charset="0"/>
                <a:cs typeface="Times New Roman" pitchFamily="18" charset="0"/>
              </a:rPr>
              <a:t>BA Leadership &amp; Management Skills for the Workplace</a:t>
            </a:r>
            <a:br>
              <a:rPr lang="en-GB" altLang="en-US" b="1" dirty="0">
                <a:latin typeface="Times New Roman" pitchFamily="18" charset="0"/>
                <a:cs typeface="Times New Roman" pitchFamily="18" charset="0"/>
              </a:rPr>
            </a:br>
            <a:br>
              <a:rPr lang="en-GB" altLang="en-US" b="1">
                <a:latin typeface="Times New Roman" pitchFamily="18" charset="0"/>
                <a:cs typeface="Times New Roman" pitchFamily="18" charset="0"/>
              </a:rPr>
            </a:br>
            <a:r>
              <a:rPr lang="en-GB" altLang="en-US" b="1">
                <a:latin typeface="Times New Roman" pitchFamily="18" charset="0"/>
                <a:cs typeface="Times New Roman" pitchFamily="18" charset="0"/>
              </a:rPr>
              <a:t>BMSK5103 </a:t>
            </a:r>
            <a:br>
              <a:rPr lang="en-GB" altLang="en-US" b="1" dirty="0">
                <a:latin typeface="Times New Roman" pitchFamily="18" charset="0"/>
                <a:cs typeface="Times New Roman" pitchFamily="18" charset="0"/>
              </a:rPr>
            </a:br>
            <a:br>
              <a:rPr lang="en-GB" altLang="en-US" b="1" dirty="0">
                <a:latin typeface="Times New Roman" pitchFamily="18" charset="0"/>
                <a:cs typeface="Times New Roman" pitchFamily="18" charset="0"/>
              </a:rPr>
            </a:br>
            <a:r>
              <a:rPr lang="en-GB" altLang="en-US" b="1" dirty="0">
                <a:latin typeface="Times New Roman" pitchFamily="18" charset="0"/>
                <a:cs typeface="Times New Roman" pitchFamily="18" charset="0"/>
              </a:rPr>
              <a:t>Understanding &amp; Engaging in the Customer Experience</a:t>
            </a:r>
            <a:endParaRPr lang="en-GB" dirty="0">
              <a:solidFill>
                <a:srgbClr val="FF0000"/>
              </a:solidFill>
            </a:endParaRPr>
          </a:p>
        </p:txBody>
      </p:sp>
      <p:sp>
        <p:nvSpPr>
          <p:cNvPr id="3" name="Rectangle 2"/>
          <p:cNvSpPr/>
          <p:nvPr/>
        </p:nvSpPr>
        <p:spPr>
          <a:xfrm>
            <a:off x="1475656" y="2837215"/>
            <a:ext cx="6408712" cy="523220"/>
          </a:xfrm>
          <a:prstGeom prst="rect">
            <a:avLst/>
          </a:prstGeom>
        </p:spPr>
        <p:txBody>
          <a:bodyPr wrap="square">
            <a:spAutoFit/>
          </a:bodyPr>
          <a:lstStyle/>
          <a:p>
            <a:pPr algn="ctr"/>
            <a:endParaRPr lang="en-GB" sz="2800" dirty="0">
              <a:solidFill>
                <a:schemeClr val="accent2">
                  <a:lumMod val="60000"/>
                  <a:lumOff val="4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Lecture 6</a:t>
            </a:r>
          </a:p>
        </p:txBody>
      </p:sp>
      <p:sp>
        <p:nvSpPr>
          <p:cNvPr id="3" name="Content Placeholder 2"/>
          <p:cNvSpPr>
            <a:spLocks noGrp="1"/>
          </p:cNvSpPr>
          <p:nvPr>
            <p:ph idx="1"/>
          </p:nvPr>
        </p:nvSpPr>
        <p:spPr/>
        <p:txBody>
          <a:bodyPr>
            <a:normAutofit/>
          </a:bodyPr>
          <a:lstStyle/>
          <a:p>
            <a:pPr marL="0" indent="0">
              <a:buNone/>
            </a:pPr>
            <a:endParaRPr lang="en-GB" dirty="0"/>
          </a:p>
          <a:p>
            <a:pPr marL="0" indent="0" algn="ctr">
              <a:buNone/>
            </a:pPr>
            <a:endParaRPr lang="en-GB" sz="3600" dirty="0">
              <a:solidFill>
                <a:srgbClr val="002060"/>
              </a:solidFill>
            </a:endParaRPr>
          </a:p>
          <a:p>
            <a:pPr marL="0" indent="0" algn="ctr">
              <a:buNone/>
            </a:pPr>
            <a:r>
              <a:rPr lang="en-GB" sz="3600" b="1" dirty="0">
                <a:solidFill>
                  <a:srgbClr val="002060"/>
                </a:solidFill>
              </a:rPr>
              <a:t> Quality Models and Theories </a:t>
            </a:r>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Objectives</a:t>
            </a:r>
          </a:p>
        </p:txBody>
      </p:sp>
      <p:sp>
        <p:nvSpPr>
          <p:cNvPr id="3" name="Content Placeholder 2"/>
          <p:cNvSpPr>
            <a:spLocks noGrp="1"/>
          </p:cNvSpPr>
          <p:nvPr>
            <p:ph idx="1"/>
          </p:nvPr>
        </p:nvSpPr>
        <p:spPr>
          <a:xfrm>
            <a:off x="457200" y="1340769"/>
            <a:ext cx="8229600" cy="4176464"/>
          </a:xfrm>
        </p:spPr>
        <p:txBody>
          <a:bodyPr>
            <a:normAutofit/>
          </a:bodyPr>
          <a:lstStyle/>
          <a:p>
            <a:pPr marL="0" indent="0">
              <a:buNone/>
            </a:pPr>
            <a:r>
              <a:rPr lang="en-GB" dirty="0"/>
              <a:t>At the end of this session students should be able to:</a:t>
            </a:r>
          </a:p>
          <a:p>
            <a:r>
              <a:rPr lang="en-GB" dirty="0"/>
              <a:t>Define Quality</a:t>
            </a:r>
          </a:p>
          <a:p>
            <a:r>
              <a:rPr lang="en-GB" dirty="0"/>
              <a:t>Identify </a:t>
            </a:r>
            <a:r>
              <a:rPr lang="en-US" altLang="en-US" dirty="0"/>
              <a:t>the various quality models and theories</a:t>
            </a:r>
            <a:endParaRPr lang="en-GB" dirty="0"/>
          </a:p>
          <a:p>
            <a:r>
              <a:rPr lang="en-GB" dirty="0"/>
              <a:t>Define total quality management (TQM) and its relevance in Marketing</a:t>
            </a:r>
          </a:p>
          <a:p>
            <a:pPr marL="0" indent="0">
              <a:buNone/>
            </a:pPr>
            <a:endParaRPr lang="en-US" dirty="0"/>
          </a:p>
          <a:p>
            <a:pPr marL="0" indent="0">
              <a:buNone/>
            </a:pPr>
            <a:endParaRPr lang="en-US"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629757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Quality in Marketing Explained</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buNone/>
              <a:defRPr/>
            </a:pPr>
            <a:endParaRPr lang="en-GB" altLang="en-US" b="1" dirty="0"/>
          </a:p>
          <a:p>
            <a:pPr marL="457200" lvl="1" indent="0">
              <a:buNone/>
              <a:defRPr/>
            </a:pPr>
            <a:r>
              <a:rPr lang="en-GB" altLang="en-US" b="1" dirty="0"/>
              <a:t>Defining Quality</a:t>
            </a:r>
            <a:r>
              <a:rPr lang="en-GB" altLang="en-US" dirty="0"/>
              <a:t>: </a:t>
            </a:r>
          </a:p>
          <a:p>
            <a:pPr marL="457200" lvl="1" indent="0" algn="just">
              <a:buNone/>
              <a:defRPr/>
            </a:pPr>
            <a:r>
              <a:rPr lang="en-GB" altLang="en-US" dirty="0"/>
              <a:t>According to  Pryor, et al, (1998, p. 2.3): </a:t>
            </a:r>
          </a:p>
          <a:p>
            <a:pPr marL="457200" lvl="1" indent="0" algn="just">
              <a:buNone/>
              <a:defRPr/>
            </a:pPr>
            <a:r>
              <a:rPr lang="en-GB" altLang="en-US" b="1" i="1" dirty="0"/>
              <a:t>“Quality refers to the extent to which processes, products, services, and relationships are free from defects, constraints, and items which do not  add value for the customer.” </a:t>
            </a:r>
            <a:endParaRPr lang="en-US" altLang="en-US" b="1" i="1"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3887005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Quality in Marketing Explained</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buNone/>
              <a:defRPr/>
            </a:pPr>
            <a:endParaRPr lang="en-GB" altLang="en-US" b="1" dirty="0"/>
          </a:p>
          <a:p>
            <a:pPr marL="457200" lvl="1" indent="0">
              <a:buNone/>
              <a:defRPr/>
            </a:pPr>
            <a:r>
              <a:rPr lang="en-GB" altLang="en-US" b="1" dirty="0"/>
              <a:t>Defining Quality</a:t>
            </a:r>
            <a:r>
              <a:rPr lang="en-GB" altLang="en-US" dirty="0"/>
              <a:t>: </a:t>
            </a:r>
          </a:p>
          <a:p>
            <a:pPr marL="457200" lvl="1" indent="0" algn="just">
              <a:buNone/>
              <a:defRPr/>
            </a:pPr>
            <a:r>
              <a:rPr lang="en-GB" altLang="en-US" dirty="0"/>
              <a:t>According to  Kotler, et al, (2017, pg. 231): </a:t>
            </a:r>
          </a:p>
          <a:p>
            <a:pPr marL="457200" lvl="1" indent="0" algn="just">
              <a:buNone/>
              <a:defRPr/>
            </a:pPr>
            <a:r>
              <a:rPr lang="en-GB" altLang="en-US" b="1" i="1" dirty="0"/>
              <a:t>“Quality can be defined as ‘no defects’”</a:t>
            </a:r>
          </a:p>
          <a:p>
            <a:pPr marL="457200" lvl="1" indent="0" algn="just">
              <a:buNone/>
              <a:defRPr/>
            </a:pPr>
            <a:r>
              <a:rPr lang="en-GB" altLang="en-US" dirty="0"/>
              <a:t>Most customer-centred businesses go extra mile in  creating customer value and satisfaction.</a:t>
            </a:r>
          </a:p>
          <a:p>
            <a:pPr marL="457200" lvl="1" indent="0" algn="just">
              <a:buNone/>
              <a:defRPr/>
            </a:pPr>
            <a:r>
              <a:rPr lang="en-GB" altLang="en-US" b="1" i="1" dirty="0"/>
              <a:t> </a:t>
            </a: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2588918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928992" cy="1052736"/>
          </a:xfrm>
        </p:spPr>
        <p:txBody>
          <a:bodyPr>
            <a:noAutofit/>
          </a:bodyPr>
          <a:lstStyle/>
          <a:p>
            <a:r>
              <a:rPr lang="en-GB" b="1" dirty="0"/>
              <a:t>Quality Models &amp; </a:t>
            </a:r>
            <a:r>
              <a:rPr lang="en-GB" altLang="en-US" b="1" dirty="0"/>
              <a:t>Theories</a:t>
            </a:r>
            <a:r>
              <a:rPr lang="en-GB" b="1" dirty="0"/>
              <a:t>  </a:t>
            </a:r>
          </a:p>
        </p:txBody>
      </p:sp>
      <p:sp>
        <p:nvSpPr>
          <p:cNvPr id="3" name="Content Placeholder 2"/>
          <p:cNvSpPr>
            <a:spLocks noGrp="1"/>
          </p:cNvSpPr>
          <p:nvPr>
            <p:ph idx="1"/>
          </p:nvPr>
        </p:nvSpPr>
        <p:spPr>
          <a:xfrm>
            <a:off x="539552" y="836712"/>
            <a:ext cx="8352928" cy="4861693"/>
          </a:xfrm>
        </p:spPr>
        <p:txBody>
          <a:bodyPr>
            <a:normAutofit/>
          </a:bodyPr>
          <a:lstStyle/>
          <a:p>
            <a:pPr marL="457200" lvl="1" indent="0" algn="just">
              <a:buNone/>
              <a:defRPr/>
            </a:pPr>
            <a:r>
              <a:rPr lang="en-GB" altLang="en-US" sz="2000" b="1" dirty="0"/>
              <a:t>Several scholars have written or postulated on quality models/theories. These models are often adopted by businesses in the production of quality products and services. Some of them are:</a:t>
            </a:r>
          </a:p>
          <a:p>
            <a:pPr marL="457200" lvl="1" indent="0" algn="just">
              <a:buNone/>
              <a:defRPr/>
            </a:pPr>
            <a:r>
              <a:rPr lang="en-GB" altLang="en-US" sz="2000" dirty="0"/>
              <a:t>Deming (Deming’s Cycle, Deming 14 points, etc)</a:t>
            </a:r>
          </a:p>
          <a:p>
            <a:pPr marL="457200" lvl="1" indent="0" algn="just">
              <a:buNone/>
              <a:defRPr/>
            </a:pPr>
            <a:r>
              <a:rPr lang="en-GB" altLang="en-US" sz="2000" dirty="0" err="1"/>
              <a:t>Juran</a:t>
            </a:r>
            <a:r>
              <a:rPr lang="en-GB" altLang="en-US" sz="2000" dirty="0"/>
              <a:t> (</a:t>
            </a:r>
            <a:r>
              <a:rPr lang="en-GB" sz="2000" dirty="0"/>
              <a:t>the Quality Trilogy and the Quality Planning Roadmap</a:t>
            </a:r>
            <a:r>
              <a:rPr lang="en-GB" altLang="en-US" sz="2000" dirty="0"/>
              <a:t>)</a:t>
            </a:r>
          </a:p>
          <a:p>
            <a:pPr marL="457200" lvl="1" indent="0" algn="just">
              <a:buNone/>
              <a:defRPr/>
            </a:pPr>
            <a:r>
              <a:rPr lang="en-GB" sz="2000" dirty="0"/>
              <a:t>Crosby (Crosby's Cost of Quality, four Absolutes of Quality Management)</a:t>
            </a:r>
            <a:endParaRPr lang="en-US" altLang="en-US" sz="2000" dirty="0"/>
          </a:p>
          <a:p>
            <a:pPr marL="457200" lvl="1" indent="0" algn="just">
              <a:buNone/>
              <a:defRPr/>
            </a:pPr>
            <a:endParaRPr lang="en-GB" altLang="en-US" dirty="0"/>
          </a:p>
          <a:p>
            <a:pPr marL="457200" lvl="1" indent="0">
              <a:buNone/>
              <a:defRPr/>
            </a:pPr>
            <a:endParaRPr lang="en-US" altLang="en-US" dirty="0"/>
          </a:p>
        </p:txBody>
      </p:sp>
      <p:pic>
        <p:nvPicPr>
          <p:cNvPr id="1026" name="Picture 2" descr="Image result for Deming Theories of Quality">
            <a:extLst>
              <a:ext uri="{FF2B5EF4-FFF2-40B4-BE49-F238E27FC236}">
                <a16:creationId xmlns:a16="http://schemas.microsoft.com/office/drawing/2014/main" id="{22DC58BE-B13E-44D5-92EC-BB985F7DAF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3717032"/>
            <a:ext cx="4032448" cy="1981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8830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buNone/>
              <a:defRPr/>
            </a:pPr>
            <a:endParaRPr lang="en-GB" altLang="en-US" b="1" dirty="0"/>
          </a:p>
          <a:p>
            <a:pPr marL="457200" lvl="1" indent="0">
              <a:buNone/>
              <a:defRPr/>
            </a:pPr>
            <a:r>
              <a:rPr lang="en-GB" altLang="en-US" b="1" dirty="0"/>
              <a:t>Deming Theories of Quality: </a:t>
            </a:r>
          </a:p>
          <a:p>
            <a:pPr marL="457200" lvl="1" indent="0" algn="just">
              <a:buNone/>
              <a:defRPr/>
            </a:pPr>
            <a:r>
              <a:rPr lang="en-GB" altLang="en-US" dirty="0"/>
              <a:t>Deming is best known for reminding management that most problems are systemic, and that…</a:t>
            </a:r>
          </a:p>
          <a:p>
            <a:pPr marL="457200" lvl="1" indent="0" algn="just">
              <a:buNone/>
              <a:defRPr/>
            </a:pPr>
            <a:r>
              <a:rPr lang="en-GB" altLang="en-US" dirty="0"/>
              <a:t>It is management's responsibility to improve the systems so that employees (management and non-management) can do their jobs more effectively. </a:t>
            </a: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3515848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fontScale="92500" lnSpcReduction="10000"/>
          </a:bodyPr>
          <a:lstStyle/>
          <a:p>
            <a:pPr marL="457200" lvl="1" indent="0">
              <a:buNone/>
              <a:defRPr/>
            </a:pPr>
            <a:endParaRPr lang="en-GB" altLang="en-US" b="1" dirty="0"/>
          </a:p>
          <a:p>
            <a:pPr marL="457200" lvl="1" indent="0">
              <a:buNone/>
              <a:defRPr/>
            </a:pPr>
            <a:r>
              <a:rPr lang="en-GB" altLang="en-US" b="1" dirty="0"/>
              <a:t>Deming Theories of Quality</a:t>
            </a:r>
            <a:r>
              <a:rPr lang="en-GB" altLang="en-US" dirty="0"/>
              <a:t>: </a:t>
            </a:r>
          </a:p>
          <a:p>
            <a:pPr marL="457200" lvl="1" indent="0" algn="just">
              <a:buNone/>
              <a:defRPr/>
            </a:pPr>
            <a:endParaRPr lang="en-GB" altLang="en-US" dirty="0"/>
          </a:p>
          <a:p>
            <a:pPr marL="457200" lvl="1" indent="0" algn="just">
              <a:buNone/>
              <a:defRPr/>
            </a:pPr>
            <a:r>
              <a:rPr lang="en-GB" altLang="en-US" dirty="0"/>
              <a:t>Deming posits that higher quality leads to higher productivity, which, in turn, leads to long-term competitive strength.</a:t>
            </a:r>
          </a:p>
          <a:p>
            <a:pPr marL="457200" lvl="1" indent="0" algn="just">
              <a:buNone/>
              <a:defRPr/>
            </a:pPr>
            <a:r>
              <a:rPr lang="en-GB" altLang="en-US" dirty="0"/>
              <a:t>The theory is that improvements in quality lead to lower costs and higher productivity because they result in less rework, fewer mistakes, fewer delays, and better use of time and materials. </a:t>
            </a:r>
          </a:p>
          <a:p>
            <a:pPr marL="457200" lvl="1" indent="0">
              <a:buNone/>
              <a:defRPr/>
            </a:pPr>
            <a:endParaRPr lang="en-US" altLang="en-US" dirty="0"/>
          </a:p>
        </p:txBody>
      </p:sp>
    </p:spTree>
    <p:extLst>
      <p:ext uri="{BB962C8B-B14F-4D97-AF65-F5344CB8AC3E}">
        <p14:creationId xmlns:p14="http://schemas.microsoft.com/office/powerpoint/2010/main" val="274288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fontScale="85000" lnSpcReduction="10000"/>
          </a:bodyPr>
          <a:lstStyle/>
          <a:p>
            <a:pPr marL="457200" lvl="1" indent="0">
              <a:buNone/>
              <a:defRPr/>
            </a:pPr>
            <a:endParaRPr lang="en-GB" altLang="en-US" b="1" dirty="0"/>
          </a:p>
          <a:p>
            <a:pPr marL="457200" lvl="1" indent="0">
              <a:buNone/>
              <a:defRPr/>
            </a:pPr>
            <a:r>
              <a:rPr lang="en-GB" altLang="en-US" b="1" dirty="0"/>
              <a:t>Deming Theories of Quality: </a:t>
            </a:r>
          </a:p>
          <a:p>
            <a:pPr marL="457200" lvl="1" indent="0" algn="just">
              <a:buNone/>
              <a:defRPr/>
            </a:pPr>
            <a:endParaRPr lang="en-GB" altLang="en-US" dirty="0"/>
          </a:p>
          <a:p>
            <a:pPr marL="457200" lvl="1" indent="0" algn="just">
              <a:buNone/>
              <a:defRPr/>
            </a:pPr>
            <a:r>
              <a:rPr lang="en-GB" altLang="en-US" dirty="0"/>
              <a:t>With better quality and lower prices, a firm can achieve a greater market share and thus stay in business, providing more and more jobs. </a:t>
            </a:r>
          </a:p>
          <a:p>
            <a:pPr marL="457200" lvl="1" indent="0" algn="just">
              <a:buNone/>
              <a:defRPr/>
            </a:pPr>
            <a:endParaRPr lang="en-GB" altLang="en-US" dirty="0"/>
          </a:p>
          <a:p>
            <a:pPr marL="457200" lvl="1" indent="0" algn="just">
              <a:buNone/>
              <a:defRPr/>
            </a:pPr>
            <a:r>
              <a:rPr lang="en-GB" altLang="en-US" dirty="0"/>
              <a:t>While emphasizing management's responsibility, Deming noted that employees are responsible for 10 to 20 percent of the quality problems in a factory, and that the remaining 80 to 90 percent is under management's control. </a:t>
            </a:r>
          </a:p>
          <a:p>
            <a:pPr marL="457200" lvl="1" indent="0">
              <a:buNone/>
              <a:defRPr/>
            </a:pPr>
            <a:endParaRPr lang="en-US" altLang="en-US" dirty="0"/>
          </a:p>
        </p:txBody>
      </p:sp>
    </p:spTree>
    <p:extLst>
      <p:ext uri="{BB962C8B-B14F-4D97-AF65-F5344CB8AC3E}">
        <p14:creationId xmlns:p14="http://schemas.microsoft.com/office/powerpoint/2010/main" val="3459226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buNone/>
              <a:defRPr/>
            </a:pPr>
            <a:r>
              <a:rPr lang="en-GB" altLang="en-US" b="1" dirty="0"/>
              <a:t>Deming Theories of Quality: </a:t>
            </a:r>
          </a:p>
          <a:p>
            <a:pPr marL="457200" lvl="1" indent="0">
              <a:buNone/>
              <a:defRPr/>
            </a:pPr>
            <a:endParaRPr lang="en-US" altLang="en-US" dirty="0"/>
          </a:p>
        </p:txBody>
      </p:sp>
      <p:sp>
        <p:nvSpPr>
          <p:cNvPr id="4" name="Rectangle 3">
            <a:extLst>
              <a:ext uri="{FF2B5EF4-FFF2-40B4-BE49-F238E27FC236}">
                <a16:creationId xmlns:a16="http://schemas.microsoft.com/office/drawing/2014/main" id="{5BAF081D-5A5C-497A-AA1A-620991734EA2}"/>
              </a:ext>
            </a:extLst>
          </p:cNvPr>
          <p:cNvSpPr/>
          <p:nvPr/>
        </p:nvSpPr>
        <p:spPr>
          <a:xfrm>
            <a:off x="107504" y="2274838"/>
            <a:ext cx="8568952" cy="2308324"/>
          </a:xfrm>
          <a:prstGeom prst="rect">
            <a:avLst/>
          </a:prstGeom>
        </p:spPr>
        <p:txBody>
          <a:bodyPr wrap="square">
            <a:spAutoFit/>
          </a:bodyPr>
          <a:lstStyle/>
          <a:p>
            <a:pPr algn="just"/>
            <a:r>
              <a:rPr lang="en-GB" sz="2400" dirty="0"/>
              <a:t>Deming's quality approaches centred on systematically tallying product defects, </a:t>
            </a:r>
            <a:r>
              <a:rPr lang="en-GB" sz="2400" dirty="0" err="1"/>
              <a:t>analyzing</a:t>
            </a:r>
            <a:r>
              <a:rPr lang="en-GB" sz="2400" dirty="0"/>
              <a:t> their causes, correcting the causes, and recording the effects of the corrections on subsequent product quality as defects were prevented. He taught that it is less costly in the long-run to get things done right the first time then fix them later. </a:t>
            </a:r>
          </a:p>
        </p:txBody>
      </p:sp>
      <p:pic>
        <p:nvPicPr>
          <p:cNvPr id="5" name="Picture 4">
            <a:extLst>
              <a:ext uri="{FF2B5EF4-FFF2-40B4-BE49-F238E27FC236}">
                <a16:creationId xmlns:a16="http://schemas.microsoft.com/office/drawing/2014/main" id="{C42B066F-1752-4A2F-AE55-0B029894A067}"/>
              </a:ext>
            </a:extLst>
          </p:cNvPr>
          <p:cNvPicPr>
            <a:picLocks noChangeAspect="1"/>
          </p:cNvPicPr>
          <p:nvPr/>
        </p:nvPicPr>
        <p:blipFill>
          <a:blip r:embed="rId2"/>
          <a:stretch>
            <a:fillRect/>
          </a:stretch>
        </p:blipFill>
        <p:spPr>
          <a:xfrm>
            <a:off x="4211959" y="4523774"/>
            <a:ext cx="4891647" cy="1143000"/>
          </a:xfrm>
          <a:prstGeom prst="rect">
            <a:avLst/>
          </a:prstGeom>
        </p:spPr>
      </p:pic>
    </p:spTree>
    <p:extLst>
      <p:ext uri="{BB962C8B-B14F-4D97-AF65-F5344CB8AC3E}">
        <p14:creationId xmlns:p14="http://schemas.microsoft.com/office/powerpoint/2010/main" val="2301502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buNone/>
              <a:defRPr/>
            </a:pPr>
            <a:endParaRPr lang="en-GB" altLang="en-US" b="1" dirty="0"/>
          </a:p>
          <a:p>
            <a:pPr marL="457200" lvl="1" indent="0" algn="just">
              <a:buNone/>
              <a:defRPr/>
            </a:pPr>
            <a:r>
              <a:rPr lang="en-GB" altLang="en-US" sz="3200" b="1" dirty="0"/>
              <a:t>Deming Cycle: </a:t>
            </a:r>
          </a:p>
          <a:p>
            <a:pPr algn="just"/>
            <a:r>
              <a:rPr lang="en-GB" sz="2600" dirty="0"/>
              <a:t>Known as the Deming Plan-Do-Check-Act (PDCA) Cycle, this concept was invented by Shewhart and popularized by Deming. </a:t>
            </a:r>
          </a:p>
          <a:p>
            <a:pPr algn="just"/>
            <a:r>
              <a:rPr lang="en-GB" sz="2600" dirty="0"/>
              <a:t>This approach is a cyclic process for planning and testing improvement activities prior to full-scale implementation and/or prior to formalizing the improvement. </a:t>
            </a:r>
          </a:p>
          <a:p>
            <a:pPr marL="457200" lvl="1" indent="0" algn="just">
              <a:buNone/>
              <a:defRPr/>
            </a:pPr>
            <a:endParaRPr lang="en-GB" altLang="en-US" b="1"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1548867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fontScale="77500" lnSpcReduction="20000"/>
          </a:bodyPr>
          <a:lstStyle/>
          <a:p>
            <a:pPr marL="457200" lvl="1" indent="0">
              <a:buNone/>
              <a:defRPr/>
            </a:pPr>
            <a:endParaRPr lang="en-GB" altLang="en-US" b="1" dirty="0"/>
          </a:p>
          <a:p>
            <a:pPr marL="457200" lvl="1" indent="0" algn="just">
              <a:buNone/>
              <a:defRPr/>
            </a:pPr>
            <a:r>
              <a:rPr lang="en-GB" altLang="en-US" sz="3900" b="1" dirty="0"/>
              <a:t>Deming Cycle:</a:t>
            </a:r>
          </a:p>
          <a:p>
            <a:r>
              <a:rPr lang="en-GB" sz="2800" dirty="0"/>
              <a:t>When an improvement idea is identified, it is often wise to test it on a small scale prior to full implementation to validate its benefit. </a:t>
            </a:r>
          </a:p>
          <a:p>
            <a:endParaRPr lang="en-GB" sz="2800" dirty="0"/>
          </a:p>
          <a:p>
            <a:r>
              <a:rPr lang="en-GB" sz="2800" dirty="0"/>
              <a:t>Additionally, by introducing a change on a small scale, employees have time to accept it and are more likely to support it. </a:t>
            </a:r>
          </a:p>
          <a:p>
            <a:endParaRPr lang="en-GB" sz="2800" dirty="0"/>
          </a:p>
          <a:p>
            <a:r>
              <a:rPr lang="en-GB" sz="2800" dirty="0"/>
              <a:t>The Deming PDCA Cycle provides opportunities for continuous evaluation and improvement. </a:t>
            </a:r>
          </a:p>
          <a:p>
            <a:pPr marL="457200" lvl="1" indent="0" algn="just">
              <a:buNone/>
              <a:defRPr/>
            </a:pPr>
            <a:r>
              <a:rPr lang="en-GB" altLang="en-US" sz="3200" b="1" dirty="0"/>
              <a:t> </a:t>
            </a:r>
          </a:p>
          <a:p>
            <a:pPr marL="457200" lvl="1" indent="0" algn="just">
              <a:buNone/>
              <a:defRPr/>
            </a:pPr>
            <a:endParaRPr lang="en-GB" altLang="en-US" b="1"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27466808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fontScale="77500" lnSpcReduction="20000"/>
          </a:bodyPr>
          <a:lstStyle/>
          <a:p>
            <a:pPr marL="457200" lvl="1" indent="0">
              <a:buNone/>
              <a:defRPr/>
            </a:pPr>
            <a:r>
              <a:rPr lang="en-GB" altLang="en-US" sz="4100" b="1" dirty="0"/>
              <a:t>Deming Cycle:</a:t>
            </a:r>
          </a:p>
          <a:p>
            <a:pPr marL="0" indent="0">
              <a:buNone/>
            </a:pPr>
            <a:r>
              <a:rPr lang="en-GB" dirty="0"/>
              <a:t>The steps in the Deming or PDCA Cycle: </a:t>
            </a:r>
            <a:endParaRPr lang="en-GB" sz="2800" dirty="0"/>
          </a:p>
          <a:p>
            <a:r>
              <a:rPr lang="en-GB" dirty="0"/>
              <a:t>Plan a change or test (P). </a:t>
            </a:r>
            <a:endParaRPr lang="en-GB" sz="2800" dirty="0"/>
          </a:p>
          <a:p>
            <a:r>
              <a:rPr lang="en-GB" dirty="0"/>
              <a:t>Do it (D). Carry out the change or test, preferably on a small scale. </a:t>
            </a:r>
            <a:endParaRPr lang="en-GB" sz="2800" dirty="0"/>
          </a:p>
          <a:p>
            <a:r>
              <a:rPr lang="en-GB" dirty="0"/>
              <a:t>Check it (C). Observe the effects of the change or test. Study it (S). </a:t>
            </a:r>
            <a:endParaRPr lang="en-GB" sz="2800" dirty="0"/>
          </a:p>
          <a:p>
            <a:r>
              <a:rPr lang="en-GB" dirty="0"/>
              <a:t>Act on what was learned (A). </a:t>
            </a:r>
            <a:endParaRPr lang="en-GB" sz="2800" dirty="0"/>
          </a:p>
          <a:p>
            <a:r>
              <a:rPr lang="en-GB" dirty="0"/>
              <a:t>Repeat Step 1, with new knowledge. </a:t>
            </a:r>
            <a:endParaRPr lang="en-GB" sz="2800" dirty="0"/>
          </a:p>
          <a:p>
            <a:r>
              <a:rPr lang="en-GB" dirty="0"/>
              <a:t>Repeat Step 2, and onward. Continuously evaluate and improve. </a:t>
            </a:r>
            <a:endParaRPr lang="en-GB" sz="2800" dirty="0"/>
          </a:p>
          <a:p>
            <a:pPr marL="457200" lvl="1" indent="0">
              <a:buNone/>
              <a:defRPr/>
            </a:pPr>
            <a:endParaRPr lang="en-GB" altLang="en-US" b="1"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31825866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13" y="273160"/>
            <a:ext cx="8928992" cy="707569"/>
          </a:xfrm>
        </p:spPr>
        <p:txBody>
          <a:bodyPr>
            <a:noAutofit/>
          </a:bodyPr>
          <a:lstStyle/>
          <a:p>
            <a:r>
              <a:rPr lang="en-GB" b="1" dirty="0"/>
              <a:t>Quality Models &amp; Theories </a:t>
            </a:r>
          </a:p>
        </p:txBody>
      </p:sp>
      <p:sp>
        <p:nvSpPr>
          <p:cNvPr id="3" name="Content Placeholder 2"/>
          <p:cNvSpPr>
            <a:spLocks noGrp="1"/>
          </p:cNvSpPr>
          <p:nvPr>
            <p:ph idx="1"/>
          </p:nvPr>
        </p:nvSpPr>
        <p:spPr>
          <a:xfrm>
            <a:off x="107505" y="980729"/>
            <a:ext cx="9020294" cy="4401641"/>
          </a:xfrm>
        </p:spPr>
        <p:txBody>
          <a:bodyPr>
            <a:normAutofit/>
          </a:bodyPr>
          <a:lstStyle/>
          <a:p>
            <a:pPr marL="457200" lvl="1" indent="0">
              <a:buNone/>
              <a:defRPr/>
            </a:pPr>
            <a:r>
              <a:rPr lang="en-GB" altLang="en-US" b="1" dirty="0"/>
              <a:t>Deming Cycle:</a:t>
            </a:r>
          </a:p>
          <a:p>
            <a:pPr marL="457200" lvl="1" indent="0">
              <a:buNone/>
              <a:defRPr/>
            </a:pPr>
            <a:endParaRPr lang="en-GB" altLang="en-US" b="1"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pic>
        <p:nvPicPr>
          <p:cNvPr id="6" name="Picture 5">
            <a:extLst>
              <a:ext uri="{FF2B5EF4-FFF2-40B4-BE49-F238E27FC236}">
                <a16:creationId xmlns:a16="http://schemas.microsoft.com/office/drawing/2014/main" id="{41969611-B54F-41B7-B9ED-9C02E86F52D3}"/>
              </a:ext>
            </a:extLst>
          </p:cNvPr>
          <p:cNvPicPr>
            <a:picLocks noChangeAspect="1"/>
          </p:cNvPicPr>
          <p:nvPr/>
        </p:nvPicPr>
        <p:blipFill>
          <a:blip r:embed="rId2"/>
          <a:stretch>
            <a:fillRect/>
          </a:stretch>
        </p:blipFill>
        <p:spPr>
          <a:xfrm>
            <a:off x="107505" y="1547446"/>
            <a:ext cx="8640959" cy="3834924"/>
          </a:xfrm>
          <a:prstGeom prst="rect">
            <a:avLst/>
          </a:prstGeom>
        </p:spPr>
      </p:pic>
    </p:spTree>
    <p:extLst>
      <p:ext uri="{BB962C8B-B14F-4D97-AF65-F5344CB8AC3E}">
        <p14:creationId xmlns:p14="http://schemas.microsoft.com/office/powerpoint/2010/main" val="37875135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778098"/>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lgn="just">
              <a:buNone/>
              <a:defRPr/>
            </a:pPr>
            <a:r>
              <a:rPr lang="en-GB" altLang="en-US" sz="3200" dirty="0"/>
              <a:t>Aside Deming Cycle, Deming came up with</a:t>
            </a:r>
            <a:r>
              <a:rPr lang="en-GB" altLang="en-US" sz="3200" b="1" dirty="0"/>
              <a:t> Deming's Seven Deadly Diseases </a:t>
            </a:r>
          </a:p>
          <a:p>
            <a:pPr marL="457200" lvl="1" indent="0" algn="just">
              <a:buNone/>
              <a:defRPr/>
            </a:pPr>
            <a:r>
              <a:rPr lang="en-GB" altLang="en-US" dirty="0"/>
              <a:t>Deming argued that traditional management practices, such as the Seven Deadly Diseases listed below, significantly contributed to business (particularly the American) quality crisis. </a:t>
            </a:r>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21153430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fontScale="92500"/>
          </a:bodyPr>
          <a:lstStyle/>
          <a:p>
            <a:pPr marL="457200" lvl="1" indent="0" algn="just">
              <a:buNone/>
              <a:defRPr/>
            </a:pPr>
            <a:r>
              <a:rPr lang="en-GB" altLang="en-US" sz="3200" b="1" dirty="0"/>
              <a:t>Deming's Seven Deadly Diseases </a:t>
            </a:r>
          </a:p>
          <a:p>
            <a:pPr marL="457200" lvl="1" indent="0" algn="just">
              <a:buNone/>
              <a:defRPr/>
            </a:pPr>
            <a:r>
              <a:rPr lang="en-GB" altLang="en-US" dirty="0"/>
              <a:t>The seven deadly diseases are:</a:t>
            </a:r>
          </a:p>
          <a:p>
            <a:pPr marL="457200" lvl="1" indent="0" algn="just">
              <a:buNone/>
              <a:defRPr/>
            </a:pPr>
            <a:r>
              <a:rPr lang="en-GB" altLang="en-US" dirty="0"/>
              <a:t>1.	</a:t>
            </a:r>
            <a:r>
              <a:rPr lang="en-GB" altLang="en-US" b="1" dirty="0"/>
              <a:t>Lack of constancy of purpose to plan </a:t>
            </a:r>
            <a:r>
              <a:rPr lang="en-GB" altLang="en-US" dirty="0"/>
              <a:t>and deliver products and services that will help a company survive in the long term. </a:t>
            </a:r>
          </a:p>
          <a:p>
            <a:pPr marL="457200" lvl="1" indent="0" algn="just">
              <a:buNone/>
              <a:defRPr/>
            </a:pPr>
            <a:r>
              <a:rPr lang="en-GB" altLang="en-US" dirty="0"/>
              <a:t>2.	</a:t>
            </a:r>
            <a:r>
              <a:rPr lang="en-GB" altLang="en-US" b="1" dirty="0"/>
              <a:t>Emphasis on short-term profits </a:t>
            </a:r>
            <a:r>
              <a:rPr lang="en-GB" altLang="en-US" dirty="0"/>
              <a:t>caused by short-term thinking (which is just the opposite of constancy of purpose), fear of takeovers, worry about quarterly dividends, and other types of reactive management. </a:t>
            </a:r>
          </a:p>
          <a:p>
            <a:pPr marL="457200" lvl="1" indent="0" algn="just">
              <a:buNone/>
              <a:defRPr/>
            </a:pPr>
            <a:endParaRPr lang="en-US" altLang="en-US"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2470191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864096"/>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lgn="just">
              <a:buNone/>
              <a:defRPr/>
            </a:pPr>
            <a:r>
              <a:rPr lang="en-GB" altLang="en-US" sz="3200" b="1" dirty="0"/>
              <a:t>Deming's Seven Deadly Diseases </a:t>
            </a:r>
          </a:p>
          <a:p>
            <a:pPr marL="971550" lvl="1" indent="-514350" algn="just">
              <a:buAutoNum type="arabicPeriod" startAt="3"/>
              <a:defRPr/>
            </a:pPr>
            <a:r>
              <a:rPr lang="en-GB" altLang="en-US" dirty="0"/>
              <a:t>Performance appraisals (i.e., annual reviews, merit ratings) </a:t>
            </a:r>
            <a:r>
              <a:rPr lang="en-GB" altLang="en-US" b="1" dirty="0"/>
              <a:t>that promote fear and stimulate unnecessary competition</a:t>
            </a:r>
            <a:r>
              <a:rPr lang="en-GB" altLang="en-US" dirty="0"/>
              <a:t> among employees. </a:t>
            </a:r>
          </a:p>
          <a:p>
            <a:pPr marL="971550" lvl="1" indent="-514350" algn="just">
              <a:buAutoNum type="arabicPeriod" startAt="3"/>
              <a:defRPr/>
            </a:pPr>
            <a:endParaRPr lang="en-GB" dirty="0"/>
          </a:p>
          <a:p>
            <a:pPr marL="971550" lvl="1" indent="-514350" algn="just">
              <a:buAutoNum type="arabicPeriod" startAt="3"/>
              <a:defRPr/>
            </a:pPr>
            <a:r>
              <a:rPr lang="en-GB" dirty="0"/>
              <a:t>Mobility of management (i.e., job hopping), which promotes </a:t>
            </a:r>
            <a:r>
              <a:rPr lang="en-GB" b="1" dirty="0"/>
              <a:t>short-term thinking</a:t>
            </a:r>
            <a:r>
              <a:rPr lang="en-GB" dirty="0"/>
              <a:t>. </a:t>
            </a:r>
            <a:endParaRPr lang="en-GB" sz="2800" dirty="0"/>
          </a:p>
          <a:p>
            <a:pPr marL="971550" lvl="1" indent="-514350" algn="just">
              <a:buAutoNum type="arabicPeriod" startAt="3"/>
              <a:defRPr/>
            </a:pPr>
            <a:endParaRPr lang="en-GB" altLang="en-US" dirty="0"/>
          </a:p>
          <a:p>
            <a:pPr marL="457200" lvl="1" indent="0" algn="just">
              <a:buNone/>
              <a:defRPr/>
            </a:pPr>
            <a:endParaRPr lang="en-US" altLang="en-US"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1983898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864096"/>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fontScale="77500" lnSpcReduction="20000"/>
          </a:bodyPr>
          <a:lstStyle/>
          <a:p>
            <a:pPr marL="457200" lvl="1" indent="0" algn="just">
              <a:buNone/>
              <a:defRPr/>
            </a:pPr>
            <a:r>
              <a:rPr lang="en-GB" altLang="en-US" sz="3200" b="1" dirty="0"/>
              <a:t>Deming's Seven Deadly Diseases </a:t>
            </a:r>
          </a:p>
          <a:p>
            <a:pPr marL="457200" lvl="1" indent="0" algn="just">
              <a:buNone/>
              <a:defRPr/>
            </a:pPr>
            <a:r>
              <a:rPr lang="en-GB" dirty="0"/>
              <a:t>5. Management by use of visible figures </a:t>
            </a:r>
            <a:r>
              <a:rPr lang="en-GB" b="1" dirty="0"/>
              <a:t>without concern</a:t>
            </a:r>
          </a:p>
          <a:p>
            <a:pPr marL="457200" lvl="1" indent="0" algn="just">
              <a:buNone/>
              <a:defRPr/>
            </a:pPr>
            <a:r>
              <a:rPr lang="en-GB" b="1" dirty="0"/>
              <a:t>    about other data,</a:t>
            </a:r>
            <a:r>
              <a:rPr lang="en-GB" dirty="0"/>
              <a:t> such as the effect of happy and unhappy</a:t>
            </a:r>
          </a:p>
          <a:p>
            <a:pPr marL="457200" lvl="1" indent="0" algn="just">
              <a:buNone/>
              <a:defRPr/>
            </a:pPr>
            <a:r>
              <a:rPr lang="en-GB" dirty="0"/>
              <a:t>    customers on sales, and the increase in overall quality and</a:t>
            </a:r>
          </a:p>
          <a:p>
            <a:pPr marL="457200" lvl="1" indent="0" algn="just">
              <a:buNone/>
              <a:defRPr/>
            </a:pPr>
            <a:r>
              <a:rPr lang="en-GB" dirty="0"/>
              <a:t>    productivity that comes from quality improvement</a:t>
            </a:r>
          </a:p>
          <a:p>
            <a:pPr marL="457200" lvl="1" indent="0" algn="just">
              <a:buNone/>
              <a:defRPr/>
            </a:pPr>
            <a:r>
              <a:rPr lang="en-GB" dirty="0"/>
              <a:t>    upstream. </a:t>
            </a:r>
          </a:p>
          <a:p>
            <a:pPr marL="457200" lvl="1" indent="0" algn="just">
              <a:buNone/>
              <a:defRPr/>
            </a:pPr>
            <a:endParaRPr lang="en-GB" dirty="0"/>
          </a:p>
          <a:p>
            <a:pPr marL="457200" lvl="1" indent="0" algn="just">
              <a:buNone/>
              <a:defRPr/>
            </a:pPr>
            <a:r>
              <a:rPr lang="en-GB" dirty="0"/>
              <a:t>6. </a:t>
            </a:r>
            <a:r>
              <a:rPr lang="en-GB" b="1" dirty="0"/>
              <a:t>Excessive medical costs</a:t>
            </a:r>
            <a:r>
              <a:rPr lang="en-GB" dirty="0"/>
              <a:t>, which now have been acknowledged as</a:t>
            </a:r>
          </a:p>
          <a:p>
            <a:pPr marL="457200" lvl="1" indent="0" algn="just">
              <a:buNone/>
              <a:defRPr/>
            </a:pPr>
            <a:r>
              <a:rPr lang="en-GB" dirty="0"/>
              <a:t>    excessive by federal and state governments, as well as industries</a:t>
            </a:r>
          </a:p>
          <a:p>
            <a:pPr marL="457200" lvl="1" indent="0" algn="just">
              <a:buNone/>
              <a:defRPr/>
            </a:pPr>
            <a:r>
              <a:rPr lang="en-GB" dirty="0"/>
              <a:t>    themselves. </a:t>
            </a:r>
          </a:p>
          <a:p>
            <a:pPr marL="971550" lvl="1" indent="-514350" algn="just">
              <a:buAutoNum type="arabicPeriod" startAt="3"/>
              <a:defRPr/>
            </a:pPr>
            <a:endParaRPr lang="en-GB" altLang="en-US" dirty="0"/>
          </a:p>
          <a:p>
            <a:pPr marL="457200" lvl="1" indent="0" algn="just">
              <a:buNone/>
              <a:defRPr/>
            </a:pPr>
            <a:endParaRPr lang="en-US" altLang="en-US"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23905451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936104"/>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fontScale="92500" lnSpcReduction="20000"/>
          </a:bodyPr>
          <a:lstStyle/>
          <a:p>
            <a:pPr marL="457200" lvl="1" indent="0" algn="just">
              <a:buNone/>
              <a:defRPr/>
            </a:pPr>
            <a:r>
              <a:rPr lang="en-GB" altLang="en-US" sz="3200" b="1" dirty="0"/>
              <a:t>Deming's Seven Deadly Diseases </a:t>
            </a:r>
          </a:p>
          <a:p>
            <a:pPr marL="457200" lvl="1" indent="0" algn="just">
              <a:buNone/>
              <a:defRPr/>
            </a:pPr>
            <a:r>
              <a:rPr lang="en-GB" dirty="0"/>
              <a:t>7. Excessive </a:t>
            </a:r>
            <a:r>
              <a:rPr lang="en-GB" b="1" dirty="0"/>
              <a:t>costs of liability </a:t>
            </a:r>
            <a:r>
              <a:rPr lang="en-GB" dirty="0"/>
              <a:t>further increased by</a:t>
            </a:r>
          </a:p>
          <a:p>
            <a:pPr marL="457200" lvl="1" indent="0" algn="just">
              <a:buNone/>
              <a:defRPr/>
            </a:pPr>
            <a:r>
              <a:rPr lang="en-GB" dirty="0"/>
              <a:t>    lawyers working on contingency fees. </a:t>
            </a:r>
          </a:p>
          <a:p>
            <a:pPr marL="457200" lvl="1" indent="0" algn="just">
              <a:buNone/>
              <a:defRPr/>
            </a:pPr>
            <a:endParaRPr lang="en-GB" sz="2800" dirty="0"/>
          </a:p>
          <a:p>
            <a:pPr marL="457200" lvl="1" indent="0" algn="just">
              <a:buNone/>
              <a:defRPr/>
            </a:pPr>
            <a:endParaRPr lang="en-GB" dirty="0"/>
          </a:p>
          <a:p>
            <a:pPr marL="457200" lvl="1" indent="0" algn="just">
              <a:buNone/>
              <a:defRPr/>
            </a:pPr>
            <a:r>
              <a:rPr lang="en-GB" dirty="0"/>
              <a:t>To cure (eliminate) the Seven Deadly Diseases and help organizations to survive and flourish in the long term, Deming formulated 14 quality points: </a:t>
            </a:r>
          </a:p>
          <a:p>
            <a:pPr marL="457200" lvl="1" indent="0" algn="just">
              <a:buNone/>
              <a:defRPr/>
            </a:pPr>
            <a:endParaRPr lang="en-GB" sz="2800" dirty="0"/>
          </a:p>
          <a:p>
            <a:pPr marL="457200" lvl="1" indent="0" algn="just">
              <a:buNone/>
              <a:defRPr/>
            </a:pPr>
            <a:r>
              <a:rPr lang="en-GB" dirty="0"/>
              <a:t> </a:t>
            </a:r>
            <a:endParaRPr lang="en-GB" sz="2800" dirty="0"/>
          </a:p>
          <a:p>
            <a:pPr marL="971550" lvl="1" indent="-514350" algn="just">
              <a:buAutoNum type="arabicPeriod" startAt="3"/>
              <a:defRPr/>
            </a:pPr>
            <a:endParaRPr lang="en-GB" altLang="en-US" dirty="0"/>
          </a:p>
          <a:p>
            <a:pPr marL="457200" lvl="1" indent="0" algn="just">
              <a:buNone/>
              <a:defRPr/>
            </a:pPr>
            <a:endParaRPr lang="en-US" altLang="en-US"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18875348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4624"/>
            <a:ext cx="8928992" cy="1080120"/>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buNone/>
              <a:defRPr/>
            </a:pPr>
            <a:r>
              <a:rPr lang="en-GB" altLang="en-US" b="1" dirty="0"/>
              <a:t>Deming's Fourteen (14) Points:</a:t>
            </a:r>
          </a:p>
          <a:p>
            <a:pPr marL="514350" lvl="0" indent="-514350" algn="just">
              <a:buFont typeface="+mj-lt"/>
              <a:buAutoNum type="arabicPeriod"/>
            </a:pPr>
            <a:r>
              <a:rPr lang="en-GB" sz="2200" dirty="0"/>
              <a:t>Create constancy of purpose toward improvement of product and service. Develop a plan to be competitive and stay in business. Everyone in the organization, from top management to shop floor workers, should learn the new philosophy. </a:t>
            </a:r>
          </a:p>
          <a:p>
            <a:pPr marL="514350" lvl="0" indent="-514350" algn="just">
              <a:buFont typeface="+mj-lt"/>
              <a:buAutoNum type="arabicPeriod"/>
            </a:pPr>
            <a:endParaRPr lang="en-GB" sz="2200" dirty="0"/>
          </a:p>
          <a:p>
            <a:pPr marL="514350" lvl="0" indent="-514350" algn="just">
              <a:buFont typeface="+mj-lt"/>
              <a:buAutoNum type="arabicPeriod"/>
            </a:pPr>
            <a:r>
              <a:rPr lang="en-GB" sz="2200" dirty="0"/>
              <a:t>Adopt the new philosophy. Commonly accepted levels of delays, mistakes, defective materials, and defective workmanship are now intolerable. We must prevent mistakes. </a:t>
            </a:r>
          </a:p>
          <a:p>
            <a:pPr marL="457200" lvl="1" indent="0">
              <a:buNone/>
              <a:defRPr/>
            </a:pPr>
            <a:r>
              <a:rPr lang="en-GB" altLang="en-US" b="1" dirty="0"/>
              <a:t> </a:t>
            </a:r>
            <a:endParaRPr lang="en-US" altLang="en-US" sz="5400" dirty="0"/>
          </a:p>
          <a:p>
            <a:pPr marL="457200" lvl="1" indent="0" algn="just">
              <a:buNone/>
              <a:defRPr/>
            </a:pPr>
            <a:endParaRPr lang="en-GB" altLang="en-US" dirty="0"/>
          </a:p>
          <a:p>
            <a:pPr marL="457200" lvl="1" indent="0">
              <a:buNone/>
              <a:defRPr/>
            </a:pPr>
            <a:endParaRPr lang="en-US" altLang="en-US" dirty="0"/>
          </a:p>
        </p:txBody>
      </p:sp>
      <p:pic>
        <p:nvPicPr>
          <p:cNvPr id="4" name="Picture 3">
            <a:extLst>
              <a:ext uri="{FF2B5EF4-FFF2-40B4-BE49-F238E27FC236}">
                <a16:creationId xmlns:a16="http://schemas.microsoft.com/office/drawing/2014/main" id="{31479B7C-51E0-41A4-8D4F-00FD84C5F1D4}"/>
              </a:ext>
            </a:extLst>
          </p:cNvPr>
          <p:cNvPicPr>
            <a:picLocks noChangeAspect="1"/>
          </p:cNvPicPr>
          <p:nvPr/>
        </p:nvPicPr>
        <p:blipFill>
          <a:blip r:embed="rId2"/>
          <a:stretch>
            <a:fillRect/>
          </a:stretch>
        </p:blipFill>
        <p:spPr>
          <a:xfrm>
            <a:off x="6270299" y="4293096"/>
            <a:ext cx="2857500" cy="1600200"/>
          </a:xfrm>
          <a:prstGeom prst="rect">
            <a:avLst/>
          </a:prstGeom>
        </p:spPr>
      </p:pic>
    </p:spTree>
    <p:extLst>
      <p:ext uri="{BB962C8B-B14F-4D97-AF65-F5344CB8AC3E}">
        <p14:creationId xmlns:p14="http://schemas.microsoft.com/office/powerpoint/2010/main" val="19932003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648072"/>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fontScale="25000" lnSpcReduction="20000"/>
          </a:bodyPr>
          <a:lstStyle/>
          <a:p>
            <a:pPr marL="457200" lvl="1" indent="0">
              <a:buNone/>
              <a:defRPr/>
            </a:pPr>
            <a:r>
              <a:rPr lang="en-GB" altLang="en-US" sz="11200" b="1" dirty="0"/>
              <a:t>Deming's Fourteen (14) Points:</a:t>
            </a:r>
          </a:p>
          <a:p>
            <a:pPr marL="0" indent="0" algn="just">
              <a:buNone/>
            </a:pPr>
            <a:r>
              <a:rPr lang="en-GB" dirty="0"/>
              <a:t> </a:t>
            </a:r>
            <a:r>
              <a:rPr lang="en-GB" sz="10000" dirty="0"/>
              <a:t>    3. </a:t>
            </a:r>
            <a:r>
              <a:rPr lang="en-GB" sz="8800" dirty="0"/>
              <a:t>Cease dependence on mass inspection. Instead, design</a:t>
            </a:r>
          </a:p>
          <a:p>
            <a:pPr marL="0" indent="0" algn="just">
              <a:buNone/>
            </a:pPr>
            <a:r>
              <a:rPr lang="en-GB" sz="8800" dirty="0"/>
              <a:t>    and build in quality. The purpose of inspection is not to send</a:t>
            </a:r>
          </a:p>
          <a:p>
            <a:pPr marL="0" indent="0" algn="just">
              <a:buNone/>
            </a:pPr>
            <a:r>
              <a:rPr lang="en-GB" sz="8800" dirty="0"/>
              <a:t>    the product for rework because it does not add value.</a:t>
            </a:r>
          </a:p>
          <a:p>
            <a:pPr marL="0" indent="0" algn="just">
              <a:buNone/>
            </a:pPr>
            <a:r>
              <a:rPr lang="en-GB" sz="8800" dirty="0"/>
              <a:t>    Instead of leaving the problems for someone else down the</a:t>
            </a:r>
          </a:p>
          <a:p>
            <a:pPr marL="0" indent="0" algn="just">
              <a:buNone/>
            </a:pPr>
            <a:r>
              <a:rPr lang="en-GB" sz="8800" dirty="0"/>
              <a:t>    production line, workers must take responsibility for their</a:t>
            </a:r>
          </a:p>
          <a:p>
            <a:pPr marL="0" indent="0" algn="just">
              <a:buNone/>
            </a:pPr>
            <a:r>
              <a:rPr lang="en-GB" sz="8800" dirty="0"/>
              <a:t>    work. </a:t>
            </a:r>
          </a:p>
          <a:p>
            <a:pPr marL="0" indent="0" algn="just">
              <a:buNone/>
            </a:pPr>
            <a:r>
              <a:rPr lang="en-GB" sz="8800" dirty="0"/>
              <a:t>    Quality has to be designed and built into the product; it </a:t>
            </a:r>
          </a:p>
          <a:p>
            <a:pPr marL="0" indent="0" algn="just">
              <a:buNone/>
            </a:pPr>
            <a:r>
              <a:rPr lang="en-GB" sz="8800" dirty="0"/>
              <a:t>    cannot be inspected into it. Inspection should be used as an</a:t>
            </a:r>
          </a:p>
          <a:p>
            <a:pPr marL="0" indent="0" algn="just">
              <a:buNone/>
            </a:pPr>
            <a:r>
              <a:rPr lang="en-GB" sz="8800" dirty="0"/>
              <a:t>    information-gathering device, not as a means of "assuring“</a:t>
            </a:r>
          </a:p>
          <a:p>
            <a:pPr marL="0" indent="0" algn="just">
              <a:buNone/>
            </a:pPr>
            <a:r>
              <a:rPr lang="en-GB" sz="8800" dirty="0"/>
              <a:t>    quality or blaming workers. </a:t>
            </a:r>
          </a:p>
          <a:p>
            <a:pPr marL="514350" lvl="0" indent="-514350" algn="just">
              <a:buFont typeface="+mj-lt"/>
              <a:buAutoNum type="arabicPeriod"/>
            </a:pPr>
            <a:endParaRPr lang="en-GB" sz="2800" dirty="0"/>
          </a:p>
          <a:p>
            <a:pPr marL="457200" lvl="1" indent="0">
              <a:buNone/>
              <a:defRPr/>
            </a:pPr>
            <a:r>
              <a:rPr lang="en-GB" altLang="en-US" b="1" dirty="0"/>
              <a:t> </a:t>
            </a: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903929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936104"/>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971550" lvl="1" indent="-514350" algn="just">
              <a:buAutoNum type="arabicPeriod" startAt="4"/>
              <a:defRPr/>
            </a:pPr>
            <a:r>
              <a:rPr lang="en-GB" altLang="en-US" dirty="0"/>
              <a:t>Don't award business on price tag alone (but also on quality, value, speed and long-term relationship).</a:t>
            </a:r>
          </a:p>
          <a:p>
            <a:pPr marL="971550" lvl="1" indent="-514350" algn="just">
              <a:buAutoNum type="arabicPeriod" startAt="4"/>
              <a:defRPr/>
            </a:pPr>
            <a:r>
              <a:rPr lang="en-GB" dirty="0"/>
              <a:t>Continuously improve the system of production and service. Management's job is to continuously improve the system with input from workers and management.</a:t>
            </a:r>
            <a:r>
              <a:rPr lang="en-GB" altLang="en-US" dirty="0"/>
              <a:t> </a:t>
            </a:r>
            <a:endParaRPr lang="en-US" altLang="en-US"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9729968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928992" cy="792088"/>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lnSpcReduction="10000"/>
          </a:bodyPr>
          <a:lstStyle/>
          <a:p>
            <a:pPr marL="971550" lvl="1" indent="-514350" algn="just">
              <a:buAutoNum type="arabicPeriod" startAt="6"/>
              <a:defRPr/>
            </a:pPr>
            <a:r>
              <a:rPr lang="en-GB" altLang="en-US" dirty="0"/>
              <a:t>Institute training on the job. When training is an integral part of the system, operators are better able to prevent defects. </a:t>
            </a:r>
          </a:p>
          <a:p>
            <a:pPr marL="971550" lvl="1" indent="-514350" algn="just">
              <a:buFont typeface="Arial" pitchFamily="34" charset="0"/>
              <a:buAutoNum type="arabicPeriod" startAt="6"/>
              <a:defRPr/>
            </a:pPr>
            <a:r>
              <a:rPr lang="en-GB" dirty="0"/>
              <a:t>Institute leadership (modern methods of supervision). The best supervisors are leaders and coaches, not dictators. Supervisors first have to be trained in the quality management before they can communicate management's commitment to quality improvement and serve as role models and leaders. </a:t>
            </a:r>
          </a:p>
          <a:p>
            <a:pPr marL="971550" lvl="1" indent="-514350">
              <a:buAutoNum type="arabicPeriod" startAt="6"/>
              <a:defRPr/>
            </a:pPr>
            <a:endParaRPr lang="en-GB" altLang="en-US" b="1" dirty="0"/>
          </a:p>
          <a:p>
            <a:pPr marL="457200" lvl="1" indent="0" algn="just">
              <a:buNone/>
              <a:defRPr/>
            </a:pPr>
            <a:endParaRPr lang="en-US" altLang="en-US"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20318186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936104"/>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971550" lvl="1" indent="-514350" algn="just">
              <a:buAutoNum type="arabicPeriod" startAt="8"/>
              <a:defRPr/>
            </a:pPr>
            <a:r>
              <a:rPr lang="en-GB" altLang="en-US" dirty="0"/>
              <a:t>Drive out fear. Create a fear-free environment where everyone can contribute and work effectively. There is an economic loss associated with fear in an organization. </a:t>
            </a:r>
          </a:p>
          <a:p>
            <a:pPr marL="971550" lvl="1" indent="-514350" algn="just">
              <a:buAutoNum type="arabicPeriod" startAt="8"/>
              <a:defRPr/>
            </a:pPr>
            <a:endParaRPr lang="en-GB" altLang="en-US" dirty="0"/>
          </a:p>
          <a:p>
            <a:pPr marL="971550" lvl="1" indent="-514350">
              <a:buAutoNum type="arabicPeriod" startAt="8"/>
              <a:defRPr/>
            </a:pPr>
            <a:r>
              <a:rPr lang="en-GB" dirty="0"/>
              <a:t>Break down barriers between areas. People should work cooperatively with mutual trust, respect, and appreciation for the needs of others in their work. </a:t>
            </a:r>
            <a:endParaRPr lang="en-GB" altLang="en-US" b="1" dirty="0"/>
          </a:p>
          <a:p>
            <a:pPr marL="457200" lvl="1" indent="0" algn="just">
              <a:buNone/>
              <a:defRPr/>
            </a:pPr>
            <a:endParaRPr lang="en-US" altLang="en-US" sz="2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17420052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778098"/>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lgn="just">
              <a:buNone/>
              <a:defRPr/>
            </a:pPr>
            <a:r>
              <a:rPr lang="en-GB" altLang="en-US" dirty="0"/>
              <a:t>10. Eliminate slogans aimed solely at the work force. Most problems are system-related and require managerial involvement to rectify or change. Slogans don't help. </a:t>
            </a:r>
          </a:p>
          <a:p>
            <a:pPr marL="457200" lvl="1" indent="0" algn="just">
              <a:buNone/>
              <a:defRPr/>
            </a:pPr>
            <a:r>
              <a:rPr lang="en-GB" altLang="en-US" dirty="0"/>
              <a:t>Deming believed that people want to do work right the first time. It is the system that 80 to 90 percent of the time prevents people from doing their work right the first time. </a:t>
            </a:r>
          </a:p>
          <a:p>
            <a:pPr marL="457200" lvl="1" indent="0" algn="just">
              <a:buNone/>
              <a:defRPr/>
            </a:pPr>
            <a:endParaRPr lang="en-US" altLang="en-US"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24436319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864096"/>
          </a:xfrm>
        </p:spPr>
        <p:txBody>
          <a:bodyPr>
            <a:noAutofit/>
          </a:bodyPr>
          <a:lstStyle/>
          <a:p>
            <a:r>
              <a:rPr lang="en-GB" b="1" dirty="0"/>
              <a:t>Quality Models &amp; Theories </a:t>
            </a:r>
          </a:p>
        </p:txBody>
      </p:sp>
      <p:sp>
        <p:nvSpPr>
          <p:cNvPr id="3" name="Content Placeholder 2"/>
          <p:cNvSpPr>
            <a:spLocks noGrp="1"/>
          </p:cNvSpPr>
          <p:nvPr>
            <p:ph idx="1"/>
          </p:nvPr>
        </p:nvSpPr>
        <p:spPr>
          <a:xfrm>
            <a:off x="107505" y="908720"/>
            <a:ext cx="9020294" cy="4473650"/>
          </a:xfrm>
        </p:spPr>
        <p:txBody>
          <a:bodyPr>
            <a:normAutofit/>
          </a:bodyPr>
          <a:lstStyle/>
          <a:p>
            <a:pPr marL="457200" lvl="1" indent="0" algn="just">
              <a:buNone/>
              <a:defRPr/>
            </a:pPr>
            <a:r>
              <a:rPr lang="en-GB" altLang="en-US" dirty="0"/>
              <a:t>11. Eliminate numerical goals, work standards, and quotas. Objectives set for others can force sub-optimization or defective output in order to achieve them. Instead, learn the capabilities of processes and how to improve them. </a:t>
            </a:r>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pic>
        <p:nvPicPr>
          <p:cNvPr id="6" name="Picture 5">
            <a:extLst>
              <a:ext uri="{FF2B5EF4-FFF2-40B4-BE49-F238E27FC236}">
                <a16:creationId xmlns:a16="http://schemas.microsoft.com/office/drawing/2014/main" id="{0E9B3726-46EA-44C4-B914-A70EE662485D}"/>
              </a:ext>
            </a:extLst>
          </p:cNvPr>
          <p:cNvPicPr>
            <a:picLocks noChangeAspect="1"/>
          </p:cNvPicPr>
          <p:nvPr/>
        </p:nvPicPr>
        <p:blipFill>
          <a:blip r:embed="rId2"/>
          <a:stretch>
            <a:fillRect/>
          </a:stretch>
        </p:blipFill>
        <p:spPr>
          <a:xfrm>
            <a:off x="5004048" y="3429000"/>
            <a:ext cx="4139952" cy="2207890"/>
          </a:xfrm>
          <a:prstGeom prst="rect">
            <a:avLst/>
          </a:prstGeom>
        </p:spPr>
      </p:pic>
    </p:spTree>
    <p:extLst>
      <p:ext uri="{BB962C8B-B14F-4D97-AF65-F5344CB8AC3E}">
        <p14:creationId xmlns:p14="http://schemas.microsoft.com/office/powerpoint/2010/main" val="36353460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864096"/>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971550" lvl="1" indent="-514350" algn="just">
              <a:buAutoNum type="arabicPeriod" startAt="12"/>
              <a:defRPr/>
            </a:pPr>
            <a:r>
              <a:rPr lang="en-GB" altLang="en-US" dirty="0"/>
              <a:t>Remove barriers that hinder workers (and hinder pride in workmanship). The direct effect of pride in workmanship is increased motivation and a greater ability for employees to see themselves as part of the same team. </a:t>
            </a:r>
          </a:p>
          <a:p>
            <a:pPr marL="457200" lvl="1" indent="0" algn="just">
              <a:buNone/>
              <a:defRPr/>
            </a:pPr>
            <a:r>
              <a:rPr lang="en-GB" altLang="en-US" dirty="0"/>
              <a:t>      </a:t>
            </a:r>
            <a:endParaRPr lang="en-US" altLang="en-US" sz="5400" dirty="0"/>
          </a:p>
          <a:p>
            <a:pPr marL="457200" lvl="1" indent="0" algn="just">
              <a:buNone/>
              <a:defRPr/>
            </a:pPr>
            <a:endParaRPr lang="en-GB" altLang="en-US" dirty="0"/>
          </a:p>
          <a:p>
            <a:pPr marL="457200" lvl="1" indent="0">
              <a:buNone/>
              <a:defRPr/>
            </a:pPr>
            <a:endParaRPr lang="en-US" altLang="en-US" dirty="0"/>
          </a:p>
        </p:txBody>
      </p:sp>
      <p:pic>
        <p:nvPicPr>
          <p:cNvPr id="4" name="Picture 3">
            <a:extLst>
              <a:ext uri="{FF2B5EF4-FFF2-40B4-BE49-F238E27FC236}">
                <a16:creationId xmlns:a16="http://schemas.microsoft.com/office/drawing/2014/main" id="{BF7F8DF2-2ED5-4482-880A-63E1B75FB0AE}"/>
              </a:ext>
            </a:extLst>
          </p:cNvPr>
          <p:cNvPicPr>
            <a:picLocks noChangeAspect="1"/>
          </p:cNvPicPr>
          <p:nvPr/>
        </p:nvPicPr>
        <p:blipFill>
          <a:blip r:embed="rId2"/>
          <a:stretch>
            <a:fillRect/>
          </a:stretch>
        </p:blipFill>
        <p:spPr>
          <a:xfrm>
            <a:off x="3797745" y="3429000"/>
            <a:ext cx="5238750" cy="2447925"/>
          </a:xfrm>
          <a:prstGeom prst="rect">
            <a:avLst/>
          </a:prstGeom>
        </p:spPr>
      </p:pic>
    </p:spTree>
    <p:extLst>
      <p:ext uri="{BB962C8B-B14F-4D97-AF65-F5344CB8AC3E}">
        <p14:creationId xmlns:p14="http://schemas.microsoft.com/office/powerpoint/2010/main" val="32067887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864096"/>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971550" lvl="1" indent="-514350" algn="just">
              <a:buAutoNum type="arabicPeriod" startAt="12"/>
              <a:defRPr/>
            </a:pPr>
            <a:r>
              <a:rPr lang="en-GB" altLang="en-US" dirty="0"/>
              <a:t> (Cont’d)</a:t>
            </a:r>
          </a:p>
          <a:p>
            <a:pPr marL="457200" lvl="1" indent="0" algn="just">
              <a:buNone/>
              <a:defRPr/>
            </a:pPr>
            <a:r>
              <a:rPr lang="en-GB" altLang="en-US" dirty="0"/>
              <a:t>     This pride can be diminished by several factors: </a:t>
            </a:r>
          </a:p>
          <a:p>
            <a:pPr marL="457200" lvl="1" indent="0" algn="just">
              <a:buNone/>
              <a:defRPr/>
            </a:pPr>
            <a:r>
              <a:rPr lang="en-GB" altLang="en-US" dirty="0"/>
              <a:t>     (</a:t>
            </a:r>
            <a:r>
              <a:rPr lang="en-GB" altLang="en-US" dirty="0" err="1"/>
              <a:t>i</a:t>
            </a:r>
            <a:r>
              <a:rPr lang="en-GB" altLang="en-US" dirty="0"/>
              <a:t>) management may be insensitive to workers’</a:t>
            </a:r>
          </a:p>
          <a:p>
            <a:pPr marL="457200" lvl="1" indent="0" algn="just">
              <a:buNone/>
              <a:defRPr/>
            </a:pPr>
            <a:r>
              <a:rPr lang="en-GB" altLang="en-US" dirty="0"/>
              <a:t>     problems; (ii) they may not communicate the</a:t>
            </a:r>
          </a:p>
          <a:p>
            <a:pPr marL="457200" lvl="1" indent="0" algn="just">
              <a:buNone/>
              <a:defRPr/>
            </a:pPr>
            <a:r>
              <a:rPr lang="en-GB" altLang="en-US" dirty="0"/>
              <a:t>     company's goals to all levels; and (iii) they may</a:t>
            </a:r>
          </a:p>
          <a:p>
            <a:pPr marL="457200" lvl="1" indent="0" algn="just">
              <a:buNone/>
              <a:defRPr/>
            </a:pPr>
            <a:r>
              <a:rPr lang="en-GB" altLang="en-US" dirty="0"/>
              <a:t>     blame employees for failing to meet company</a:t>
            </a:r>
          </a:p>
          <a:p>
            <a:pPr marL="457200" lvl="1" indent="0" algn="just">
              <a:buNone/>
              <a:defRPr/>
            </a:pPr>
            <a:r>
              <a:rPr lang="en-GB" altLang="en-US" dirty="0"/>
              <a:t>     goals when the real fault lies with the</a:t>
            </a:r>
          </a:p>
          <a:p>
            <a:pPr marL="457200" lvl="1" indent="0" algn="just">
              <a:buNone/>
              <a:defRPr/>
            </a:pPr>
            <a:r>
              <a:rPr lang="en-GB" altLang="en-US" dirty="0"/>
              <a:t>     management. </a:t>
            </a:r>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5820056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lgn="just">
              <a:buNone/>
              <a:defRPr/>
            </a:pPr>
            <a:r>
              <a:rPr lang="en-GB" altLang="en-US" dirty="0"/>
              <a:t>13. Institute a vigorous program of education and self-improvement. Deming's philosophy is based on long-term, continuous process improvement that cannot be carried out without properly trained and motivated employees. This point addresses the need for ongoing and continuous education and self-improvement for the entire organization.</a:t>
            </a:r>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27563506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792088"/>
          </a:xfrm>
        </p:spPr>
        <p:txBody>
          <a:bodyPr>
            <a:noAutofit/>
          </a:bodyPr>
          <a:lstStyle/>
          <a:p>
            <a:r>
              <a:rPr lang="en-GB" b="1" dirty="0"/>
              <a:t>Quality Models &amp; Theories </a:t>
            </a:r>
          </a:p>
        </p:txBody>
      </p:sp>
      <p:sp>
        <p:nvSpPr>
          <p:cNvPr id="3" name="Content Placeholder 2"/>
          <p:cNvSpPr>
            <a:spLocks noGrp="1"/>
          </p:cNvSpPr>
          <p:nvPr>
            <p:ph idx="1"/>
          </p:nvPr>
        </p:nvSpPr>
        <p:spPr>
          <a:xfrm>
            <a:off x="107505" y="836712"/>
            <a:ext cx="9020294" cy="4545658"/>
          </a:xfrm>
        </p:spPr>
        <p:txBody>
          <a:bodyPr>
            <a:normAutofit/>
          </a:bodyPr>
          <a:lstStyle/>
          <a:p>
            <a:pPr marL="457200" lvl="1" indent="0" algn="just">
              <a:buNone/>
              <a:defRPr/>
            </a:pPr>
            <a:r>
              <a:rPr lang="en-GB" altLang="en-US" sz="2600" dirty="0"/>
              <a:t>14. Take action to accomplish the transformation. Create a structure in top management that will promote the previous thirteen points. </a:t>
            </a:r>
          </a:p>
          <a:p>
            <a:pPr marL="457200" lvl="1" indent="0" algn="just">
              <a:buNone/>
              <a:defRPr/>
            </a:pPr>
            <a:r>
              <a:rPr lang="en-GB" altLang="en-US" sz="2600" dirty="0"/>
              <a:t>It is the top management's responsibility to create and maintain a structure for the dissemination of the concepts outlined in the first thirteen points</a:t>
            </a:r>
            <a:r>
              <a:rPr lang="en-GB" altLang="en-US" dirty="0"/>
              <a:t>. </a:t>
            </a:r>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pic>
        <p:nvPicPr>
          <p:cNvPr id="5" name="Picture 4">
            <a:extLst>
              <a:ext uri="{FF2B5EF4-FFF2-40B4-BE49-F238E27FC236}">
                <a16:creationId xmlns:a16="http://schemas.microsoft.com/office/drawing/2014/main" id="{0D7D1E06-E1E0-44A7-8224-F63DB22FE68F}"/>
              </a:ext>
            </a:extLst>
          </p:cNvPr>
          <p:cNvPicPr>
            <a:picLocks noChangeAspect="1"/>
          </p:cNvPicPr>
          <p:nvPr/>
        </p:nvPicPr>
        <p:blipFill>
          <a:blip r:embed="rId2"/>
          <a:stretch>
            <a:fillRect/>
          </a:stretch>
        </p:blipFill>
        <p:spPr>
          <a:xfrm>
            <a:off x="5012999" y="3429000"/>
            <a:ext cx="4114800" cy="2304256"/>
          </a:xfrm>
          <a:prstGeom prst="rect">
            <a:avLst/>
          </a:prstGeom>
        </p:spPr>
      </p:pic>
    </p:spTree>
    <p:extLst>
      <p:ext uri="{BB962C8B-B14F-4D97-AF65-F5344CB8AC3E}">
        <p14:creationId xmlns:p14="http://schemas.microsoft.com/office/powerpoint/2010/main" val="15040488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928992" cy="1017266"/>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buNone/>
              <a:defRPr/>
            </a:pPr>
            <a:r>
              <a:rPr lang="en-GB" altLang="en-US" b="1" dirty="0"/>
              <a:t>Juran’s Theories of Quality:</a:t>
            </a:r>
          </a:p>
          <a:p>
            <a:pPr marL="457200" lvl="1" indent="0">
              <a:buNone/>
              <a:defRPr/>
            </a:pPr>
            <a:r>
              <a:rPr lang="en-GB" altLang="en-US" dirty="0"/>
              <a:t>Dr </a:t>
            </a:r>
            <a:r>
              <a:rPr lang="en-GB" altLang="en-US" dirty="0" err="1"/>
              <a:t>Juran</a:t>
            </a:r>
            <a:r>
              <a:rPr lang="en-GB" altLang="en-US" dirty="0"/>
              <a:t> is </a:t>
            </a:r>
            <a:r>
              <a:rPr lang="en-GB" dirty="0"/>
              <a:t>known as one of the foremost experts on quality in the world. </a:t>
            </a:r>
          </a:p>
          <a:p>
            <a:pPr marL="457200" lvl="1" indent="0" algn="just">
              <a:buNone/>
              <a:defRPr/>
            </a:pPr>
            <a:r>
              <a:rPr lang="en-GB" dirty="0"/>
              <a:t>Juran's concepts can be used to establish a traditional quality system, as well as to support Strategic Quality Management. Among other things, Juran's philosophy includes the Quality Trilogy and the Quality Planning Roadmap. </a:t>
            </a:r>
            <a:endParaRPr lang="en-GB" altLang="en-US" b="1"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218037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1089274"/>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buNone/>
              <a:defRPr/>
            </a:pPr>
            <a:r>
              <a:rPr lang="en-GB" altLang="en-US" b="1" dirty="0"/>
              <a:t>Juran's Quality Trilogy:</a:t>
            </a:r>
          </a:p>
          <a:p>
            <a:pPr marL="457200" lvl="1" indent="0">
              <a:buNone/>
              <a:defRPr/>
            </a:pPr>
            <a:r>
              <a:rPr lang="en-GB" dirty="0"/>
              <a:t>The Quality Trilogy emphasizes the roles of:</a:t>
            </a:r>
          </a:p>
          <a:p>
            <a:pPr marL="1028700" lvl="1" indent="-571500">
              <a:buAutoNum type="romanLcParenBoth"/>
              <a:defRPr/>
            </a:pPr>
            <a:r>
              <a:rPr lang="en-GB" dirty="0"/>
              <a:t>quality planning, </a:t>
            </a:r>
          </a:p>
          <a:p>
            <a:pPr marL="1028700" lvl="1" indent="-571500">
              <a:buAutoNum type="romanLcParenBoth"/>
              <a:defRPr/>
            </a:pPr>
            <a:r>
              <a:rPr lang="en-GB" dirty="0"/>
              <a:t>quality control, and,</a:t>
            </a:r>
          </a:p>
          <a:p>
            <a:pPr marL="1028700" lvl="1" indent="-571500">
              <a:buAutoNum type="romanLcParenBoth"/>
              <a:defRPr/>
            </a:pPr>
            <a:r>
              <a:rPr lang="en-GB" dirty="0"/>
              <a:t>quality improvement.</a:t>
            </a:r>
            <a:endParaRPr lang="en-GB" altLang="en-US" b="1"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pic>
        <p:nvPicPr>
          <p:cNvPr id="4" name="Picture 3">
            <a:extLst>
              <a:ext uri="{FF2B5EF4-FFF2-40B4-BE49-F238E27FC236}">
                <a16:creationId xmlns:a16="http://schemas.microsoft.com/office/drawing/2014/main" id="{BEDA59B8-6A4F-45EA-A8A5-9C90EE8C6F06}"/>
              </a:ext>
            </a:extLst>
          </p:cNvPr>
          <p:cNvPicPr>
            <a:picLocks noChangeAspect="1"/>
          </p:cNvPicPr>
          <p:nvPr/>
        </p:nvPicPr>
        <p:blipFill>
          <a:blip r:embed="rId2"/>
          <a:stretch>
            <a:fillRect/>
          </a:stretch>
        </p:blipFill>
        <p:spPr>
          <a:xfrm>
            <a:off x="5436096" y="3645024"/>
            <a:ext cx="3707904" cy="2104256"/>
          </a:xfrm>
          <a:prstGeom prst="rect">
            <a:avLst/>
          </a:prstGeom>
        </p:spPr>
      </p:pic>
    </p:spTree>
    <p:extLst>
      <p:ext uri="{BB962C8B-B14F-4D97-AF65-F5344CB8AC3E}">
        <p14:creationId xmlns:p14="http://schemas.microsoft.com/office/powerpoint/2010/main" val="18055838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1089274"/>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1028700" lvl="1" indent="-571500">
              <a:buAutoNum type="romanLcParenBoth"/>
              <a:defRPr/>
            </a:pPr>
            <a:r>
              <a:rPr lang="en-GB" b="1" dirty="0"/>
              <a:t>Quality Planning:</a:t>
            </a:r>
          </a:p>
          <a:p>
            <a:pPr marL="457200" lvl="1" indent="0">
              <a:buNone/>
              <a:defRPr/>
            </a:pPr>
            <a:r>
              <a:rPr lang="en-GB" dirty="0"/>
              <a:t>Quality planning's purpose is to provide operators with the ability to produce goods and services that can meet customers' needs. </a:t>
            </a:r>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pic>
        <p:nvPicPr>
          <p:cNvPr id="4" name="Picture 3">
            <a:extLst>
              <a:ext uri="{FF2B5EF4-FFF2-40B4-BE49-F238E27FC236}">
                <a16:creationId xmlns:a16="http://schemas.microsoft.com/office/drawing/2014/main" id="{CB6E67C5-7603-4DED-B600-7F830067449C}"/>
              </a:ext>
            </a:extLst>
          </p:cNvPr>
          <p:cNvPicPr>
            <a:picLocks noChangeAspect="1"/>
          </p:cNvPicPr>
          <p:nvPr/>
        </p:nvPicPr>
        <p:blipFill>
          <a:blip r:embed="rId2"/>
          <a:stretch>
            <a:fillRect/>
          </a:stretch>
        </p:blipFill>
        <p:spPr>
          <a:xfrm>
            <a:off x="5220072" y="3861048"/>
            <a:ext cx="3792585" cy="1791045"/>
          </a:xfrm>
          <a:prstGeom prst="rect">
            <a:avLst/>
          </a:prstGeom>
        </p:spPr>
      </p:pic>
    </p:spTree>
    <p:extLst>
      <p:ext uri="{BB962C8B-B14F-4D97-AF65-F5344CB8AC3E}">
        <p14:creationId xmlns:p14="http://schemas.microsoft.com/office/powerpoint/2010/main" val="26976526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1089274"/>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fontScale="92500"/>
          </a:bodyPr>
          <a:lstStyle/>
          <a:p>
            <a:pPr marL="1028700" lvl="1" indent="-571500">
              <a:buAutoNum type="romanLcParenBoth"/>
              <a:defRPr/>
            </a:pPr>
            <a:r>
              <a:rPr lang="en-GB" b="1" dirty="0"/>
              <a:t>Quality Planning:</a:t>
            </a:r>
          </a:p>
          <a:p>
            <a:pPr marL="457200" lvl="1" indent="0" algn="just">
              <a:buNone/>
              <a:defRPr/>
            </a:pPr>
            <a:r>
              <a:rPr lang="en-GB" dirty="0"/>
              <a:t>In the quality planning stage, an organization must determine who the customers are and what they need, develop the product or service features that meet customers' needs, develop processes which are able to deliver those products and services, and transfer the plans to the operating forces. </a:t>
            </a:r>
          </a:p>
          <a:p>
            <a:pPr marL="457200" lvl="1" indent="0" algn="just">
              <a:buNone/>
              <a:defRPr/>
            </a:pPr>
            <a:endParaRPr lang="en-GB" dirty="0"/>
          </a:p>
          <a:p>
            <a:pPr marL="457200" lvl="1" indent="0">
              <a:buNone/>
              <a:defRPr/>
            </a:pPr>
            <a:r>
              <a:rPr lang="en-GB" dirty="0"/>
              <a:t>If quality planning is deficient, then chronic waste occurs. </a:t>
            </a:r>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23206299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1089274"/>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buNone/>
              <a:defRPr/>
            </a:pPr>
            <a:r>
              <a:rPr lang="en-GB" b="1" dirty="0"/>
              <a:t>(ii) Quality Control:</a:t>
            </a:r>
          </a:p>
          <a:p>
            <a:pPr marL="457200" lvl="1" indent="0" algn="just">
              <a:buNone/>
              <a:defRPr/>
            </a:pPr>
            <a:r>
              <a:rPr lang="en-GB" dirty="0"/>
              <a:t>Quality control is used to prevent things from getting worse. Quality control is the inspection part of the Quality Trilogy where operators compare actual performance with plans and resolve the differences. </a:t>
            </a:r>
            <a:endParaRPr lang="en-US" altLang="en-US" dirty="0"/>
          </a:p>
          <a:p>
            <a:pPr marL="457200" lvl="1" indent="0" algn="just">
              <a:buNone/>
              <a:defRPr/>
            </a:pPr>
            <a:endParaRPr lang="en-GB" altLang="en-US" dirty="0"/>
          </a:p>
          <a:p>
            <a:pPr marL="457200" lvl="1" indent="0">
              <a:buNone/>
              <a:defRPr/>
            </a:pPr>
            <a:endParaRPr lang="en-US" altLang="en-US" dirty="0"/>
          </a:p>
        </p:txBody>
      </p:sp>
      <p:pic>
        <p:nvPicPr>
          <p:cNvPr id="4" name="Picture 3">
            <a:extLst>
              <a:ext uri="{FF2B5EF4-FFF2-40B4-BE49-F238E27FC236}">
                <a16:creationId xmlns:a16="http://schemas.microsoft.com/office/drawing/2014/main" id="{B0F43260-957A-4B4B-A39F-258F570CDF3A}"/>
              </a:ext>
            </a:extLst>
          </p:cNvPr>
          <p:cNvPicPr>
            <a:picLocks noChangeAspect="1"/>
          </p:cNvPicPr>
          <p:nvPr/>
        </p:nvPicPr>
        <p:blipFill>
          <a:blip r:embed="rId2"/>
          <a:stretch>
            <a:fillRect/>
          </a:stretch>
        </p:blipFill>
        <p:spPr>
          <a:xfrm>
            <a:off x="5603458" y="3873316"/>
            <a:ext cx="3524341" cy="1743075"/>
          </a:xfrm>
          <a:prstGeom prst="rect">
            <a:avLst/>
          </a:prstGeom>
        </p:spPr>
      </p:pic>
    </p:spTree>
    <p:extLst>
      <p:ext uri="{BB962C8B-B14F-4D97-AF65-F5344CB8AC3E}">
        <p14:creationId xmlns:p14="http://schemas.microsoft.com/office/powerpoint/2010/main" val="3514038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1089274"/>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buNone/>
              <a:defRPr/>
            </a:pPr>
            <a:r>
              <a:rPr lang="en-GB" b="1" dirty="0"/>
              <a:t>(iii) Quality Improvement:</a:t>
            </a:r>
          </a:p>
          <a:p>
            <a:pPr marL="457200" lvl="1" indent="0" algn="just">
              <a:buNone/>
              <a:defRPr/>
            </a:pPr>
            <a:r>
              <a:rPr lang="en-GB" dirty="0"/>
              <a:t>Chronic waste should be considered an opportunity for quality improvement, the third element of the Trilogy. </a:t>
            </a:r>
          </a:p>
          <a:p>
            <a:pPr marL="457200" lvl="1" indent="0" algn="just">
              <a:buNone/>
              <a:defRPr/>
            </a:pPr>
            <a:r>
              <a:rPr lang="en-GB" dirty="0"/>
              <a:t>Quality improvement encompasses improvement of fitness-for-use and error reduction, seeks a new level of performance that is superior to any previous level, and is attained by applying breakthrough thinking. </a:t>
            </a:r>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38508043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1089274"/>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buNone/>
              <a:defRPr/>
            </a:pPr>
            <a:r>
              <a:rPr lang="en-GB" b="1" dirty="0"/>
              <a:t>Juran's Quality Trilogy:</a:t>
            </a:r>
          </a:p>
          <a:p>
            <a:pPr marL="457200" lvl="1" indent="0" algn="just">
              <a:buNone/>
              <a:defRPr/>
            </a:pPr>
            <a:r>
              <a:rPr lang="en-GB" dirty="0"/>
              <a:t>While up-front quality planning is what organizations should be doing, it is normal for organizations to focus their first quality efforts on quality control</a:t>
            </a:r>
            <a:r>
              <a:rPr lang="en-GB"/>
              <a:t>. </a:t>
            </a:r>
          </a:p>
          <a:p>
            <a:pPr marL="457200" lvl="1" indent="0" algn="just">
              <a:buNone/>
              <a:defRPr/>
            </a:pPr>
            <a:r>
              <a:rPr lang="en-GB"/>
              <a:t>In </a:t>
            </a:r>
            <a:r>
              <a:rPr lang="en-GB" dirty="0"/>
              <a:t>this aspect of the Quality Trilogy, activities include inspection to determine percent defective (or first pass yield) and deviations from quality standards. </a:t>
            </a:r>
            <a:endParaRPr lang="en-GB" altLang="en-US" dirty="0"/>
          </a:p>
          <a:p>
            <a:pPr marL="457200" lvl="1" indent="0">
              <a:buNone/>
              <a:defRPr/>
            </a:pPr>
            <a:endParaRPr lang="en-US" altLang="en-US" dirty="0"/>
          </a:p>
        </p:txBody>
      </p:sp>
      <p:pic>
        <p:nvPicPr>
          <p:cNvPr id="4" name="Picture 3">
            <a:extLst>
              <a:ext uri="{FF2B5EF4-FFF2-40B4-BE49-F238E27FC236}">
                <a16:creationId xmlns:a16="http://schemas.microsoft.com/office/drawing/2014/main" id="{6DDFE88B-1FCC-48D1-8438-9F04A898C8A9}"/>
              </a:ext>
            </a:extLst>
          </p:cNvPr>
          <p:cNvPicPr>
            <a:picLocks noChangeAspect="1"/>
          </p:cNvPicPr>
          <p:nvPr/>
        </p:nvPicPr>
        <p:blipFill>
          <a:blip r:embed="rId2"/>
          <a:stretch>
            <a:fillRect/>
          </a:stretch>
        </p:blipFill>
        <p:spPr>
          <a:xfrm>
            <a:off x="6083745" y="4365104"/>
            <a:ext cx="2952750" cy="1552575"/>
          </a:xfrm>
          <a:prstGeom prst="rect">
            <a:avLst/>
          </a:prstGeom>
        </p:spPr>
      </p:pic>
    </p:spTree>
    <p:extLst>
      <p:ext uri="{BB962C8B-B14F-4D97-AF65-F5344CB8AC3E}">
        <p14:creationId xmlns:p14="http://schemas.microsoft.com/office/powerpoint/2010/main" val="21332777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1089274"/>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buNone/>
              <a:defRPr/>
            </a:pPr>
            <a:r>
              <a:rPr lang="en-GB" b="1" dirty="0"/>
              <a:t>Juran's Quality Trilogy:</a:t>
            </a:r>
          </a:p>
          <a:p>
            <a:pPr marL="457200" lvl="1" indent="0" algn="just">
              <a:buNone/>
              <a:defRPr/>
            </a:pPr>
            <a:r>
              <a:rPr lang="en-GB" dirty="0"/>
              <a:t>Activities can then focus on another part of the trilogy, quality improvement, and make it an integral part of daily work for individuals and teams. </a:t>
            </a:r>
          </a:p>
          <a:p>
            <a:pPr marL="457200" lvl="1" indent="0" algn="just">
              <a:buNone/>
              <a:defRPr/>
            </a:pPr>
            <a:r>
              <a:rPr lang="en-GB" dirty="0"/>
              <a:t>Quality planning must be integrated into every aspect of the organization's work, such as strategic plans; product, service and process designs; operations; and delivery to the customer.</a:t>
            </a: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21471691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928992" cy="1052736"/>
          </a:xfrm>
        </p:spPr>
        <p:txBody>
          <a:bodyPr>
            <a:noAutofit/>
          </a:bodyPr>
          <a:lstStyle/>
          <a:p>
            <a:r>
              <a:rPr lang="en-GB" b="1" dirty="0"/>
              <a:t>Quality Models &amp; Theories </a:t>
            </a:r>
          </a:p>
        </p:txBody>
      </p:sp>
      <p:sp>
        <p:nvSpPr>
          <p:cNvPr id="3" name="Content Placeholder 2"/>
          <p:cNvSpPr>
            <a:spLocks noGrp="1"/>
          </p:cNvSpPr>
          <p:nvPr>
            <p:ph idx="1"/>
          </p:nvPr>
        </p:nvSpPr>
        <p:spPr>
          <a:xfrm>
            <a:off x="107505" y="836712"/>
            <a:ext cx="9020294" cy="4545658"/>
          </a:xfrm>
        </p:spPr>
        <p:txBody>
          <a:bodyPr>
            <a:normAutofit lnSpcReduction="10000"/>
          </a:bodyPr>
          <a:lstStyle/>
          <a:p>
            <a:pPr marL="457200" lvl="1" indent="0">
              <a:buNone/>
              <a:defRPr/>
            </a:pPr>
            <a:r>
              <a:rPr lang="en-GB" altLang="en-US" b="1" dirty="0" err="1"/>
              <a:t>Juran's</a:t>
            </a:r>
            <a:r>
              <a:rPr lang="en-GB" altLang="en-US" b="1" dirty="0"/>
              <a:t> Quality Planning Road Map</a:t>
            </a:r>
          </a:p>
          <a:p>
            <a:pPr marL="457200" lvl="1" indent="0" algn="just">
              <a:buNone/>
              <a:defRPr/>
            </a:pPr>
            <a:r>
              <a:rPr lang="en-GB" altLang="en-US" dirty="0"/>
              <a:t>This  can be used by individuals and teams throughout the world as a checklist for understanding customer requirements, establishing measurements based on customer needs, optimizing </a:t>
            </a:r>
            <a:r>
              <a:rPr lang="en-GB" dirty="0"/>
              <a:t>product design, and developing a process that is capable of meeting customer requirements. </a:t>
            </a:r>
          </a:p>
          <a:p>
            <a:pPr marL="457200" lvl="1" indent="0" algn="just">
              <a:buNone/>
              <a:defRPr/>
            </a:pPr>
            <a:endParaRPr lang="en-GB" dirty="0"/>
          </a:p>
          <a:p>
            <a:pPr marL="457200" lvl="1" indent="0" algn="just">
              <a:buNone/>
              <a:defRPr/>
            </a:pPr>
            <a:r>
              <a:rPr lang="en-GB" dirty="0"/>
              <a:t>The Quality Planning Roadmap is used for Product and Process Development</a:t>
            </a:r>
            <a:endParaRPr lang="en-US" altLang="en-US"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5671941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928992" cy="836712"/>
          </a:xfrm>
        </p:spPr>
        <p:txBody>
          <a:bodyPr>
            <a:noAutofit/>
          </a:bodyPr>
          <a:lstStyle/>
          <a:p>
            <a:r>
              <a:rPr lang="en-GB" b="1" dirty="0"/>
              <a:t>Quality Models &amp; Theories</a:t>
            </a:r>
          </a:p>
        </p:txBody>
      </p:sp>
      <p:sp>
        <p:nvSpPr>
          <p:cNvPr id="3" name="Content Placeholder 2"/>
          <p:cNvSpPr>
            <a:spLocks noGrp="1"/>
          </p:cNvSpPr>
          <p:nvPr>
            <p:ph idx="1"/>
          </p:nvPr>
        </p:nvSpPr>
        <p:spPr>
          <a:xfrm>
            <a:off x="107505" y="764704"/>
            <a:ext cx="9020294" cy="4617666"/>
          </a:xfrm>
        </p:spPr>
        <p:txBody>
          <a:bodyPr>
            <a:normAutofit/>
          </a:bodyPr>
          <a:lstStyle/>
          <a:p>
            <a:pPr marL="457200" lvl="1" indent="0">
              <a:buNone/>
              <a:defRPr/>
            </a:pPr>
            <a:r>
              <a:rPr lang="en-GB" altLang="en-US" b="1" dirty="0" err="1"/>
              <a:t>Juran's</a:t>
            </a:r>
            <a:r>
              <a:rPr lang="en-GB" altLang="en-US" b="1" dirty="0"/>
              <a:t> Quality Planning Road Map</a:t>
            </a:r>
          </a:p>
          <a:p>
            <a:pPr marL="457200" lvl="1" indent="0" algn="just">
              <a:buNone/>
              <a:defRPr/>
            </a:pPr>
            <a:r>
              <a:rPr lang="en-GB" sz="2600" dirty="0"/>
              <a:t>The Quality Planning Roadmap is used for Product and Process Development.</a:t>
            </a:r>
            <a:endParaRPr lang="en-US" altLang="en-US" sz="2600" dirty="0"/>
          </a:p>
          <a:p>
            <a:pPr marL="457200" lvl="1" indent="0" algn="just">
              <a:buNone/>
              <a:defRPr/>
            </a:pPr>
            <a:r>
              <a:rPr lang="en-GB" altLang="en-US" sz="2600" b="1" dirty="0"/>
              <a:t>Typology of </a:t>
            </a:r>
            <a:r>
              <a:rPr lang="en-GB" altLang="en-US" sz="2400" b="1" dirty="0" err="1"/>
              <a:t>Juran's</a:t>
            </a:r>
            <a:r>
              <a:rPr lang="en-GB" altLang="en-US" sz="2400" b="1" dirty="0"/>
              <a:t> Quality Planning Road Map</a:t>
            </a:r>
          </a:p>
          <a:p>
            <a:pPr marL="457200" lvl="1" indent="0" algn="just">
              <a:buNone/>
              <a:defRPr/>
            </a:pPr>
            <a:endParaRPr lang="en-GB" altLang="en-US" sz="2600" dirty="0"/>
          </a:p>
          <a:p>
            <a:pPr marL="457200" lvl="1" indent="0">
              <a:buNone/>
              <a:defRPr/>
            </a:pPr>
            <a:endParaRPr lang="en-US" altLang="en-US" dirty="0"/>
          </a:p>
        </p:txBody>
      </p:sp>
      <p:pic>
        <p:nvPicPr>
          <p:cNvPr id="4" name="Picture 3">
            <a:extLst>
              <a:ext uri="{FF2B5EF4-FFF2-40B4-BE49-F238E27FC236}">
                <a16:creationId xmlns:a16="http://schemas.microsoft.com/office/drawing/2014/main" id="{902E3F43-1272-4564-A075-A85FFBBE6556}"/>
              </a:ext>
            </a:extLst>
          </p:cNvPr>
          <p:cNvPicPr>
            <a:picLocks noChangeAspect="1"/>
          </p:cNvPicPr>
          <p:nvPr/>
        </p:nvPicPr>
        <p:blipFill>
          <a:blip r:embed="rId2"/>
          <a:stretch>
            <a:fillRect/>
          </a:stretch>
        </p:blipFill>
        <p:spPr>
          <a:xfrm>
            <a:off x="467543" y="2636911"/>
            <a:ext cx="8496945" cy="2952329"/>
          </a:xfrm>
          <a:prstGeom prst="rect">
            <a:avLst/>
          </a:prstGeom>
        </p:spPr>
      </p:pic>
    </p:spTree>
    <p:extLst>
      <p:ext uri="{BB962C8B-B14F-4D97-AF65-F5344CB8AC3E}">
        <p14:creationId xmlns:p14="http://schemas.microsoft.com/office/powerpoint/2010/main" val="29179484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4624"/>
            <a:ext cx="9144000" cy="1008112"/>
          </a:xfrm>
        </p:spPr>
        <p:txBody>
          <a:bodyPr>
            <a:noAutofit/>
          </a:bodyPr>
          <a:lstStyle/>
          <a:p>
            <a:pPr algn="l"/>
            <a:r>
              <a:rPr lang="en-GB" sz="3000" b="1" dirty="0" err="1"/>
              <a:t>Juran's</a:t>
            </a:r>
            <a:r>
              <a:rPr lang="en-GB" sz="3000" b="1" dirty="0"/>
              <a:t> Quality Trilogy and Quality Roadmap </a:t>
            </a:r>
          </a:p>
        </p:txBody>
      </p:sp>
      <p:sp>
        <p:nvSpPr>
          <p:cNvPr id="3" name="Content Placeholder 2"/>
          <p:cNvSpPr>
            <a:spLocks noGrp="1"/>
          </p:cNvSpPr>
          <p:nvPr>
            <p:ph idx="1"/>
          </p:nvPr>
        </p:nvSpPr>
        <p:spPr>
          <a:xfrm>
            <a:off x="107505" y="836712"/>
            <a:ext cx="9020294" cy="4545658"/>
          </a:xfrm>
        </p:spPr>
        <p:txBody>
          <a:bodyPr>
            <a:normAutofit/>
          </a:bodyPr>
          <a:lstStyle/>
          <a:p>
            <a:pPr marL="0" indent="0">
              <a:buNone/>
            </a:pPr>
            <a:r>
              <a:rPr lang="en-GB" dirty="0"/>
              <a:t> Both </a:t>
            </a:r>
            <a:r>
              <a:rPr lang="en-GB" dirty="0" err="1"/>
              <a:t>Juran's</a:t>
            </a:r>
            <a:r>
              <a:rPr lang="en-GB" dirty="0"/>
              <a:t> Quality Trilogy and Quality Roadmap are not enough. </a:t>
            </a:r>
          </a:p>
          <a:p>
            <a:pPr marL="0" indent="0">
              <a:buNone/>
            </a:pPr>
            <a:r>
              <a:rPr lang="en-GB" dirty="0"/>
              <a:t>An infrastructure for Quality must be developed, and teams must work on improvement projects. </a:t>
            </a:r>
            <a:endParaRPr lang="en-GB" sz="2800" dirty="0"/>
          </a:p>
          <a:p>
            <a:pPr marL="457200" lvl="1" indent="0" algn="just">
              <a:buNone/>
              <a:defRPr/>
            </a:pPr>
            <a:endParaRPr lang="en-GB" altLang="en-US" dirty="0"/>
          </a:p>
          <a:p>
            <a:pPr marL="457200" lvl="1" indent="0">
              <a:buNone/>
              <a:defRPr/>
            </a:pPr>
            <a:endParaRPr lang="en-US" altLang="en-US" dirty="0"/>
          </a:p>
        </p:txBody>
      </p:sp>
      <p:pic>
        <p:nvPicPr>
          <p:cNvPr id="5" name="Picture 4">
            <a:extLst>
              <a:ext uri="{FF2B5EF4-FFF2-40B4-BE49-F238E27FC236}">
                <a16:creationId xmlns:a16="http://schemas.microsoft.com/office/drawing/2014/main" id="{4EED89CC-F143-4EE9-9844-09DE6BBC739F}"/>
              </a:ext>
            </a:extLst>
          </p:cNvPr>
          <p:cNvPicPr>
            <a:picLocks noChangeAspect="1"/>
          </p:cNvPicPr>
          <p:nvPr/>
        </p:nvPicPr>
        <p:blipFill>
          <a:blip r:embed="rId2"/>
          <a:stretch>
            <a:fillRect/>
          </a:stretch>
        </p:blipFill>
        <p:spPr>
          <a:xfrm>
            <a:off x="16200" y="3068960"/>
            <a:ext cx="9111599" cy="2520280"/>
          </a:xfrm>
          <a:prstGeom prst="rect">
            <a:avLst/>
          </a:prstGeom>
        </p:spPr>
      </p:pic>
    </p:spTree>
    <p:extLst>
      <p:ext uri="{BB962C8B-B14F-4D97-AF65-F5344CB8AC3E}">
        <p14:creationId xmlns:p14="http://schemas.microsoft.com/office/powerpoint/2010/main" val="29573691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4624"/>
            <a:ext cx="9144000" cy="1008112"/>
          </a:xfrm>
        </p:spPr>
        <p:txBody>
          <a:bodyPr>
            <a:noAutofit/>
          </a:bodyPr>
          <a:lstStyle/>
          <a:p>
            <a:pPr algn="l"/>
            <a:r>
              <a:rPr lang="en-GB" sz="3000" b="1" dirty="0" err="1"/>
              <a:t>Juran's</a:t>
            </a:r>
            <a:r>
              <a:rPr lang="en-GB" sz="3000" b="1" dirty="0"/>
              <a:t> Quality Trilogy and Quality Roadmap </a:t>
            </a:r>
          </a:p>
        </p:txBody>
      </p:sp>
      <p:sp>
        <p:nvSpPr>
          <p:cNvPr id="3" name="Content Placeholder 2"/>
          <p:cNvSpPr>
            <a:spLocks noGrp="1"/>
          </p:cNvSpPr>
          <p:nvPr>
            <p:ph idx="1"/>
          </p:nvPr>
        </p:nvSpPr>
        <p:spPr>
          <a:xfrm>
            <a:off x="107505" y="836712"/>
            <a:ext cx="9020294" cy="4545658"/>
          </a:xfrm>
        </p:spPr>
        <p:txBody>
          <a:bodyPr>
            <a:normAutofit/>
          </a:bodyPr>
          <a:lstStyle/>
          <a:p>
            <a:pPr marL="0" indent="0">
              <a:buNone/>
            </a:pPr>
            <a:r>
              <a:rPr lang="en-GB" dirty="0"/>
              <a:t> The infrastructure should include a quality steering team with top management leading the effort, quality should become an integral part of the strategic plan, and all people should be involved.</a:t>
            </a:r>
            <a:endParaRPr lang="en-GB" altLang="en-US" dirty="0"/>
          </a:p>
          <a:p>
            <a:pPr marL="457200" lvl="1" indent="0">
              <a:buNone/>
              <a:defRPr/>
            </a:pPr>
            <a:endParaRPr lang="en-US" altLang="en-US" dirty="0"/>
          </a:p>
        </p:txBody>
      </p:sp>
      <p:pic>
        <p:nvPicPr>
          <p:cNvPr id="4" name="Picture 3">
            <a:extLst>
              <a:ext uri="{FF2B5EF4-FFF2-40B4-BE49-F238E27FC236}">
                <a16:creationId xmlns:a16="http://schemas.microsoft.com/office/drawing/2014/main" id="{52F44067-FA7F-478E-AD5E-CB8A102648A2}"/>
              </a:ext>
            </a:extLst>
          </p:cNvPr>
          <p:cNvPicPr>
            <a:picLocks noChangeAspect="1"/>
          </p:cNvPicPr>
          <p:nvPr/>
        </p:nvPicPr>
        <p:blipFill>
          <a:blip r:embed="rId2"/>
          <a:stretch>
            <a:fillRect/>
          </a:stretch>
        </p:blipFill>
        <p:spPr>
          <a:xfrm>
            <a:off x="5004048" y="3212976"/>
            <a:ext cx="4139952" cy="2376264"/>
          </a:xfrm>
          <a:prstGeom prst="rect">
            <a:avLst/>
          </a:prstGeom>
        </p:spPr>
      </p:pic>
    </p:spTree>
    <p:extLst>
      <p:ext uri="{BB962C8B-B14F-4D97-AF65-F5344CB8AC3E}">
        <p14:creationId xmlns:p14="http://schemas.microsoft.com/office/powerpoint/2010/main" val="17357353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792088"/>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lgn="just">
              <a:buNone/>
              <a:defRPr/>
            </a:pPr>
            <a:r>
              <a:rPr lang="en-GB" altLang="en-US" b="1" dirty="0"/>
              <a:t>Crosby's Cost of Quality:</a:t>
            </a:r>
          </a:p>
          <a:p>
            <a:pPr marL="457200" lvl="1" indent="0" algn="just">
              <a:buNone/>
              <a:defRPr/>
            </a:pPr>
            <a:r>
              <a:rPr lang="en-GB" altLang="en-US" dirty="0"/>
              <a:t>Crosby (1979)  argues that businesses should focus on a</a:t>
            </a:r>
            <a:r>
              <a:rPr lang="en-GB" dirty="0"/>
              <a:t>ttention to customer requirements and prevention of product defects. </a:t>
            </a:r>
          </a:p>
          <a:p>
            <a:pPr marL="457200" lvl="1" indent="0" algn="just">
              <a:buNone/>
              <a:defRPr/>
            </a:pPr>
            <a:endParaRPr lang="en-US" altLang="en-US"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pic>
        <p:nvPicPr>
          <p:cNvPr id="4" name="Picture 3">
            <a:extLst>
              <a:ext uri="{FF2B5EF4-FFF2-40B4-BE49-F238E27FC236}">
                <a16:creationId xmlns:a16="http://schemas.microsoft.com/office/drawing/2014/main" id="{F9CC2AC2-9AC3-4A83-831B-5706F3D9F899}"/>
              </a:ext>
            </a:extLst>
          </p:cNvPr>
          <p:cNvPicPr>
            <a:picLocks noChangeAspect="1"/>
          </p:cNvPicPr>
          <p:nvPr/>
        </p:nvPicPr>
        <p:blipFill>
          <a:blip r:embed="rId2"/>
          <a:stretch>
            <a:fillRect/>
          </a:stretch>
        </p:blipFill>
        <p:spPr>
          <a:xfrm>
            <a:off x="6012160" y="3789040"/>
            <a:ext cx="3024335" cy="1772791"/>
          </a:xfrm>
          <a:prstGeom prst="rect">
            <a:avLst/>
          </a:prstGeom>
        </p:spPr>
      </p:pic>
    </p:spTree>
    <p:extLst>
      <p:ext uri="{BB962C8B-B14F-4D97-AF65-F5344CB8AC3E}">
        <p14:creationId xmlns:p14="http://schemas.microsoft.com/office/powerpoint/2010/main" val="491795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928992" cy="936182"/>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lgn="just">
              <a:buNone/>
              <a:defRPr/>
            </a:pPr>
            <a:r>
              <a:rPr lang="en-GB" altLang="en-US" b="1" dirty="0"/>
              <a:t>Crosby's Cost of Quality:</a:t>
            </a:r>
          </a:p>
          <a:p>
            <a:pPr marL="457200" lvl="1" indent="0" algn="just">
              <a:buNone/>
              <a:defRPr/>
            </a:pPr>
            <a:r>
              <a:rPr lang="en-GB" altLang="en-US" dirty="0"/>
              <a:t>Crosby </a:t>
            </a:r>
            <a:r>
              <a:rPr lang="en-GB" dirty="0"/>
              <a:t>defines quality and "non-quality" as follows: "Quality is conformance to requirements; while </a:t>
            </a:r>
          </a:p>
          <a:p>
            <a:pPr marL="457200" lvl="1" indent="0" algn="just">
              <a:buNone/>
              <a:defRPr/>
            </a:pPr>
            <a:r>
              <a:rPr lang="en-GB" dirty="0"/>
              <a:t>non-quality is nonconformance." </a:t>
            </a:r>
          </a:p>
          <a:p>
            <a:pPr marL="457200" lvl="1" indent="0" algn="just">
              <a:buNone/>
              <a:defRPr/>
            </a:pPr>
            <a:endParaRPr lang="en-US" altLang="en-US"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pic>
        <p:nvPicPr>
          <p:cNvPr id="4" name="Picture 3">
            <a:extLst>
              <a:ext uri="{FF2B5EF4-FFF2-40B4-BE49-F238E27FC236}">
                <a16:creationId xmlns:a16="http://schemas.microsoft.com/office/drawing/2014/main" id="{D4081A4D-AE9E-4EB8-AB42-26B6BF7D196E}"/>
              </a:ext>
            </a:extLst>
          </p:cNvPr>
          <p:cNvPicPr>
            <a:picLocks noChangeAspect="1"/>
          </p:cNvPicPr>
          <p:nvPr/>
        </p:nvPicPr>
        <p:blipFill>
          <a:blip r:embed="rId2"/>
          <a:stretch>
            <a:fillRect/>
          </a:stretch>
        </p:blipFill>
        <p:spPr>
          <a:xfrm>
            <a:off x="5580111" y="3573016"/>
            <a:ext cx="3456383" cy="2079078"/>
          </a:xfrm>
          <a:prstGeom prst="rect">
            <a:avLst/>
          </a:prstGeom>
        </p:spPr>
      </p:pic>
    </p:spTree>
    <p:extLst>
      <p:ext uri="{BB962C8B-B14F-4D97-AF65-F5344CB8AC3E}">
        <p14:creationId xmlns:p14="http://schemas.microsoft.com/office/powerpoint/2010/main" val="569691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928992" cy="836712"/>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lgn="just">
              <a:buNone/>
              <a:defRPr/>
            </a:pPr>
            <a:r>
              <a:rPr lang="en-GB" altLang="en-US" b="1" dirty="0"/>
              <a:t>Crosby's Cost of Quality:</a:t>
            </a:r>
          </a:p>
          <a:p>
            <a:pPr marL="457200" lvl="1" indent="0" algn="just">
              <a:buNone/>
              <a:defRPr/>
            </a:pPr>
            <a:r>
              <a:rPr lang="en-GB" dirty="0"/>
              <a:t>Crosby posits that it costs money to achieve quality, but it costs more money when quality is not achieved. </a:t>
            </a:r>
            <a:endParaRPr lang="en-US" altLang="en-US" sz="5400" dirty="0"/>
          </a:p>
          <a:p>
            <a:pPr marL="457200" lvl="1" indent="0" algn="just">
              <a:buNone/>
              <a:defRPr/>
            </a:pPr>
            <a:endParaRPr lang="en-GB" altLang="en-US" dirty="0"/>
          </a:p>
          <a:p>
            <a:pPr marL="457200" lvl="1" indent="0">
              <a:buNone/>
              <a:defRPr/>
            </a:pPr>
            <a:endParaRPr lang="en-US" altLang="en-US" dirty="0"/>
          </a:p>
        </p:txBody>
      </p:sp>
      <p:pic>
        <p:nvPicPr>
          <p:cNvPr id="4" name="Picture 3">
            <a:extLst>
              <a:ext uri="{FF2B5EF4-FFF2-40B4-BE49-F238E27FC236}">
                <a16:creationId xmlns:a16="http://schemas.microsoft.com/office/drawing/2014/main" id="{B69EA1E4-6257-403B-AC89-19D3D9039A8B}"/>
              </a:ext>
            </a:extLst>
          </p:cNvPr>
          <p:cNvPicPr>
            <a:picLocks noChangeAspect="1"/>
          </p:cNvPicPr>
          <p:nvPr/>
        </p:nvPicPr>
        <p:blipFill>
          <a:blip r:embed="rId2"/>
          <a:stretch>
            <a:fillRect/>
          </a:stretch>
        </p:blipFill>
        <p:spPr>
          <a:xfrm>
            <a:off x="2449014" y="2996952"/>
            <a:ext cx="6667500" cy="2575703"/>
          </a:xfrm>
          <a:prstGeom prst="rect">
            <a:avLst/>
          </a:prstGeom>
        </p:spPr>
      </p:pic>
    </p:spTree>
    <p:extLst>
      <p:ext uri="{BB962C8B-B14F-4D97-AF65-F5344CB8AC3E}">
        <p14:creationId xmlns:p14="http://schemas.microsoft.com/office/powerpoint/2010/main" val="28786712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928992" cy="864096"/>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lnSpcReduction="10000"/>
          </a:bodyPr>
          <a:lstStyle/>
          <a:p>
            <a:pPr marL="457200" lvl="1" indent="0" algn="just">
              <a:buNone/>
              <a:defRPr/>
            </a:pPr>
            <a:r>
              <a:rPr lang="en-GB" altLang="en-US" b="1" dirty="0"/>
              <a:t>Crosby's Cost of Quality:</a:t>
            </a:r>
          </a:p>
          <a:p>
            <a:pPr marL="457200" lvl="1" indent="0" algn="just">
              <a:buNone/>
              <a:defRPr/>
            </a:pPr>
            <a:r>
              <a:rPr lang="en-GB" dirty="0"/>
              <a:t>When an organization designs and builds an item right the first time (or provides a service without errors), quality is free. </a:t>
            </a:r>
          </a:p>
          <a:p>
            <a:pPr marL="457200" lvl="1" indent="0" algn="just">
              <a:buNone/>
              <a:defRPr/>
            </a:pPr>
            <a:endParaRPr lang="en-GB" dirty="0"/>
          </a:p>
          <a:p>
            <a:pPr marL="457200" lvl="1" indent="0" algn="just">
              <a:buNone/>
              <a:defRPr/>
            </a:pPr>
            <a:r>
              <a:rPr lang="en-GB" dirty="0"/>
              <a:t>It does not cost anything above what would have already been spent. When an organization has to rework or scrap an item because of poor quality, it costs more.</a:t>
            </a:r>
            <a:endParaRPr lang="en-US" altLang="en-US"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29403340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634082"/>
          </a:xfrm>
        </p:spPr>
        <p:txBody>
          <a:bodyPr>
            <a:noAutofit/>
          </a:bodyPr>
          <a:lstStyle/>
          <a:p>
            <a:r>
              <a:rPr lang="en-GB" b="1" dirty="0"/>
              <a:t>Quality Models &amp; Theories </a:t>
            </a:r>
          </a:p>
        </p:txBody>
      </p:sp>
      <p:sp>
        <p:nvSpPr>
          <p:cNvPr id="3" name="Content Placeholder 2"/>
          <p:cNvSpPr>
            <a:spLocks noGrp="1"/>
          </p:cNvSpPr>
          <p:nvPr>
            <p:ph idx="1"/>
          </p:nvPr>
        </p:nvSpPr>
        <p:spPr>
          <a:xfrm>
            <a:off x="107505" y="1205906"/>
            <a:ext cx="9020294" cy="4176464"/>
          </a:xfrm>
        </p:spPr>
        <p:txBody>
          <a:bodyPr>
            <a:normAutofit fontScale="85000" lnSpcReduction="20000"/>
          </a:bodyPr>
          <a:lstStyle/>
          <a:p>
            <a:pPr marL="457200" lvl="1" indent="0" algn="just">
              <a:buNone/>
              <a:defRPr/>
            </a:pPr>
            <a:r>
              <a:rPr lang="en-GB" altLang="en-US" b="1" dirty="0"/>
              <a:t>Crosby's Cost of Quality:</a:t>
            </a:r>
          </a:p>
          <a:p>
            <a:pPr marL="0" indent="0">
              <a:buNone/>
            </a:pPr>
            <a:r>
              <a:rPr lang="en-GB" dirty="0"/>
              <a:t>Crosby championed his basic theories about quality in </a:t>
            </a:r>
            <a:r>
              <a:rPr lang="en-GB" b="1" i="1" dirty="0"/>
              <a:t>Four Absolutes of Quality Management </a:t>
            </a:r>
            <a:r>
              <a:rPr lang="en-GB" dirty="0"/>
              <a:t>as follows: </a:t>
            </a:r>
            <a:endParaRPr lang="en-GB" sz="2800" dirty="0"/>
          </a:p>
          <a:p>
            <a:pPr lvl="0">
              <a:buFont typeface="Wingdings" panose="05000000000000000000" pitchFamily="2" charset="2"/>
              <a:buChar char="§"/>
            </a:pPr>
            <a:r>
              <a:rPr lang="en-GB" dirty="0"/>
              <a:t>Quality means conformance to requirements, not goodness. </a:t>
            </a:r>
            <a:endParaRPr lang="en-GB" sz="2800" dirty="0"/>
          </a:p>
          <a:p>
            <a:pPr lvl="0">
              <a:buFont typeface="Wingdings" panose="05000000000000000000" pitchFamily="2" charset="2"/>
              <a:buChar char="§"/>
            </a:pPr>
            <a:r>
              <a:rPr lang="en-GB" dirty="0"/>
              <a:t>The system for causing quality is prevention, not appraisal. </a:t>
            </a:r>
            <a:endParaRPr lang="en-GB" sz="2800" dirty="0"/>
          </a:p>
          <a:p>
            <a:pPr lvl="0">
              <a:buFont typeface="Wingdings" panose="05000000000000000000" pitchFamily="2" charset="2"/>
              <a:buChar char="§"/>
            </a:pPr>
            <a:r>
              <a:rPr lang="en-GB" dirty="0"/>
              <a:t>The performance standard must be zero defects, not "that's close enough." </a:t>
            </a:r>
            <a:endParaRPr lang="en-GB" sz="2800" dirty="0"/>
          </a:p>
          <a:p>
            <a:pPr lvl="0">
              <a:buFont typeface="Wingdings" panose="05000000000000000000" pitchFamily="2" charset="2"/>
              <a:buChar char="§"/>
            </a:pPr>
            <a:r>
              <a:rPr lang="en-GB" dirty="0"/>
              <a:t>The measurement of quality is the price of nonconformance, not indexes. </a:t>
            </a:r>
            <a:endParaRPr lang="en-GB" sz="2800" dirty="0"/>
          </a:p>
          <a:p>
            <a:pPr marL="457200" lvl="1" indent="0" algn="just">
              <a:buNone/>
              <a:defRPr/>
            </a:pPr>
            <a:endParaRPr lang="en-US" altLang="en-US" sz="22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26900617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928992" cy="747542"/>
          </a:xfrm>
        </p:spPr>
        <p:txBody>
          <a:bodyPr>
            <a:noAutofit/>
          </a:bodyPr>
          <a:lstStyle/>
          <a:p>
            <a:r>
              <a:rPr lang="en-GB" sz="4000" b="1" dirty="0"/>
              <a:t>Quality Models &amp; Theories </a:t>
            </a:r>
          </a:p>
        </p:txBody>
      </p:sp>
      <p:sp>
        <p:nvSpPr>
          <p:cNvPr id="3" name="Content Placeholder 2"/>
          <p:cNvSpPr>
            <a:spLocks noGrp="1"/>
          </p:cNvSpPr>
          <p:nvPr>
            <p:ph idx="1"/>
          </p:nvPr>
        </p:nvSpPr>
        <p:spPr>
          <a:xfrm>
            <a:off x="123706" y="836712"/>
            <a:ext cx="9020294" cy="4176464"/>
          </a:xfrm>
        </p:spPr>
        <p:txBody>
          <a:bodyPr>
            <a:normAutofit/>
          </a:bodyPr>
          <a:lstStyle/>
          <a:p>
            <a:pPr marL="457200" lvl="1" indent="0">
              <a:buNone/>
              <a:defRPr/>
            </a:pPr>
            <a:endParaRPr lang="en-GB" altLang="en-US" b="1" dirty="0"/>
          </a:p>
          <a:p>
            <a:pPr marL="457200" lvl="1" indent="0" algn="just">
              <a:buNone/>
              <a:defRPr/>
            </a:pPr>
            <a:r>
              <a:rPr lang="en-GB" altLang="en-US" dirty="0"/>
              <a:t>In adopting the appropriate quality model or theory businesses consider the following elements of strategic management.</a:t>
            </a:r>
          </a:p>
          <a:p>
            <a:pPr marL="457200" lvl="1" indent="0">
              <a:buNone/>
              <a:defRPr/>
            </a:pPr>
            <a:endParaRPr lang="en-US" altLang="en-US" dirty="0"/>
          </a:p>
        </p:txBody>
      </p:sp>
      <p:pic>
        <p:nvPicPr>
          <p:cNvPr id="4" name="Picture 3">
            <a:extLst>
              <a:ext uri="{FF2B5EF4-FFF2-40B4-BE49-F238E27FC236}">
                <a16:creationId xmlns:a16="http://schemas.microsoft.com/office/drawing/2014/main" id="{24957288-DADD-4C1F-9B91-8825C7BB0121}"/>
              </a:ext>
            </a:extLst>
          </p:cNvPr>
          <p:cNvPicPr>
            <a:picLocks noChangeAspect="1"/>
          </p:cNvPicPr>
          <p:nvPr/>
        </p:nvPicPr>
        <p:blipFill>
          <a:blip r:embed="rId2"/>
          <a:stretch>
            <a:fillRect/>
          </a:stretch>
        </p:blipFill>
        <p:spPr>
          <a:xfrm>
            <a:off x="6372200" y="3832819"/>
            <a:ext cx="2505075" cy="1819275"/>
          </a:xfrm>
          <a:prstGeom prst="rect">
            <a:avLst/>
          </a:prstGeom>
        </p:spPr>
      </p:pic>
    </p:spTree>
    <p:extLst>
      <p:ext uri="{BB962C8B-B14F-4D97-AF65-F5344CB8AC3E}">
        <p14:creationId xmlns:p14="http://schemas.microsoft.com/office/powerpoint/2010/main" val="7923959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928992" cy="432048"/>
          </a:xfrm>
        </p:spPr>
        <p:txBody>
          <a:bodyPr>
            <a:noAutofit/>
          </a:bodyPr>
          <a:lstStyle/>
          <a:p>
            <a:r>
              <a:rPr lang="en-GB" sz="4000" b="1" dirty="0"/>
              <a:t>Quality Models &amp; Theories </a:t>
            </a:r>
          </a:p>
        </p:txBody>
      </p:sp>
      <p:graphicFrame>
        <p:nvGraphicFramePr>
          <p:cNvPr id="4" name="Content Placeholder 3">
            <a:extLst>
              <a:ext uri="{FF2B5EF4-FFF2-40B4-BE49-F238E27FC236}">
                <a16:creationId xmlns:a16="http://schemas.microsoft.com/office/drawing/2014/main" id="{F086975F-53F0-4D0D-ADD5-08401FCD80BE}"/>
              </a:ext>
            </a:extLst>
          </p:cNvPr>
          <p:cNvGraphicFramePr>
            <a:graphicFrameLocks noGrp="1"/>
          </p:cNvGraphicFramePr>
          <p:nvPr>
            <p:ph idx="1"/>
            <p:extLst>
              <p:ext uri="{D42A27DB-BD31-4B8C-83A1-F6EECF244321}">
                <p14:modId xmlns:p14="http://schemas.microsoft.com/office/powerpoint/2010/main" val="1992085441"/>
              </p:ext>
            </p:extLst>
          </p:nvPr>
        </p:nvGraphicFramePr>
        <p:xfrm>
          <a:off x="107504" y="836712"/>
          <a:ext cx="8712968" cy="4536504"/>
        </p:xfrm>
        <a:graphic>
          <a:graphicData uri="http://schemas.openxmlformats.org/drawingml/2006/table">
            <a:tbl>
              <a:tblPr firstRow="1" firstCol="1" bandRow="1">
                <a:tableStyleId>{5C22544A-7EE6-4342-B048-85BDC9FD1C3A}</a:tableStyleId>
              </a:tblPr>
              <a:tblGrid>
                <a:gridCol w="2461394">
                  <a:extLst>
                    <a:ext uri="{9D8B030D-6E8A-4147-A177-3AD203B41FA5}">
                      <a16:colId xmlns:a16="http://schemas.microsoft.com/office/drawing/2014/main" val="3674591182"/>
                    </a:ext>
                  </a:extLst>
                </a:gridCol>
                <a:gridCol w="6251574">
                  <a:extLst>
                    <a:ext uri="{9D8B030D-6E8A-4147-A177-3AD203B41FA5}">
                      <a16:colId xmlns:a16="http://schemas.microsoft.com/office/drawing/2014/main" val="2400353675"/>
                    </a:ext>
                  </a:extLst>
                </a:gridCol>
              </a:tblGrid>
              <a:tr h="259656">
                <a:tc>
                  <a:txBody>
                    <a:bodyPr/>
                    <a:lstStyle/>
                    <a:p>
                      <a:pPr algn="just">
                        <a:lnSpc>
                          <a:spcPct val="107000"/>
                        </a:lnSpc>
                        <a:spcAft>
                          <a:spcPts val="0"/>
                        </a:spcAft>
                      </a:pPr>
                      <a:r>
                        <a:rPr lang="en-GB" sz="1000">
                          <a:effectLst/>
                        </a:rPr>
                        <a:t>Strategic Elements</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1000" dirty="0">
                          <a:effectLst/>
                        </a:rPr>
                        <a:t>Definition</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70011153"/>
                  </a:ext>
                </a:extLst>
              </a:tr>
              <a:tr h="539704">
                <a:tc>
                  <a:txBody>
                    <a:bodyPr/>
                    <a:lstStyle/>
                    <a:p>
                      <a:pPr algn="just">
                        <a:lnSpc>
                          <a:spcPct val="107000"/>
                        </a:lnSpc>
                        <a:spcAft>
                          <a:spcPts val="0"/>
                        </a:spcAft>
                      </a:pPr>
                      <a:r>
                        <a:rPr lang="en-GB" sz="1000">
                          <a:effectLst/>
                        </a:rPr>
                        <a:t>SWOT Analysis</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1000" dirty="0">
                          <a:effectLst/>
                        </a:rPr>
                        <a:t>Analysis of internal strengths &amp; weaknesses and external threats &amp; opportunities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74467102"/>
                  </a:ext>
                </a:extLst>
              </a:tr>
              <a:tr h="259656">
                <a:tc>
                  <a:txBody>
                    <a:bodyPr/>
                    <a:lstStyle/>
                    <a:p>
                      <a:pPr algn="just">
                        <a:lnSpc>
                          <a:spcPct val="107000"/>
                        </a:lnSpc>
                        <a:spcAft>
                          <a:spcPts val="0"/>
                        </a:spcAft>
                      </a:pPr>
                      <a:r>
                        <a:rPr lang="en-GB" sz="1000">
                          <a:effectLst/>
                        </a:rPr>
                        <a:t>Mission</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1000">
                          <a:effectLst/>
                        </a:rPr>
                        <a:t>Why an organization exists</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11960301"/>
                  </a:ext>
                </a:extLst>
              </a:tr>
              <a:tr h="259656">
                <a:tc>
                  <a:txBody>
                    <a:bodyPr/>
                    <a:lstStyle/>
                    <a:p>
                      <a:pPr algn="just">
                        <a:lnSpc>
                          <a:spcPct val="107000"/>
                        </a:lnSpc>
                        <a:spcAft>
                          <a:spcPts val="0"/>
                        </a:spcAft>
                      </a:pPr>
                      <a:r>
                        <a:rPr lang="en-GB" sz="1000">
                          <a:effectLst/>
                        </a:rPr>
                        <a:t>Vision</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1000">
                          <a:effectLst/>
                        </a:rPr>
                        <a:t>Where or what an organization wants to be in the future</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41875280"/>
                  </a:ext>
                </a:extLst>
              </a:tr>
              <a:tr h="539704">
                <a:tc>
                  <a:txBody>
                    <a:bodyPr/>
                    <a:lstStyle/>
                    <a:p>
                      <a:pPr algn="just">
                        <a:lnSpc>
                          <a:spcPct val="107000"/>
                        </a:lnSpc>
                        <a:spcAft>
                          <a:spcPts val="0"/>
                        </a:spcAft>
                      </a:pPr>
                      <a:r>
                        <a:rPr lang="en-GB" sz="1000">
                          <a:effectLst/>
                        </a:rPr>
                        <a:t>Core Values</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1000">
                          <a:effectLst/>
                        </a:rPr>
                        <a:t>Principles that people in an organization care about and believe in that influence their behaviour.</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65347579"/>
                  </a:ext>
                </a:extLst>
              </a:tr>
              <a:tr h="539704">
                <a:tc>
                  <a:txBody>
                    <a:bodyPr/>
                    <a:lstStyle/>
                    <a:p>
                      <a:pPr algn="just">
                        <a:lnSpc>
                          <a:spcPct val="107000"/>
                        </a:lnSpc>
                        <a:spcAft>
                          <a:spcPts val="0"/>
                        </a:spcAft>
                      </a:pPr>
                      <a:r>
                        <a:rPr lang="en-GB" sz="1000">
                          <a:effectLst/>
                        </a:rPr>
                        <a:t>Goals and Objectives</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1000" dirty="0">
                          <a:effectLst/>
                        </a:rPr>
                        <a:t>Broad, high-level desired results as well as specific, measurable outcomes necessary to make the vision a reality</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60240431"/>
                  </a:ext>
                </a:extLst>
              </a:tr>
              <a:tr h="259656">
                <a:tc>
                  <a:txBody>
                    <a:bodyPr/>
                    <a:lstStyle/>
                    <a:p>
                      <a:pPr algn="just">
                        <a:lnSpc>
                          <a:spcPct val="107000"/>
                        </a:lnSpc>
                        <a:spcAft>
                          <a:spcPts val="0"/>
                        </a:spcAft>
                      </a:pPr>
                      <a:r>
                        <a:rPr lang="en-GB" sz="1000">
                          <a:effectLst/>
                        </a:rPr>
                        <a:t>Strategy Formulation</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1000">
                          <a:effectLst/>
                        </a:rPr>
                        <a:t>The plan of how and when to achieve the goals and objectives</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11358889"/>
                  </a:ext>
                </a:extLst>
              </a:tr>
              <a:tr h="259656">
                <a:tc>
                  <a:txBody>
                    <a:bodyPr/>
                    <a:lstStyle/>
                    <a:p>
                      <a:pPr algn="just">
                        <a:lnSpc>
                          <a:spcPct val="107000"/>
                        </a:lnSpc>
                        <a:spcAft>
                          <a:spcPts val="0"/>
                        </a:spcAft>
                      </a:pPr>
                      <a:r>
                        <a:rPr lang="en-GB" sz="1000">
                          <a:effectLst/>
                        </a:rPr>
                        <a:t>Strategy Deployment</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1000">
                          <a:effectLst/>
                        </a:rPr>
                        <a:t>Deployment or execution of strategic plans</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01665939"/>
                  </a:ext>
                </a:extLst>
              </a:tr>
              <a:tr h="819752">
                <a:tc>
                  <a:txBody>
                    <a:bodyPr/>
                    <a:lstStyle/>
                    <a:p>
                      <a:pPr algn="just">
                        <a:lnSpc>
                          <a:spcPct val="107000"/>
                        </a:lnSpc>
                        <a:spcAft>
                          <a:spcPts val="0"/>
                        </a:spcAft>
                      </a:pPr>
                      <a:r>
                        <a:rPr lang="en-GB" sz="1000">
                          <a:effectLst/>
                        </a:rPr>
                        <a:t>Measurement &amp; Control</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1000" dirty="0">
                          <a:effectLst/>
                        </a:rPr>
                        <a:t>The monitoring and feedback element that answers the questions “How is the organization doing?” and “Are any modifications necessary?”</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09639580"/>
                  </a:ext>
                </a:extLst>
              </a:tr>
              <a:tr h="259656">
                <a:tc>
                  <a:txBody>
                    <a:bodyPr/>
                    <a:lstStyle/>
                    <a:p>
                      <a:pPr algn="just">
                        <a:lnSpc>
                          <a:spcPct val="107000"/>
                        </a:lnSpc>
                        <a:spcAft>
                          <a:spcPts val="0"/>
                        </a:spcAft>
                      </a:pPr>
                      <a:r>
                        <a:rPr lang="en-GB" sz="1000">
                          <a:effectLst/>
                        </a:rPr>
                        <a:t>Critical Success Factors</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1000">
                          <a:effectLst/>
                        </a:rPr>
                        <a:t>What an organization has to do right to succeed</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30763750"/>
                  </a:ext>
                </a:extLst>
              </a:tr>
              <a:tr h="539704">
                <a:tc>
                  <a:txBody>
                    <a:bodyPr/>
                    <a:lstStyle/>
                    <a:p>
                      <a:pPr algn="just">
                        <a:lnSpc>
                          <a:spcPct val="107000"/>
                        </a:lnSpc>
                        <a:spcAft>
                          <a:spcPts val="0"/>
                        </a:spcAft>
                      </a:pPr>
                      <a:r>
                        <a:rPr lang="en-GB" sz="1000">
                          <a:effectLst/>
                        </a:rPr>
                        <a:t>Distinctive Competencies</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1000" dirty="0">
                          <a:effectLst/>
                        </a:rPr>
                        <a:t>Unique capabilities that give an organization an advantage over its competitors.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19207044"/>
                  </a:ext>
                </a:extLst>
              </a:tr>
            </a:tbl>
          </a:graphicData>
        </a:graphic>
      </p:graphicFrame>
      <p:pic>
        <p:nvPicPr>
          <p:cNvPr id="9" name="Picture 8">
            <a:extLst>
              <a:ext uri="{FF2B5EF4-FFF2-40B4-BE49-F238E27FC236}">
                <a16:creationId xmlns:a16="http://schemas.microsoft.com/office/drawing/2014/main" id="{F2BD69AC-660E-4147-A465-525D88A33F61}"/>
              </a:ext>
            </a:extLst>
          </p:cNvPr>
          <p:cNvPicPr>
            <a:picLocks noChangeAspect="1"/>
          </p:cNvPicPr>
          <p:nvPr/>
        </p:nvPicPr>
        <p:blipFill>
          <a:blip r:embed="rId2"/>
          <a:stretch>
            <a:fillRect/>
          </a:stretch>
        </p:blipFill>
        <p:spPr>
          <a:xfrm>
            <a:off x="539552" y="5328521"/>
            <a:ext cx="8280920" cy="548751"/>
          </a:xfrm>
          <a:prstGeom prst="rect">
            <a:avLst/>
          </a:prstGeom>
        </p:spPr>
      </p:pic>
    </p:spTree>
    <p:extLst>
      <p:ext uri="{BB962C8B-B14F-4D97-AF65-F5344CB8AC3E}">
        <p14:creationId xmlns:p14="http://schemas.microsoft.com/office/powerpoint/2010/main" val="273982103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928992" cy="1017266"/>
          </a:xfrm>
        </p:spPr>
        <p:txBody>
          <a:bodyPr>
            <a:noAutofit/>
          </a:bodyPr>
          <a:lstStyle/>
          <a:p>
            <a:r>
              <a:rPr lang="en-GB" sz="4000" b="1" dirty="0"/>
              <a:t>Total Quality  Management (TQM)</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buNone/>
              <a:defRPr/>
            </a:pPr>
            <a:endParaRPr lang="en-GB" altLang="en-US" b="1" dirty="0"/>
          </a:p>
          <a:p>
            <a:pPr marL="457200" lvl="1" indent="0" algn="just">
              <a:buNone/>
              <a:defRPr/>
            </a:pPr>
            <a:r>
              <a:rPr lang="en-GB" altLang="en-US" dirty="0"/>
              <a:t>Total Quality Management (TQM) is an approach in which all of the organisation’s employees are involved in constantly improving the quality of products, services and business processes.</a:t>
            </a:r>
            <a:endParaRPr lang="en-US" altLang="en-US"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pic>
        <p:nvPicPr>
          <p:cNvPr id="4" name="Picture 3">
            <a:extLst>
              <a:ext uri="{FF2B5EF4-FFF2-40B4-BE49-F238E27FC236}">
                <a16:creationId xmlns:a16="http://schemas.microsoft.com/office/drawing/2014/main" id="{89D475C2-288E-4CA4-BE02-77D63A3D24B1}"/>
              </a:ext>
            </a:extLst>
          </p:cNvPr>
          <p:cNvPicPr>
            <a:picLocks noChangeAspect="1"/>
          </p:cNvPicPr>
          <p:nvPr/>
        </p:nvPicPr>
        <p:blipFill>
          <a:blip r:embed="rId2"/>
          <a:stretch>
            <a:fillRect/>
          </a:stretch>
        </p:blipFill>
        <p:spPr>
          <a:xfrm>
            <a:off x="4572000" y="3953022"/>
            <a:ext cx="4555799" cy="1685925"/>
          </a:xfrm>
          <a:prstGeom prst="rect">
            <a:avLst/>
          </a:prstGeom>
        </p:spPr>
      </p:pic>
    </p:spTree>
    <p:extLst>
      <p:ext uri="{BB962C8B-B14F-4D97-AF65-F5344CB8AC3E}">
        <p14:creationId xmlns:p14="http://schemas.microsoft.com/office/powerpoint/2010/main" val="255932717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928992" cy="1017266"/>
          </a:xfrm>
        </p:spPr>
        <p:txBody>
          <a:bodyPr>
            <a:noAutofit/>
          </a:bodyPr>
          <a:lstStyle/>
          <a:p>
            <a:r>
              <a:rPr lang="en-GB" sz="4000" b="1" dirty="0"/>
              <a:t>Quality in Marketing Explained</a:t>
            </a:r>
          </a:p>
        </p:txBody>
      </p:sp>
      <p:sp>
        <p:nvSpPr>
          <p:cNvPr id="3" name="Content Placeholder 2"/>
          <p:cNvSpPr>
            <a:spLocks noGrp="1"/>
          </p:cNvSpPr>
          <p:nvPr>
            <p:ph idx="1"/>
          </p:nvPr>
        </p:nvSpPr>
        <p:spPr>
          <a:xfrm>
            <a:off x="107505" y="1205906"/>
            <a:ext cx="9020294" cy="4176464"/>
          </a:xfrm>
        </p:spPr>
        <p:txBody>
          <a:bodyPr>
            <a:normAutofit/>
          </a:bodyPr>
          <a:lstStyle/>
          <a:p>
            <a:pPr marL="457200" lvl="1" indent="0" algn="just">
              <a:buNone/>
              <a:defRPr/>
            </a:pPr>
            <a:r>
              <a:rPr lang="en-GB" altLang="en-US" dirty="0"/>
              <a:t>Contemporary organisations are viewing quality as an investment.</a:t>
            </a:r>
          </a:p>
          <a:p>
            <a:pPr marL="457200" lvl="1" indent="0" algn="just">
              <a:buNone/>
              <a:defRPr/>
            </a:pPr>
            <a:r>
              <a:rPr lang="en-GB" altLang="en-US" dirty="0"/>
              <a:t>They hold quality efforts accountable for bottom-line results.</a:t>
            </a:r>
          </a:p>
          <a:p>
            <a:pPr marL="457200" lvl="1" indent="0" algn="just">
              <a:buNone/>
              <a:defRPr/>
            </a:pPr>
            <a:r>
              <a:rPr lang="en-GB" altLang="en-US" dirty="0"/>
              <a:t>In this sense quality is primarily evident in product or service.</a:t>
            </a:r>
            <a:endParaRPr lang="en-US" altLang="en-US"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382894820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928992" cy="1017266"/>
          </a:xfrm>
        </p:spPr>
        <p:txBody>
          <a:bodyPr>
            <a:noAutofit/>
          </a:bodyPr>
          <a:lstStyle/>
          <a:p>
            <a:r>
              <a:rPr lang="en-GB" sz="4000" b="1" dirty="0"/>
              <a:t>Quality in Marketing Explained</a:t>
            </a:r>
          </a:p>
        </p:txBody>
      </p:sp>
      <p:sp>
        <p:nvSpPr>
          <p:cNvPr id="3" name="Content Placeholder 2"/>
          <p:cNvSpPr>
            <a:spLocks noGrp="1"/>
          </p:cNvSpPr>
          <p:nvPr>
            <p:ph idx="1"/>
          </p:nvPr>
        </p:nvSpPr>
        <p:spPr>
          <a:xfrm>
            <a:off x="16202" y="1205906"/>
            <a:ext cx="9020294" cy="4176464"/>
          </a:xfrm>
        </p:spPr>
        <p:txBody>
          <a:bodyPr>
            <a:normAutofit/>
          </a:bodyPr>
          <a:lstStyle/>
          <a:p>
            <a:pPr marL="457200" lvl="1" indent="0" algn="just">
              <a:buNone/>
              <a:defRPr/>
            </a:pPr>
            <a:r>
              <a:rPr lang="en-GB" altLang="en-US" dirty="0"/>
              <a:t>Product quality refers to the  product or service attributes that is associated with such product  or service in its to meet identified or implied customer needs. </a:t>
            </a:r>
            <a:endParaRPr lang="en-US" altLang="en-US"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pic>
        <p:nvPicPr>
          <p:cNvPr id="4" name="Picture 3">
            <a:extLst>
              <a:ext uri="{FF2B5EF4-FFF2-40B4-BE49-F238E27FC236}">
                <a16:creationId xmlns:a16="http://schemas.microsoft.com/office/drawing/2014/main" id="{0A4D149A-8D00-42E9-AE0F-178FE66ABE4C}"/>
              </a:ext>
            </a:extLst>
          </p:cNvPr>
          <p:cNvPicPr>
            <a:picLocks noChangeAspect="1"/>
          </p:cNvPicPr>
          <p:nvPr/>
        </p:nvPicPr>
        <p:blipFill>
          <a:blip r:embed="rId2"/>
          <a:stretch>
            <a:fillRect/>
          </a:stretch>
        </p:blipFill>
        <p:spPr>
          <a:xfrm>
            <a:off x="5569198" y="3050652"/>
            <a:ext cx="3467298" cy="2601442"/>
          </a:xfrm>
          <a:prstGeom prst="rect">
            <a:avLst/>
          </a:prstGeom>
        </p:spPr>
      </p:pic>
    </p:spTree>
    <p:extLst>
      <p:ext uri="{BB962C8B-B14F-4D97-AF65-F5344CB8AC3E}">
        <p14:creationId xmlns:p14="http://schemas.microsoft.com/office/powerpoint/2010/main" val="3939134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928992" cy="1017266"/>
          </a:xfrm>
        </p:spPr>
        <p:txBody>
          <a:bodyPr>
            <a:noAutofit/>
          </a:bodyPr>
          <a:lstStyle/>
          <a:p>
            <a:r>
              <a:rPr lang="en-GB" sz="4000" b="1" dirty="0"/>
              <a:t>Quality in Marketing Explained</a:t>
            </a:r>
          </a:p>
        </p:txBody>
      </p:sp>
      <p:sp>
        <p:nvSpPr>
          <p:cNvPr id="3" name="Content Placeholder 2"/>
          <p:cNvSpPr>
            <a:spLocks noGrp="1"/>
          </p:cNvSpPr>
          <p:nvPr>
            <p:ph idx="1"/>
          </p:nvPr>
        </p:nvSpPr>
        <p:spPr>
          <a:xfrm>
            <a:off x="16202" y="1205906"/>
            <a:ext cx="9020294" cy="4176464"/>
          </a:xfrm>
        </p:spPr>
        <p:txBody>
          <a:bodyPr>
            <a:normAutofit/>
          </a:bodyPr>
          <a:lstStyle/>
          <a:p>
            <a:pPr marL="457200" lvl="1" indent="0" algn="just">
              <a:buNone/>
              <a:defRPr/>
            </a:pPr>
            <a:r>
              <a:rPr lang="en-GB" altLang="en-US" dirty="0"/>
              <a:t>Based on this fact, many businesses invest in producing product or service that meet customers’ needs.</a:t>
            </a:r>
          </a:p>
          <a:p>
            <a:pPr marL="457200" lvl="1" indent="0" algn="just">
              <a:buNone/>
              <a:defRPr/>
            </a:pPr>
            <a:endParaRPr lang="en-GB" altLang="en-US" dirty="0"/>
          </a:p>
          <a:p>
            <a:pPr marL="457200" lvl="1" indent="0" algn="just">
              <a:buNone/>
              <a:defRPr/>
            </a:pPr>
            <a:r>
              <a:rPr lang="en-GB" altLang="en-US" dirty="0"/>
              <a:t>For example, Siemens views quality  as when their customers come back and their products do not.</a:t>
            </a:r>
            <a:endParaRPr lang="en-US" altLang="en-US"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14720857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928992" cy="1017266"/>
          </a:xfrm>
        </p:spPr>
        <p:txBody>
          <a:bodyPr>
            <a:noAutofit/>
          </a:bodyPr>
          <a:lstStyle/>
          <a:p>
            <a:r>
              <a:rPr lang="en-GB" sz="4000" b="1" dirty="0"/>
              <a:t>Quality in Marketing Explained</a:t>
            </a:r>
          </a:p>
        </p:txBody>
      </p:sp>
      <p:sp>
        <p:nvSpPr>
          <p:cNvPr id="3" name="Content Placeholder 2"/>
          <p:cNvSpPr>
            <a:spLocks noGrp="1"/>
          </p:cNvSpPr>
          <p:nvPr>
            <p:ph idx="1"/>
          </p:nvPr>
        </p:nvSpPr>
        <p:spPr>
          <a:xfrm>
            <a:off x="16202" y="1205906"/>
            <a:ext cx="9020294" cy="4176464"/>
          </a:xfrm>
        </p:spPr>
        <p:txBody>
          <a:bodyPr>
            <a:normAutofit/>
          </a:bodyPr>
          <a:lstStyle/>
          <a:p>
            <a:pPr marL="457200" lvl="1" indent="0" algn="just">
              <a:buNone/>
              <a:defRPr/>
            </a:pPr>
            <a:r>
              <a:rPr lang="en-GB" altLang="en-US" dirty="0"/>
              <a:t>Product quality has two dimension namely:</a:t>
            </a:r>
          </a:p>
          <a:p>
            <a:pPr marL="971550" lvl="1" indent="-514350" algn="just">
              <a:buFont typeface="+mj-lt"/>
              <a:buAutoNum type="arabicPeriod"/>
              <a:defRPr/>
            </a:pPr>
            <a:r>
              <a:rPr lang="en-GB" altLang="en-US" dirty="0"/>
              <a:t>Level, and</a:t>
            </a:r>
          </a:p>
          <a:p>
            <a:pPr marL="971550" lvl="1" indent="-514350" algn="just">
              <a:buFont typeface="+mj-lt"/>
              <a:buAutoNum type="arabicPeriod"/>
              <a:defRPr/>
            </a:pPr>
            <a:r>
              <a:rPr lang="en-GB" altLang="en-US" dirty="0"/>
              <a:t>Consistency.</a:t>
            </a:r>
          </a:p>
          <a:p>
            <a:pPr marL="457200" lvl="1" indent="0" algn="just">
              <a:buNone/>
              <a:defRPr/>
            </a:pPr>
            <a:r>
              <a:rPr lang="en-GB" altLang="en-US" b="1" dirty="0"/>
              <a:t>Quality Level:</a:t>
            </a:r>
          </a:p>
          <a:p>
            <a:pPr marL="457200" lvl="1" indent="0" algn="just">
              <a:buNone/>
              <a:defRPr/>
            </a:pPr>
            <a:r>
              <a:rPr lang="en-GB" altLang="en-US" dirty="0"/>
              <a:t>In developing a product, the marketer must first choose a quality level that will support a product’s positioning.</a:t>
            </a:r>
            <a:endParaRPr lang="en-US" altLang="en-US"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54966705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928992" cy="1017266"/>
          </a:xfrm>
        </p:spPr>
        <p:txBody>
          <a:bodyPr>
            <a:noAutofit/>
          </a:bodyPr>
          <a:lstStyle/>
          <a:p>
            <a:r>
              <a:rPr lang="en-GB" sz="4000" b="1" dirty="0"/>
              <a:t>Quality in Marketing Explained</a:t>
            </a:r>
          </a:p>
        </p:txBody>
      </p:sp>
      <p:sp>
        <p:nvSpPr>
          <p:cNvPr id="3" name="Content Placeholder 2"/>
          <p:cNvSpPr>
            <a:spLocks noGrp="1"/>
          </p:cNvSpPr>
          <p:nvPr>
            <p:ph idx="1"/>
          </p:nvPr>
        </p:nvSpPr>
        <p:spPr>
          <a:xfrm>
            <a:off x="16202" y="1205906"/>
            <a:ext cx="9020294" cy="4176464"/>
          </a:xfrm>
        </p:spPr>
        <p:txBody>
          <a:bodyPr>
            <a:normAutofit lnSpcReduction="10000"/>
          </a:bodyPr>
          <a:lstStyle/>
          <a:p>
            <a:pPr marL="457200" lvl="1" indent="0" algn="just">
              <a:buNone/>
              <a:defRPr/>
            </a:pPr>
            <a:r>
              <a:rPr lang="en-GB" altLang="en-US" b="1" dirty="0"/>
              <a:t>Quality Level:</a:t>
            </a:r>
          </a:p>
          <a:p>
            <a:pPr marL="457200" lvl="1" indent="0" algn="just">
              <a:buNone/>
              <a:defRPr/>
            </a:pPr>
            <a:r>
              <a:rPr lang="en-GB" altLang="en-US" dirty="0"/>
              <a:t>Under quality level,  quality is viewed as </a:t>
            </a:r>
            <a:r>
              <a:rPr lang="en-GB" altLang="en-US" b="1" i="1" dirty="0"/>
              <a:t>performance quality</a:t>
            </a:r>
            <a:r>
              <a:rPr lang="en-GB" altLang="en-US" dirty="0"/>
              <a:t>.  This refers to the ability of a product to perform its functions.</a:t>
            </a:r>
          </a:p>
          <a:p>
            <a:pPr marL="457200" lvl="1" indent="0" algn="just">
              <a:buNone/>
              <a:defRPr/>
            </a:pPr>
            <a:endParaRPr lang="en-GB" altLang="en-US" dirty="0"/>
          </a:p>
          <a:p>
            <a:pPr marL="457200" lvl="1" indent="0" algn="just">
              <a:buNone/>
              <a:defRPr/>
            </a:pPr>
            <a:r>
              <a:rPr lang="en-GB" altLang="en-US" dirty="0"/>
              <a:t>For example, a Rolls-Royce car provides higher performance quality than Skoda Fabia.</a:t>
            </a:r>
          </a:p>
          <a:p>
            <a:pPr marL="457200" lvl="1" indent="0" algn="just">
              <a:buNone/>
              <a:defRPr/>
            </a:pPr>
            <a:r>
              <a:rPr lang="en-GB" altLang="en-US" dirty="0"/>
              <a:t>The Rolls-Royce has a smoother ride and provides more luxury and last longer.</a:t>
            </a:r>
            <a:endParaRPr lang="en-US" altLang="en-US"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9212491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928992" cy="1017266"/>
          </a:xfrm>
        </p:spPr>
        <p:txBody>
          <a:bodyPr>
            <a:noAutofit/>
          </a:bodyPr>
          <a:lstStyle/>
          <a:p>
            <a:r>
              <a:rPr lang="en-GB" sz="4000" b="1" dirty="0"/>
              <a:t>Quality in Marketing Explained</a:t>
            </a:r>
          </a:p>
        </p:txBody>
      </p:sp>
      <p:sp>
        <p:nvSpPr>
          <p:cNvPr id="3" name="Content Placeholder 2"/>
          <p:cNvSpPr>
            <a:spLocks noGrp="1"/>
          </p:cNvSpPr>
          <p:nvPr>
            <p:ph idx="1"/>
          </p:nvPr>
        </p:nvSpPr>
        <p:spPr>
          <a:xfrm>
            <a:off x="16202" y="1205906"/>
            <a:ext cx="9020294" cy="4176464"/>
          </a:xfrm>
        </p:spPr>
        <p:txBody>
          <a:bodyPr>
            <a:normAutofit/>
          </a:bodyPr>
          <a:lstStyle/>
          <a:p>
            <a:pPr marL="457200" lvl="1" indent="0" algn="just">
              <a:buNone/>
              <a:defRPr/>
            </a:pPr>
            <a:r>
              <a:rPr lang="en-GB" altLang="en-US" b="1" dirty="0"/>
              <a:t>Quality Level:</a:t>
            </a:r>
          </a:p>
          <a:p>
            <a:pPr marL="457200" lvl="1" indent="0" algn="just">
              <a:buNone/>
              <a:defRPr/>
            </a:pPr>
            <a:r>
              <a:rPr lang="en-GB" altLang="en-US" dirty="0"/>
              <a:t>Although Skoda does not perform at the same level as a Rolls-Royces, it can deliver the quality that customers pay for and expect.</a:t>
            </a:r>
          </a:p>
          <a:p>
            <a:pPr marL="457200" lvl="1" indent="0" algn="just">
              <a:buNone/>
              <a:defRPr/>
            </a:pPr>
            <a:endParaRPr lang="en-GB" altLang="en-US" dirty="0"/>
          </a:p>
          <a:p>
            <a:pPr marL="457200" lvl="1" indent="0" algn="just">
              <a:buNone/>
              <a:defRPr/>
            </a:pPr>
            <a:r>
              <a:rPr lang="en-GB" altLang="en-US" dirty="0"/>
              <a:t>Interestingly, Skoda does in reality and regularly win customer satisfaction awards for its cars.</a:t>
            </a:r>
            <a:endParaRPr lang="en-US" altLang="en-US"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78364314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928992" cy="1017266"/>
          </a:xfrm>
        </p:spPr>
        <p:txBody>
          <a:bodyPr>
            <a:noAutofit/>
          </a:bodyPr>
          <a:lstStyle/>
          <a:p>
            <a:r>
              <a:rPr lang="en-GB" sz="4000" b="1" dirty="0"/>
              <a:t>Quality in Marketing Explained</a:t>
            </a:r>
          </a:p>
        </p:txBody>
      </p:sp>
      <p:sp>
        <p:nvSpPr>
          <p:cNvPr id="3" name="Content Placeholder 2"/>
          <p:cNvSpPr>
            <a:spLocks noGrp="1"/>
          </p:cNvSpPr>
          <p:nvPr>
            <p:ph idx="1"/>
          </p:nvPr>
        </p:nvSpPr>
        <p:spPr>
          <a:xfrm>
            <a:off x="16202" y="1205906"/>
            <a:ext cx="9020294" cy="4176464"/>
          </a:xfrm>
        </p:spPr>
        <p:txBody>
          <a:bodyPr>
            <a:normAutofit/>
          </a:bodyPr>
          <a:lstStyle/>
          <a:p>
            <a:pPr marL="457200" lvl="1" indent="0" algn="just">
              <a:buNone/>
              <a:defRPr/>
            </a:pPr>
            <a:r>
              <a:rPr lang="en-GB" altLang="en-US" b="1" dirty="0"/>
              <a:t>Quality Consistency:</a:t>
            </a:r>
          </a:p>
          <a:p>
            <a:pPr marL="457200" lvl="1" indent="0" algn="just">
              <a:buNone/>
              <a:defRPr/>
            </a:pPr>
            <a:r>
              <a:rPr lang="en-GB" altLang="en-US" dirty="0"/>
              <a:t>Here, product quality implies conformance quality i.e. freedom from defects and consistency in delivering  a targeted level of performance. </a:t>
            </a:r>
          </a:p>
          <a:p>
            <a:pPr marL="457200" lvl="1" indent="0" algn="just">
              <a:buNone/>
              <a:defRPr/>
            </a:pPr>
            <a:endParaRPr lang="en-GB" altLang="en-US" dirty="0"/>
          </a:p>
          <a:p>
            <a:pPr marL="457200" lvl="1" indent="0" algn="just">
              <a:buNone/>
              <a:defRPr/>
            </a:pPr>
            <a:r>
              <a:rPr lang="en-GB" altLang="en-US" dirty="0"/>
              <a:t>All businesses should strive for high levels of conformance quality. Thus, in this light, a Skoda can have just as much quality as a Rolls-Royce. </a:t>
            </a:r>
            <a:endParaRPr lang="en-US" altLang="en-US"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241449193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References</a:t>
            </a:r>
          </a:p>
        </p:txBody>
      </p:sp>
      <p:sp>
        <p:nvSpPr>
          <p:cNvPr id="3" name="Content Placeholder 2"/>
          <p:cNvSpPr>
            <a:spLocks noGrp="1"/>
          </p:cNvSpPr>
          <p:nvPr>
            <p:ph idx="1"/>
          </p:nvPr>
        </p:nvSpPr>
        <p:spPr>
          <a:xfrm>
            <a:off x="179512" y="1196752"/>
            <a:ext cx="8856984" cy="4320481"/>
          </a:xfrm>
        </p:spPr>
        <p:txBody>
          <a:bodyPr>
            <a:normAutofit/>
          </a:bodyPr>
          <a:lstStyle/>
          <a:p>
            <a:pPr marL="457200" lvl="1" indent="0" algn="just">
              <a:buNone/>
              <a:defRPr/>
            </a:pPr>
            <a:r>
              <a:rPr lang="en-GB" sz="2000" dirty="0"/>
              <a:t>Crosby, P.B. (1979). Quality Is Free, McGraw-Hill, New York, NY.</a:t>
            </a:r>
          </a:p>
          <a:p>
            <a:pPr marL="457200" lvl="1" indent="0" algn="just">
              <a:buNone/>
              <a:defRPr/>
            </a:pPr>
            <a:r>
              <a:rPr lang="en-GB" sz="2000" dirty="0" err="1"/>
              <a:t>Hitt</a:t>
            </a:r>
            <a:r>
              <a:rPr lang="en-GB" sz="2000" dirty="0"/>
              <a:t>, M. A., Ireland, R. D., &amp; </a:t>
            </a:r>
            <a:r>
              <a:rPr lang="en-GB" sz="2000" dirty="0" err="1"/>
              <a:t>Hoskisson</a:t>
            </a:r>
            <a:r>
              <a:rPr lang="en-GB" sz="2000" dirty="0"/>
              <a:t>, R. E. (2004). Strategic management, 6th ed. Thomson/South-Western, United States.</a:t>
            </a:r>
          </a:p>
          <a:p>
            <a:pPr marL="457200" lvl="1" indent="0" algn="just">
              <a:buNone/>
              <a:defRPr/>
            </a:pPr>
            <a:r>
              <a:rPr lang="en-GB" altLang="en-US" sz="2000" dirty="0" err="1"/>
              <a:t>Juran</a:t>
            </a:r>
            <a:r>
              <a:rPr lang="en-GB" altLang="en-US" sz="2000" dirty="0"/>
              <a:t>, J. M. (1995). A History of Managing for Quality. ASQC quality Press, Milwaukee, Wisconsin.</a:t>
            </a:r>
          </a:p>
          <a:p>
            <a:pPr marL="457200" lvl="1" indent="0" algn="just">
              <a:buNone/>
              <a:defRPr/>
            </a:pPr>
            <a:r>
              <a:rPr lang="en-GB" altLang="en-US" sz="2000" dirty="0"/>
              <a:t>Kotler, P. Armstrong, G. Harris, L. C. and Piercy, N. (2017). Principles of</a:t>
            </a:r>
          </a:p>
          <a:p>
            <a:pPr algn="just">
              <a:lnSpc>
                <a:spcPct val="90000"/>
              </a:lnSpc>
              <a:buFont typeface="Wingdings" panose="05000000000000000000" pitchFamily="2" charset="2"/>
              <a:buNone/>
              <a:defRPr/>
            </a:pPr>
            <a:r>
              <a:rPr lang="en-GB" altLang="en-US" sz="2000" dirty="0"/>
              <a:t>      Marketing, 7</a:t>
            </a:r>
            <a:r>
              <a:rPr lang="en-GB" altLang="en-US" sz="2000" baseline="30000" dirty="0"/>
              <a:t>th </a:t>
            </a:r>
            <a:r>
              <a:rPr lang="en-GB" altLang="en-US" sz="2000" dirty="0"/>
              <a:t>European Edition,  Pearson.</a:t>
            </a:r>
          </a:p>
          <a:p>
            <a:pPr algn="just">
              <a:lnSpc>
                <a:spcPct val="90000"/>
              </a:lnSpc>
              <a:buNone/>
              <a:defRPr/>
            </a:pPr>
            <a:r>
              <a:rPr lang="en-GB" altLang="en-US" sz="2000" dirty="0"/>
              <a:t>      </a:t>
            </a:r>
            <a:r>
              <a:rPr lang="en-GB" sz="2000" dirty="0"/>
              <a:t>Pryor, M. G., White, J. C., &amp; </a:t>
            </a:r>
            <a:r>
              <a:rPr lang="en-GB" sz="2000" dirty="0" err="1"/>
              <a:t>Toombs</a:t>
            </a:r>
            <a:r>
              <a:rPr lang="en-GB" sz="2000" dirty="0"/>
              <a:t>, L. A. (1998). Strategic Quality</a:t>
            </a:r>
          </a:p>
          <a:p>
            <a:pPr algn="just">
              <a:lnSpc>
                <a:spcPct val="90000"/>
              </a:lnSpc>
              <a:buNone/>
              <a:defRPr/>
            </a:pPr>
            <a:r>
              <a:rPr lang="en-GB" sz="2000" dirty="0"/>
              <a:t>      Management:  A Strategic, Systems Approach to Quality. Thomson</a:t>
            </a:r>
          </a:p>
          <a:p>
            <a:pPr algn="just">
              <a:lnSpc>
                <a:spcPct val="90000"/>
              </a:lnSpc>
              <a:buNone/>
              <a:defRPr/>
            </a:pPr>
            <a:r>
              <a:rPr lang="en-GB" sz="2000" dirty="0"/>
              <a:t>      Learning.</a:t>
            </a:r>
          </a:p>
          <a:p>
            <a:pPr algn="just">
              <a:lnSpc>
                <a:spcPct val="90000"/>
              </a:lnSpc>
              <a:buFont typeface="Wingdings" panose="05000000000000000000" pitchFamily="2" charset="2"/>
              <a:buNone/>
              <a:defRPr/>
            </a:pPr>
            <a:endParaRPr lang="en-GB" altLang="en-US" sz="2000" dirty="0"/>
          </a:p>
          <a:p>
            <a:pPr algn="just">
              <a:lnSpc>
                <a:spcPct val="90000"/>
              </a:lnSpc>
              <a:buFont typeface="Wingdings" panose="05000000000000000000" pitchFamily="2" charset="2"/>
              <a:buNone/>
              <a:defRPr/>
            </a:pPr>
            <a:r>
              <a:rPr lang="en-GB" altLang="en-US" sz="2000" dirty="0">
                <a:cs typeface="Times New Roman" panose="02020603050405020304" pitchFamily="18" charset="0"/>
              </a:rPr>
              <a:t>      </a:t>
            </a:r>
            <a:endParaRPr lang="en-US" altLang="en-US" sz="1600" dirty="0"/>
          </a:p>
          <a:p>
            <a:pPr marL="457200" lvl="1" indent="0" algn="just">
              <a:buNone/>
              <a:defRPr/>
            </a:pPr>
            <a:endParaRPr lang="en-US" altLang="en-US" dirty="0"/>
          </a:p>
        </p:txBody>
      </p:sp>
    </p:spTree>
    <p:extLst>
      <p:ext uri="{BB962C8B-B14F-4D97-AF65-F5344CB8AC3E}">
        <p14:creationId xmlns:p14="http://schemas.microsoft.com/office/powerpoint/2010/main" val="348775842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Summary</a:t>
            </a:r>
          </a:p>
        </p:txBody>
      </p:sp>
      <p:sp>
        <p:nvSpPr>
          <p:cNvPr id="3" name="Content Placeholder 2"/>
          <p:cNvSpPr>
            <a:spLocks noGrp="1"/>
          </p:cNvSpPr>
          <p:nvPr>
            <p:ph idx="1"/>
          </p:nvPr>
        </p:nvSpPr>
        <p:spPr>
          <a:xfrm>
            <a:off x="457200" y="1340769"/>
            <a:ext cx="8229600" cy="4176464"/>
          </a:xfrm>
        </p:spPr>
        <p:txBody>
          <a:bodyPr>
            <a:normAutofit/>
          </a:bodyPr>
          <a:lstStyle/>
          <a:p>
            <a:pPr>
              <a:lnSpc>
                <a:spcPct val="70000"/>
              </a:lnSpc>
            </a:pPr>
            <a:endParaRPr lang="en-GB" altLang="en-US" sz="1400" dirty="0"/>
          </a:p>
          <a:p>
            <a:pPr marL="0" indent="0" algn="just">
              <a:buNone/>
            </a:pPr>
            <a:endParaRPr lang="en-GB" altLang="en-US" dirty="0"/>
          </a:p>
          <a:p>
            <a:pPr marL="0" indent="0" algn="ctr">
              <a:buNone/>
            </a:pPr>
            <a:r>
              <a:rPr lang="en-GB" altLang="en-US" sz="6000" b="1" dirty="0">
                <a:solidFill>
                  <a:srgbClr val="0070C0"/>
                </a:solidFill>
              </a:rPr>
              <a:t>Any Question?</a:t>
            </a:r>
          </a:p>
          <a:p>
            <a:pPr marL="0" indent="0" algn="just">
              <a:buNone/>
            </a:pPr>
            <a:endParaRPr lang="en-GB" altLang="en-US" dirty="0"/>
          </a:p>
          <a:p>
            <a:pPr marL="0" indent="0" algn="just">
              <a:buNone/>
            </a:pPr>
            <a:endParaRPr lang="en-GB" dirty="0"/>
          </a:p>
        </p:txBody>
      </p:sp>
    </p:spTree>
    <p:extLst>
      <p:ext uri="{BB962C8B-B14F-4D97-AF65-F5344CB8AC3E}">
        <p14:creationId xmlns:p14="http://schemas.microsoft.com/office/powerpoint/2010/main" val="190753842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5A880446-5D0A-41D4-A11E-09B431901BA8}" vid="{66CFE43A-C673-494E-870A-08A1D94A2A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documentManagement/types"/>
    <ds:schemaRef ds:uri="303dbf9b-b85b-46a0-94f1-894078c07ecd"/>
    <ds:schemaRef ds:uri="http://purl.org/dc/terms/"/>
    <ds:schemaRef ds:uri="http://schemas.openxmlformats.org/package/2006/metadata/core-properties"/>
    <ds:schemaRef ds:uri="7534e9c7-d8a7-4ffa-a350-0e66096719e3"/>
    <ds:schemaRef ds:uri="http://purl.org/dc/dcmitype/"/>
    <ds:schemaRef ds:uri="http://schemas.microsoft.com/office/infopath/2007/PartnerControl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how to submit on Turnitin</Template>
  <TotalTime>5157</TotalTime>
  <Words>3221</Words>
  <Application>Microsoft Office PowerPoint</Application>
  <PresentationFormat>On-screen Show (4:3)</PresentationFormat>
  <Paragraphs>349</Paragraphs>
  <Slides>59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59</vt:i4>
      </vt:variant>
    </vt:vector>
  </HeadingPairs>
  <TitlesOfParts>
    <vt:vector size="65" baseType="lpstr">
      <vt:lpstr>Arial</vt:lpstr>
      <vt:lpstr>Calibri</vt:lpstr>
      <vt:lpstr>Myriad Pro</vt:lpstr>
      <vt:lpstr>Times New Roman</vt:lpstr>
      <vt:lpstr>Wingdings</vt:lpstr>
      <vt:lpstr>20140311PresentationUWTSDTemplate</vt:lpstr>
      <vt:lpstr>                  BA Leadership &amp; Management Skills for the Workplace  BMSK5103   Understanding &amp; Engaging in the Customer Experience</vt:lpstr>
      <vt:lpstr>Lecture 6</vt:lpstr>
      <vt:lpstr>Learning Objectives</vt:lpstr>
      <vt:lpstr>Quality in Marketing Explained</vt:lpstr>
      <vt:lpstr>Quality in Marketing Explained</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vt:lpstr>
      <vt:lpstr>Juran's Quality Trilogy and Quality Roadmap </vt:lpstr>
      <vt:lpstr>Juran's Quality Trilogy and Quality Roadmap </vt:lpstr>
      <vt:lpstr>Quality Models &amp; Theories </vt:lpstr>
      <vt:lpstr>Quality Models &amp; Theories </vt:lpstr>
      <vt:lpstr>Quality Models &amp; Theories </vt:lpstr>
      <vt:lpstr>Quality Models &amp; Theories </vt:lpstr>
      <vt:lpstr>Quality Models &amp; Theories </vt:lpstr>
      <vt:lpstr>Quality Models &amp; Theories </vt:lpstr>
      <vt:lpstr>Quality Models &amp; Theories </vt:lpstr>
      <vt:lpstr>Total Quality  Management (TQM)</vt:lpstr>
      <vt:lpstr>Quality in Marketing Explained</vt:lpstr>
      <vt:lpstr>Quality in Marketing Explained</vt:lpstr>
      <vt:lpstr>Quality in Marketing Explained</vt:lpstr>
      <vt:lpstr>Quality in Marketing Explained</vt:lpstr>
      <vt:lpstr>Quality in Marketing Explained</vt:lpstr>
      <vt:lpstr>Quality in Marketing Explained</vt:lpstr>
      <vt:lpstr>Quality in Marketing Explained</vt:lpstr>
      <vt:lpstr>References</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Turnitin</dc:title>
  <dc:creator>Stephanie Meyer</dc:creator>
  <cp:lastModifiedBy>Nauman Ali</cp:lastModifiedBy>
  <cp:revision>369</cp:revision>
  <cp:lastPrinted>2019-01-28T19:43:23Z</cp:lastPrinted>
  <dcterms:created xsi:type="dcterms:W3CDTF">2018-04-28T09:52:16Z</dcterms:created>
  <dcterms:modified xsi:type="dcterms:W3CDTF">2021-10-27T12:01:50Z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