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8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/>
    <p:restoredTop sz="94556"/>
  </p:normalViewPr>
  <p:slideViewPr>
    <p:cSldViewPr snapToGrid="0">
      <p:cViewPr>
        <p:scale>
          <a:sx n="88" d="100"/>
          <a:sy n="88" d="100"/>
        </p:scale>
        <p:origin x="32" y="-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Tuesday, April 23, 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681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Tuesday, April 23, 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128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502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903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038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996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44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07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332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857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429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Tuesday, April 23, 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4947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71" r:id="rId1"/>
    <p:sldLayoutId id="2147483972" r:id="rId2"/>
    <p:sldLayoutId id="2147483973" r:id="rId3"/>
    <p:sldLayoutId id="2147483974" r:id="rId4"/>
    <p:sldLayoutId id="2147483975" r:id="rId5"/>
    <p:sldLayoutId id="2147483981" r:id="rId6"/>
    <p:sldLayoutId id="2147483976" r:id="rId7"/>
    <p:sldLayoutId id="2147483977" r:id="rId8"/>
    <p:sldLayoutId id="2147483978" r:id="rId9"/>
    <p:sldLayoutId id="2147483980" r:id="rId10"/>
    <p:sldLayoutId id="21474839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eam-teamwork-team-spirit-together-2309036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5" name="Rectangle 81">
            <a:extLst>
              <a:ext uri="{FF2B5EF4-FFF2-40B4-BE49-F238E27FC236}">
                <a16:creationId xmlns:a16="http://schemas.microsoft.com/office/drawing/2014/main" id="{0149A9F6-B857-488C-AC3A-007B7816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Rectangle 83">
            <a:extLst>
              <a:ext uri="{FF2B5EF4-FFF2-40B4-BE49-F238E27FC236}">
                <a16:creationId xmlns:a16="http://schemas.microsoft.com/office/drawing/2014/main" id="{249EFD05-C377-44BE-91F0-1D17C1D9B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7EFEE5-1AC9-AFAA-9FBB-376739DEA6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00" y="1449389"/>
            <a:ext cx="5015638" cy="2075012"/>
          </a:xfrm>
        </p:spPr>
        <p:txBody>
          <a:bodyPr>
            <a:normAutofit/>
          </a:bodyPr>
          <a:lstStyle/>
          <a:p>
            <a:r>
              <a:rPr lang="en-US" b="1"/>
              <a:t>Ceri Thomas - 2205819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103224-A669-358F-9287-AB9BD6D93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000" y="3830398"/>
            <a:ext cx="5015638" cy="121943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/>
              <a:t>Health &amp; Wellness</a:t>
            </a:r>
          </a:p>
          <a:p>
            <a:pPr>
              <a:spcAft>
                <a:spcPts val="600"/>
              </a:spcAft>
            </a:pPr>
            <a:r>
              <a:rPr lang="en-US" b="1"/>
              <a:t>Live Event Presentation</a:t>
            </a:r>
          </a:p>
        </p:txBody>
      </p:sp>
      <p:grpSp>
        <p:nvGrpSpPr>
          <p:cNvPr id="97" name="Group 85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98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99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00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91" name="Group 90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92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93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94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25" name="Picture 3">
            <a:extLst>
              <a:ext uri="{FF2B5EF4-FFF2-40B4-BE49-F238E27FC236}">
                <a16:creationId xmlns:a16="http://schemas.microsoft.com/office/drawing/2014/main" id="{2D03B49C-407C-6944-7D2B-F650749902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11" r="11977" b="2"/>
          <a:stretch/>
        </p:blipFill>
        <p:spPr>
          <a:xfrm>
            <a:off x="6313088" y="602657"/>
            <a:ext cx="5326462" cy="5250743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12348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5243F2-87BD-4C47-8358-ACFE608D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B33439-EC96-4835-9DF2-CFA3336E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B51396-FBD3-3EE1-F420-3186CA60A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01254"/>
            <a:ext cx="5014800" cy="212369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Why Health &amp; Wellness?</a:t>
            </a:r>
          </a:p>
        </p:txBody>
      </p:sp>
      <p:grpSp>
        <p:nvGrpSpPr>
          <p:cNvPr id="27" name="Group 15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28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9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30" name="Group 20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3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45AFFFF8-3444-C7A8-4D97-88801A406E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44525" y="917269"/>
            <a:ext cx="5014800" cy="5014800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471B2C-D334-44C4-A9BE-B264D565312F}"/>
              </a:ext>
            </a:extLst>
          </p:cNvPr>
          <p:cNvSpPr txBox="1"/>
          <p:nvPr/>
        </p:nvSpPr>
        <p:spPr>
          <a:xfrm>
            <a:off x="555171" y="3902529"/>
            <a:ext cx="749481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“The mental health of young people has never been so important”</a:t>
            </a:r>
          </a:p>
          <a:p>
            <a:endParaRPr lang="en-US" dirty="0"/>
          </a:p>
          <a:p>
            <a:r>
              <a:rPr lang="en-US" dirty="0"/>
              <a:t>”Almost half of young people experiencing mental health problems”</a:t>
            </a:r>
          </a:p>
          <a:p>
            <a:endParaRPr lang="en-US" dirty="0"/>
          </a:p>
          <a:p>
            <a:r>
              <a:rPr lang="en-US" dirty="0"/>
              <a:t>Mental Health impact of Covid 19</a:t>
            </a:r>
          </a:p>
          <a:p>
            <a:endParaRPr lang="en-US" dirty="0"/>
          </a:p>
          <a:p>
            <a:r>
              <a:rPr lang="en-US" dirty="0"/>
              <a:t>(</a:t>
            </a:r>
            <a:r>
              <a:rPr lang="en-US" dirty="0" err="1"/>
              <a:t>youngminds.org</a:t>
            </a:r>
            <a:r>
              <a:rPr lang="en-US" dirty="0"/>
              <a:t>, 2021)  (Cullinane, C., 2022) (Flinders, S., 2022)</a:t>
            </a:r>
          </a:p>
        </p:txBody>
      </p:sp>
    </p:spTree>
    <p:extLst>
      <p:ext uri="{BB962C8B-B14F-4D97-AF65-F5344CB8AC3E}">
        <p14:creationId xmlns:p14="http://schemas.microsoft.com/office/powerpoint/2010/main" val="552251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760F7-FFD1-F50B-023D-200837AC6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E0557-C337-05B7-D958-D9F60EBA2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5376000" cy="3697200"/>
          </a:xfrm>
        </p:spPr>
        <p:txBody>
          <a:bodyPr>
            <a:normAutofit fontScale="70000" lnSpcReduction="20000"/>
          </a:bodyPr>
          <a:lstStyle/>
          <a:p>
            <a:r>
              <a:rPr lang="en-US" sz="2900" dirty="0"/>
              <a:t>Each team role brings unique strengths and weaknesses to the team dynamic.</a:t>
            </a:r>
          </a:p>
          <a:p>
            <a:endParaRPr lang="en-US" sz="2900" dirty="0"/>
          </a:p>
          <a:p>
            <a:r>
              <a:rPr lang="en-US" sz="2900" dirty="0"/>
              <a:t>How personality types fit into team roles</a:t>
            </a:r>
          </a:p>
          <a:p>
            <a:endParaRPr lang="en-US" sz="2900" dirty="0"/>
          </a:p>
          <a:p>
            <a:r>
              <a:rPr lang="en-US" sz="2900" dirty="0"/>
              <a:t>Team worker/Advocate</a:t>
            </a:r>
          </a:p>
          <a:p>
            <a:pPr marL="0" indent="0">
              <a:buNone/>
            </a:pPr>
            <a:endParaRPr lang="en-US" sz="2900" dirty="0"/>
          </a:p>
          <a:p>
            <a:r>
              <a:rPr lang="en-US" sz="2900" dirty="0"/>
              <a:t>(Belbin, M., 2010) (Myers Briggs., 1995)</a:t>
            </a:r>
          </a:p>
          <a:p>
            <a:endParaRPr lang="en-US" dirty="0"/>
          </a:p>
        </p:txBody>
      </p:sp>
      <p:pic>
        <p:nvPicPr>
          <p:cNvPr id="5" name="Picture 4" descr="A group of cartoon characters walking on a red and white word&#10;&#10;Description automatically generated">
            <a:extLst>
              <a:ext uri="{FF2B5EF4-FFF2-40B4-BE49-F238E27FC236}">
                <a16:creationId xmlns:a16="http://schemas.microsoft.com/office/drawing/2014/main" id="{787CCE0C-0E91-56AA-AE4D-80BFE70554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786" b="-2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40646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35243F2-87BD-4C47-8358-ACFE608D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5B33439-EC96-4835-9DF2-CFA3336E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69E8C3-5D81-33D6-6E2F-A33CEF313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Procurement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38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9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0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43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4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5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28" name="Graphic 27" descr="Shopping cart">
            <a:extLst>
              <a:ext uri="{FF2B5EF4-FFF2-40B4-BE49-F238E27FC236}">
                <a16:creationId xmlns:a16="http://schemas.microsoft.com/office/drawing/2014/main" id="{5AF33A70-000B-9A14-B516-5CDE54D3BF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44525" y="917269"/>
            <a:ext cx="5014800" cy="5014800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5C0D082-1D6D-80F6-1DC4-3C4B88BD2CBF}"/>
              </a:ext>
            </a:extLst>
          </p:cNvPr>
          <p:cNvSpPr txBox="1"/>
          <p:nvPr/>
        </p:nvSpPr>
        <p:spPr>
          <a:xfrm>
            <a:off x="720000" y="3722914"/>
            <a:ext cx="63176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“The process by which an organisation buys the products or services it needs from other organisations”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(Cambridge Dictionary, 2019)</a:t>
            </a:r>
          </a:p>
        </p:txBody>
      </p:sp>
    </p:spTree>
    <p:extLst>
      <p:ext uri="{BB962C8B-B14F-4D97-AF65-F5344CB8AC3E}">
        <p14:creationId xmlns:p14="http://schemas.microsoft.com/office/powerpoint/2010/main" val="2842744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6AE383-06A1-42D3-B1AF-CE22194F5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0B90B-BED1-4715-9BFE-9622C47A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6159C1-16B2-048A-0DBD-AB3ABE1AA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8663"/>
            <a:ext cx="5015638" cy="2795738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Target Market</a:t>
            </a:r>
          </a:p>
        </p:txBody>
      </p:sp>
      <p:pic>
        <p:nvPicPr>
          <p:cNvPr id="5" name="Picture 4" descr="An arrow hitting a bull's eye target">
            <a:extLst>
              <a:ext uri="{FF2B5EF4-FFF2-40B4-BE49-F238E27FC236}">
                <a16:creationId xmlns:a16="http://schemas.microsoft.com/office/drawing/2014/main" id="{AB9D1D65-323E-A59B-84BA-C087A1D96C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23" r="6491"/>
          <a:stretch/>
        </p:blipFill>
        <p:spPr>
          <a:xfrm>
            <a:off x="6288276" y="10"/>
            <a:ext cx="5903725" cy="6857990"/>
          </a:xfrm>
          <a:custGeom>
            <a:avLst/>
            <a:gdLst/>
            <a:ahLst/>
            <a:cxnLst/>
            <a:rect l="l" t="t" r="r" b="b"/>
            <a:pathLst>
              <a:path w="5903725" h="6858000">
                <a:moveTo>
                  <a:pt x="17547" y="0"/>
                </a:moveTo>
                <a:lnTo>
                  <a:pt x="5903725" y="0"/>
                </a:lnTo>
                <a:lnTo>
                  <a:pt x="5903725" y="6858000"/>
                </a:lnTo>
                <a:lnTo>
                  <a:pt x="57217" y="6858000"/>
                </a:lnTo>
                <a:lnTo>
                  <a:pt x="57185" y="6699667"/>
                </a:lnTo>
                <a:cubicBezTo>
                  <a:pt x="57923" y="6526851"/>
                  <a:pt x="61039" y="6384211"/>
                  <a:pt x="67005" y="6279216"/>
                </a:cubicBezTo>
                <a:cubicBezTo>
                  <a:pt x="108514" y="5194623"/>
                  <a:pt x="-44577" y="788432"/>
                  <a:pt x="13203" y="4200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4A024E-CA99-F202-3F66-EB75A0D3A2A8}"/>
              </a:ext>
            </a:extLst>
          </p:cNvPr>
          <p:cNvSpPr txBox="1"/>
          <p:nvPr/>
        </p:nvSpPr>
        <p:spPr>
          <a:xfrm>
            <a:off x="720000" y="3984171"/>
            <a:ext cx="5239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UWTSD Students/Local Population</a:t>
            </a:r>
          </a:p>
        </p:txBody>
      </p:sp>
    </p:spTree>
    <p:extLst>
      <p:ext uri="{BB962C8B-B14F-4D97-AF65-F5344CB8AC3E}">
        <p14:creationId xmlns:p14="http://schemas.microsoft.com/office/powerpoint/2010/main" val="3663765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6AE383-06A1-42D3-B1AF-CE22194F5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0B90B-BED1-4715-9BFE-9622C47A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6F8FC-DE86-9291-3F1C-EBAFFF697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8663"/>
            <a:ext cx="5015638" cy="2795738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Reflection &amp; Evaluation</a:t>
            </a:r>
            <a:br>
              <a:rPr lang="en-US" sz="5600" spc="-100" dirty="0"/>
            </a:br>
            <a:endParaRPr lang="en-US" sz="5600" spc="-100" dirty="0"/>
          </a:p>
        </p:txBody>
      </p:sp>
      <p:pic>
        <p:nvPicPr>
          <p:cNvPr id="5" name="Picture 4" descr="Crumpled paper light bulb">
            <a:extLst>
              <a:ext uri="{FF2B5EF4-FFF2-40B4-BE49-F238E27FC236}">
                <a16:creationId xmlns:a16="http://schemas.microsoft.com/office/drawing/2014/main" id="{02691492-BEF7-DEDA-B52B-AAD9111691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60" r="26877" b="-1"/>
          <a:stretch/>
        </p:blipFill>
        <p:spPr>
          <a:xfrm>
            <a:off x="6288276" y="10"/>
            <a:ext cx="5903725" cy="6857990"/>
          </a:xfrm>
          <a:custGeom>
            <a:avLst/>
            <a:gdLst/>
            <a:ahLst/>
            <a:cxnLst/>
            <a:rect l="l" t="t" r="r" b="b"/>
            <a:pathLst>
              <a:path w="5903725" h="6858000">
                <a:moveTo>
                  <a:pt x="17547" y="0"/>
                </a:moveTo>
                <a:lnTo>
                  <a:pt x="5903725" y="0"/>
                </a:lnTo>
                <a:lnTo>
                  <a:pt x="5903725" y="6858000"/>
                </a:lnTo>
                <a:lnTo>
                  <a:pt x="57217" y="6858000"/>
                </a:lnTo>
                <a:lnTo>
                  <a:pt x="57185" y="6699667"/>
                </a:lnTo>
                <a:cubicBezTo>
                  <a:pt x="57923" y="6526851"/>
                  <a:pt x="61039" y="6384211"/>
                  <a:pt x="67005" y="6279216"/>
                </a:cubicBezTo>
                <a:cubicBezTo>
                  <a:pt x="108514" y="5194623"/>
                  <a:pt x="-44577" y="788432"/>
                  <a:pt x="13203" y="4200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39996B-91DF-1945-5DBE-4AD561F0D232}"/>
              </a:ext>
            </a:extLst>
          </p:cNvPr>
          <p:cNvSpPr txBox="1"/>
          <p:nvPr/>
        </p:nvSpPr>
        <p:spPr>
          <a:xfrm>
            <a:off x="530883" y="2713017"/>
            <a:ext cx="539387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Evaluation:</a:t>
            </a:r>
          </a:p>
          <a:p>
            <a:r>
              <a:rPr lang="en-US" dirty="0"/>
              <a:t>Overall, the event was a success</a:t>
            </a:r>
          </a:p>
          <a:p>
            <a:r>
              <a:rPr lang="en-US" dirty="0"/>
              <a:t>Feedback was extremely positive from stallholders and attendees.</a:t>
            </a:r>
          </a:p>
          <a:p>
            <a:endParaRPr lang="en-US" dirty="0"/>
          </a:p>
          <a:p>
            <a:r>
              <a:rPr lang="en-US" dirty="0"/>
              <a:t>Areas for improvement :</a:t>
            </a:r>
          </a:p>
          <a:p>
            <a:r>
              <a:rPr lang="en-US" dirty="0"/>
              <a:t>Better time management </a:t>
            </a:r>
          </a:p>
          <a:p>
            <a:r>
              <a:rPr lang="en-US" dirty="0"/>
              <a:t>Increase attendance by broadening the target market.</a:t>
            </a:r>
          </a:p>
          <a:p>
            <a:r>
              <a:rPr lang="en-US" dirty="0"/>
              <a:t>Advertising display at entrance of Dylan Thomas Centre</a:t>
            </a:r>
          </a:p>
          <a:p>
            <a:r>
              <a:rPr lang="en-US" dirty="0"/>
              <a:t>(Gibbs, G.1988)</a:t>
            </a:r>
          </a:p>
        </p:txBody>
      </p:sp>
    </p:spTree>
    <p:extLst>
      <p:ext uri="{BB962C8B-B14F-4D97-AF65-F5344CB8AC3E}">
        <p14:creationId xmlns:p14="http://schemas.microsoft.com/office/powerpoint/2010/main" val="3947969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A10F56-4600-4E72-882F-DF9A3D705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E7C649-57E0-4A93-B134-67101C072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35AF4F-B82E-435B-8949-29173A055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5412222" cy="3734405"/>
          </a:xfrm>
          <a:custGeom>
            <a:avLst/>
            <a:gdLst>
              <a:gd name="connsiteX0" fmla="*/ 1441992 w 5412222"/>
              <a:gd name="connsiteY0" fmla="*/ 2504513 h 3734405"/>
              <a:gd name="connsiteX1" fmla="*/ 1566499 w 5412222"/>
              <a:gd name="connsiteY1" fmla="*/ 2518404 h 3734405"/>
              <a:gd name="connsiteX2" fmla="*/ 1750954 w 5412222"/>
              <a:gd name="connsiteY2" fmla="*/ 2629527 h 3734405"/>
              <a:gd name="connsiteX3" fmla="*/ 1714063 w 5412222"/>
              <a:gd name="connsiteY3" fmla="*/ 3370350 h 3734405"/>
              <a:gd name="connsiteX4" fmla="*/ 1548053 w 5412222"/>
              <a:gd name="connsiteY4" fmla="*/ 3703720 h 3734405"/>
              <a:gd name="connsiteX5" fmla="*/ 1345153 w 5412222"/>
              <a:gd name="connsiteY5" fmla="*/ 3722241 h 3734405"/>
              <a:gd name="connsiteX6" fmla="*/ 1142252 w 5412222"/>
              <a:gd name="connsiteY6" fmla="*/ 3611117 h 3734405"/>
              <a:gd name="connsiteX7" fmla="*/ 1123807 w 5412222"/>
              <a:gd name="connsiteY7" fmla="*/ 3388870 h 3734405"/>
              <a:gd name="connsiteX8" fmla="*/ 1160697 w 5412222"/>
              <a:gd name="connsiteY8" fmla="*/ 3018459 h 3734405"/>
              <a:gd name="connsiteX9" fmla="*/ 1179143 w 5412222"/>
              <a:gd name="connsiteY9" fmla="*/ 2851774 h 3734405"/>
              <a:gd name="connsiteX10" fmla="*/ 1197589 w 5412222"/>
              <a:gd name="connsiteY10" fmla="*/ 2722130 h 3734405"/>
              <a:gd name="connsiteX11" fmla="*/ 1345153 w 5412222"/>
              <a:gd name="connsiteY11" fmla="*/ 2518404 h 3734405"/>
              <a:gd name="connsiteX12" fmla="*/ 1441992 w 5412222"/>
              <a:gd name="connsiteY12" fmla="*/ 2504513 h 3734405"/>
              <a:gd name="connsiteX13" fmla="*/ 2975080 w 5412222"/>
              <a:gd name="connsiteY13" fmla="*/ 2484443 h 3734405"/>
              <a:gd name="connsiteX14" fmla="*/ 3097382 w 5412222"/>
              <a:gd name="connsiteY14" fmla="*/ 2507883 h 3734405"/>
              <a:gd name="connsiteX15" fmla="*/ 3189904 w 5412222"/>
              <a:gd name="connsiteY15" fmla="*/ 2581966 h 3734405"/>
              <a:gd name="connsiteX16" fmla="*/ 3263922 w 5412222"/>
              <a:gd name="connsiteY16" fmla="*/ 2730130 h 3734405"/>
              <a:gd name="connsiteX17" fmla="*/ 3356443 w 5412222"/>
              <a:gd name="connsiteY17" fmla="*/ 3322788 h 3734405"/>
              <a:gd name="connsiteX18" fmla="*/ 3337939 w 5412222"/>
              <a:gd name="connsiteY18" fmla="*/ 3545035 h 3734405"/>
              <a:gd name="connsiteX19" fmla="*/ 3282426 w 5412222"/>
              <a:gd name="connsiteY19" fmla="*/ 3637638 h 3734405"/>
              <a:gd name="connsiteX20" fmla="*/ 3171400 w 5412222"/>
              <a:gd name="connsiteY20" fmla="*/ 3674679 h 3734405"/>
              <a:gd name="connsiteX21" fmla="*/ 3115887 w 5412222"/>
              <a:gd name="connsiteY21" fmla="*/ 3693200 h 3734405"/>
              <a:gd name="connsiteX22" fmla="*/ 2967852 w 5412222"/>
              <a:gd name="connsiteY22" fmla="*/ 3674679 h 3734405"/>
              <a:gd name="connsiteX23" fmla="*/ 2838321 w 5412222"/>
              <a:gd name="connsiteY23" fmla="*/ 3563556 h 3734405"/>
              <a:gd name="connsiteX24" fmla="*/ 2782808 w 5412222"/>
              <a:gd name="connsiteY24" fmla="*/ 3359829 h 3734405"/>
              <a:gd name="connsiteX25" fmla="*/ 2764304 w 5412222"/>
              <a:gd name="connsiteY25" fmla="*/ 3156103 h 3734405"/>
              <a:gd name="connsiteX26" fmla="*/ 2708791 w 5412222"/>
              <a:gd name="connsiteY26" fmla="*/ 2878295 h 3734405"/>
              <a:gd name="connsiteX27" fmla="*/ 2690286 w 5412222"/>
              <a:gd name="connsiteY27" fmla="*/ 2637527 h 3734405"/>
              <a:gd name="connsiteX28" fmla="*/ 2912339 w 5412222"/>
              <a:gd name="connsiteY28" fmla="*/ 2489363 h 3734405"/>
              <a:gd name="connsiteX29" fmla="*/ 2975080 w 5412222"/>
              <a:gd name="connsiteY29" fmla="*/ 2484443 h 3734405"/>
              <a:gd name="connsiteX30" fmla="*/ 4122198 w 5412222"/>
              <a:gd name="connsiteY30" fmla="*/ 1964873 h 3734405"/>
              <a:gd name="connsiteX31" fmla="*/ 4289154 w 5412222"/>
              <a:gd name="connsiteY31" fmla="*/ 2020607 h 3734405"/>
              <a:gd name="connsiteX32" fmla="*/ 4437557 w 5412222"/>
              <a:gd name="connsiteY32" fmla="*/ 2169233 h 3734405"/>
              <a:gd name="connsiteX33" fmla="*/ 4567411 w 5412222"/>
              <a:gd name="connsiteY33" fmla="*/ 2336436 h 3734405"/>
              <a:gd name="connsiteX34" fmla="*/ 4752916 w 5412222"/>
              <a:gd name="connsiteY34" fmla="*/ 2540795 h 3734405"/>
              <a:gd name="connsiteX35" fmla="*/ 4882769 w 5412222"/>
              <a:gd name="connsiteY35" fmla="*/ 2763733 h 3734405"/>
              <a:gd name="connsiteX36" fmla="*/ 4771467 w 5412222"/>
              <a:gd name="connsiteY36" fmla="*/ 2986671 h 3734405"/>
              <a:gd name="connsiteX37" fmla="*/ 4567411 w 5412222"/>
              <a:gd name="connsiteY37" fmla="*/ 3060983 h 3734405"/>
              <a:gd name="connsiteX38" fmla="*/ 4474659 w 5412222"/>
              <a:gd name="connsiteY38" fmla="*/ 3042405 h 3734405"/>
              <a:gd name="connsiteX39" fmla="*/ 4344804 w 5412222"/>
              <a:gd name="connsiteY39" fmla="*/ 2949514 h 3734405"/>
              <a:gd name="connsiteX40" fmla="*/ 3955244 w 5412222"/>
              <a:gd name="connsiteY40" fmla="*/ 2466483 h 3734405"/>
              <a:gd name="connsiteX41" fmla="*/ 3862491 w 5412222"/>
              <a:gd name="connsiteY41" fmla="*/ 2280701 h 3734405"/>
              <a:gd name="connsiteX42" fmla="*/ 3881042 w 5412222"/>
              <a:gd name="connsiteY42" fmla="*/ 2169233 h 3734405"/>
              <a:gd name="connsiteX43" fmla="*/ 3936693 w 5412222"/>
              <a:gd name="connsiteY43" fmla="*/ 2076342 h 3734405"/>
              <a:gd name="connsiteX44" fmla="*/ 3992345 w 5412222"/>
              <a:gd name="connsiteY44" fmla="*/ 2039186 h 3734405"/>
              <a:gd name="connsiteX45" fmla="*/ 4122198 w 5412222"/>
              <a:gd name="connsiteY45" fmla="*/ 1964873 h 3734405"/>
              <a:gd name="connsiteX46" fmla="*/ 146310 w 5412222"/>
              <a:gd name="connsiteY46" fmla="*/ 1953889 h 3734405"/>
              <a:gd name="connsiteX47" fmla="*/ 350366 w 5412222"/>
              <a:gd name="connsiteY47" fmla="*/ 2046733 h 3734405"/>
              <a:gd name="connsiteX48" fmla="*/ 443118 w 5412222"/>
              <a:gd name="connsiteY48" fmla="*/ 2232420 h 3734405"/>
              <a:gd name="connsiteX49" fmla="*/ 368916 w 5412222"/>
              <a:gd name="connsiteY49" fmla="*/ 2455245 h 3734405"/>
              <a:gd name="connsiteX50" fmla="*/ 55877 w 5412222"/>
              <a:gd name="connsiteY50" fmla="*/ 2823429 h 3734405"/>
              <a:gd name="connsiteX51" fmla="*/ 0 w 5412222"/>
              <a:gd name="connsiteY51" fmla="*/ 2890207 h 3734405"/>
              <a:gd name="connsiteX52" fmla="*/ 0 w 5412222"/>
              <a:gd name="connsiteY52" fmla="*/ 2010548 h 3734405"/>
              <a:gd name="connsiteX53" fmla="*/ 48920 w 5412222"/>
              <a:gd name="connsiteY53" fmla="*/ 1981743 h 3734405"/>
              <a:gd name="connsiteX54" fmla="*/ 146310 w 5412222"/>
              <a:gd name="connsiteY54" fmla="*/ 1953889 h 3734405"/>
              <a:gd name="connsiteX55" fmla="*/ 4987001 w 5412222"/>
              <a:gd name="connsiteY55" fmla="*/ 730996 h 3734405"/>
              <a:gd name="connsiteX56" fmla="*/ 5079441 w 5412222"/>
              <a:gd name="connsiteY56" fmla="*/ 730996 h 3734405"/>
              <a:gd name="connsiteX57" fmla="*/ 5338271 w 5412222"/>
              <a:gd name="connsiteY57" fmla="*/ 804801 h 3734405"/>
              <a:gd name="connsiteX58" fmla="*/ 5412222 w 5412222"/>
              <a:gd name="connsiteY58" fmla="*/ 970860 h 3734405"/>
              <a:gd name="connsiteX59" fmla="*/ 5412222 w 5412222"/>
              <a:gd name="connsiteY59" fmla="*/ 1100017 h 3734405"/>
              <a:gd name="connsiteX60" fmla="*/ 5338271 w 5412222"/>
              <a:gd name="connsiteY60" fmla="*/ 1266077 h 3734405"/>
              <a:gd name="connsiteX61" fmla="*/ 5171880 w 5412222"/>
              <a:gd name="connsiteY61" fmla="*/ 1339881 h 3734405"/>
              <a:gd name="connsiteX62" fmla="*/ 4913050 w 5412222"/>
              <a:gd name="connsiteY62" fmla="*/ 1339881 h 3734405"/>
              <a:gd name="connsiteX63" fmla="*/ 4580268 w 5412222"/>
              <a:gd name="connsiteY63" fmla="*/ 1339881 h 3734405"/>
              <a:gd name="connsiteX64" fmla="*/ 4413877 w 5412222"/>
              <a:gd name="connsiteY64" fmla="*/ 1321430 h 3734405"/>
              <a:gd name="connsiteX65" fmla="*/ 4247486 w 5412222"/>
              <a:gd name="connsiteY65" fmla="*/ 1247626 h 3734405"/>
              <a:gd name="connsiteX66" fmla="*/ 4192022 w 5412222"/>
              <a:gd name="connsiteY66" fmla="*/ 1118468 h 3734405"/>
              <a:gd name="connsiteX67" fmla="*/ 4192022 w 5412222"/>
              <a:gd name="connsiteY67" fmla="*/ 1026213 h 3734405"/>
              <a:gd name="connsiteX68" fmla="*/ 4247486 w 5412222"/>
              <a:gd name="connsiteY68" fmla="*/ 860154 h 3734405"/>
              <a:gd name="connsiteX69" fmla="*/ 4395389 w 5412222"/>
              <a:gd name="connsiteY69" fmla="*/ 786350 h 3734405"/>
              <a:gd name="connsiteX70" fmla="*/ 4617243 w 5412222"/>
              <a:gd name="connsiteY70" fmla="*/ 767899 h 3734405"/>
              <a:gd name="connsiteX71" fmla="*/ 4987001 w 5412222"/>
              <a:gd name="connsiteY71" fmla="*/ 730996 h 3734405"/>
              <a:gd name="connsiteX72" fmla="*/ 3807960 w 5412222"/>
              <a:gd name="connsiteY72" fmla="*/ 0 h 3734405"/>
              <a:gd name="connsiteX73" fmla="*/ 4404064 w 5412222"/>
              <a:gd name="connsiteY73" fmla="*/ 0 h 3734405"/>
              <a:gd name="connsiteX74" fmla="*/ 4368291 w 5412222"/>
              <a:gd name="connsiteY74" fmla="*/ 41360 h 3734405"/>
              <a:gd name="connsiteX75" fmla="*/ 4329548 w 5412222"/>
              <a:gd name="connsiteY75" fmla="*/ 87787 h 3734405"/>
              <a:gd name="connsiteX76" fmla="*/ 4107495 w 5412222"/>
              <a:gd name="connsiteY76" fmla="*/ 198776 h 3734405"/>
              <a:gd name="connsiteX77" fmla="*/ 3885443 w 5412222"/>
              <a:gd name="connsiteY77" fmla="*/ 106285 h 3734405"/>
              <a:gd name="connsiteX78" fmla="*/ 3818365 w 5412222"/>
              <a:gd name="connsiteY78" fmla="*/ 23043 h 37344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5412222" h="3734405">
                <a:moveTo>
                  <a:pt x="1441992" y="2504513"/>
                </a:moveTo>
                <a:cubicBezTo>
                  <a:pt x="1478883" y="2504513"/>
                  <a:pt x="1520385" y="2509143"/>
                  <a:pt x="1566499" y="2518404"/>
                </a:cubicBezTo>
                <a:cubicBezTo>
                  <a:pt x="1658726" y="2536924"/>
                  <a:pt x="1732509" y="2573965"/>
                  <a:pt x="1750954" y="2629527"/>
                </a:cubicBezTo>
                <a:cubicBezTo>
                  <a:pt x="1787845" y="2703609"/>
                  <a:pt x="1714063" y="3296268"/>
                  <a:pt x="1714063" y="3370350"/>
                </a:cubicBezTo>
                <a:cubicBezTo>
                  <a:pt x="1695617" y="3555556"/>
                  <a:pt x="1658726" y="3666679"/>
                  <a:pt x="1548053" y="3703720"/>
                </a:cubicBezTo>
                <a:cubicBezTo>
                  <a:pt x="1492717" y="3740761"/>
                  <a:pt x="1418935" y="3740761"/>
                  <a:pt x="1345153" y="3722241"/>
                </a:cubicBezTo>
                <a:cubicBezTo>
                  <a:pt x="1252925" y="3722241"/>
                  <a:pt x="1179143" y="3685199"/>
                  <a:pt x="1142252" y="3611117"/>
                </a:cubicBezTo>
                <a:cubicBezTo>
                  <a:pt x="1123807" y="3555556"/>
                  <a:pt x="1105361" y="3481473"/>
                  <a:pt x="1123807" y="3388870"/>
                </a:cubicBezTo>
                <a:cubicBezTo>
                  <a:pt x="1123807" y="3388870"/>
                  <a:pt x="1160697" y="3055500"/>
                  <a:pt x="1160697" y="3018459"/>
                </a:cubicBezTo>
                <a:cubicBezTo>
                  <a:pt x="1160697" y="2962897"/>
                  <a:pt x="1179143" y="2870294"/>
                  <a:pt x="1179143" y="2851774"/>
                </a:cubicBezTo>
                <a:cubicBezTo>
                  <a:pt x="1197589" y="2722130"/>
                  <a:pt x="1197589" y="2722130"/>
                  <a:pt x="1197589" y="2722130"/>
                </a:cubicBezTo>
                <a:cubicBezTo>
                  <a:pt x="1234480" y="2611007"/>
                  <a:pt x="1289816" y="2555445"/>
                  <a:pt x="1345153" y="2518404"/>
                </a:cubicBezTo>
                <a:cubicBezTo>
                  <a:pt x="1372821" y="2509143"/>
                  <a:pt x="1405101" y="2504513"/>
                  <a:pt x="1441992" y="2504513"/>
                </a:cubicBezTo>
                <a:close/>
                <a:moveTo>
                  <a:pt x="2975080" y="2484443"/>
                </a:moveTo>
                <a:cubicBezTo>
                  <a:pt x="3031460" y="2487048"/>
                  <a:pt x="3069626" y="2507883"/>
                  <a:pt x="3097382" y="2507883"/>
                </a:cubicBezTo>
                <a:cubicBezTo>
                  <a:pt x="3134391" y="2526404"/>
                  <a:pt x="3152895" y="2544924"/>
                  <a:pt x="3189904" y="2581966"/>
                </a:cubicBezTo>
                <a:cubicBezTo>
                  <a:pt x="3208409" y="2619007"/>
                  <a:pt x="3226913" y="2656048"/>
                  <a:pt x="3263922" y="2730130"/>
                </a:cubicBezTo>
                <a:cubicBezTo>
                  <a:pt x="3282426" y="2804212"/>
                  <a:pt x="3356443" y="3322788"/>
                  <a:pt x="3356443" y="3322788"/>
                </a:cubicBezTo>
                <a:cubicBezTo>
                  <a:pt x="3374948" y="3433912"/>
                  <a:pt x="3356443" y="3507994"/>
                  <a:pt x="3337939" y="3545035"/>
                </a:cubicBezTo>
                <a:cubicBezTo>
                  <a:pt x="3319435" y="3582076"/>
                  <a:pt x="3300930" y="3619117"/>
                  <a:pt x="3282426" y="3637638"/>
                </a:cubicBezTo>
                <a:cubicBezTo>
                  <a:pt x="3245417" y="3656158"/>
                  <a:pt x="3208409" y="3656158"/>
                  <a:pt x="3171400" y="3674679"/>
                </a:cubicBezTo>
                <a:cubicBezTo>
                  <a:pt x="3152895" y="3674679"/>
                  <a:pt x="3134391" y="3693200"/>
                  <a:pt x="3115887" y="3693200"/>
                </a:cubicBezTo>
                <a:cubicBezTo>
                  <a:pt x="3060374" y="3711720"/>
                  <a:pt x="3004860" y="3711720"/>
                  <a:pt x="2967852" y="3674679"/>
                </a:cubicBezTo>
                <a:cubicBezTo>
                  <a:pt x="2912339" y="3656158"/>
                  <a:pt x="2875330" y="3619117"/>
                  <a:pt x="2838321" y="3563556"/>
                </a:cubicBezTo>
                <a:cubicBezTo>
                  <a:pt x="2801312" y="3507994"/>
                  <a:pt x="2782808" y="3433912"/>
                  <a:pt x="2782808" y="3359829"/>
                </a:cubicBezTo>
                <a:cubicBezTo>
                  <a:pt x="2764304" y="3156103"/>
                  <a:pt x="2764304" y="3156103"/>
                  <a:pt x="2764304" y="3156103"/>
                </a:cubicBezTo>
                <a:cubicBezTo>
                  <a:pt x="2708791" y="2878295"/>
                  <a:pt x="2708791" y="2878295"/>
                  <a:pt x="2708791" y="2878295"/>
                </a:cubicBezTo>
                <a:cubicBezTo>
                  <a:pt x="2671782" y="2767171"/>
                  <a:pt x="2671782" y="2693089"/>
                  <a:pt x="2690286" y="2637527"/>
                </a:cubicBezTo>
                <a:cubicBezTo>
                  <a:pt x="2727295" y="2563445"/>
                  <a:pt x="2801312" y="2489363"/>
                  <a:pt x="2912339" y="2489363"/>
                </a:cubicBezTo>
                <a:cubicBezTo>
                  <a:pt x="2935469" y="2484733"/>
                  <a:pt x="2956286" y="2483575"/>
                  <a:pt x="2975080" y="2484443"/>
                </a:cubicBezTo>
                <a:close/>
                <a:moveTo>
                  <a:pt x="4122198" y="1964873"/>
                </a:moveTo>
                <a:cubicBezTo>
                  <a:pt x="4177850" y="1964873"/>
                  <a:pt x="4233502" y="1983451"/>
                  <a:pt x="4289154" y="2020607"/>
                </a:cubicBezTo>
                <a:cubicBezTo>
                  <a:pt x="4344804" y="2039186"/>
                  <a:pt x="4400456" y="2094920"/>
                  <a:pt x="4437557" y="2169233"/>
                </a:cubicBezTo>
                <a:cubicBezTo>
                  <a:pt x="4567411" y="2336436"/>
                  <a:pt x="4567411" y="2336436"/>
                  <a:pt x="4567411" y="2336436"/>
                </a:cubicBezTo>
                <a:cubicBezTo>
                  <a:pt x="4752916" y="2540795"/>
                  <a:pt x="4752916" y="2540795"/>
                  <a:pt x="4752916" y="2540795"/>
                </a:cubicBezTo>
                <a:cubicBezTo>
                  <a:pt x="4827118" y="2633686"/>
                  <a:pt x="4864220" y="2707999"/>
                  <a:pt x="4882769" y="2763733"/>
                </a:cubicBezTo>
                <a:cubicBezTo>
                  <a:pt x="4882769" y="2838046"/>
                  <a:pt x="4864220" y="2930936"/>
                  <a:pt x="4771467" y="2986671"/>
                </a:cubicBezTo>
                <a:cubicBezTo>
                  <a:pt x="4697264" y="3042405"/>
                  <a:pt x="4623063" y="3060983"/>
                  <a:pt x="4567411" y="3060983"/>
                </a:cubicBezTo>
                <a:cubicBezTo>
                  <a:pt x="4548860" y="3060983"/>
                  <a:pt x="4511759" y="3060983"/>
                  <a:pt x="4474659" y="3042405"/>
                </a:cubicBezTo>
                <a:cubicBezTo>
                  <a:pt x="4437557" y="3023827"/>
                  <a:pt x="4400456" y="2986671"/>
                  <a:pt x="4344804" y="2949514"/>
                </a:cubicBezTo>
                <a:cubicBezTo>
                  <a:pt x="4289154" y="2893780"/>
                  <a:pt x="3955244" y="2466483"/>
                  <a:pt x="3955244" y="2466483"/>
                </a:cubicBezTo>
                <a:cubicBezTo>
                  <a:pt x="3899592" y="2392170"/>
                  <a:pt x="3862491" y="2317858"/>
                  <a:pt x="3862491" y="2280701"/>
                </a:cubicBezTo>
                <a:cubicBezTo>
                  <a:pt x="3862491" y="2224967"/>
                  <a:pt x="3862491" y="2187811"/>
                  <a:pt x="3881042" y="2169233"/>
                </a:cubicBezTo>
                <a:cubicBezTo>
                  <a:pt x="3899592" y="2132076"/>
                  <a:pt x="3918143" y="2113498"/>
                  <a:pt x="3936693" y="2076342"/>
                </a:cubicBezTo>
                <a:cubicBezTo>
                  <a:pt x="3973794" y="2057764"/>
                  <a:pt x="3992345" y="2039186"/>
                  <a:pt x="3992345" y="2039186"/>
                </a:cubicBezTo>
                <a:cubicBezTo>
                  <a:pt x="4029446" y="2002029"/>
                  <a:pt x="4085097" y="1983451"/>
                  <a:pt x="4122198" y="1964873"/>
                </a:cubicBezTo>
                <a:close/>
                <a:moveTo>
                  <a:pt x="146310" y="1953889"/>
                </a:moveTo>
                <a:cubicBezTo>
                  <a:pt x="201962" y="1953889"/>
                  <a:pt x="276164" y="1991027"/>
                  <a:pt x="350366" y="2046733"/>
                </a:cubicBezTo>
                <a:cubicBezTo>
                  <a:pt x="424568" y="2102439"/>
                  <a:pt x="443118" y="2176714"/>
                  <a:pt x="443118" y="2232420"/>
                </a:cubicBezTo>
                <a:cubicBezTo>
                  <a:pt x="443118" y="2288126"/>
                  <a:pt x="424568" y="2362401"/>
                  <a:pt x="368916" y="2455245"/>
                </a:cubicBezTo>
                <a:cubicBezTo>
                  <a:pt x="368916" y="2455245"/>
                  <a:pt x="181092" y="2674589"/>
                  <a:pt x="55877" y="2823429"/>
                </a:cubicBezTo>
                <a:lnTo>
                  <a:pt x="0" y="2890207"/>
                </a:lnTo>
                <a:lnTo>
                  <a:pt x="0" y="2010548"/>
                </a:lnTo>
                <a:lnTo>
                  <a:pt x="48920" y="1981743"/>
                </a:lnTo>
                <a:cubicBezTo>
                  <a:pt x="86021" y="1963174"/>
                  <a:pt x="118485" y="1953889"/>
                  <a:pt x="146310" y="1953889"/>
                </a:cubicBezTo>
                <a:close/>
                <a:moveTo>
                  <a:pt x="4987001" y="730996"/>
                </a:moveTo>
                <a:cubicBezTo>
                  <a:pt x="5079441" y="730996"/>
                  <a:pt x="5079441" y="730996"/>
                  <a:pt x="5079441" y="730996"/>
                </a:cubicBezTo>
                <a:cubicBezTo>
                  <a:pt x="5190368" y="749448"/>
                  <a:pt x="5282808" y="786350"/>
                  <a:pt x="5338271" y="804801"/>
                </a:cubicBezTo>
                <a:cubicBezTo>
                  <a:pt x="5393734" y="841703"/>
                  <a:pt x="5412222" y="897056"/>
                  <a:pt x="5412222" y="970860"/>
                </a:cubicBezTo>
                <a:cubicBezTo>
                  <a:pt x="5412222" y="1007762"/>
                  <a:pt x="5412222" y="1044664"/>
                  <a:pt x="5412222" y="1100017"/>
                </a:cubicBezTo>
                <a:cubicBezTo>
                  <a:pt x="5393734" y="1155371"/>
                  <a:pt x="5375246" y="1210724"/>
                  <a:pt x="5338271" y="1266077"/>
                </a:cubicBezTo>
                <a:cubicBezTo>
                  <a:pt x="5301295" y="1302979"/>
                  <a:pt x="5245832" y="1321430"/>
                  <a:pt x="5171880" y="1339881"/>
                </a:cubicBezTo>
                <a:cubicBezTo>
                  <a:pt x="5060954" y="1339881"/>
                  <a:pt x="5171880" y="1358332"/>
                  <a:pt x="4913050" y="1339881"/>
                </a:cubicBezTo>
                <a:cubicBezTo>
                  <a:pt x="4635731" y="1339881"/>
                  <a:pt x="4580268" y="1339881"/>
                  <a:pt x="4580268" y="1339881"/>
                </a:cubicBezTo>
                <a:cubicBezTo>
                  <a:pt x="4413877" y="1321430"/>
                  <a:pt x="4413877" y="1321430"/>
                  <a:pt x="4413877" y="1321430"/>
                </a:cubicBezTo>
                <a:cubicBezTo>
                  <a:pt x="4321437" y="1302979"/>
                  <a:pt x="4265974" y="1284528"/>
                  <a:pt x="4247486" y="1247626"/>
                </a:cubicBezTo>
                <a:cubicBezTo>
                  <a:pt x="4210510" y="1210724"/>
                  <a:pt x="4192022" y="1173821"/>
                  <a:pt x="4192022" y="1118468"/>
                </a:cubicBezTo>
                <a:cubicBezTo>
                  <a:pt x="4192022" y="1118468"/>
                  <a:pt x="4192022" y="1081566"/>
                  <a:pt x="4192022" y="1026213"/>
                </a:cubicBezTo>
                <a:cubicBezTo>
                  <a:pt x="4192022" y="970860"/>
                  <a:pt x="4210510" y="915507"/>
                  <a:pt x="4247486" y="860154"/>
                </a:cubicBezTo>
                <a:cubicBezTo>
                  <a:pt x="4265974" y="823252"/>
                  <a:pt x="4321437" y="786350"/>
                  <a:pt x="4395389" y="786350"/>
                </a:cubicBezTo>
                <a:cubicBezTo>
                  <a:pt x="4487828" y="767899"/>
                  <a:pt x="4561780" y="767899"/>
                  <a:pt x="4617243" y="767899"/>
                </a:cubicBezTo>
                <a:cubicBezTo>
                  <a:pt x="4783634" y="749448"/>
                  <a:pt x="4876074" y="730996"/>
                  <a:pt x="4987001" y="730996"/>
                </a:cubicBezTo>
                <a:close/>
                <a:moveTo>
                  <a:pt x="3807960" y="0"/>
                </a:moveTo>
                <a:lnTo>
                  <a:pt x="4404064" y="0"/>
                </a:lnTo>
                <a:lnTo>
                  <a:pt x="4368291" y="41360"/>
                </a:lnTo>
                <a:cubicBezTo>
                  <a:pt x="4352100" y="60329"/>
                  <a:pt x="4338800" y="76226"/>
                  <a:pt x="4329548" y="87787"/>
                </a:cubicBezTo>
                <a:cubicBezTo>
                  <a:pt x="4255530" y="161780"/>
                  <a:pt x="4181513" y="198776"/>
                  <a:pt x="4107495" y="198776"/>
                </a:cubicBezTo>
                <a:cubicBezTo>
                  <a:pt x="4033478" y="217275"/>
                  <a:pt x="3959460" y="180278"/>
                  <a:pt x="3885443" y="106285"/>
                </a:cubicBezTo>
                <a:cubicBezTo>
                  <a:pt x="3857687" y="78538"/>
                  <a:pt x="3834556" y="50790"/>
                  <a:pt x="3818365" y="2304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accent3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E8B458-6A7C-30F3-3498-9140C56E2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1"/>
            <a:ext cx="3095626" cy="1477328"/>
          </a:xfrm>
        </p:spPr>
        <p:txBody>
          <a:bodyPr>
            <a:normAutofit/>
          </a:bodyPr>
          <a:lstStyle/>
          <a:p>
            <a:r>
              <a:rPr lang="en-US"/>
              <a:t>Bibliography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BADC7-5860-4158-BA53-B83DA7882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886" y="1355271"/>
            <a:ext cx="11044076" cy="5176157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Belbin, M. (2010).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Management Teams : Why They Succeed or Fail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3rd ed. London: Routledge Taylor &amp; Francis Group.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Cambridge Dictionary (2019).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PROCUREMENT | meaning in the Cambridge English Dictionary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Cambridge.org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dictionary.cambridge.org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/dictionary/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english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/procurement.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Cullinane, C. (2022).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Almost half of young people experiencing mental health problems - Sutton Trust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Sutton Trust.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www.suttontrust.com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/news-opinion/all-news-opinion/almost-half-of-young-people-experiencing-mental-health-problems/?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gad_source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=1&amp;gclid=Cj0KCQjw8pKxBhD_ARIsAPrG45lDAUns7P0JfP5BdLLRp5-LDgKmUZ09WXXEpkeR5zZmKSaGLE02o7saAlHbEALw_wcB [Accessed 21 Apr. 2024].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Flinders, S. (2022).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Mental health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Nuffield Trust.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www.nuffieldtrust.org.uk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/news-item/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mental-health-indicator-update?gad_source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=1&amp;gclid=Cj0KCQjw8pKxBhD_ARIsAPrG45lf83_tqWKq-eQqas1jkk9bucC8oXX0EY5wpmr9rO_itdUrZs-DlPMaAplOEALw_wcB [Accessed 21 Apr. 2024].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Gibbs, G. (1988).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Teaching students to learn : a student-centred approach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Milton Keynes: Open University Press.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Isabel Briggs Myers and Myers, P.B. (1995).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Gifts differing : understanding personality type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Palo Alto, Calif.: Davies-Black Pub.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Kotler, P. and Keller, K.L. (2016).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A Framework for Marketing Management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6th ed. Boston: Pearson.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NERIS Analytics Limited (2013).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Advocate Personality: Workplace Habits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16Personalities. Available at: https://www.16personalities.com/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infjs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-at-work.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Page, S.J. and Connell, J. (2020).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The Routledge handbook of events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2nd ed. London ; New York: Routledge.</a:t>
            </a:r>
          </a:p>
          <a:p>
            <a:pPr>
              <a:lnSpc>
                <a:spcPct val="15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Pescosolido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B.A., Martin, J.K.,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Mcleod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J.D., Rogers, A. and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Springerlink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(Online Service (2011).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Handbook of the Sociology of Health, Illness, and Healing : A Blueprint for the 21st Century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New York, Ny: Springer New York.</a:t>
            </a:r>
          </a:p>
          <a:p>
            <a:pPr>
              <a:lnSpc>
                <a:spcPct val="15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YoungMinds.org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(2021).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Mental Health Statistics UK | Young People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YoungMinds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www.youngminds.org.uk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/about-us/media-centre/mental-health-statistics/?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gad_source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=1&amp;gclid=CjwKCAjwz42xBhB9EiwA48pT7zHyrV-1RAl6NlrxI3BbYeaM3e6M2G3uLH6ApfeMPkZsPUjevJC6nxoCmJMQAvD_BwE [Accessed 21 Apr. 2024].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028523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Rockwell Nova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627</Words>
  <Application>Microsoft Office PowerPoint</Application>
  <PresentationFormat>Widescreen</PresentationFormat>
  <Paragraphs>48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BlobVTI</vt:lpstr>
      <vt:lpstr>Ceri Thomas - 2205819</vt:lpstr>
      <vt:lpstr>Why Health &amp; Wellness?</vt:lpstr>
      <vt:lpstr>Team Roles</vt:lpstr>
      <vt:lpstr>Procurement</vt:lpstr>
      <vt:lpstr>Target Market</vt:lpstr>
      <vt:lpstr>Reflection &amp; Evaluation 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Ceri Thomas - 2205819</dc:title>
  <dc:creator>Ceri Thomas (2205819)</dc:creator>
  <cp:lastModifiedBy>Ceri Thomas (2205819)</cp:lastModifiedBy>
  <cp:revision>3</cp:revision>
  <dcterms:created xsi:type="dcterms:W3CDTF">2024-04-21T06:14:29Z</dcterms:created>
  <dcterms:modified xsi:type="dcterms:W3CDTF">2024-04-23T09:36:51Z</dcterms:modified>
</cp:coreProperties>
</file>