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  <p:sldId id="270" r:id="rId6"/>
    <p:sldId id="261" r:id="rId7"/>
    <p:sldId id="262" r:id="rId8"/>
    <p:sldId id="27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12575099-B3AD-44D7-919B-BCB6DC3E7F21}" type="datetimeFigureOut">
              <a:rPr lang="en-US" smtClean="0"/>
              <a:t>12/4/2025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E30AF5A0-43BB-4336-8627-9123B9144D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53807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BF121-2723-4D35-ADA9-215CD054C4BC}" type="datetimeFigureOut">
              <a:rPr lang="en-US" smtClean="0"/>
              <a:t>12/4/2025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008501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F54BA-4BC6-480F-839C-951A49B248A9}" type="datetimeFigureOut">
              <a:rPr lang="en-US" smtClean="0"/>
              <a:t>12/4/2025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112332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DD0EA-4726-4440-BF9D-E88296FC3068}" type="datetimeFigureOut">
              <a:rPr lang="en-US" smtClean="0"/>
              <a:t>12/4/2025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813061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AD10D-99D1-46B2-A85A-C16850FCF8CF}" type="datetimeFigureOut">
              <a:rPr lang="en-US" smtClean="0"/>
              <a:t>12/4/2025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83887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67E51-34D6-4E3D-8F41-CC63EA446EDD}" type="datetimeFigureOut">
              <a:rPr lang="en-US" smtClean="0"/>
              <a:t>12/4/2025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80105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9E550-CE3F-497F-B953-7DE0932F91C0}" type="datetimeFigureOut">
              <a:rPr lang="en-US" smtClean="0"/>
              <a:t>12/4/2025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61942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A0BF4-BAA0-4539-95F2-9C4277F97478}" type="datetimeFigureOut">
              <a:rPr lang="en-US" smtClean="0"/>
              <a:t>12/4/2025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234972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9884E-D945-496C-84BE-49C61F78F9EC}" type="datetimeFigureOut">
              <a:rPr lang="en-US" smtClean="0"/>
              <a:t>12/4/2025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89470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38618-DEE5-47CF-A8B2-A9E090D503CD}" type="datetimeFigureOut">
              <a:rPr lang="en-US" smtClean="0"/>
              <a:t>12/4/2025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9074416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38618-DEE5-47CF-A8B2-A9E090D503CD}" type="datetimeFigureOut">
              <a:rPr lang="en-US" smtClean="0"/>
              <a:t>12/4/2025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954411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38618-DEE5-47CF-A8B2-A9E090D503CD}" type="datetimeFigureOut">
              <a:rPr lang="en-US" smtClean="0"/>
              <a:t>12/4/2025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155948"/>
      </p:ext>
    </p:extLst>
  </p:cSld>
  <p:clrMapOvr>
    <a:masterClrMapping/>
  </p:clrMapOvr>
  <p:hf hd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38618-DEE5-47CF-A8B2-A9E090D503CD}" type="datetimeFigureOut">
              <a:rPr lang="en-US" smtClean="0"/>
              <a:t>12/4/2025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10070"/>
      </p:ext>
    </p:extLst>
  </p:cSld>
  <p:clrMapOvr>
    <a:masterClrMapping/>
  </p:clrMapOvr>
  <p:hf hd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38618-DEE5-47CF-A8B2-A9E090D503CD}" type="datetimeFigureOut">
              <a:rPr lang="en-US" smtClean="0"/>
              <a:t>12/4/2025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0251031"/>
      </p:ext>
    </p:extLst>
  </p:cSld>
  <p:clrMapOvr>
    <a:masterClrMapping/>
  </p:clrMapOvr>
  <p:hf hd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38618-DEE5-47CF-A8B2-A9E090D503CD}" type="datetimeFigureOut">
              <a:rPr lang="en-US" smtClean="0"/>
              <a:t>12/4/2025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3298164"/>
      </p:ext>
    </p:extLst>
  </p:cSld>
  <p:clrMapOvr>
    <a:masterClrMapping/>
  </p:clrMapOvr>
  <p:hf hd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F18115DA-6CBC-4AEF-A85F-371C66916CF8}" type="datetimeFigureOut">
              <a:rPr lang="en-US" smtClean="0"/>
              <a:t>12/4/2025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116270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2A6007E4-95E8-4ABC-B20B-51235318A487}" type="datetimeFigureOut">
              <a:rPr lang="en-US" smtClean="0"/>
              <a:t>12/4/2025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853690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CD438618-DEE5-47CF-A8B2-A9E090D503CD}" type="datetimeFigureOut">
              <a:rPr lang="en-US" smtClean="0"/>
              <a:t>12/4/2025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E30AF5A0-43BB-4336-8627-9123B9144D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50264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  <p:sldLayoutId id="2147483735" r:id="rId15"/>
    <p:sldLayoutId id="2147483736" r:id="rId16"/>
    <p:sldLayoutId id="2147483737" r:id="rId17"/>
  </p:sldLayoutIdLst>
  <p:hf hdr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psychologyandeducation.net/pae/index.php/pae/article/view/6609" TargetMode="External"/><Relationship Id="rId2" Type="http://schemas.openxmlformats.org/officeDocument/2006/relationships/hyperlink" Target="https://deref-mail.com/mail/client/osbY0icPqEk/dereferrer/?redirectUrl=https%3A%2F%2Fhumanfocus.co.uk%2Fblog%2Fthe-shannon-and-weaver-model-of-communication-at-wor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3348" y="675722"/>
            <a:ext cx="9391135" cy="1172743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4000" b="1" dirty="0">
                <a:solidFill>
                  <a:srgbClr val="0070C0"/>
                </a:solidFill>
              </a:rPr>
              <a:t>Effective  Teamwork and Communication</a:t>
            </a:r>
            <a:br>
              <a:rPr lang="en-GB" sz="4000" dirty="0">
                <a:solidFill>
                  <a:schemeClr val="accent4"/>
                </a:solidFill>
              </a:rPr>
            </a:br>
            <a:r>
              <a:rPr lang="en-GB" sz="4000" b="1" dirty="0"/>
              <a:t>Group presentation: Assignment 2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27587" y="1688527"/>
            <a:ext cx="11739715" cy="4601497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>
              <a:lnSpc>
                <a:spcPct val="110000"/>
              </a:lnSpc>
            </a:pPr>
            <a:endParaRPr lang="en-US" sz="2400" dirty="0">
              <a:latin typeface="Arial"/>
              <a:cs typeface="Arial"/>
            </a:endParaRPr>
          </a:p>
          <a:p>
            <a:pPr marL="342900" indent="-342900">
              <a:buChar char="•"/>
            </a:pPr>
            <a:r>
              <a:rPr lang="en-GB" sz="2400" b="1" dirty="0">
                <a:latin typeface="Arial"/>
                <a:cs typeface="Arial"/>
              </a:rPr>
              <a:t>Student: 2441865 - Jason Holmes                       </a:t>
            </a:r>
            <a:endParaRPr lang="en-US" sz="2400" b="1" dirty="0">
              <a:latin typeface="Arial"/>
              <a:cs typeface="Arial"/>
            </a:endParaRPr>
          </a:p>
          <a:p>
            <a:pPr marL="342900" indent="-342900">
              <a:buChar char="•"/>
            </a:pPr>
            <a:r>
              <a:rPr lang="en-GB" sz="2400" b="1" dirty="0">
                <a:latin typeface="Arial"/>
                <a:cs typeface="Arial"/>
              </a:rPr>
              <a:t>Student: 2429586 - Alexandru Colan                     </a:t>
            </a:r>
          </a:p>
          <a:p>
            <a:pPr marL="342900" indent="-342900">
              <a:buChar char="•"/>
            </a:pPr>
            <a:r>
              <a:rPr lang="en-GB" sz="2400" b="1" dirty="0">
                <a:latin typeface="Arial"/>
                <a:cs typeface="Arial"/>
              </a:rPr>
              <a:t>Student: 2423978 - Mohamed </a:t>
            </a:r>
            <a:r>
              <a:rPr lang="en-GB" sz="2400" b="1" dirty="0" err="1">
                <a:latin typeface="Arial"/>
                <a:cs typeface="Arial"/>
              </a:rPr>
              <a:t>takhekh</a:t>
            </a:r>
            <a:r>
              <a:rPr lang="en-GB" sz="2400" b="1" dirty="0">
                <a:latin typeface="Arial"/>
                <a:cs typeface="Arial"/>
              </a:rPr>
              <a:t>                                                         </a:t>
            </a:r>
          </a:p>
          <a:p>
            <a:pPr marL="342900" indent="-342900">
              <a:buChar char="•"/>
            </a:pPr>
            <a:r>
              <a:rPr lang="en-GB" sz="2400" b="1" dirty="0">
                <a:latin typeface="Arial"/>
                <a:cs typeface="Arial"/>
              </a:rPr>
              <a:t>Student: 2435975 - </a:t>
            </a:r>
            <a:r>
              <a:rPr lang="en-GB" sz="2400" b="1" dirty="0" err="1">
                <a:latin typeface="Arial"/>
                <a:cs typeface="Arial"/>
              </a:rPr>
              <a:t>Borzoz</a:t>
            </a:r>
            <a:r>
              <a:rPr lang="en-GB" sz="2400" b="1" dirty="0">
                <a:latin typeface="Arial"/>
                <a:cs typeface="Arial"/>
              </a:rPr>
              <a:t> George                      </a:t>
            </a:r>
          </a:p>
          <a:p>
            <a:pPr marL="342900" indent="-342900">
              <a:buChar char="•"/>
            </a:pPr>
            <a:r>
              <a:rPr lang="en-GB" sz="2400" b="1" dirty="0">
                <a:latin typeface="Arial"/>
                <a:cs typeface="Arial"/>
              </a:rPr>
              <a:t>Student: 2425663 - </a:t>
            </a:r>
            <a:r>
              <a:rPr lang="en-GB" sz="2400" b="1" dirty="0" err="1">
                <a:latin typeface="Arial"/>
                <a:cs typeface="Arial"/>
              </a:rPr>
              <a:t>gabriella</a:t>
            </a:r>
            <a:r>
              <a:rPr lang="en-GB" sz="2400" b="1" dirty="0">
                <a:latin typeface="Arial"/>
                <a:cs typeface="Arial"/>
              </a:rPr>
              <a:t>  </a:t>
            </a:r>
          </a:p>
          <a:p>
            <a:pPr marL="342900" indent="-342900">
              <a:buChar char="•"/>
            </a:pPr>
            <a:endParaRPr lang="en-GB" sz="1200" b="1" dirty="0">
              <a:latin typeface="Arial"/>
              <a:cs typeface="Arial"/>
            </a:endParaRPr>
          </a:p>
          <a:p>
            <a:pPr marL="342900" indent="-342900">
              <a:buChar char="•"/>
            </a:pPr>
            <a:r>
              <a:rPr lang="en-GB" sz="2400" b="1" dirty="0">
                <a:latin typeface="Arial"/>
                <a:cs typeface="Arial"/>
              </a:rPr>
              <a:t>Module:  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LCLM4003</a:t>
            </a:r>
            <a:r>
              <a:rPr lang="en-GB" sz="2400" dirty="0"/>
              <a:t> </a:t>
            </a:r>
          </a:p>
          <a:p>
            <a:pPr marL="342900" indent="-342900">
              <a:buChar char="•"/>
            </a:pPr>
            <a:r>
              <a:rPr lang="en-GB" sz="2400" b="1" dirty="0">
                <a:latin typeface="Arial"/>
                <a:cs typeface="Arial"/>
              </a:rPr>
              <a:t>LECTURER:  Alfred Mensah            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DDCCD9-AAE0-4A70-E575-28A1562C8E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239" y="285404"/>
            <a:ext cx="10515600" cy="1346157"/>
          </a:xfrm>
        </p:spPr>
        <p:txBody>
          <a:bodyPr/>
          <a:lstStyle/>
          <a:p>
            <a:r>
              <a:rPr lang="en-GB" b="1" dirty="0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766E71-FB6C-1EE3-CFF4-6D752418EA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9077" y="2123174"/>
            <a:ext cx="10999572" cy="463966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1000" dirty="0"/>
          </a:p>
          <a:p>
            <a:pPr>
              <a:buAutoNum type="arabicPeriod"/>
            </a:pPr>
            <a:r>
              <a:rPr lang="en-GB" sz="3200" dirty="0"/>
              <a:t> 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Flight Foods – Intro – Jason Holmes </a:t>
            </a:r>
          </a:p>
          <a:p>
            <a:pPr>
              <a:buAutoNum type="arabicPeriod"/>
            </a:pP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Identifying Barriers – Alexandru Colan</a:t>
            </a:r>
          </a:p>
          <a:p>
            <a:pPr>
              <a:buAutoNum type="arabicPeriod"/>
            </a:pP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Solutions – Mohamed </a:t>
            </a:r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Takhekh</a:t>
            </a:r>
            <a:endParaRPr lang="en-GB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AutoNum type="arabicPeriod"/>
            </a:pP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Alternative Solutions – George </a:t>
            </a:r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Borzos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buAutoNum type="arabicPeriod"/>
            </a:pP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Conclusions – Gabriella</a:t>
            </a:r>
          </a:p>
          <a:p>
            <a:pPr>
              <a:buAutoNum type="arabicPeriod"/>
            </a:pP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References 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2490342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57A9D-6FDF-3AC7-A321-32023598AD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493" y="222677"/>
            <a:ext cx="10691265" cy="1371030"/>
          </a:xfrm>
        </p:spPr>
        <p:txBody>
          <a:bodyPr/>
          <a:lstStyle/>
          <a:p>
            <a:pPr marL="742950" indent="-742950">
              <a:buAutoNum type="arabicPeriod"/>
            </a:pPr>
            <a:r>
              <a:rPr lang="en-GB" b="1" dirty="0"/>
              <a:t>Introduction – Flight Foods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A49F94-EDA7-833B-0797-1370A9CBA6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493" y="2571524"/>
            <a:ext cx="10938400" cy="230716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/>
            <a:r>
              <a:rPr lang="en-GB" sz="2800" dirty="0">
                <a:solidFill>
                  <a:schemeClr val="tx1"/>
                </a:solidFill>
                <a:latin typeface="Arial"/>
                <a:cs typeface="Arial"/>
              </a:rPr>
              <a:t>COMPANY: Flight Foods Ltd.</a:t>
            </a:r>
          </a:p>
          <a:p>
            <a:pPr marL="342900" indent="-342900"/>
            <a:r>
              <a:rPr lang="en-GB" sz="2800" dirty="0">
                <a:solidFill>
                  <a:schemeClr val="tx1"/>
                </a:solidFill>
                <a:latin typeface="Arial"/>
                <a:cs typeface="Arial"/>
              </a:rPr>
              <a:t>STRUCTURE: Medium sized company</a:t>
            </a:r>
          </a:p>
          <a:p>
            <a:pPr marL="342900" indent="-342900"/>
            <a:r>
              <a:rPr lang="en-GB" sz="2800" dirty="0">
                <a:solidFill>
                  <a:schemeClr val="tx1"/>
                </a:solidFill>
                <a:latin typeface="Arial"/>
                <a:cs typeface="Arial"/>
              </a:rPr>
              <a:t>OBJECTIVES: Manufacture &amp; sale of ready meals to airlines</a:t>
            </a:r>
          </a:p>
          <a:p>
            <a:pPr marL="342900" indent="-342900"/>
            <a:r>
              <a:rPr lang="en-GB" sz="2800" dirty="0">
                <a:solidFill>
                  <a:schemeClr val="tx1"/>
                </a:solidFill>
                <a:latin typeface="Arial"/>
                <a:cs typeface="Arial"/>
              </a:rPr>
              <a:t>PROBLEMS: Number of Issues Facing Flight Foods</a:t>
            </a: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9B9E394-8628-86EB-2ABD-E7E22A237C1E}"/>
              </a:ext>
            </a:extLst>
          </p:cNvPr>
          <p:cNvSpPr txBox="1"/>
          <p:nvPr/>
        </p:nvSpPr>
        <p:spPr>
          <a:xfrm>
            <a:off x="1379061" y="5240594"/>
            <a:ext cx="109210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“Meaning is in people, not in words” (Berlo, 1960)</a:t>
            </a:r>
          </a:p>
        </p:txBody>
      </p:sp>
    </p:spTree>
    <p:extLst>
      <p:ext uri="{BB962C8B-B14F-4D97-AF65-F5344CB8AC3E}">
        <p14:creationId xmlns:p14="http://schemas.microsoft.com/office/powerpoint/2010/main" val="38078203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2A59FC-0815-D592-232E-A93FCB2D4E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278" y="317822"/>
            <a:ext cx="10219383" cy="1371030"/>
          </a:xfrm>
        </p:spPr>
        <p:txBody>
          <a:bodyPr/>
          <a:lstStyle/>
          <a:p>
            <a:r>
              <a:rPr lang="en-GB" b="1" dirty="0">
                <a:latin typeface="Univers Condensed"/>
                <a:cs typeface="Arial"/>
              </a:rPr>
              <a:t>2. Identifying Barriers</a:t>
            </a:r>
            <a:br>
              <a:rPr lang="en-GB" dirty="0">
                <a:latin typeface="Univers Condensed"/>
                <a:cs typeface="Arial"/>
              </a:rPr>
            </a:br>
            <a:endParaRPr lang="en-GB" sz="2400" b="1" dirty="0">
              <a:latin typeface="Arial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33E3A-97C7-F640-F292-E41C947079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712" y="1967792"/>
            <a:ext cx="11484010" cy="476718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3200" dirty="0">
              <a:latin typeface="Arial"/>
              <a:cs typeface="Arial"/>
            </a:endParaRPr>
          </a:p>
          <a:p>
            <a:endParaRPr lang="en-GB" sz="3200" dirty="0">
              <a:latin typeface="Calisto MT" panose="02040603050505030304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021E601-61F4-C4FF-929A-703D7190E3DE}"/>
              </a:ext>
            </a:extLst>
          </p:cNvPr>
          <p:cNvSpPr txBox="1"/>
          <p:nvPr/>
        </p:nvSpPr>
        <p:spPr>
          <a:xfrm>
            <a:off x="381645" y="2169324"/>
            <a:ext cx="5692877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AutoNum type="arabicPeriod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LANGUAGE BARRIERS: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NOISE BARRIERS: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AGE GAPS AND ATTITUDES: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CULTURAL: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KNOWLEDGE: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(Jelani &amp; Nordin, 2019)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7" name="Graphic 6" descr="A bored face">
            <a:extLst>
              <a:ext uri="{FF2B5EF4-FFF2-40B4-BE49-F238E27FC236}">
                <a16:creationId xmlns:a16="http://schemas.microsoft.com/office/drawing/2014/main" id="{04EF5981-3D03-B6B2-8047-A9422067CA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79619" y="3002912"/>
            <a:ext cx="2642134" cy="2889835"/>
          </a:xfrm>
          <a:prstGeom prst="rect">
            <a:avLst/>
          </a:prstGeom>
        </p:spPr>
      </p:pic>
      <p:pic>
        <p:nvPicPr>
          <p:cNvPr id="10" name="Graphic 9" descr="Elongated speech bubble">
            <a:extLst>
              <a:ext uri="{FF2B5EF4-FFF2-40B4-BE49-F238E27FC236}">
                <a16:creationId xmlns:a16="http://schemas.microsoft.com/office/drawing/2014/main" id="{325A02A5-741C-BB21-DC4C-FFFAAD2B618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326850" y="3002912"/>
            <a:ext cx="2353872" cy="195386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9C60E69-D3AA-8ADB-7979-F1477699857B}"/>
              </a:ext>
            </a:extLst>
          </p:cNvPr>
          <p:cNvSpPr txBox="1"/>
          <p:nvPr/>
        </p:nvSpPr>
        <p:spPr>
          <a:xfrm>
            <a:off x="9939079" y="3518181"/>
            <a:ext cx="11294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  <a:r>
              <a:rPr lang="en-GB" sz="2400" b="1" dirty="0"/>
              <a:t>!!!!!!!!!!</a:t>
            </a:r>
          </a:p>
        </p:txBody>
      </p:sp>
    </p:spTree>
    <p:extLst>
      <p:ext uri="{BB962C8B-B14F-4D97-AF65-F5344CB8AC3E}">
        <p14:creationId xmlns:p14="http://schemas.microsoft.com/office/powerpoint/2010/main" val="24363974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D0BCA8-9E5E-C86A-B6CD-DB81468F81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28" y="478574"/>
            <a:ext cx="10691265" cy="1371030"/>
          </a:xfrm>
        </p:spPr>
        <p:txBody>
          <a:bodyPr/>
          <a:lstStyle/>
          <a:p>
            <a:r>
              <a:rPr lang="en-GB" b="1" dirty="0"/>
              <a:t>3. Solutions: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7506FF-BE91-71F5-A7E9-5BC668B63D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5269" y="1849604"/>
            <a:ext cx="8819832" cy="4847033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endParaRPr lang="en-GB" sz="2800" dirty="0">
              <a:solidFill>
                <a:srgbClr val="0070C0"/>
              </a:solidFill>
              <a:latin typeface="Arial"/>
              <a:cs typeface="Arial"/>
            </a:endParaRPr>
          </a:p>
          <a:p>
            <a:r>
              <a:rPr lang="en-GB" sz="2800" dirty="0">
                <a:solidFill>
                  <a:schemeClr val="tx1"/>
                </a:solidFill>
                <a:latin typeface="Arial"/>
                <a:cs typeface="Arial"/>
              </a:rPr>
              <a:t>Language Barriers – Signs – Words and Pictures </a:t>
            </a:r>
          </a:p>
          <a:p>
            <a:r>
              <a:rPr lang="en-GB" sz="2800" dirty="0">
                <a:solidFill>
                  <a:schemeClr val="tx1"/>
                </a:solidFill>
                <a:latin typeface="Arial"/>
                <a:cs typeface="Arial"/>
              </a:rPr>
              <a:t>Noisey Machinery – Replace Machinery</a:t>
            </a:r>
          </a:p>
          <a:p>
            <a:r>
              <a:rPr lang="en-GB" sz="2800" dirty="0">
                <a:solidFill>
                  <a:schemeClr val="tx1"/>
                </a:solidFill>
                <a:latin typeface="Arial"/>
                <a:cs typeface="Arial"/>
              </a:rPr>
              <a:t>Generational Gap – Working Pairs – Clear Expectations</a:t>
            </a:r>
          </a:p>
          <a:p>
            <a:r>
              <a:rPr lang="en-GB" sz="2800" dirty="0">
                <a:solidFill>
                  <a:schemeClr val="tx1"/>
                </a:solidFill>
                <a:latin typeface="Arial"/>
                <a:cs typeface="Arial"/>
              </a:rPr>
              <a:t>Cultural Differences – Use uniformed acceptable instructions</a:t>
            </a:r>
          </a:p>
          <a:p>
            <a:r>
              <a:rPr lang="en-GB" sz="280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Knowledge – Consider Retraining</a:t>
            </a:r>
          </a:p>
          <a:p>
            <a:pPr marL="0" indent="0">
              <a:buNone/>
            </a:pPr>
            <a:endParaRPr lang="en-GB" sz="900" i="1" dirty="0">
              <a:solidFill>
                <a:schemeClr val="tx1"/>
              </a:solidFill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sz="280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A mutual understandable language is essential in business communication (Psychology and Education Journal, 2025)</a:t>
            </a:r>
          </a:p>
          <a:p>
            <a:endParaRPr lang="en-GB" sz="2800" dirty="0">
              <a:solidFill>
                <a:srgbClr val="0070C0"/>
              </a:solidFill>
              <a:latin typeface="Arial"/>
              <a:ea typeface="+mn-lt"/>
              <a:cs typeface="Arial"/>
            </a:endParaRPr>
          </a:p>
          <a:p>
            <a:endParaRPr lang="en-GB" sz="2800" dirty="0">
              <a:solidFill>
                <a:srgbClr val="0070C0"/>
              </a:solidFill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  <a:latin typeface="Arial"/>
              <a:ea typeface="+mn-lt"/>
              <a:cs typeface="+mn-lt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3CE9D-563C-AF83-4873-44A2EF7AC6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2C40B-84B1-4058-8807-83A0EEF623FD}" type="datetime1">
              <a:rPr lang="en-US"/>
              <a:t>12/4/2025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03A3CF-1C06-5F21-743C-3038B855F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A2CBE6-3648-2D4C-630E-E8129E949F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5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895084A-D097-7920-17B0-BBB2C79908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70704" y="2526339"/>
            <a:ext cx="2785158" cy="3188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61385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D77A1-DDB2-C002-6F3E-F1CA95BA56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857" y="541048"/>
            <a:ext cx="8761413" cy="706964"/>
          </a:xfrm>
        </p:spPr>
        <p:txBody>
          <a:bodyPr/>
          <a:lstStyle/>
          <a:p>
            <a:r>
              <a:rPr lang="en-GB" b="1" dirty="0"/>
              <a:t>4. Alternative Solutions: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4F9F54-2BAC-3CA8-19A1-DFEF621819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00487" y="2386189"/>
            <a:ext cx="6288065" cy="420243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Sign Language in the work-place. </a:t>
            </a:r>
            <a:endParaRPr lang="en-US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Translation Devices.</a:t>
            </a:r>
          </a:p>
          <a:p>
            <a:endParaRPr lang="en-GB" sz="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(HumanFocus, 2025)</a:t>
            </a:r>
          </a:p>
          <a:p>
            <a:pPr marL="0" indent="0">
              <a:buNone/>
            </a:pPr>
            <a:br>
              <a:rPr lang="en-GB" dirty="0">
                <a:latin typeface="Arial"/>
                <a:cs typeface="Arial"/>
              </a:rPr>
            </a:br>
            <a:endParaRPr lang="en-GB" dirty="0">
              <a:latin typeface="Arial"/>
              <a:cs typeface="Arial"/>
            </a:endParaRPr>
          </a:p>
        </p:txBody>
      </p:sp>
      <p:pic>
        <p:nvPicPr>
          <p:cNvPr id="10" name="Picture 9" descr="A poster showing how to do a construction worker's work&#10;&#10;AI-generated content may be incorrect.">
            <a:extLst>
              <a:ext uri="{FF2B5EF4-FFF2-40B4-BE49-F238E27FC236}">
                <a16:creationId xmlns:a16="http://schemas.microsoft.com/office/drawing/2014/main" id="{B9AD82E2-9107-7778-A887-8F59E40F51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857" y="2225039"/>
            <a:ext cx="2986712" cy="452474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1E5BA1D-6860-781F-B675-2B2F849CE3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00487" y="4381848"/>
            <a:ext cx="7355933" cy="2206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59494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2C5C8-6F9E-E747-6787-B68AFF461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2838" y="796687"/>
            <a:ext cx="8761413" cy="706964"/>
          </a:xfrm>
        </p:spPr>
        <p:txBody>
          <a:bodyPr/>
          <a:lstStyle/>
          <a:p>
            <a:r>
              <a:rPr lang="en-GB" b="1" dirty="0"/>
              <a:t>5. Conclusions: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5E45CB-6CA7-8711-C60C-11D6EEEF04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22" y="2659220"/>
            <a:ext cx="10691265" cy="1844359"/>
          </a:xfrm>
          <a:ln>
            <a:solidFill>
              <a:schemeClr val="bg1"/>
            </a:solidFill>
          </a:ln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2800" dirty="0">
                <a:solidFill>
                  <a:srgbClr val="0070C0"/>
                </a:solidFill>
                <a:latin typeface="Arial"/>
                <a:cs typeface="Arial"/>
              </a:rPr>
              <a:t>Using signs in different languages and also use illustrations.</a:t>
            </a:r>
          </a:p>
          <a:p>
            <a:r>
              <a:rPr lang="en-GB" sz="2800" dirty="0">
                <a:solidFill>
                  <a:srgbClr val="0070C0"/>
                </a:solidFill>
                <a:latin typeface="Arial"/>
                <a:cs typeface="Arial"/>
              </a:rPr>
              <a:t>Replace some of the noisier machines or introduce sign language.</a:t>
            </a:r>
          </a:p>
          <a:p>
            <a:r>
              <a:rPr lang="en-GB" sz="2800" dirty="0">
                <a:solidFill>
                  <a:srgbClr val="0070C0"/>
                </a:solidFill>
                <a:latin typeface="Arial"/>
                <a:cs typeface="Arial"/>
              </a:rPr>
              <a:t>Separate age groups from one another.</a:t>
            </a:r>
          </a:p>
          <a:p>
            <a:r>
              <a:rPr lang="en-GB" sz="2800" dirty="0">
                <a:solidFill>
                  <a:srgbClr val="0070C0"/>
                </a:solidFill>
                <a:latin typeface="Arial"/>
                <a:cs typeface="Arial"/>
              </a:rPr>
              <a:t>Retraining where it may be necessary.</a:t>
            </a:r>
            <a:endParaRPr lang="en-GB" sz="2800" dirty="0">
              <a:solidFill>
                <a:srgbClr val="0070C0"/>
              </a:solidFill>
            </a:endParaRPr>
          </a:p>
          <a:p>
            <a:endParaRPr lang="en-GB" sz="3200" dirty="0">
              <a:solidFill>
                <a:srgbClr val="0070C0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GB" dirty="0">
              <a:solidFill>
                <a:srgbClr val="000000"/>
              </a:solidFill>
              <a:latin typeface="Calisto MT" panose="02040603050505030304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878653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233CC2-F461-07B3-E84E-F8B2DF8425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1110" y="679572"/>
            <a:ext cx="10680968" cy="691409"/>
          </a:xfrm>
        </p:spPr>
        <p:txBody>
          <a:bodyPr>
            <a:normAutofit/>
          </a:bodyPr>
          <a:lstStyle/>
          <a:p>
            <a:r>
              <a:rPr lang="en-GB" b="1" dirty="0"/>
              <a:t>6. References: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1FC783-5D5F-AD05-3AE7-6EF26081B1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16" y="2581687"/>
            <a:ext cx="10758058" cy="3962550"/>
          </a:xfrm>
          <a:ln>
            <a:solidFill>
              <a:srgbClr val="4472C4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800" dirty="0">
                <a:latin typeface="Arial"/>
                <a:cs typeface="Arial"/>
              </a:rPr>
              <a:t>Berlo, D.K., 1960. </a:t>
            </a:r>
            <a:r>
              <a:rPr lang="en-GB" sz="1800" i="1" dirty="0">
                <a:latin typeface="Arial"/>
                <a:cs typeface="Arial"/>
              </a:rPr>
              <a:t>The Process of Communication: An Introduction to Theory and Practice. </a:t>
            </a:r>
            <a:r>
              <a:rPr lang="en-GB" sz="1800" dirty="0">
                <a:latin typeface="Arial"/>
                <a:cs typeface="Arial"/>
              </a:rPr>
              <a:t>New York: Holt, Rinehart and </a:t>
            </a:r>
            <a:r>
              <a:rPr lang="en-GB" dirty="0">
                <a:latin typeface="Arial"/>
                <a:cs typeface="Arial"/>
              </a:rPr>
              <a:t>W</a:t>
            </a:r>
            <a:r>
              <a:rPr lang="en-GB" sz="1800" dirty="0">
                <a:latin typeface="Arial"/>
                <a:cs typeface="Arial"/>
              </a:rPr>
              <a:t>inston.</a:t>
            </a:r>
          </a:p>
          <a:p>
            <a:pPr marL="0" indent="0">
              <a:buNone/>
            </a:pPr>
            <a:r>
              <a:rPr lang="en-GB" dirty="0">
                <a:latin typeface="Arial"/>
                <a:cs typeface="Arial"/>
              </a:rPr>
              <a:t>Jelani, F. Nordin, N.S, 2019. </a:t>
            </a:r>
            <a:r>
              <a:rPr lang="en-GB" i="1" dirty="0">
                <a:latin typeface="Arial"/>
                <a:cs typeface="Arial"/>
              </a:rPr>
              <a:t>Barriers to effective communication at the workplace: language barrier and physical environment.</a:t>
            </a:r>
            <a:r>
              <a:rPr lang="en-GB" dirty="0">
                <a:latin typeface="Arial"/>
                <a:cs typeface="Arial"/>
              </a:rPr>
              <a:t> International Journal of Modern Languages and Applied Linguistics, 3(2), pp.9-18.</a:t>
            </a:r>
            <a:endParaRPr lang="en-GB" sz="18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Shannon and Weaver Model of Communication at Work. 2025. HumanFocus. Available at: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https://humanfocus.co.uk/blog/the-shannon-and-weaver-model-of-communication-at-work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 (Accessed 4 Dec. 2025).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Psychology and Education Journal (2025)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Intercultural Business Communicatio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n: The Implications of Language Barriers.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Intercultural Business Communication: The Implications of Language Barriers | Psychology and Education Journal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 on 4 December 2025)</a:t>
            </a:r>
            <a:endParaRPr lang="en-GB" sz="18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E4555D-B293-8925-F9EB-7E862A0843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8C6F7-69D5-441D-B39D-76D50228C48F}" type="datetime1">
              <a:rPr lang="en-US"/>
              <a:t>12/4/2025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55958D-D376-CDEC-26BB-9322C3D330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F9B88C-32FA-FFAD-66A6-E8B61D9EE7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67018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210</TotalTime>
  <Words>428</Words>
  <Application>Microsoft Office PowerPoint</Application>
  <PresentationFormat>Widescreen</PresentationFormat>
  <Paragraphs>64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Calisto MT</vt:lpstr>
      <vt:lpstr>Century Gothic</vt:lpstr>
      <vt:lpstr>Univers Condensed</vt:lpstr>
      <vt:lpstr>Wingdings 3</vt:lpstr>
      <vt:lpstr>Ion Boardroom</vt:lpstr>
      <vt:lpstr> Effective  Teamwork and Communication Group presentation: Assignment 2</vt:lpstr>
      <vt:lpstr>Overview</vt:lpstr>
      <vt:lpstr>Introduction – Flight Foods</vt:lpstr>
      <vt:lpstr>2. Identifying Barriers </vt:lpstr>
      <vt:lpstr>3. Solutions:</vt:lpstr>
      <vt:lpstr>4. Alternative Solutions:</vt:lpstr>
      <vt:lpstr>5. Conclusions:</vt:lpstr>
      <vt:lpstr>6. 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Michael Elkin</dc:creator>
  <cp:lastModifiedBy>Michael Elkin</cp:lastModifiedBy>
  <cp:revision>298</cp:revision>
  <dcterms:created xsi:type="dcterms:W3CDTF">2025-07-26T10:48:28Z</dcterms:created>
  <dcterms:modified xsi:type="dcterms:W3CDTF">2025-12-04T16:34:46Z</dcterms:modified>
</cp:coreProperties>
</file>