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notesMasterIdLst>
    <p:notesMasterId r:id="rId13"/>
  </p:notesMasterIdLst>
  <p:sldIdLst>
    <p:sldId id="256" r:id="rId2"/>
    <p:sldId id="257" r:id="rId3"/>
    <p:sldId id="270" r:id="rId4"/>
    <p:sldId id="259" r:id="rId5"/>
    <p:sldId id="269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75" d="100"/>
          <a:sy n="75" d="100"/>
        </p:scale>
        <p:origin x="90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57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685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067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907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06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331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507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1361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956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758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307239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8801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043130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6406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8784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773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8046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  <p:sldLayoutId id="2147483737" r:id="rId12"/>
    <p:sldLayoutId id="2147483738" r:id="rId13"/>
    <p:sldLayoutId id="2147483739" r:id="rId14"/>
    <p:sldLayoutId id="2147483740" r:id="rId15"/>
    <p:sldLayoutId id="214748374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c/conclusions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creativecommons.org/licenses/by-sa/3.0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5760" y="0"/>
            <a:ext cx="10424160" cy="4983797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Problem solving and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CODE: 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NAME: ILIE SUBTIREL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ID: 2508823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LECTURER:ANITA NAN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DD75EB9-6B69-8330-36A5-63BCD9D20254}"/>
              </a:ext>
            </a:extLst>
          </p:cNvPr>
          <p:cNvSpPr txBox="1"/>
          <p:nvPr/>
        </p:nvSpPr>
        <p:spPr>
          <a:xfrm>
            <a:off x="1687669" y="624110"/>
            <a:ext cx="4137059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1533BA-B671-1932-56BC-D6EADD1E7681}"/>
              </a:ext>
            </a:extLst>
          </p:cNvPr>
          <p:cNvSpPr txBox="1"/>
          <p:nvPr/>
        </p:nvSpPr>
        <p:spPr>
          <a:xfrm>
            <a:off x="721360" y="1404384"/>
            <a:ext cx="4496287" cy="46161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rgbClr val="000000"/>
                </a:solidFill>
              </a:rPr>
              <a:t>As a small, independent florist in </a:t>
            </a:r>
            <a:r>
              <a:rPr lang="en-US" b="1" dirty="0" err="1">
                <a:solidFill>
                  <a:srgbClr val="000000"/>
                </a:solidFill>
              </a:rPr>
              <a:t>Norwich,Green</a:t>
            </a:r>
            <a:r>
              <a:rPr lang="en-US" b="1" dirty="0">
                <a:solidFill>
                  <a:srgbClr val="000000"/>
                </a:solidFill>
              </a:rPr>
              <a:t> Haven Florist is  at a critical crossroads.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b="1" dirty="0">
                <a:solidFill>
                  <a:srgbClr val="000000"/>
                </a:solidFill>
              </a:rPr>
              <a:t>Despite a strong reputation for a large variety of flowers </a:t>
            </a:r>
            <a:r>
              <a:rPr lang="en-US" b="1" dirty="0" err="1">
                <a:solidFill>
                  <a:srgbClr val="000000"/>
                </a:solidFill>
              </a:rPr>
              <a:t>designes</a:t>
            </a:r>
            <a:r>
              <a:rPr lang="en-US" b="1" dirty="0">
                <a:solidFill>
                  <a:srgbClr val="000000"/>
                </a:solidFill>
              </a:rPr>
              <a:t> and </a:t>
            </a:r>
            <a:r>
              <a:rPr lang="en-US" b="1" dirty="0" err="1">
                <a:solidFill>
                  <a:srgbClr val="000000"/>
                </a:solidFill>
              </a:rPr>
              <a:t>suistenabel</a:t>
            </a:r>
            <a:r>
              <a:rPr lang="en-US" b="1" dirty="0">
                <a:solidFill>
                  <a:srgbClr val="000000"/>
                </a:solidFill>
              </a:rPr>
              <a:t> </a:t>
            </a:r>
            <a:r>
              <a:rPr lang="en-US" b="1" dirty="0" err="1">
                <a:solidFill>
                  <a:srgbClr val="000000"/>
                </a:solidFill>
              </a:rPr>
              <a:t>valiues,the</a:t>
            </a:r>
            <a:r>
              <a:rPr lang="en-US" b="1" dirty="0">
                <a:solidFill>
                  <a:srgbClr val="000000"/>
                </a:solidFill>
              </a:rPr>
              <a:t> business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b="1" dirty="0">
                <a:solidFill>
                  <a:srgbClr val="000000"/>
                </a:solidFill>
              </a:rPr>
              <a:t>Is facing a 30% decline in in-store sales due to shifting consumer behavior and local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b="1" dirty="0">
                <a:solidFill>
                  <a:srgbClr val="000000"/>
                </a:solidFill>
              </a:rPr>
              <a:t>This report identifies the root causes of this </a:t>
            </a:r>
            <a:r>
              <a:rPr lang="en-US" b="1" dirty="0" err="1">
                <a:solidFill>
                  <a:srgbClr val="000000"/>
                </a:solidFill>
              </a:rPr>
              <a:t>downturn,ranging</a:t>
            </a:r>
            <a:r>
              <a:rPr lang="en-US" b="1" dirty="0">
                <a:solidFill>
                  <a:srgbClr val="000000"/>
                </a:solidFill>
              </a:rPr>
              <a:t> from </a:t>
            </a:r>
            <a:r>
              <a:rPr lang="en-US" b="1" dirty="0" err="1">
                <a:solidFill>
                  <a:srgbClr val="000000"/>
                </a:solidFill>
              </a:rPr>
              <a:t>outdatet</a:t>
            </a:r>
            <a:r>
              <a:rPr lang="en-US" b="1" dirty="0">
                <a:solidFill>
                  <a:srgbClr val="000000"/>
                </a:solidFill>
              </a:rPr>
              <a:t> digital and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b="1" dirty="0">
                <a:solidFill>
                  <a:srgbClr val="000000"/>
                </a:solidFill>
              </a:rPr>
              <a:t>Infrastructure to rising operational overheads and aggressive new competition.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b="1" dirty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b="1" dirty="0">
              <a:solidFill>
                <a:srgbClr val="000000"/>
              </a:solidFill>
            </a:endParaRPr>
          </a:p>
        </p:txBody>
      </p:sp>
      <p:pic>
        <p:nvPicPr>
          <p:cNvPr id="5" name="Picture 4" descr="Outside of shop with varieties of plants">
            <a:extLst>
              <a:ext uri="{FF2B5EF4-FFF2-40B4-BE49-F238E27FC236}">
                <a16:creationId xmlns:a16="http://schemas.microsoft.com/office/drawing/2014/main" id="{4A32BBDD-4119-C484-7755-1782CF3521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31" r="14172" b="1"/>
          <a:stretch>
            <a:fillRect/>
          </a:stretch>
        </p:blipFill>
        <p:spPr>
          <a:xfrm>
            <a:off x="6091916" y="802059"/>
            <a:ext cx="5451627" cy="4933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4878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0702" y="1303528"/>
            <a:ext cx="9090595" cy="5554472"/>
          </a:xfrm>
        </p:spPr>
        <p:txBody>
          <a:bodyPr>
            <a:normAutofit/>
          </a:bodyPr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 2016 in Norwich UK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Liam 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Fresh floral arrangements, indoor plants ,</a:t>
            </a:r>
            <a:r>
              <a:rPr lang="en-GB" b="1" dirty="0" err="1"/>
              <a:t>sessonal</a:t>
            </a:r>
            <a:r>
              <a:rPr lang="en-GB" b="1" dirty="0"/>
              <a:t> gift baskets.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Strong community ties known for sourcing from local growers and supporting </a:t>
            </a:r>
            <a:r>
              <a:rPr lang="en-GB" b="1" dirty="0" err="1">
                <a:ea typeface="+mn-lt"/>
                <a:cs typeface="+mn-lt"/>
              </a:rPr>
              <a:t>neighborhood</a:t>
            </a:r>
            <a:r>
              <a:rPr lang="en-GB" b="1" dirty="0">
                <a:ea typeface="+mn-lt"/>
                <a:cs typeface="+mn-lt"/>
              </a:rPr>
              <a:t> events 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Since its start, GREEN HAVEN FLORISTS has been dedicated to bringing the beauty of nature into the homes of Norwich residents.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 Beyond just selling flowers, the company prioritizes an eco-friendly </a:t>
            </a: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     approach by </a:t>
            </a:r>
            <a:r>
              <a:rPr lang="en-GB" b="1" dirty="0" err="1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minimazing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 plastic waste and utilizing sustainable </a:t>
            </a: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      </a:t>
            </a:r>
            <a:r>
              <a:rPr lang="en-GB" b="1" dirty="0" err="1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packaging.Liam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 and Priya Patel have built the business on a foundation “quality over quantity “ ensuring every arrangement is </a:t>
            </a:r>
          </a:p>
          <a:p>
            <a:r>
              <a:rPr lang="en-GB" b="1" dirty="0" err="1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Handcarafted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 with seasonal bloom that last.</a:t>
            </a:r>
          </a:p>
          <a:p>
            <a:endParaRPr lang="en-GB" b="1" dirty="0">
              <a:solidFill>
                <a:srgbClr val="FF0000"/>
              </a:solidFill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3AABC-9034-B487-03B9-0B74CBB02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9285" y="85060"/>
            <a:ext cx="8995328" cy="1367820"/>
          </a:xfrm>
        </p:spPr>
        <p:txBody>
          <a:bodyPr/>
          <a:lstStyle/>
          <a:p>
            <a:r>
              <a:rPr lang="en-GB" dirty="0"/>
              <a:t>The nature and scope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6233D-C838-D2E6-2B28-B437CACA03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544" y="648586"/>
            <a:ext cx="11426456" cy="7208874"/>
          </a:xfrm>
        </p:spPr>
        <p:txBody>
          <a:bodyPr>
            <a:noAutofit/>
          </a:bodyPr>
          <a:lstStyle/>
          <a:p>
            <a:r>
              <a:rPr lang="en-GB" b="1" dirty="0"/>
              <a:t>5W2H</a:t>
            </a:r>
          </a:p>
          <a:p>
            <a:endParaRPr lang="en-GB" b="1" dirty="0"/>
          </a:p>
          <a:p>
            <a:r>
              <a:rPr lang="en-GB" b="1" dirty="0"/>
              <a:t>What: A 30% decline in in-store sales and a significant downturn in revenue and foot traffic.</a:t>
            </a:r>
          </a:p>
          <a:p>
            <a:r>
              <a:rPr lang="en-GB" b="1" dirty="0"/>
              <a:t>Who: Green Haven Florists (Liam and Priya Patel),impacted by long –time costumers switching to large online retails and new local competitors </a:t>
            </a:r>
          </a:p>
          <a:p>
            <a:r>
              <a:rPr lang="en-GB" b="1" dirty="0" err="1"/>
              <a:t>Where:Norwich,UK;specifically</a:t>
            </a:r>
            <a:r>
              <a:rPr lang="en-GB" b="1" dirty="0"/>
              <a:t> a high street location experiencing reduced activity due to nearby business closures.</a:t>
            </a:r>
          </a:p>
          <a:p>
            <a:r>
              <a:rPr lang="en-GB" b="1" dirty="0" err="1"/>
              <a:t>When:Over</a:t>
            </a:r>
            <a:r>
              <a:rPr lang="en-GB" b="1" dirty="0"/>
              <a:t> the past 12 months </a:t>
            </a:r>
          </a:p>
          <a:p>
            <a:r>
              <a:rPr lang="en-GB" b="1" dirty="0" err="1"/>
              <a:t>Why:A</a:t>
            </a:r>
            <a:r>
              <a:rPr lang="en-GB" b="1" dirty="0"/>
              <a:t> shift toward online shopping, rising operational costs (inflation /</a:t>
            </a:r>
            <a:r>
              <a:rPr lang="en-GB" b="1" dirty="0" err="1"/>
              <a:t>supplay</a:t>
            </a:r>
            <a:r>
              <a:rPr lang="en-GB" b="1" dirty="0"/>
              <a:t> chain),an outdated </a:t>
            </a:r>
            <a:r>
              <a:rPr lang="en-GB" b="1" dirty="0" err="1"/>
              <a:t>website,and</a:t>
            </a:r>
            <a:r>
              <a:rPr lang="en-GB" b="1" dirty="0"/>
              <a:t> </a:t>
            </a:r>
            <a:r>
              <a:rPr lang="en-GB" b="1" dirty="0" err="1"/>
              <a:t>intensifing</a:t>
            </a:r>
            <a:r>
              <a:rPr lang="en-GB" b="1" dirty="0"/>
              <a:t> competition from a trendy boutique and a national chain.</a:t>
            </a:r>
          </a:p>
          <a:p>
            <a:r>
              <a:rPr lang="en-GB" b="1" dirty="0" err="1"/>
              <a:t>How:Identifing</a:t>
            </a:r>
            <a:r>
              <a:rPr lang="en-GB" b="1" dirty="0"/>
              <a:t> the specific </a:t>
            </a:r>
            <a:r>
              <a:rPr lang="en-GB" b="1" dirty="0" err="1"/>
              <a:t>stratetgy</a:t>
            </a:r>
            <a:r>
              <a:rPr lang="en-GB" b="1" dirty="0"/>
              <a:t> or action needed to solve the problem listed under “Why”(like the outdated website).</a:t>
            </a:r>
          </a:p>
          <a:p>
            <a:r>
              <a:rPr lang="en-GB" b="1" dirty="0"/>
              <a:t>How much: Resource requirements the specific financial </a:t>
            </a:r>
            <a:r>
              <a:rPr lang="en-GB" b="1" dirty="0" err="1"/>
              <a:t>budget,time,and</a:t>
            </a:r>
            <a:r>
              <a:rPr lang="en-GB" b="1" dirty="0"/>
              <a:t> labour necessary to execute the plan.</a:t>
            </a:r>
          </a:p>
          <a:p>
            <a:r>
              <a:rPr lang="en-GB" b="1" dirty="0"/>
              <a:t>  </a:t>
            </a:r>
            <a:r>
              <a:rPr lang="en-GB" sz="1800" b="1" dirty="0"/>
              <a:t>Also Measurable Targets the </a:t>
            </a:r>
            <a:r>
              <a:rPr lang="en-GB" sz="1800" b="1" dirty="0" err="1"/>
              <a:t>numrerical</a:t>
            </a:r>
            <a:r>
              <a:rPr lang="en-GB" sz="1800" b="1" dirty="0"/>
              <a:t> goals or (Key Performance Indicators) </a:t>
            </a:r>
          </a:p>
          <a:p>
            <a:pPr marL="0" indent="0">
              <a:buNone/>
            </a:pPr>
            <a:r>
              <a:rPr lang="en-GB" b="1" dirty="0"/>
              <a:t>      used to evaluate </a:t>
            </a:r>
            <a:r>
              <a:rPr lang="en-GB" b="1" dirty="0" err="1"/>
              <a:t>success,such</a:t>
            </a:r>
            <a:r>
              <a:rPr lang="en-GB" b="1" dirty="0"/>
              <a:t> as a percentage increase in revenue or a </a:t>
            </a:r>
          </a:p>
          <a:p>
            <a:pPr marL="0" indent="0">
              <a:buNone/>
            </a:pPr>
            <a:r>
              <a:rPr lang="en-GB" b="1" dirty="0"/>
              <a:t>      specific number of new costumers.</a:t>
            </a:r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8478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97874" y="944880"/>
            <a:ext cx="9915297" cy="5913120"/>
          </a:xfrm>
        </p:spPr>
        <p:txBody>
          <a:bodyPr>
            <a:normAutofit/>
          </a:bodyPr>
          <a:lstStyle/>
          <a:p>
            <a:r>
              <a:rPr lang="en-GB" b="1" dirty="0"/>
              <a:t>POLITICAL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Governement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policy,stability,foreign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trade </a:t>
            </a:r>
            <a:r>
              <a:rPr lang="en-GB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reglation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,and tax policies.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b="1" dirty="0" err="1">
                <a:solidFill>
                  <a:schemeClr val="tx1"/>
                </a:solidFill>
              </a:rPr>
              <a:t>Envioramental</a:t>
            </a:r>
            <a:r>
              <a:rPr lang="en-GB" b="1" dirty="0">
                <a:solidFill>
                  <a:schemeClr val="tx1"/>
                </a:solidFill>
              </a:rPr>
              <a:t> and Green </a:t>
            </a:r>
            <a:r>
              <a:rPr lang="en-GB" b="1" dirty="0" err="1">
                <a:solidFill>
                  <a:schemeClr val="tx1"/>
                </a:solidFill>
              </a:rPr>
              <a:t>Regulation,Labor</a:t>
            </a:r>
            <a:r>
              <a:rPr lang="en-GB" b="1" dirty="0">
                <a:solidFill>
                  <a:schemeClr val="tx1"/>
                </a:solidFill>
              </a:rPr>
              <a:t> laws and Minimum wage.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/>
              <a:t>ECONOMIC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b="1" dirty="0" err="1"/>
              <a:t>Inflation,interest</a:t>
            </a:r>
            <a:r>
              <a:rPr lang="en-GB" b="1" dirty="0"/>
              <a:t> </a:t>
            </a:r>
            <a:r>
              <a:rPr lang="en-GB" b="1" dirty="0" err="1"/>
              <a:t>rates,exachnge</a:t>
            </a:r>
            <a:r>
              <a:rPr lang="en-GB" b="1" dirty="0"/>
              <a:t> </a:t>
            </a:r>
            <a:r>
              <a:rPr lang="en-GB" b="1" dirty="0" err="1"/>
              <a:t>rates,and</a:t>
            </a:r>
            <a:r>
              <a:rPr lang="en-GB" b="1" dirty="0"/>
              <a:t> economic growth rates.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b="1" dirty="0"/>
              <a:t>Consumer disposable </a:t>
            </a:r>
            <a:r>
              <a:rPr lang="en-GB" b="1" dirty="0" err="1"/>
              <a:t>income,Growing</a:t>
            </a:r>
            <a:r>
              <a:rPr lang="en-GB" b="1" dirty="0"/>
              <a:t> consumer preference.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SOCIAL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b="1" dirty="0"/>
              <a:t>Population </a:t>
            </a:r>
            <a:r>
              <a:rPr lang="en-GB" b="1" dirty="0" err="1"/>
              <a:t>demographic,cultural</a:t>
            </a:r>
            <a:r>
              <a:rPr lang="en-GB" b="1" dirty="0"/>
              <a:t> trends ,lifestyle attitudes.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b="1" dirty="0"/>
              <a:t>Impact of social </a:t>
            </a:r>
            <a:r>
              <a:rPr lang="en-GB" b="1" dirty="0" err="1"/>
              <a:t>media,Buying</a:t>
            </a:r>
            <a:r>
              <a:rPr lang="en-GB" b="1" dirty="0"/>
              <a:t> habits and gift culture.</a:t>
            </a:r>
          </a:p>
          <a:p>
            <a:r>
              <a:rPr lang="en-GB" b="1" dirty="0" err="1"/>
              <a:t>IBISWrold</a:t>
            </a:r>
            <a:r>
              <a:rPr lang="en-GB" b="1" dirty="0"/>
              <a:t>.(2023)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6598" y="1264554"/>
            <a:ext cx="9634011" cy="55934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TECHNOLOGICAL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dirty="0" err="1"/>
              <a:t>Innovation,automation,research</a:t>
            </a:r>
            <a:r>
              <a:rPr lang="en-GB" b="1" dirty="0"/>
              <a:t> and development(R&amp;D),and technology awareness.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dirty="0"/>
              <a:t>Social  media </a:t>
            </a:r>
            <a:r>
              <a:rPr lang="en-GB" b="1" dirty="0" err="1"/>
              <a:t>marketing&amp;ai,E-commerce</a:t>
            </a:r>
            <a:r>
              <a:rPr lang="en-GB" b="1" dirty="0"/>
              <a:t> and Mobile apps.</a:t>
            </a:r>
          </a:p>
          <a:p>
            <a:pPr marL="0" indent="0">
              <a:buNone/>
            </a:pPr>
            <a:r>
              <a:rPr lang="en-GB" b="1" dirty="0"/>
              <a:t>LEGAL                                                                                          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dirty="0"/>
              <a:t>Employment </a:t>
            </a:r>
            <a:r>
              <a:rPr lang="en-GB" b="1" dirty="0" err="1"/>
              <a:t>laws,health</a:t>
            </a:r>
            <a:r>
              <a:rPr lang="en-GB" b="1" dirty="0"/>
              <a:t> and </a:t>
            </a:r>
            <a:r>
              <a:rPr lang="en-GB" b="1" dirty="0" err="1"/>
              <a:t>safety,consumer</a:t>
            </a:r>
            <a:r>
              <a:rPr lang="en-GB" b="1" dirty="0"/>
              <a:t> </a:t>
            </a:r>
            <a:r>
              <a:rPr lang="en-GB" b="1" dirty="0" err="1"/>
              <a:t>protection,and</a:t>
            </a:r>
            <a:r>
              <a:rPr lang="en-GB" b="1" dirty="0"/>
              <a:t> data security regulation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dirty="0"/>
              <a:t>Intellectual property(IP) </a:t>
            </a:r>
            <a:r>
              <a:rPr lang="en-GB" b="1" dirty="0" err="1"/>
              <a:t>right,Consumer</a:t>
            </a:r>
            <a:r>
              <a:rPr lang="en-GB" b="1" dirty="0"/>
              <a:t> rights and returns policy.</a:t>
            </a:r>
          </a:p>
          <a:p>
            <a:pPr marL="0" indent="0">
              <a:buNone/>
            </a:pPr>
            <a:r>
              <a:rPr lang="en-GB" b="1" dirty="0"/>
              <a:t>                                                                              Gov.uk.(2024)</a:t>
            </a:r>
          </a:p>
          <a:p>
            <a:pPr marL="0" indent="0">
              <a:buNone/>
            </a:pPr>
            <a:r>
              <a:rPr lang="en-GB" b="1" dirty="0"/>
              <a:t>ENVIRONMENTAL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dirty="0"/>
              <a:t>Climate </a:t>
            </a:r>
            <a:r>
              <a:rPr lang="en-GB" b="1" dirty="0" err="1"/>
              <a:t>change,sustainability,envioramental</a:t>
            </a:r>
            <a:r>
              <a:rPr lang="en-GB" b="1" dirty="0"/>
              <a:t> </a:t>
            </a:r>
            <a:r>
              <a:rPr lang="en-GB" b="1" dirty="0" err="1"/>
              <a:t>regulations,and</a:t>
            </a:r>
            <a:r>
              <a:rPr lang="en-GB" b="1" dirty="0"/>
              <a:t> carbon footprint targets.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dirty="0" err="1"/>
              <a:t>Suistainable</a:t>
            </a:r>
            <a:r>
              <a:rPr lang="en-GB" b="1" dirty="0"/>
              <a:t> sourcing and fair trade ,Waste management and composting.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>
            <a:normAutofit/>
          </a:bodyPr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3" y="1163632"/>
            <a:ext cx="11003868" cy="4717290"/>
          </a:xfrm>
        </p:spPr>
        <p:txBody>
          <a:bodyPr anchor="ctr">
            <a:normAutofit/>
          </a:bodyPr>
          <a:lstStyle/>
          <a:p>
            <a:endParaRPr lang="en-US" sz="180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4724DE6C-894A-678B-F4F1-6FB47B2BA391}"/>
              </a:ext>
            </a:extLst>
          </p:cNvPr>
          <p:cNvSpPr/>
          <p:nvPr/>
        </p:nvSpPr>
        <p:spPr>
          <a:xfrm>
            <a:off x="9687560" y="2920082"/>
            <a:ext cx="2504440" cy="92919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Decline in sales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96486425-CE31-D4B6-4CA8-BB387F592324}"/>
              </a:ext>
            </a:extLst>
          </p:cNvPr>
          <p:cNvCxnSpPr>
            <a:cxnSpLocks/>
          </p:cNvCxnSpPr>
          <p:nvPr/>
        </p:nvCxnSpPr>
        <p:spPr>
          <a:xfrm>
            <a:off x="2387600" y="3443826"/>
            <a:ext cx="729488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99E55AFB-4F3A-E388-56D1-907542BE7CBF}"/>
              </a:ext>
            </a:extLst>
          </p:cNvPr>
          <p:cNvSpPr/>
          <p:nvPr/>
        </p:nvSpPr>
        <p:spPr>
          <a:xfrm>
            <a:off x="6258560" y="1187144"/>
            <a:ext cx="1808480" cy="36575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Process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3C8E0AE-3B45-4AF2-526D-C907DDDA75B3}"/>
              </a:ext>
            </a:extLst>
          </p:cNvPr>
          <p:cNvCxnSpPr>
            <a:cxnSpLocks/>
          </p:cNvCxnSpPr>
          <p:nvPr/>
        </p:nvCxnSpPr>
        <p:spPr>
          <a:xfrm>
            <a:off x="7162800" y="1576415"/>
            <a:ext cx="1280160" cy="182865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2DFD937-EDE9-0F2A-C97B-CE0DA7B2CD58}"/>
              </a:ext>
            </a:extLst>
          </p:cNvPr>
          <p:cNvCxnSpPr>
            <a:cxnSpLocks/>
          </p:cNvCxnSpPr>
          <p:nvPr/>
        </p:nvCxnSpPr>
        <p:spPr>
          <a:xfrm>
            <a:off x="2731952" y="1600755"/>
            <a:ext cx="895168" cy="18043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E124A8AC-71FD-CC2F-F3B6-D904A1FF4A3B}"/>
              </a:ext>
            </a:extLst>
          </p:cNvPr>
          <p:cNvCxnSpPr>
            <a:cxnSpLocks/>
          </p:cNvCxnSpPr>
          <p:nvPr/>
        </p:nvCxnSpPr>
        <p:spPr>
          <a:xfrm flipH="1">
            <a:off x="2392680" y="3405074"/>
            <a:ext cx="1234440" cy="21143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9D40B45D-6949-B819-5BA8-0CC2B1A4D3A6}"/>
              </a:ext>
            </a:extLst>
          </p:cNvPr>
          <p:cNvCxnSpPr>
            <a:cxnSpLocks/>
          </p:cNvCxnSpPr>
          <p:nvPr/>
        </p:nvCxnSpPr>
        <p:spPr>
          <a:xfrm flipH="1">
            <a:off x="7162800" y="3428586"/>
            <a:ext cx="1280160" cy="21390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0477519C-27A7-4164-CEDD-4CA0FC0ABC9F}"/>
              </a:ext>
            </a:extLst>
          </p:cNvPr>
          <p:cNvSpPr/>
          <p:nvPr/>
        </p:nvSpPr>
        <p:spPr>
          <a:xfrm>
            <a:off x="2042160" y="5464050"/>
            <a:ext cx="1513840" cy="38827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Place</a:t>
            </a:r>
          </a:p>
        </p:txBody>
      </p: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FD8843FD-3A03-53E5-C1CA-0CC403674EA0}"/>
              </a:ext>
            </a:extLst>
          </p:cNvPr>
          <p:cNvSpPr/>
          <p:nvPr/>
        </p:nvSpPr>
        <p:spPr>
          <a:xfrm>
            <a:off x="6258560" y="5492642"/>
            <a:ext cx="2042160" cy="38827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Product</a:t>
            </a: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48CE5085-2AC0-6E49-1097-6AAB8EDF494E}"/>
              </a:ext>
            </a:extLst>
          </p:cNvPr>
          <p:cNvCxnSpPr>
            <a:cxnSpLocks/>
          </p:cNvCxnSpPr>
          <p:nvPr/>
        </p:nvCxnSpPr>
        <p:spPr>
          <a:xfrm>
            <a:off x="3108960" y="2123440"/>
            <a:ext cx="15544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0DBBABB2-489F-BCDA-A660-A800D424C820}"/>
              </a:ext>
            </a:extLst>
          </p:cNvPr>
          <p:cNvCxnSpPr>
            <a:cxnSpLocks/>
          </p:cNvCxnSpPr>
          <p:nvPr/>
        </p:nvCxnSpPr>
        <p:spPr>
          <a:xfrm flipH="1">
            <a:off x="1544320" y="2753360"/>
            <a:ext cx="1635760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7AD2DB1A-E0C9-0509-9AF2-7286A6DEFF7E}"/>
              </a:ext>
            </a:extLst>
          </p:cNvPr>
          <p:cNvCxnSpPr>
            <a:cxnSpLocks/>
          </p:cNvCxnSpPr>
          <p:nvPr/>
        </p:nvCxnSpPr>
        <p:spPr>
          <a:xfrm>
            <a:off x="7579360" y="2042160"/>
            <a:ext cx="2133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F89B119E-ADFD-14EF-E1B6-472FB33F6546}"/>
              </a:ext>
            </a:extLst>
          </p:cNvPr>
          <p:cNvCxnSpPr>
            <a:cxnSpLocks/>
          </p:cNvCxnSpPr>
          <p:nvPr/>
        </p:nvCxnSpPr>
        <p:spPr>
          <a:xfrm flipH="1">
            <a:off x="6035040" y="2753360"/>
            <a:ext cx="20624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7B160D07-E58E-1C14-E189-DB730C8F00BA}"/>
              </a:ext>
            </a:extLst>
          </p:cNvPr>
          <p:cNvCxnSpPr>
            <a:cxnSpLocks/>
          </p:cNvCxnSpPr>
          <p:nvPr/>
        </p:nvCxnSpPr>
        <p:spPr>
          <a:xfrm>
            <a:off x="2814320" y="4978400"/>
            <a:ext cx="221488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B33E8CD8-80EA-B8FF-41DC-18788A05D23C}"/>
              </a:ext>
            </a:extLst>
          </p:cNvPr>
          <p:cNvCxnSpPr>
            <a:cxnSpLocks/>
          </p:cNvCxnSpPr>
          <p:nvPr/>
        </p:nvCxnSpPr>
        <p:spPr>
          <a:xfrm flipH="1">
            <a:off x="1046480" y="4287520"/>
            <a:ext cx="19913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35727BC0-C573-B138-D4DA-BE381FB52651}"/>
              </a:ext>
            </a:extLst>
          </p:cNvPr>
          <p:cNvCxnSpPr>
            <a:cxnSpLocks/>
          </p:cNvCxnSpPr>
          <p:nvPr/>
        </p:nvCxnSpPr>
        <p:spPr>
          <a:xfrm flipH="1">
            <a:off x="5760719" y="4196080"/>
            <a:ext cx="213360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CEED898D-4AEA-89B2-4E1B-BC4F06B3315E}"/>
              </a:ext>
            </a:extLst>
          </p:cNvPr>
          <p:cNvCxnSpPr>
            <a:cxnSpLocks/>
          </p:cNvCxnSpPr>
          <p:nvPr/>
        </p:nvCxnSpPr>
        <p:spPr>
          <a:xfrm>
            <a:off x="7579360" y="5059680"/>
            <a:ext cx="2219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Rectangle: Rounded Corners 76">
            <a:extLst>
              <a:ext uri="{FF2B5EF4-FFF2-40B4-BE49-F238E27FC236}">
                <a16:creationId xmlns:a16="http://schemas.microsoft.com/office/drawing/2014/main" id="{78C85189-F98C-0ED6-E641-B3CFE7452C7F}"/>
              </a:ext>
            </a:extLst>
          </p:cNvPr>
          <p:cNvSpPr/>
          <p:nvPr/>
        </p:nvSpPr>
        <p:spPr>
          <a:xfrm>
            <a:off x="1981200" y="1264922"/>
            <a:ext cx="1554480" cy="335834"/>
          </a:xfrm>
          <a:prstGeom prst="roundRect">
            <a:avLst>
              <a:gd name="adj" fmla="val 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People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1593C42D-AC15-F8EF-9FEF-C4B37F685CC6}"/>
              </a:ext>
            </a:extLst>
          </p:cNvPr>
          <p:cNvSpPr txBox="1"/>
          <p:nvPr/>
        </p:nvSpPr>
        <p:spPr>
          <a:xfrm>
            <a:off x="3164881" y="1520719"/>
            <a:ext cx="13055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7DE0C778-F7C5-65BC-39D3-A4CDE0272191}"/>
              </a:ext>
            </a:extLst>
          </p:cNvPr>
          <p:cNvSpPr txBox="1"/>
          <p:nvPr/>
        </p:nvSpPr>
        <p:spPr>
          <a:xfrm>
            <a:off x="2814320" y="1759873"/>
            <a:ext cx="37433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Internal </a:t>
            </a:r>
            <a:r>
              <a:rPr lang="en-GB" dirty="0" err="1"/>
              <a:t>Skilss&amp;External</a:t>
            </a:r>
            <a:r>
              <a:rPr lang="en-GB" dirty="0"/>
              <a:t> </a:t>
            </a:r>
            <a:r>
              <a:rPr lang="en-GB" dirty="0" err="1"/>
              <a:t>behavior</a:t>
            </a:r>
            <a:endParaRPr lang="en-GB" dirty="0"/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A604AA1E-4054-38EE-EC0C-4DCDB5A7DCC8}"/>
              </a:ext>
            </a:extLst>
          </p:cNvPr>
          <p:cNvSpPr txBox="1"/>
          <p:nvPr/>
        </p:nvSpPr>
        <p:spPr>
          <a:xfrm>
            <a:off x="640635" y="2447308"/>
            <a:ext cx="26645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Community </a:t>
            </a:r>
            <a:r>
              <a:rPr lang="en-GB" dirty="0" err="1"/>
              <a:t>disconect</a:t>
            </a:r>
            <a:endParaRPr lang="en-GB" dirty="0"/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3B5BD074-472D-899C-95AE-4F26F65248FA}"/>
              </a:ext>
            </a:extLst>
          </p:cNvPr>
          <p:cNvSpPr txBox="1"/>
          <p:nvPr/>
        </p:nvSpPr>
        <p:spPr>
          <a:xfrm>
            <a:off x="7464485" y="1703275"/>
            <a:ext cx="22612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Inefficient order </a:t>
            </a:r>
            <a:r>
              <a:rPr lang="en-GB" dirty="0" err="1"/>
              <a:t>fulfillment</a:t>
            </a:r>
            <a:endParaRPr lang="en-GB" dirty="0"/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5FE84D73-D3B3-0E09-143F-72E286139E50}"/>
              </a:ext>
            </a:extLst>
          </p:cNvPr>
          <p:cNvSpPr txBox="1"/>
          <p:nvPr/>
        </p:nvSpPr>
        <p:spPr>
          <a:xfrm>
            <a:off x="5753217" y="2438530"/>
            <a:ext cx="3972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Inflexibility delivery(Gregory, 2019)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9E8F1667-BE13-420B-28D4-42F39ADC3F4A}"/>
              </a:ext>
            </a:extLst>
          </p:cNvPr>
          <p:cNvSpPr txBox="1"/>
          <p:nvPr/>
        </p:nvSpPr>
        <p:spPr>
          <a:xfrm>
            <a:off x="5355672" y="3828939"/>
            <a:ext cx="26388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Cost&amp;Competitivenes</a:t>
            </a:r>
            <a:endParaRPr lang="en-GB" dirty="0"/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0E51D052-6A50-97C6-82B1-511DC86E3C4D}"/>
              </a:ext>
            </a:extLst>
          </p:cNvPr>
          <p:cNvSpPr txBox="1"/>
          <p:nvPr/>
        </p:nvSpPr>
        <p:spPr>
          <a:xfrm>
            <a:off x="7579360" y="4746539"/>
            <a:ext cx="26997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Lack of service Variety</a:t>
            </a:r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FFC82AAA-4607-9545-FD18-39283900005A}"/>
              </a:ext>
            </a:extLst>
          </p:cNvPr>
          <p:cNvSpPr txBox="1"/>
          <p:nvPr/>
        </p:nvSpPr>
        <p:spPr>
          <a:xfrm>
            <a:off x="101796" y="3849277"/>
            <a:ext cx="5224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Physical&amp;Market</a:t>
            </a:r>
            <a:r>
              <a:rPr lang="en-GB" dirty="0"/>
              <a:t> </a:t>
            </a:r>
            <a:r>
              <a:rPr lang="en-GB" dirty="0" err="1"/>
              <a:t>enviorament</a:t>
            </a:r>
            <a:r>
              <a:rPr lang="en-GB" dirty="0"/>
              <a:t>(Ishikawa 1960)</a:t>
            </a: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1E1E22B1-7A5F-271D-8D2A-01DA4FC7993C}"/>
              </a:ext>
            </a:extLst>
          </p:cNvPr>
          <p:cNvSpPr txBox="1"/>
          <p:nvPr/>
        </p:nvSpPr>
        <p:spPr>
          <a:xfrm>
            <a:off x="2758440" y="4645977"/>
            <a:ext cx="21691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High street decay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453" y="-3153849"/>
            <a:ext cx="3710018" cy="416974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88371" y="1045268"/>
            <a:ext cx="6277160" cy="48678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sz="1800" b="1" dirty="0"/>
              <a:t>Strategic Adaptation: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sz="1800" b="1" dirty="0"/>
              <a:t>Green haven florist must modernize its digital presence and delivery processes to meet the changing habits of modern consumers.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sz="1800" b="1" dirty="0"/>
              <a:t>Sustainability  as a Strength: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sz="1800" b="1" dirty="0"/>
              <a:t>By focusing on eco-friendly sourcing and waste reduction the business can differentiate itself </a:t>
            </a:r>
            <a:r>
              <a:rPr lang="en-US" sz="1800" b="1" dirty="0" err="1"/>
              <a:t>fom</a:t>
            </a:r>
            <a:r>
              <a:rPr lang="en-US" sz="1800" b="1" dirty="0"/>
              <a:t> low cost  mass mass-market competitors.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sz="1800" b="1" dirty="0"/>
              <a:t>Future growth: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sz="1800" b="1" dirty="0" err="1"/>
              <a:t>Impementing</a:t>
            </a:r>
            <a:r>
              <a:rPr lang="en-US" sz="1800" b="1" dirty="0"/>
              <a:t> efficient inventory management and targeted social media marketing will be essential to </a:t>
            </a:r>
            <a:r>
              <a:rPr lang="en-US" sz="1800" b="1" dirty="0" err="1"/>
              <a:t>reversingthe</a:t>
            </a:r>
            <a:r>
              <a:rPr lang="en-US" sz="1800" b="1" dirty="0"/>
              <a:t> decline in sales and ensuring long term success.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0BD98D-2F2B-46AC-B619-885010D37F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0245" r="11489" b="1"/>
          <a:stretch>
            <a:fillRect/>
          </a:stretch>
        </p:blipFill>
        <p:spPr>
          <a:xfrm>
            <a:off x="7065531" y="-20965"/>
            <a:ext cx="5126469" cy="57849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AB232C5-D507-2EA7-5895-4DA38811DDA1}"/>
              </a:ext>
            </a:extLst>
          </p:cNvPr>
          <p:cNvSpPr txBox="1"/>
          <p:nvPr/>
        </p:nvSpPr>
        <p:spPr>
          <a:xfrm>
            <a:off x="11107168" y="6657946"/>
            <a:ext cx="1084831" cy="52322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icpedia.org/chalkboard/c/conclusion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b="1" dirty="0">
                <a:latin typeface="Arial"/>
                <a:ea typeface="Roboto"/>
                <a:cs typeface="Roboto"/>
              </a:rPr>
              <a:t>1. British Retail Consortium (2024</a:t>
            </a:r>
            <a:r>
              <a:rPr lang="en-GB" b="1" i="1" dirty="0">
                <a:latin typeface="Arial"/>
                <a:ea typeface="Roboto"/>
                <a:cs typeface="Roboto"/>
              </a:rPr>
              <a:t>) </a:t>
            </a:r>
            <a:r>
              <a:rPr lang="en-GB" sz="1800" b="1" i="1" dirty="0">
                <a:latin typeface="Arial"/>
                <a:ea typeface="Roboto"/>
                <a:cs typeface="Roboto"/>
              </a:rPr>
              <a:t>Retail Sales Monitor: Trends in UK High</a:t>
            </a:r>
            <a:r>
              <a:rPr lang="en-GB" sz="1800" b="1" dirty="0">
                <a:latin typeface="Arial"/>
                <a:ea typeface="Roboto"/>
                <a:cs typeface="Roboto"/>
              </a:rPr>
              <a:t> </a:t>
            </a:r>
            <a:r>
              <a:rPr lang="en-GB" b="1" i="1" dirty="0">
                <a:latin typeface="Arial"/>
                <a:ea typeface="Roboto"/>
                <a:cs typeface="Roboto"/>
              </a:rPr>
              <a:t>Street </a:t>
            </a:r>
            <a:r>
              <a:rPr lang="en-GB" sz="1800" b="1" i="1" dirty="0">
                <a:latin typeface="Arial"/>
                <a:ea typeface="Roboto"/>
                <a:cs typeface="Roboto"/>
              </a:rPr>
              <a:t>Footfall and Digital Shift. </a:t>
            </a:r>
            <a:r>
              <a:rPr lang="en-GB" sz="1800" b="1" dirty="0">
                <a:latin typeface="Arial"/>
                <a:ea typeface="Roboto"/>
                <a:cs typeface="Roboto"/>
              </a:rPr>
              <a:t>Available </a:t>
            </a:r>
            <a:r>
              <a:rPr lang="en-GB" b="1" dirty="0">
                <a:latin typeface="Arial"/>
                <a:ea typeface="Roboto"/>
                <a:cs typeface="Roboto"/>
              </a:rPr>
              <a:t>at</a:t>
            </a:r>
            <a:r>
              <a:rPr lang="en-GB" b="1" dirty="0">
                <a:solidFill>
                  <a:schemeClr val="bg2">
                    <a:lumMod val="50000"/>
                  </a:schemeClr>
                </a:solidFill>
                <a:latin typeface="Arial"/>
                <a:ea typeface="Roboto"/>
                <a:cs typeface="Roboto"/>
              </a:rPr>
              <a:t>: https://brc.org.uk </a:t>
            </a:r>
            <a:r>
              <a:rPr lang="en-GB" b="1" dirty="0">
                <a:latin typeface="Arial"/>
                <a:ea typeface="Roboto"/>
                <a:cs typeface="Roboto"/>
              </a:rPr>
              <a:t>(Accessed: 5 March 2026).</a:t>
            </a:r>
          </a:p>
          <a:p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2. Office for National Statistics (2024) </a:t>
            </a:r>
            <a:r>
              <a:rPr lang="en-GB" sz="1800" b="1" i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The impact of inflation on small and medium-sized enterprises (SMEs) in the UK. </a:t>
            </a:r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London: ONS.</a:t>
            </a:r>
          </a:p>
          <a:p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3. Mintel (2025</a:t>
            </a:r>
            <a:r>
              <a:rPr lang="en-GB" sz="1800" b="1" i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) UK Florists and Flower Retailing Market Report. London</a:t>
            </a:r>
            <a:r>
              <a:rPr lang="en-GB" sz="1800" b="1" i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</a:rPr>
              <a:t>: Mintel Group Ltd</a:t>
            </a:r>
            <a:r>
              <a:rPr lang="en-GB" sz="1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boto"/>
                <a:ea typeface="Roboto"/>
                <a:cs typeface="Roboto"/>
              </a:rPr>
              <a:t>.</a:t>
            </a:r>
          </a:p>
          <a:p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4. Porter, M. E. (2008) </a:t>
            </a:r>
            <a:r>
              <a:rPr lang="en-GB" sz="1800" b="1" i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'The Five Competitive Forces That Shape Strategy', Harvard Business Review, 86(1), pp. 78-93.</a:t>
            </a:r>
          </a:p>
          <a:p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5. Ault, R. (2025</a:t>
            </a:r>
            <a:r>
              <a:rPr lang="en-GB" sz="1800" b="1" i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) Norwich named among UK’s hardest-hit areas for high street shop closures. Available at</a:t>
            </a:r>
            <a:r>
              <a:rPr lang="en-GB" sz="1800" b="1" i="1" dirty="0">
                <a:solidFill>
                  <a:schemeClr val="bg2">
                    <a:lumMod val="50000"/>
                  </a:schemeClr>
                </a:solidFill>
                <a:latin typeface="Roboto"/>
                <a:ea typeface="Roboto"/>
                <a:cs typeface="Roboto"/>
              </a:rPr>
              <a:t>: https://www.mylondon.news </a:t>
            </a:r>
            <a:r>
              <a:rPr lang="en-GB" sz="1800" b="1" i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(Accessed: 5 March 2026).</a:t>
            </a: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21917</TotalTime>
  <Words>909</Words>
  <Application>Microsoft Office PowerPoint</Application>
  <PresentationFormat>Widescreen</PresentationFormat>
  <Paragraphs>96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</vt:lpstr>
      <vt:lpstr>Aptos</vt:lpstr>
      <vt:lpstr>Arial</vt:lpstr>
      <vt:lpstr>Century Gothic</vt:lpstr>
      <vt:lpstr>Roboto</vt:lpstr>
      <vt:lpstr>Wingdings</vt:lpstr>
      <vt:lpstr>Wingdings 3</vt:lpstr>
      <vt:lpstr>Wisp</vt:lpstr>
      <vt:lpstr>MODULE NAME Problem solving and decision making MODULE CODE: LCLM4004 STUDENT NAME: ILIE SUBTIREL STUDENT ID: 2508823 LECTURER:ANITA NAN Assignment 1: Presentation</vt:lpstr>
      <vt:lpstr>OVERVIEW</vt:lpstr>
      <vt:lpstr>PowerPoint Presentation</vt:lpstr>
      <vt:lpstr>Company background</vt:lpstr>
      <vt:lpstr>The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Ilie Subtirel (2508823)</cp:lastModifiedBy>
  <cp:revision>92</cp:revision>
  <dcterms:created xsi:type="dcterms:W3CDTF">2024-10-08T15:58:04Z</dcterms:created>
  <dcterms:modified xsi:type="dcterms:W3CDTF">2026-03-12T18:26:46Z</dcterms:modified>
</cp:coreProperties>
</file>