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9"/>
  </p:handout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85D23D-9058-492E-9D65-41524A9EA31C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54E270-ACC8-4E4F-AC7C-4E3C93FAE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4194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429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436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70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52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765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02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109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77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049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76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9797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76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82992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616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309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276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2B7A89-A235-44B3-87E3-3C4E0EEF4559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2E2C693-E298-4DA0-969F-AE5FE6DB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05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egambleaware.org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iplayer/episode/m0007m0t/panorama-addicted-to-gambli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58364"/>
          </a:xfrm>
        </p:spPr>
        <p:txBody>
          <a:bodyPr/>
          <a:lstStyle/>
          <a:p>
            <a:r>
              <a:rPr lang="en-GB" dirty="0" smtClean="0"/>
              <a:t>CSR and Gambling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436942"/>
            <a:ext cx="8385109" cy="3254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41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 smtClean="0"/>
              <a:t>Betfred</a:t>
            </a:r>
            <a:r>
              <a:rPr lang="en-GB" b="1" dirty="0" smtClean="0"/>
              <a:t> full-year revenues up 15% to £728m</a:t>
            </a:r>
          </a:p>
          <a:p>
            <a:r>
              <a:rPr lang="en-GB" b="1" dirty="0" smtClean="0"/>
              <a:t>Ladbrokes/Coral Reported Group NGR up 265% at £2,979.5m</a:t>
            </a:r>
          </a:p>
          <a:p>
            <a:r>
              <a:rPr lang="en-GB" b="1" dirty="0" smtClean="0"/>
              <a:t>bet365 Total turnover grew to £2.86bn</a:t>
            </a:r>
          </a:p>
          <a:p>
            <a:r>
              <a:rPr lang="en-GB" b="1" dirty="0" smtClean="0"/>
              <a:t>888Sport recorded group revenue of  £541.8m</a:t>
            </a:r>
          </a:p>
          <a:p>
            <a:r>
              <a:rPr lang="en-GB" b="1" dirty="0" smtClean="0"/>
              <a:t>Paddy Power increased revenues by 7% to £1.9 billion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239" y="4610099"/>
            <a:ext cx="1529149" cy="15291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291" y="4656517"/>
            <a:ext cx="2294109" cy="14363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609600"/>
            <a:ext cx="2712439" cy="13255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5379" y="568585"/>
            <a:ext cx="3344562" cy="13255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7660" y="4019035"/>
            <a:ext cx="2120213" cy="21202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290" y="604837"/>
            <a:ext cx="2294109" cy="125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8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Rules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As a general rule, the minimum legal age for gambling in the UK is 18 years old. This applies to adult gaming centres, betting shops, bingo halls, casinos, racetracks and online gambling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Gambling Act 2005 </a:t>
            </a:r>
          </a:p>
          <a:p>
            <a:r>
              <a:rPr lang="en-GB" dirty="0" smtClean="0"/>
              <a:t>Gambling (Licensing and Advertising) Act 2014 </a:t>
            </a:r>
          </a:p>
          <a:p>
            <a:r>
              <a:rPr lang="en-GB" dirty="0" smtClean="0"/>
              <a:t>Responsible Advertising code</a:t>
            </a:r>
          </a:p>
          <a:p>
            <a:r>
              <a:rPr lang="en-GB" dirty="0" smtClean="0"/>
              <a:t>9pm watershed for gambling products except bingo and sports betting, carry the Gamble Aware website, removal of sponsoring from children’s merchandise.  </a:t>
            </a:r>
          </a:p>
          <a:p>
            <a:r>
              <a:rPr lang="en-GB" dirty="0" smtClean="0"/>
              <a:t>Social Responsibility Messaging :</a:t>
            </a:r>
          </a:p>
          <a:p>
            <a:pPr lvl="1"/>
            <a:r>
              <a:rPr lang="en-GB" b="1" i="1" dirty="0" smtClean="0"/>
              <a:t>Have fun, but play safe</a:t>
            </a:r>
          </a:p>
          <a:p>
            <a:pPr lvl="1"/>
            <a:r>
              <a:rPr lang="en-GB" b="1" i="1" dirty="0" smtClean="0"/>
              <a:t>Is it’s no longer fun walk away.</a:t>
            </a:r>
          </a:p>
          <a:p>
            <a:pPr lvl="1"/>
            <a:r>
              <a:rPr lang="en-GB" b="1" i="1" dirty="0" smtClean="0"/>
              <a:t>Know your limit and play within it.  </a:t>
            </a:r>
            <a:endParaRPr lang="en-GB" b="1" i="1" dirty="0"/>
          </a:p>
          <a:p>
            <a:r>
              <a:rPr lang="en-GB" dirty="0">
                <a:hlinkClick r:id="rId2"/>
              </a:rPr>
              <a:t>https://www.begambleaware.org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3309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figures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 smtClean="0"/>
              <a:t>Gambling participation</a:t>
            </a:r>
          </a:p>
          <a:p>
            <a:r>
              <a:rPr lang="en-GB" dirty="0" smtClean="0"/>
              <a:t>46% of people have gambled in the past four weeks </a:t>
            </a:r>
          </a:p>
          <a:p>
            <a:r>
              <a:rPr lang="en-GB" dirty="0" smtClean="0"/>
              <a:t>51% of men have gambled in the past four weeks</a:t>
            </a:r>
          </a:p>
          <a:p>
            <a:r>
              <a:rPr lang="en-GB" dirty="0" smtClean="0"/>
              <a:t> 41% of women have gambled in the past four weeks</a:t>
            </a:r>
          </a:p>
          <a:p>
            <a:r>
              <a:rPr lang="en-GB" dirty="0" smtClean="0"/>
              <a:t> 18% of people have gambled online in the past four weeks </a:t>
            </a:r>
          </a:p>
          <a:p>
            <a:r>
              <a:rPr lang="en-GB" b="1" dirty="0" smtClean="0"/>
              <a:t>Online gambling behaviour (year to Dec 2018)</a:t>
            </a:r>
          </a:p>
          <a:p>
            <a:r>
              <a:rPr lang="en-GB" dirty="0" smtClean="0"/>
              <a:t>96% of online gamblers gamble at home  </a:t>
            </a:r>
          </a:p>
          <a:p>
            <a:r>
              <a:rPr lang="en-GB" dirty="0" smtClean="0"/>
              <a:t>45% of online gamblers gamble using a laptop </a:t>
            </a:r>
          </a:p>
          <a:p>
            <a:r>
              <a:rPr lang="en-GB" dirty="0" smtClean="0"/>
              <a:t>55% of online gamblers gamble using a mobile or tablet device</a:t>
            </a:r>
          </a:p>
          <a:p>
            <a:r>
              <a:rPr lang="en-GB" dirty="0" smtClean="0"/>
              <a:t>23% of online gamblers have bet in-play in the past four weeks </a:t>
            </a:r>
          </a:p>
          <a:p>
            <a:r>
              <a:rPr lang="en-GB" b="1" dirty="0" smtClean="0"/>
              <a:t>Problem gambling</a:t>
            </a:r>
          </a:p>
          <a:p>
            <a:r>
              <a:rPr lang="en-GB" dirty="0" smtClean="0"/>
              <a:t>0.7% of people aged 16+ in Great Britain are classified as problem gamblers (2016) </a:t>
            </a:r>
            <a:r>
              <a:rPr lang="en-GB" dirty="0"/>
              <a:t>this equates </a:t>
            </a:r>
            <a:r>
              <a:rPr lang="en-GB" dirty="0" smtClean="0"/>
              <a:t>to approx. 371,980</a:t>
            </a:r>
          </a:p>
          <a:p>
            <a:r>
              <a:rPr lang="en-GB" sz="1800" dirty="0" smtClean="0"/>
              <a:t>https://www.gamblingcommission.gov.uk/news-action-and-statistics/Statistics-and-research/Levels-of-participation-and-problem-gambling/Gambling-participation-and-problem-gambling.aspx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0050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Lottery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Costs- per week £21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2047749"/>
              </p:ext>
            </p:extLst>
          </p:nvPr>
        </p:nvGraphicFramePr>
        <p:xfrm>
          <a:off x="911668" y="2641772"/>
          <a:ext cx="8446936" cy="33995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5227"/>
                <a:gridCol w="795132"/>
                <a:gridCol w="872706"/>
                <a:gridCol w="1030403"/>
                <a:gridCol w="1055867"/>
                <a:gridCol w="1055867"/>
                <a:gridCol w="1055867"/>
                <a:gridCol w="1055867"/>
              </a:tblGrid>
              <a:tr h="40222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Thurs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Fri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endParaRPr lang="en-GB" dirty="0"/>
                    </a:p>
                  </a:txBody>
                  <a:tcPr/>
                </a:tc>
              </a:tr>
              <a:tr h="402221">
                <a:tc>
                  <a:txBody>
                    <a:bodyPr/>
                    <a:lstStyle/>
                    <a:p>
                      <a:r>
                        <a:rPr lang="en-GB" dirty="0" smtClean="0"/>
                        <a:t>Lotto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</a:t>
                      </a:r>
                      <a:endParaRPr lang="en-GB" dirty="0"/>
                    </a:p>
                  </a:txBody>
                  <a:tcPr/>
                </a:tc>
              </a:tr>
              <a:tr h="694244">
                <a:tc>
                  <a:txBody>
                    <a:bodyPr/>
                    <a:lstStyle/>
                    <a:p>
                      <a:r>
                        <a:rPr lang="en-GB" dirty="0" smtClean="0"/>
                        <a:t>Lotto Hotpicks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</a:t>
                      </a:r>
                      <a:endParaRPr lang="en-GB" dirty="0"/>
                    </a:p>
                  </a:txBody>
                  <a:tcPr/>
                </a:tc>
              </a:tr>
              <a:tr h="402221">
                <a:tc>
                  <a:txBody>
                    <a:bodyPr/>
                    <a:lstStyle/>
                    <a:p>
                      <a:r>
                        <a:rPr lang="en-GB" dirty="0" smtClean="0"/>
                        <a:t>Euromillions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£5.00</a:t>
                      </a:r>
                      <a:endParaRPr lang="en-GB" dirty="0"/>
                    </a:p>
                  </a:txBody>
                  <a:tcPr/>
                </a:tc>
              </a:tr>
              <a:tr h="694244">
                <a:tc>
                  <a:txBody>
                    <a:bodyPr/>
                    <a:lstStyle/>
                    <a:p>
                      <a:r>
                        <a:rPr lang="en-GB" dirty="0" smtClean="0"/>
                        <a:t>Euromillions</a:t>
                      </a:r>
                    </a:p>
                    <a:p>
                      <a:r>
                        <a:rPr lang="en-GB" dirty="0" smtClean="0"/>
                        <a:t>Hotpicks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£3.00</a:t>
                      </a:r>
                      <a:endParaRPr lang="en-GB" dirty="0"/>
                    </a:p>
                  </a:txBody>
                  <a:tcPr/>
                </a:tc>
              </a:tr>
              <a:tr h="402221">
                <a:tc>
                  <a:txBody>
                    <a:bodyPr/>
                    <a:lstStyle/>
                    <a:p>
                      <a:r>
                        <a:rPr lang="en-GB" dirty="0" smtClean="0"/>
                        <a:t>Set for Life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£3.00</a:t>
                      </a:r>
                      <a:endParaRPr lang="en-GB" dirty="0"/>
                    </a:p>
                  </a:txBody>
                  <a:tcPr/>
                </a:tc>
              </a:tr>
              <a:tr h="402221">
                <a:tc>
                  <a:txBody>
                    <a:bodyPr/>
                    <a:lstStyle/>
                    <a:p>
                      <a:r>
                        <a:rPr lang="en-GB" dirty="0" smtClean="0"/>
                        <a:t>Thunderball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£4.00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111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www.bbc.co.uk/iplayer/episode/m0007m0t/panorama-addicted-to-gambling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5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Personal Responsibility?</a:t>
            </a:r>
          </a:p>
          <a:p>
            <a:r>
              <a:rPr lang="en-GB" sz="4800" dirty="0" smtClean="0"/>
              <a:t>Corporate responsibility?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53970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145</TotalTime>
  <Words>360</Words>
  <Application>Microsoft Office PowerPoint</Application>
  <PresentationFormat>Widescreen</PresentationFormat>
  <Paragraphs>70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CSR and Gambling </vt:lpstr>
      <vt:lpstr>PowerPoint Presentation</vt:lpstr>
      <vt:lpstr>The Rules </vt:lpstr>
      <vt:lpstr>The figures </vt:lpstr>
      <vt:lpstr>National Lottery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CSR and Gambling </dc:title>
  <dc:creator>Bronwen Williams</dc:creator>
  <cp:lastModifiedBy>Bronwen Williams</cp:lastModifiedBy>
  <cp:revision>7</cp:revision>
  <cp:lastPrinted>2020-02-18T11:59:51Z</cp:lastPrinted>
  <dcterms:created xsi:type="dcterms:W3CDTF">2020-02-18T09:34:48Z</dcterms:created>
  <dcterms:modified xsi:type="dcterms:W3CDTF">2020-02-18T11:59:55Z</dcterms:modified>
</cp:coreProperties>
</file>