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E4A93-A785-481C-A0A8-16897C4AA002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F08E5-E27C-4EDC-A802-B226CD708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1650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E4A93-A785-481C-A0A8-16897C4AA002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F08E5-E27C-4EDC-A802-B226CD708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857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E4A93-A785-481C-A0A8-16897C4AA002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F08E5-E27C-4EDC-A802-B226CD708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030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E4A93-A785-481C-A0A8-16897C4AA002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F08E5-E27C-4EDC-A802-B226CD708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3008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E4A93-A785-481C-A0A8-16897C4AA002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F08E5-E27C-4EDC-A802-B226CD708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0315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E4A93-A785-481C-A0A8-16897C4AA002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F08E5-E27C-4EDC-A802-B226CD708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9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E4A93-A785-481C-A0A8-16897C4AA002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F08E5-E27C-4EDC-A802-B226CD708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741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E4A93-A785-481C-A0A8-16897C4AA002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F08E5-E27C-4EDC-A802-B226CD708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616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E4A93-A785-481C-A0A8-16897C4AA002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F08E5-E27C-4EDC-A802-B226CD708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7690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E4A93-A785-481C-A0A8-16897C4AA002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F08E5-E27C-4EDC-A802-B226CD708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28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E4A93-A785-481C-A0A8-16897C4AA002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F08E5-E27C-4EDC-A802-B226CD708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342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2E4A93-A785-481C-A0A8-16897C4AA002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6F08E5-E27C-4EDC-A802-B226CD708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90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Cistercians and the York election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1141-1147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8382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context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Disputed succession: Stephen v. Matilda</a:t>
            </a:r>
          </a:p>
          <a:p>
            <a:r>
              <a:rPr lang="en-GB" dirty="0" smtClean="0"/>
              <a:t>Scots invasion of north west; Cumbria under Scottish control 1138</a:t>
            </a:r>
          </a:p>
          <a:p>
            <a:r>
              <a:rPr lang="en-GB" dirty="0" smtClean="0"/>
              <a:t>Scots held back in NE at the Battle of the Standard, August 1138 </a:t>
            </a:r>
          </a:p>
          <a:p>
            <a:r>
              <a:rPr lang="en-GB" dirty="0" smtClean="0"/>
              <a:t>Growth of </a:t>
            </a:r>
            <a:r>
              <a:rPr lang="en-GB" dirty="0" err="1" smtClean="0"/>
              <a:t>Rievaulx</a:t>
            </a:r>
            <a:r>
              <a:rPr lang="en-GB" dirty="0" smtClean="0"/>
              <a:t> Abbey under Abbot William</a:t>
            </a:r>
          </a:p>
          <a:p>
            <a:r>
              <a:rPr lang="en-GB" dirty="0" smtClean="0"/>
              <a:t>Stability at Fountains Abbey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11307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Thurstan, archbishop of York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January 1140: enters Cluniac monastery at Pontefract</a:t>
            </a:r>
          </a:p>
          <a:p>
            <a:r>
              <a:rPr lang="en-GB" dirty="0" smtClean="0"/>
              <a:t>February 1140: death</a:t>
            </a:r>
          </a:p>
          <a:p>
            <a:r>
              <a:rPr lang="en-GB" dirty="0" smtClean="0"/>
              <a:t>Crucial for Stephen to have new archbishop to mirror power exerted for the king by William of </a:t>
            </a:r>
            <a:r>
              <a:rPr lang="en-GB" dirty="0" err="1" smtClean="0"/>
              <a:t>Aumale</a:t>
            </a:r>
            <a:r>
              <a:rPr lang="en-GB" dirty="0" smtClean="0"/>
              <a:t>, earl of York</a:t>
            </a:r>
          </a:p>
          <a:p>
            <a:r>
              <a:rPr lang="en-GB" dirty="0" smtClean="0"/>
              <a:t>Year of indecision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7677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</a:t>
            </a:r>
            <a:r>
              <a:rPr lang="en-GB" dirty="0" smtClean="0"/>
              <a:t>andidates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Waldef</a:t>
            </a:r>
            <a:r>
              <a:rPr lang="en-GB" dirty="0" smtClean="0"/>
              <a:t>, prior of Kirkham</a:t>
            </a:r>
          </a:p>
          <a:p>
            <a:r>
              <a:rPr lang="en-GB" dirty="0" smtClean="0"/>
              <a:t>William </a:t>
            </a:r>
            <a:r>
              <a:rPr lang="en-GB" dirty="0" err="1" smtClean="0"/>
              <a:t>fitz</a:t>
            </a:r>
            <a:r>
              <a:rPr lang="en-GB" dirty="0" smtClean="0"/>
              <a:t> Herbert, treasurer of York Minster</a:t>
            </a:r>
          </a:p>
          <a:p>
            <a:pPr lvl="1"/>
            <a:r>
              <a:rPr lang="en-GB" dirty="0" smtClean="0"/>
              <a:t>William elected by the York chapter under the supervision of the earl of York</a:t>
            </a:r>
          </a:p>
          <a:p>
            <a:pPr lvl="1"/>
            <a:r>
              <a:rPr lang="en-GB" dirty="0" smtClean="0"/>
              <a:t>Has enemies (two senior archdeacons, Walter of London and </a:t>
            </a:r>
            <a:r>
              <a:rPr lang="en-GB" dirty="0" err="1" smtClean="0"/>
              <a:t>Osbert</a:t>
            </a:r>
            <a:r>
              <a:rPr lang="en-GB" dirty="0" smtClean="0"/>
              <a:t> de Bayeux)</a:t>
            </a:r>
          </a:p>
          <a:p>
            <a:pPr lvl="1"/>
            <a:r>
              <a:rPr lang="en-GB" dirty="0" smtClean="0"/>
              <a:t>Fitz Herbert obtains the temporalities from Stephen, but Stephen captured at the Battle of Lincoln </a:t>
            </a:r>
          </a:p>
        </p:txBody>
      </p:sp>
    </p:spTree>
    <p:extLst>
      <p:ext uri="{BB962C8B-B14F-4D97-AF65-F5344CB8AC3E}">
        <p14:creationId xmlns:p14="http://schemas.microsoft.com/office/powerpoint/2010/main" val="2536963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Growth of opposition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Cistercians add their weight to William’s opponents</a:t>
            </a:r>
          </a:p>
          <a:p>
            <a:r>
              <a:rPr lang="en-GB" dirty="0" smtClean="0"/>
              <a:t>Appeal to pope accusing William of intrusion, simony and immorality</a:t>
            </a:r>
          </a:p>
          <a:p>
            <a:r>
              <a:rPr lang="en-GB" dirty="0" smtClean="0"/>
              <a:t>Reasons for Cistercian attitude</a:t>
            </a:r>
          </a:p>
          <a:p>
            <a:pPr lvl="1"/>
            <a:r>
              <a:rPr lang="en-GB" dirty="0" smtClean="0"/>
              <a:t>William intruded by royal interest?</a:t>
            </a:r>
          </a:p>
          <a:p>
            <a:pPr lvl="1"/>
            <a:r>
              <a:rPr lang="en-GB" dirty="0" smtClean="0"/>
              <a:t>1139 Lateran Council and the rights of </a:t>
            </a:r>
            <a:r>
              <a:rPr lang="en-GB" i="1" dirty="0" err="1" smtClean="0"/>
              <a:t>viri</a:t>
            </a:r>
            <a:r>
              <a:rPr lang="en-GB" i="1" dirty="0" smtClean="0"/>
              <a:t> </a:t>
            </a:r>
            <a:r>
              <a:rPr lang="en-GB" i="1" dirty="0" err="1" smtClean="0"/>
              <a:t>religiosi</a:t>
            </a:r>
            <a:endParaRPr lang="en-GB" i="1" dirty="0" smtClean="0"/>
          </a:p>
          <a:p>
            <a:pPr lvl="1"/>
            <a:r>
              <a:rPr lang="en-GB" dirty="0" smtClean="0"/>
              <a:t>Patrons with family connections among the York chapter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2161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Ailred</a:t>
            </a:r>
            <a:r>
              <a:rPr lang="en-GB" dirty="0" smtClean="0"/>
              <a:t> and others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From 1142 Cistercians spearhead opposition</a:t>
            </a:r>
          </a:p>
          <a:p>
            <a:r>
              <a:rPr lang="en-GB" dirty="0" err="1" smtClean="0"/>
              <a:t>Ailred</a:t>
            </a:r>
            <a:r>
              <a:rPr lang="en-GB" dirty="0" smtClean="0"/>
              <a:t> sent to Rome on embassy to pope – meets Bernard and (according to Walter Daniel) distinguishes himself</a:t>
            </a:r>
          </a:p>
          <a:p>
            <a:r>
              <a:rPr lang="en-GB" dirty="0" smtClean="0"/>
              <a:t>Bernard writes to Innocent II to warn him of William’s appeal (Letter 187), and to recommend </a:t>
            </a:r>
            <a:r>
              <a:rPr lang="en-GB" dirty="0" err="1" smtClean="0"/>
              <a:t>Ailred</a:t>
            </a:r>
            <a:r>
              <a:rPr lang="en-GB" dirty="0" smtClean="0"/>
              <a:t> and the archdeacons (Letter 188)</a:t>
            </a:r>
          </a:p>
        </p:txBody>
      </p:sp>
    </p:spTree>
    <p:extLst>
      <p:ext uri="{BB962C8B-B14F-4D97-AF65-F5344CB8AC3E}">
        <p14:creationId xmlns:p14="http://schemas.microsoft.com/office/powerpoint/2010/main" val="856761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Bernard also writes to Abbots William of </a:t>
            </a:r>
            <a:r>
              <a:rPr lang="en-GB" dirty="0" err="1" smtClean="0"/>
              <a:t>Rievaulx</a:t>
            </a:r>
            <a:r>
              <a:rPr lang="en-GB" dirty="0" smtClean="0"/>
              <a:t> and Richard II of Fountains about a forthcoming visitation led by Henry [</a:t>
            </a:r>
            <a:r>
              <a:rPr lang="en-GB" dirty="0" err="1" smtClean="0"/>
              <a:t>Murdac</a:t>
            </a:r>
            <a:r>
              <a:rPr lang="en-GB" dirty="0" smtClean="0"/>
              <a:t>], abbot of </a:t>
            </a:r>
            <a:r>
              <a:rPr lang="en-GB" dirty="0" err="1" smtClean="0"/>
              <a:t>Vauclair</a:t>
            </a:r>
            <a:r>
              <a:rPr lang="en-GB" dirty="0" smtClean="0"/>
              <a:t> (Letter 201)</a:t>
            </a:r>
          </a:p>
          <a:p>
            <a:r>
              <a:rPr lang="en-GB" dirty="0" smtClean="0"/>
              <a:t>1143 parties summoned to Rome; William faces (in person) Abbots William of </a:t>
            </a:r>
            <a:r>
              <a:rPr lang="en-GB" dirty="0" err="1" smtClean="0"/>
              <a:t>Rievaulx</a:t>
            </a:r>
            <a:r>
              <a:rPr lang="en-GB" dirty="0" smtClean="0"/>
              <a:t> and Richard II of Fountains, and priors </a:t>
            </a:r>
            <a:r>
              <a:rPr lang="en-GB" dirty="0" err="1" smtClean="0"/>
              <a:t>Waldef</a:t>
            </a:r>
            <a:r>
              <a:rPr lang="en-GB" dirty="0" smtClean="0"/>
              <a:t> of Kirkham and Cuthbert of </a:t>
            </a:r>
            <a:r>
              <a:rPr lang="en-GB" dirty="0" err="1" smtClean="0"/>
              <a:t>Guisborough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2113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new election at Fountains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Abbot </a:t>
            </a:r>
            <a:r>
              <a:rPr lang="en-GB" dirty="0" smtClean="0"/>
              <a:t>Richard</a:t>
            </a:r>
            <a:r>
              <a:rPr lang="en-GB" dirty="0" smtClean="0"/>
              <a:t> </a:t>
            </a:r>
            <a:r>
              <a:rPr lang="en-GB" dirty="0" smtClean="0"/>
              <a:t>II died at Clairvaux 1143</a:t>
            </a:r>
          </a:p>
          <a:p>
            <a:r>
              <a:rPr lang="en-GB" dirty="0" smtClean="0"/>
              <a:t>See Bernard’s Letters 173 and 174</a:t>
            </a:r>
          </a:p>
          <a:p>
            <a:pPr lvl="1"/>
            <a:r>
              <a:rPr lang="en-GB" dirty="0" smtClean="0"/>
              <a:t>A Cistercian election (see also </a:t>
            </a:r>
            <a:r>
              <a:rPr lang="en-GB" i="1" dirty="0" smtClean="0"/>
              <a:t>Carta </a:t>
            </a:r>
            <a:r>
              <a:rPr lang="en-GB" i="1" dirty="0" err="1" smtClean="0"/>
              <a:t>caritatis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2427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Lots of popes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Innocent II d. September 1143</a:t>
            </a:r>
          </a:p>
          <a:p>
            <a:r>
              <a:rPr lang="en-GB" dirty="0" smtClean="0"/>
              <a:t>Celestine II lasted till 1144</a:t>
            </a:r>
          </a:p>
          <a:p>
            <a:r>
              <a:rPr lang="en-GB" dirty="0" smtClean="0"/>
              <a:t>Lucius II (friend of Bernard) d. 1145</a:t>
            </a:r>
          </a:p>
          <a:p>
            <a:r>
              <a:rPr lang="en-GB" dirty="0" smtClean="0"/>
              <a:t>Election of Bernard of Pisa, monk of Clairvaux and abbot of Tre </a:t>
            </a:r>
            <a:r>
              <a:rPr lang="en-GB" dirty="0" err="1" smtClean="0"/>
              <a:t>Fontane</a:t>
            </a:r>
            <a:endParaRPr lang="en-GB" dirty="0"/>
          </a:p>
          <a:p>
            <a:pPr lvl="1"/>
            <a:r>
              <a:rPr lang="en-GB" dirty="0" smtClean="0"/>
              <a:t>The new pope suspends William and insists on the oaths required by previous popes (swearing to the legitimacy of the election) to be taken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7271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 steps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oaths not forthcoming</a:t>
            </a:r>
          </a:p>
          <a:p>
            <a:r>
              <a:rPr lang="en-GB" dirty="0" smtClean="0"/>
              <a:t>William deposed by the pope</a:t>
            </a:r>
          </a:p>
          <a:p>
            <a:r>
              <a:rPr lang="en-GB" dirty="0" smtClean="0"/>
              <a:t>Either before or after this Fountains Abbey raided by supporters of </a:t>
            </a:r>
            <a:r>
              <a:rPr lang="en-GB" dirty="0" err="1" smtClean="0"/>
              <a:t>fitz</a:t>
            </a:r>
            <a:r>
              <a:rPr lang="en-GB" dirty="0" smtClean="0"/>
              <a:t> Herbert</a:t>
            </a:r>
          </a:p>
          <a:p>
            <a:r>
              <a:rPr lang="en-GB" dirty="0" smtClean="0"/>
              <a:t>Fire damage but the archbishop /abbot escapes (sources: the </a:t>
            </a:r>
            <a:r>
              <a:rPr lang="en-GB" i="1" dirty="0" err="1" smtClean="0"/>
              <a:t>Narratio</a:t>
            </a:r>
            <a:r>
              <a:rPr lang="en-GB" i="1" dirty="0" smtClean="0"/>
              <a:t> de </a:t>
            </a:r>
            <a:r>
              <a:rPr lang="en-GB" i="1" dirty="0" err="1" smtClean="0"/>
              <a:t>Fundatione</a:t>
            </a:r>
            <a:r>
              <a:rPr lang="en-GB" dirty="0" smtClean="0"/>
              <a:t> and the chronicle of John of Hexham)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5880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new election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Ordered by the pope</a:t>
            </a:r>
          </a:p>
          <a:p>
            <a:r>
              <a:rPr lang="en-GB" dirty="0" smtClean="0"/>
              <a:t>Takes place in Richmond in December 1147</a:t>
            </a:r>
          </a:p>
          <a:p>
            <a:r>
              <a:rPr lang="en-GB" dirty="0" smtClean="0"/>
              <a:t>Henry </a:t>
            </a:r>
            <a:r>
              <a:rPr lang="en-GB" dirty="0" err="1" smtClean="0"/>
              <a:t>Murdac</a:t>
            </a:r>
            <a:r>
              <a:rPr lang="en-GB" dirty="0" smtClean="0"/>
              <a:t> elected by majority of electors</a:t>
            </a:r>
          </a:p>
          <a:p>
            <a:r>
              <a:rPr lang="en-GB" dirty="0" smtClean="0"/>
              <a:t>First Cistercian (arch)bishop in England</a:t>
            </a:r>
          </a:p>
          <a:p>
            <a:r>
              <a:rPr lang="en-GB" dirty="0" smtClean="0"/>
              <a:t>First archbishop of York since the Norman Conquest to be elected without the consent of the king</a:t>
            </a:r>
          </a:p>
          <a:p>
            <a:r>
              <a:rPr lang="en-GB" dirty="0" smtClean="0"/>
              <a:t>Fountains ruled through suffragan abbots</a:t>
            </a:r>
          </a:p>
          <a:p>
            <a:r>
              <a:rPr lang="en-GB" dirty="0" smtClean="0"/>
              <a:t>Henry not accepted as archbishop in York and cannot enter the city until 1151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322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1153 – high mortality among the Cistercians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Eugenius III 8 July</a:t>
            </a:r>
          </a:p>
          <a:p>
            <a:r>
              <a:rPr lang="en-GB" dirty="0" smtClean="0"/>
              <a:t>Bernard 20 August</a:t>
            </a:r>
          </a:p>
          <a:p>
            <a:r>
              <a:rPr lang="en-GB" dirty="0" smtClean="0"/>
              <a:t>Henry </a:t>
            </a:r>
            <a:r>
              <a:rPr lang="en-GB" dirty="0" err="1" smtClean="0"/>
              <a:t>Murdac</a:t>
            </a:r>
            <a:r>
              <a:rPr lang="en-GB" dirty="0" smtClean="0"/>
              <a:t> 14 October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9349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happened to William </a:t>
            </a:r>
            <a:r>
              <a:rPr lang="en-GB" dirty="0" err="1" smtClean="0"/>
              <a:t>fitz</a:t>
            </a:r>
            <a:r>
              <a:rPr lang="en-GB" dirty="0" smtClean="0"/>
              <a:t> Herbert?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Restored by the new pope, </a:t>
            </a:r>
            <a:r>
              <a:rPr lang="en-GB" dirty="0" err="1" smtClean="0"/>
              <a:t>Anastasius</a:t>
            </a:r>
            <a:r>
              <a:rPr lang="en-GB" dirty="0" smtClean="0"/>
              <a:t> </a:t>
            </a:r>
            <a:r>
              <a:rPr lang="en-GB" dirty="0" smtClean="0"/>
              <a:t>IV</a:t>
            </a:r>
            <a:endParaRPr lang="en-GB" dirty="0" smtClean="0"/>
          </a:p>
          <a:p>
            <a:r>
              <a:rPr lang="en-GB" dirty="0" smtClean="0"/>
              <a:t>Returned in a leisurely fashion, arriving in York in May 1154</a:t>
            </a:r>
          </a:p>
          <a:p>
            <a:r>
              <a:rPr lang="en-GB" dirty="0" smtClean="0"/>
              <a:t>Died on 8 June the same year – amid rumours of a poisoned chalice</a:t>
            </a:r>
          </a:p>
          <a:p>
            <a:r>
              <a:rPr lang="en-GB" dirty="0" smtClean="0"/>
              <a:t>Canonized 1127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6645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</TotalTime>
  <Words>578</Words>
  <Application>Microsoft Office PowerPoint</Application>
  <PresentationFormat>On-screen Show (4:3)</PresentationFormat>
  <Paragraphs>64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The Cistercians and the York election</vt:lpstr>
      <vt:lpstr>The context</vt:lpstr>
      <vt:lpstr>Thurstan, archbishop of York</vt:lpstr>
      <vt:lpstr>Candidates</vt:lpstr>
      <vt:lpstr>Growth of opposition</vt:lpstr>
      <vt:lpstr>Ailred and others</vt:lpstr>
      <vt:lpstr>PowerPoint Presentation</vt:lpstr>
      <vt:lpstr>A new election at Fountains</vt:lpstr>
      <vt:lpstr>Lots of popes</vt:lpstr>
      <vt:lpstr>Next steps</vt:lpstr>
      <vt:lpstr>A new election</vt:lpstr>
      <vt:lpstr>1153 – high mortality among the Cistercians</vt:lpstr>
      <vt:lpstr>What happened to William fitz Herbert?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Cistercians and the York election</dc:title>
  <dc:creator>Administrator</dc:creator>
  <cp:lastModifiedBy>Administrator</cp:lastModifiedBy>
  <cp:revision>6</cp:revision>
  <dcterms:created xsi:type="dcterms:W3CDTF">2018-03-12T16:30:07Z</dcterms:created>
  <dcterms:modified xsi:type="dcterms:W3CDTF">2018-03-13T19:36:23Z</dcterms:modified>
</cp:coreProperties>
</file>