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6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presProps" Target="presProps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2" Type="http://schemas.openxmlformats.org/officeDocument/2006/relationships/slide" Target="slides/slide1.xml" /><Relationship Id="rId16" Type="http://schemas.openxmlformats.org/officeDocument/2006/relationships/tableStyles" Target="tableStyle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theme" Target="theme/theme1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viewProps" Target="viewProp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048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3146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3075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1225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40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46173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4110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5103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993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981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6246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11/29/2025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05015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ACEBD3-B0A1-6BA1-69B1-2F5F688EFB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700" b="1" dirty="0">
                <a:solidFill>
                  <a:schemeClr val="accent2">
                    <a:lumMod val="49000"/>
                  </a:schemeClr>
                </a:solidFill>
              </a:rPr>
              <a:t>M&amp;S Food – Digital &amp; Social Media in Customer Relationship Management</a:t>
            </a:r>
          </a:p>
        </p:txBody>
      </p:sp>
      <p:pic>
        <p:nvPicPr>
          <p:cNvPr id="4" name="Picture 3" descr="M&amp;S eyes up 'new and renewed' food stores in Darlington and two County ...">
            <a:extLst>
              <a:ext uri="{FF2B5EF4-FFF2-40B4-BE49-F238E27FC236}">
                <a16:creationId xmlns:a16="http://schemas.microsoft.com/office/drawing/2014/main" id="{BCFAE54F-1D50-D2AD-6B31-820C693CBA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15" r="9460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37A8CFC-1AC1-7A5B-943A-330321E06B73}"/>
              </a:ext>
            </a:extLst>
          </p:cNvPr>
          <p:cNvSpPr txBox="1"/>
          <p:nvPr/>
        </p:nvSpPr>
        <p:spPr>
          <a:xfrm>
            <a:off x="6417734" y="2614612"/>
            <a:ext cx="5291663" cy="37528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BMS5007- Digital and Social Media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Mariana Simona Danescu-2334224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1 December 2025</a:t>
            </a:r>
          </a:p>
        </p:txBody>
      </p:sp>
    </p:spTree>
    <p:extLst>
      <p:ext uri="{BB962C8B-B14F-4D97-AF65-F5344CB8AC3E}">
        <p14:creationId xmlns:p14="http://schemas.microsoft.com/office/powerpoint/2010/main" val="1145795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120EB-5146-00A0-5D0E-EC3A295D2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49000"/>
                  </a:schemeClr>
                </a:solidFill>
              </a:rPr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2BABF1-95EB-5190-C769-477A6F4028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Digital and Social Media- definitions</a:t>
            </a:r>
          </a:p>
          <a:p>
            <a:r>
              <a:rPr lang="en-GB" dirty="0"/>
              <a:t>M&amp;S Food Digital Strategy</a:t>
            </a:r>
          </a:p>
          <a:p>
            <a:r>
              <a:rPr lang="en-GB" dirty="0"/>
              <a:t>M&amp;S Social Media Use</a:t>
            </a:r>
          </a:p>
          <a:p>
            <a:r>
              <a:rPr lang="en-GB" dirty="0"/>
              <a:t>Impact on Customer Relationship</a:t>
            </a:r>
          </a:p>
          <a:p>
            <a:r>
              <a:rPr lang="en-GB" dirty="0"/>
              <a:t>Strengths and Weaknesses</a:t>
            </a:r>
          </a:p>
          <a:p>
            <a:r>
              <a:rPr lang="en-GB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8449235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985ACB-51FA-6FE2-C32A-21F2880C7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49000"/>
                  </a:schemeClr>
                </a:solidFill>
              </a:rPr>
              <a:t>What is Digital Media?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427B14-B026-33A3-1B41-C44C7E7ACA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Digital Media means all the online tools such as websites, apps and email .</a:t>
            </a:r>
          </a:p>
          <a:p>
            <a:endParaRPr lang="en-GB" dirty="0"/>
          </a:p>
          <a:p>
            <a:r>
              <a:rPr lang="en-GB" dirty="0"/>
              <a:t>Used for communication with customers quickly and clearly</a:t>
            </a:r>
          </a:p>
          <a:p>
            <a:endParaRPr lang="en-GB" dirty="0"/>
          </a:p>
          <a:p>
            <a:r>
              <a:rPr lang="en-GB" dirty="0"/>
              <a:t>Supports CRM by collecting data and personalising messages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72A86B-1DB2-9F30-DF96-A7311E10ACB1}"/>
              </a:ext>
            </a:extLst>
          </p:cNvPr>
          <p:cNvSpPr txBox="1"/>
          <p:nvPr/>
        </p:nvSpPr>
        <p:spPr>
          <a:xfrm>
            <a:off x="8599445" y="5180132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(Chaffey, 2022)</a:t>
            </a:r>
          </a:p>
        </p:txBody>
      </p:sp>
    </p:spTree>
    <p:extLst>
      <p:ext uri="{BB962C8B-B14F-4D97-AF65-F5344CB8AC3E}">
        <p14:creationId xmlns:p14="http://schemas.microsoft.com/office/powerpoint/2010/main" val="3424047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8AD79-F59D-F7D0-BC55-2C25947B5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49000"/>
                  </a:schemeClr>
                </a:solidFill>
              </a:rPr>
              <a:t>What is Social Media?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86A21-CBB9-CBED-BF6A-4AA6FD4C0F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99435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Platforms like Instagram, TikTok, Facebook and YouTube</a:t>
            </a:r>
          </a:p>
          <a:p>
            <a:endParaRPr lang="en-GB" dirty="0"/>
          </a:p>
          <a:p>
            <a:r>
              <a:rPr lang="en-GB" dirty="0"/>
              <a:t>Helps brands stay closer to customer through post, comments and messages</a:t>
            </a:r>
          </a:p>
          <a:p>
            <a:endParaRPr lang="en-GB" dirty="0"/>
          </a:p>
          <a:p>
            <a:r>
              <a:rPr lang="en-GB" dirty="0"/>
              <a:t>Helps build engagement and two-way communication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114F02-1240-1AFA-6C01-428CDA2463DF}"/>
              </a:ext>
            </a:extLst>
          </p:cNvPr>
          <p:cNvSpPr txBox="1"/>
          <p:nvPr/>
        </p:nvSpPr>
        <p:spPr>
          <a:xfrm>
            <a:off x="7959545" y="5055255"/>
            <a:ext cx="34112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(Kaplan and Haenlein, 2010)</a:t>
            </a:r>
          </a:p>
        </p:txBody>
      </p:sp>
    </p:spTree>
    <p:extLst>
      <p:ext uri="{BB962C8B-B14F-4D97-AF65-F5344CB8AC3E}">
        <p14:creationId xmlns:p14="http://schemas.microsoft.com/office/powerpoint/2010/main" val="36033214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740C9-86DB-FC68-4FC7-BE4C1D862D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49000"/>
                  </a:schemeClr>
                </a:solidFill>
              </a:rPr>
              <a:t>Developing and Sustaining Customer Relationship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31D5C-8D87-8815-25B0-9E347FE6C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93939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Sparks app offers personalised discounts</a:t>
            </a:r>
          </a:p>
          <a:p>
            <a:endParaRPr lang="en-GB" dirty="0"/>
          </a:p>
          <a:p>
            <a:r>
              <a:rPr lang="en-GB" dirty="0"/>
              <a:t>Email and app notifications keep customer informed</a:t>
            </a:r>
          </a:p>
          <a:p>
            <a:endParaRPr lang="en-GB" dirty="0"/>
          </a:p>
          <a:p>
            <a:r>
              <a:rPr lang="en-GB" dirty="0"/>
              <a:t>Quality and consistency increase trust and loyalty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511391-49D2-549E-39BC-C8DAAF324165}"/>
              </a:ext>
            </a:extLst>
          </p:cNvPr>
          <p:cNvSpPr txBox="1"/>
          <p:nvPr/>
        </p:nvSpPr>
        <p:spPr>
          <a:xfrm>
            <a:off x="8128489" y="457809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(Buttle and </a:t>
            </a:r>
            <a:r>
              <a:rPr lang="en-GB" dirty="0" err="1"/>
              <a:t>Maklan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4219062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C0ED3-FE92-C398-F635-CF5480C66A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49000"/>
                  </a:schemeClr>
                </a:solidFill>
              </a:rPr>
              <a:t>Improving Customer Experience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663EF-D4E8-1AD0-811F-C82DD1EB70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3091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M&amp;S shares recipes, food ideas and videos that people actually watch and share </a:t>
            </a:r>
          </a:p>
          <a:p>
            <a:endParaRPr lang="en-GB" dirty="0"/>
          </a:p>
          <a:p>
            <a:r>
              <a:rPr lang="en-GB" dirty="0"/>
              <a:t>They reply quite fast on social media , which makes customers feel listened to.</a:t>
            </a:r>
          </a:p>
          <a:p>
            <a:endParaRPr lang="en-GB" dirty="0"/>
          </a:p>
          <a:p>
            <a:r>
              <a:rPr lang="en-GB" dirty="0"/>
              <a:t>Sparks rewards make the shopping experience more enjoyable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824D76-C3D1-2EA2-667D-DE83773BAEBD}"/>
              </a:ext>
            </a:extLst>
          </p:cNvPr>
          <p:cNvSpPr txBox="1"/>
          <p:nvPr/>
        </p:nvSpPr>
        <p:spPr>
          <a:xfrm>
            <a:off x="8607213" y="513548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(Hudson &amp; Thal, 2013)</a:t>
            </a:r>
          </a:p>
        </p:txBody>
      </p:sp>
    </p:spTree>
    <p:extLst>
      <p:ext uri="{BB962C8B-B14F-4D97-AF65-F5344CB8AC3E}">
        <p14:creationId xmlns:p14="http://schemas.microsoft.com/office/powerpoint/2010/main" val="858964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5C50A-8BC2-7E03-CAA5-BFE7CDD49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49000"/>
                  </a:schemeClr>
                </a:solidFill>
              </a:rPr>
              <a:t>How Social Media Supports Organisational Performance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08024-76BB-2320-F496-CBF66B975D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558397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/>
              <a:t>More likes, shares and views help the brand get noticed by more people online.</a:t>
            </a:r>
            <a:endParaRPr lang="en-US" dirty="0"/>
          </a:p>
          <a:p>
            <a:endParaRPr lang="en-GB" dirty="0"/>
          </a:p>
          <a:p>
            <a:r>
              <a:rPr lang="en-GB" dirty="0"/>
              <a:t>Personalised offers encourage Customers to buy more</a:t>
            </a:r>
          </a:p>
          <a:p>
            <a:endParaRPr lang="en-GB" dirty="0"/>
          </a:p>
          <a:p>
            <a:r>
              <a:rPr lang="en-GB" dirty="0"/>
              <a:t>When customers see the brand often online, they usually feel more connected and loyal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51F24C4-E5B4-4726-EC44-67BAC92764F9}"/>
              </a:ext>
            </a:extLst>
          </p:cNvPr>
          <p:cNvSpPr txBox="1"/>
          <p:nvPr/>
        </p:nvSpPr>
        <p:spPr>
          <a:xfrm>
            <a:off x="8125771" y="4376207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(Grewal et al., 2021)</a:t>
            </a:r>
          </a:p>
        </p:txBody>
      </p:sp>
    </p:spTree>
    <p:extLst>
      <p:ext uri="{BB962C8B-B14F-4D97-AF65-F5344CB8AC3E}">
        <p14:creationId xmlns:p14="http://schemas.microsoft.com/office/powerpoint/2010/main" val="20854287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4854F-7BC6-0663-636C-BE7E71232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49000"/>
                  </a:schemeClr>
                </a:solidFill>
              </a:rPr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C38B0-CB10-BC9A-C2D6-EC68CB8DA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7713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Strong and trusted M&amp;S brand </a:t>
            </a:r>
          </a:p>
          <a:p>
            <a:endParaRPr lang="en-GB" dirty="0"/>
          </a:p>
          <a:p>
            <a:r>
              <a:rPr lang="en-GB" dirty="0"/>
              <a:t>Sparks app personalisation is effective</a:t>
            </a:r>
          </a:p>
          <a:p>
            <a:endParaRPr lang="en-GB" dirty="0"/>
          </a:p>
          <a:p>
            <a:r>
              <a:rPr lang="en-GB" dirty="0"/>
              <a:t>High-quality visual content attracts customers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86F9AE-AACD-4C79-49D1-53D2C93FAC9F}"/>
              </a:ext>
            </a:extLst>
          </p:cNvPr>
          <p:cNvSpPr txBox="1"/>
          <p:nvPr/>
        </p:nvSpPr>
        <p:spPr>
          <a:xfrm>
            <a:off x="8134531" y="506833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(Kumar, 2018)</a:t>
            </a:r>
          </a:p>
        </p:txBody>
      </p:sp>
    </p:spTree>
    <p:extLst>
      <p:ext uri="{BB962C8B-B14F-4D97-AF65-F5344CB8AC3E}">
        <p14:creationId xmlns:p14="http://schemas.microsoft.com/office/powerpoint/2010/main" val="5952485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79225-9DDE-4ECD-9853-6F29B77031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2">
                    <a:lumMod val="49000"/>
                  </a:schemeClr>
                </a:solidFill>
              </a:rPr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6A7D9-E20D-AE6B-BF2D-B8743042A7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7376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Limited delivery options compared to competitors</a:t>
            </a:r>
          </a:p>
          <a:p>
            <a:endParaRPr lang="en-GB" dirty="0"/>
          </a:p>
          <a:p>
            <a:r>
              <a:rPr lang="en-GB" dirty="0"/>
              <a:t>Premium pricing reduces accessibility</a:t>
            </a:r>
          </a:p>
          <a:p>
            <a:endParaRPr lang="en-GB" dirty="0"/>
          </a:p>
          <a:p>
            <a:r>
              <a:rPr lang="en-GB" dirty="0"/>
              <a:t>Weak TikTok reach for younger audience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4B882A-C393-88A3-FE21-296BB2B09435}"/>
              </a:ext>
            </a:extLst>
          </p:cNvPr>
          <p:cNvSpPr txBox="1"/>
          <p:nvPr/>
        </p:nvSpPr>
        <p:spPr>
          <a:xfrm>
            <a:off x="5825075" y="469799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(PwC, 2023)</a:t>
            </a:r>
          </a:p>
        </p:txBody>
      </p:sp>
    </p:spTree>
    <p:extLst>
      <p:ext uri="{BB962C8B-B14F-4D97-AF65-F5344CB8AC3E}">
        <p14:creationId xmlns:p14="http://schemas.microsoft.com/office/powerpoint/2010/main" val="1024860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1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450E51-530A-BC86-C5B9-CC85EE514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2">
                    <a:lumMod val="49000"/>
                  </a:schemeClr>
                </a:solidFill>
              </a:rPr>
              <a:t>Conclusion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A6B04A-4683-20D1-18BA-AA4D8C1C3C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•M&amp;S uses Digital and Social Media to keep customer engaged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•Personalised offers and quick online  support  build trust</a:t>
            </a:r>
            <a:endParaRPr lang="en-GB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•Needs improvement in delivery options and Tik Tock reach</a:t>
            </a:r>
            <a:endParaRPr lang="en-GB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•Overall, digital tools help M&amp;S keep strong relationship with customers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02535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A407F-2078-1C5E-7243-EE00158A4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68" y="187673"/>
            <a:ext cx="10515600" cy="1075043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F848A6-F841-7C7E-1345-009267BD6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12475"/>
            <a:ext cx="10515600" cy="533254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>
                <a:ea typeface="+mn-lt"/>
                <a:cs typeface="+mn-lt"/>
              </a:rPr>
              <a:t>Buttle, F. and </a:t>
            </a:r>
            <a:r>
              <a:rPr lang="en-GB" dirty="0" err="1">
                <a:ea typeface="+mn-lt"/>
                <a:cs typeface="+mn-lt"/>
              </a:rPr>
              <a:t>Maklan</a:t>
            </a:r>
            <a:r>
              <a:rPr lang="en-GB" dirty="0">
                <a:ea typeface="+mn-lt"/>
                <a:cs typeface="+mn-lt"/>
              </a:rPr>
              <a:t>, S. (2019) Customer Relationship Management: Concepts and Technologies. 4th ed.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Chaffey, D. (2022) Digital Marketing: Strategy, Implementation and Practice. 8th ed.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Grewal, D., Roggeveen, A. and </a:t>
            </a:r>
            <a:r>
              <a:rPr lang="en-GB" dirty="0" err="1">
                <a:ea typeface="+mn-lt"/>
                <a:cs typeface="+mn-lt"/>
              </a:rPr>
              <a:t>Nordfält</a:t>
            </a:r>
            <a:r>
              <a:rPr lang="en-GB" dirty="0">
                <a:ea typeface="+mn-lt"/>
                <a:cs typeface="+mn-lt"/>
              </a:rPr>
              <a:t>, J. (2021) Retailing Management.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Hudson, S. and Thal, K. (2013) ‘The impact of social media on customer experience’, Journal of Travel &amp; Tourism Marketing, 30(1–2), pp. 156–160.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Kaplan, A.M. and Haenlein, M. (2010) ‘Users of the world, unite! The challenges and opportunities of social media’, Business Horizons, 53(1), pp. 59–68.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Kumar, V. (2018) Customer Relationship Management and Customer Value.</a:t>
            </a:r>
            <a:endParaRPr lang="en-GB" dirty="0"/>
          </a:p>
          <a:p>
            <a:endParaRPr lang="en-GB"/>
          </a:p>
          <a:p>
            <a:r>
              <a:rPr lang="en-GB" dirty="0">
                <a:ea typeface="+mn-lt"/>
                <a:cs typeface="+mn-lt"/>
              </a:rPr>
              <a:t>PwC (2023) Retail Outlook Report 2023.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01659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M&amp;S Food – Digital &amp; Social Media in Customer Relationship Management</vt:lpstr>
      <vt:lpstr>Agenda</vt:lpstr>
      <vt:lpstr>What is Digital Media?</vt:lpstr>
      <vt:lpstr>What is Social Media?</vt:lpstr>
      <vt:lpstr>Developing and Sustaining Customer Relationship</vt:lpstr>
      <vt:lpstr>Improving Customer Experience</vt:lpstr>
      <vt:lpstr>How Social Media Supports Organisational Performance</vt:lpstr>
      <vt:lpstr>Strengths</vt:lpstr>
      <vt:lpstr>Weaknesses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M&amp;S Food – Digital &amp; Social Media in Customer Relationship Management</dc:title>
  <dc:creator/>
  <cp:lastModifiedBy>Mariana-Simona Danescu (2334224)</cp:lastModifiedBy>
  <cp:revision>616</cp:revision>
  <dcterms:created xsi:type="dcterms:W3CDTF">2025-11-25T10:12:05Z</dcterms:created>
  <dcterms:modified xsi:type="dcterms:W3CDTF">2025-11-29T21:23:49Z</dcterms:modified>
</cp:coreProperties>
</file>