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</p:sldIdLst>
  <p:sldSz cx="18288000" cy="10287000"/>
  <p:notesSz cx="6858000" cy="9144000"/>
  <p:embeddedFontLst>
    <p:embeddedFont>
      <p:font typeface="Questrial" pitchFamily="2" charset="0"/>
      <p:regular r:id="rId24"/>
    </p:embeddedFont>
    <p:embeddedFont>
      <p:font typeface="เอฟซี เรนโบว์" panose="020B0604020202020204" charset="-34"/>
      <p:regular r:id="rId25"/>
    </p:embeddedFont>
    <p:embeddedFont>
      <p:font typeface="เอฟซี เรนโบว์ Bold" panose="020B0604020202020204" charset="-34"/>
      <p:regular r:id="rId26"/>
    </p:embeddedFont>
    <p:embeddedFont>
      <p:font typeface="เอฟซี เรนโบว์ Italics" panose="020B0604020202020204" charset="-34"/>
      <p:regular r:id="rId27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17C48CF-88CC-448E-9109-5289AE918969}" v="3" dt="2025-09-29T10:23:21.80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E3FDE45-AF77-4B5C-9715-49D594BDF05E}" styleName="Light Style 1 - Accent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69" d="100"/>
          <a:sy n="69" d="100"/>
        </p:scale>
        <p:origin x="840" y="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font" Target="fonts/font3.fntdata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font" Target="fonts/font2.fntdata"/><Relationship Id="rId33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1.fntdata"/><Relationship Id="rId32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font" Target="fonts/font4.fntdata"/><Relationship Id="rId30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ita Draper" userId="b063123c-f51f-481b-b99c-f574606c9ace" providerId="ADAL" clId="{217C48CF-88CC-448E-9109-5289AE918969}"/>
    <pc:docChg chg="custSel modSld">
      <pc:chgData name="Zita Draper" userId="b063123c-f51f-481b-b99c-f574606c9ace" providerId="ADAL" clId="{217C48CF-88CC-448E-9109-5289AE918969}" dt="2025-09-29T10:26:44.581" v="285" actId="20577"/>
      <pc:docMkLst>
        <pc:docMk/>
      </pc:docMkLst>
      <pc:sldChg chg="addSp delSp modSp mod">
        <pc:chgData name="Zita Draper" userId="b063123c-f51f-481b-b99c-f574606c9ace" providerId="ADAL" clId="{217C48CF-88CC-448E-9109-5289AE918969}" dt="2025-09-29T10:23:21.807" v="6"/>
        <pc:sldMkLst>
          <pc:docMk/>
          <pc:sldMk cId="0" sldId="260"/>
        </pc:sldMkLst>
        <pc:graphicFrameChg chg="add mod modGraphic">
          <ac:chgData name="Zita Draper" userId="b063123c-f51f-481b-b99c-f574606c9ace" providerId="ADAL" clId="{217C48CF-88CC-448E-9109-5289AE918969}" dt="2025-09-29T10:23:21.807" v="6"/>
          <ac:graphicFrameMkLst>
            <pc:docMk/>
            <pc:sldMk cId="0" sldId="260"/>
            <ac:graphicFrameMk id="5" creationId="{E537EE0C-1CD7-2B3B-A4CB-5772899BAEF4}"/>
          </ac:graphicFrameMkLst>
        </pc:graphicFrameChg>
        <pc:picChg chg="del">
          <ac:chgData name="Zita Draper" userId="b063123c-f51f-481b-b99c-f574606c9ace" providerId="ADAL" clId="{217C48CF-88CC-448E-9109-5289AE918969}" dt="2025-09-29T10:21:57.540" v="0" actId="478"/>
          <ac:picMkLst>
            <pc:docMk/>
            <pc:sldMk cId="0" sldId="260"/>
            <ac:picMk id="6" creationId="{CC765BE0-D20A-2E8D-963D-C0712CB95F63}"/>
          </ac:picMkLst>
        </pc:picChg>
      </pc:sldChg>
      <pc:sldChg chg="modSp mod">
        <pc:chgData name="Zita Draper" userId="b063123c-f51f-481b-b99c-f574606c9ace" providerId="ADAL" clId="{217C48CF-88CC-448E-9109-5289AE918969}" dt="2025-09-29T10:23:41.473" v="31" actId="20577"/>
        <pc:sldMkLst>
          <pc:docMk/>
          <pc:sldMk cId="0" sldId="261"/>
        </pc:sldMkLst>
        <pc:spChg chg="mod">
          <ac:chgData name="Zita Draper" userId="b063123c-f51f-481b-b99c-f574606c9ace" providerId="ADAL" clId="{217C48CF-88CC-448E-9109-5289AE918969}" dt="2025-09-29T10:23:41.473" v="31" actId="20577"/>
          <ac:spMkLst>
            <pc:docMk/>
            <pc:sldMk cId="0" sldId="261"/>
            <ac:spMk id="8" creationId="{00000000-0000-0000-0000-000000000000}"/>
          </ac:spMkLst>
        </pc:spChg>
      </pc:sldChg>
      <pc:sldChg chg="modSp mod">
        <pc:chgData name="Zita Draper" userId="b063123c-f51f-481b-b99c-f574606c9ace" providerId="ADAL" clId="{217C48CF-88CC-448E-9109-5289AE918969}" dt="2025-09-29T10:25:54.616" v="284" actId="948"/>
        <pc:sldMkLst>
          <pc:docMk/>
          <pc:sldMk cId="0" sldId="263"/>
        </pc:sldMkLst>
        <pc:spChg chg="mod">
          <ac:chgData name="Zita Draper" userId="b063123c-f51f-481b-b99c-f574606c9ace" providerId="ADAL" clId="{217C48CF-88CC-448E-9109-5289AE918969}" dt="2025-09-29T10:25:54.616" v="284" actId="948"/>
          <ac:spMkLst>
            <pc:docMk/>
            <pc:sldMk cId="0" sldId="263"/>
            <ac:spMk id="7" creationId="{00000000-0000-0000-0000-000000000000}"/>
          </ac:spMkLst>
        </pc:spChg>
      </pc:sldChg>
      <pc:sldChg chg="modSp mod">
        <pc:chgData name="Zita Draper" userId="b063123c-f51f-481b-b99c-f574606c9ace" providerId="ADAL" clId="{217C48CF-88CC-448E-9109-5289AE918969}" dt="2025-09-29T10:26:44.581" v="285" actId="20577"/>
        <pc:sldMkLst>
          <pc:docMk/>
          <pc:sldMk cId="0" sldId="270"/>
        </pc:sldMkLst>
        <pc:spChg chg="mod">
          <ac:chgData name="Zita Draper" userId="b063123c-f51f-481b-b99c-f574606c9ace" providerId="ADAL" clId="{217C48CF-88CC-448E-9109-5289AE918969}" dt="2025-09-29T10:26:44.581" v="285" actId="20577"/>
          <ac:spMkLst>
            <pc:docMk/>
            <pc:sldMk cId="0" sldId="270"/>
            <ac:spMk id="7" creationId="{00000000-0000-0000-0000-000000000000}"/>
          </ac:spMkLst>
        </pc:spChg>
      </pc:sldChg>
    </pc:docChg>
  </pc:docChgLst>
  <pc:docChgLst>
    <pc:chgData name="Zita Draper" userId="b063123c-f51f-481b-b99c-f574606c9ace" providerId="ADAL" clId="{36741BB5-6EF8-4494-9031-D4EC27BB8B2D}"/>
    <pc:docChg chg="custSel modSld">
      <pc:chgData name="Zita Draper" userId="b063123c-f51f-481b-b99c-f574606c9ace" providerId="ADAL" clId="{36741BB5-6EF8-4494-9031-D4EC27BB8B2D}" dt="2025-06-10T09:19:43.091" v="19" actId="33524"/>
      <pc:docMkLst>
        <pc:docMk/>
      </pc:docMkLst>
      <pc:sldChg chg="modSp mod">
        <pc:chgData name="Zita Draper" userId="b063123c-f51f-481b-b99c-f574606c9ace" providerId="ADAL" clId="{36741BB5-6EF8-4494-9031-D4EC27BB8B2D}" dt="2025-06-10T09:19:27.181" v="17" actId="20577"/>
        <pc:sldMkLst>
          <pc:docMk/>
          <pc:sldMk cId="0" sldId="261"/>
        </pc:sldMkLst>
      </pc:sldChg>
      <pc:sldChg chg="modSp mod">
        <pc:chgData name="Zita Draper" userId="b063123c-f51f-481b-b99c-f574606c9ace" providerId="ADAL" clId="{36741BB5-6EF8-4494-9031-D4EC27BB8B2D}" dt="2025-06-10T09:19:43.091" v="19" actId="33524"/>
        <pc:sldMkLst>
          <pc:docMk/>
          <pc:sldMk cId="0" sldId="263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9/29/2025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9/29/2025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9/29/2025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9/29/2025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9/29/2025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9/29/2025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9/29/2025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5" Type="http://schemas.openxmlformats.org/officeDocument/2006/relationships/image" Target="../media/image10.svg"/><Relationship Id="rId4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image" Target="../media/image16.sv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5" Type="http://schemas.openxmlformats.org/officeDocument/2006/relationships/image" Target="../media/image14.svg"/><Relationship Id="rId4" Type="http://schemas.openxmlformats.org/officeDocument/2006/relationships/image" Target="../media/image1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7.png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9.png"/><Relationship Id="rId4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image" Target="../media/image16.sv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5" Type="http://schemas.openxmlformats.org/officeDocument/2006/relationships/image" Target="../media/image14.svg"/><Relationship Id="rId4" Type="http://schemas.openxmlformats.org/officeDocument/2006/relationships/image" Target="../media/image1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9.png"/><Relationship Id="rId4" Type="http://schemas.openxmlformats.org/officeDocument/2006/relationships/image" Target="../media/image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3.sv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5" Type="http://schemas.openxmlformats.org/officeDocument/2006/relationships/image" Target="../media/image10.svg"/><Relationship Id="rId4" Type="http://schemas.openxmlformats.org/officeDocument/2006/relationships/image" Target="../media/image9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5" Type="http://schemas.openxmlformats.org/officeDocument/2006/relationships/image" Target="../media/image10.svg"/><Relationship Id="rId4" Type="http://schemas.openxmlformats.org/officeDocument/2006/relationships/image" Target="../media/image9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5" Type="http://schemas.openxmlformats.org/officeDocument/2006/relationships/image" Target="../media/image10.svg"/><Relationship Id="rId4" Type="http://schemas.openxmlformats.org/officeDocument/2006/relationships/image" Target="../media/image9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5" Type="http://schemas.openxmlformats.org/officeDocument/2006/relationships/image" Target="../media/image10.svg"/><Relationship Id="rId4" Type="http://schemas.openxmlformats.org/officeDocument/2006/relationships/image" Target="../media/image9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5" Type="http://schemas.openxmlformats.org/officeDocument/2006/relationships/image" Target="../media/image10.svg"/><Relationship Id="rId4" Type="http://schemas.openxmlformats.org/officeDocument/2006/relationships/image" Target="../media/image9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5" Type="http://schemas.openxmlformats.org/officeDocument/2006/relationships/image" Target="../media/image10.svg"/><Relationship Id="rId4" Type="http://schemas.openxmlformats.org/officeDocument/2006/relationships/image" Target="../media/image9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5" Type="http://schemas.openxmlformats.org/officeDocument/2006/relationships/image" Target="../media/image10.svg"/><Relationship Id="rId4" Type="http://schemas.openxmlformats.org/officeDocument/2006/relationships/image" Target="../media/image9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5" Type="http://schemas.openxmlformats.org/officeDocument/2006/relationships/image" Target="../media/image10.svg"/><Relationship Id="rId4" Type="http://schemas.openxmlformats.org/officeDocument/2006/relationships/image" Target="../media/image9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5" Type="http://schemas.openxmlformats.org/officeDocument/2006/relationships/image" Target="../media/image10.svg"/><Relationship Id="rId4" Type="http://schemas.openxmlformats.org/officeDocument/2006/relationships/image" Target="../media/image9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B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5400000">
            <a:off x="4131593" y="236776"/>
            <a:ext cx="10642196" cy="9458252"/>
          </a:xfrm>
          <a:custGeom>
            <a:avLst/>
            <a:gdLst/>
            <a:ahLst/>
            <a:cxnLst/>
            <a:rect l="l" t="t" r="r" b="b"/>
            <a:pathLst>
              <a:path w="10642196" h="9458252">
                <a:moveTo>
                  <a:pt x="0" y="0"/>
                </a:moveTo>
                <a:lnTo>
                  <a:pt x="10642196" y="0"/>
                </a:lnTo>
                <a:lnTo>
                  <a:pt x="10642196" y="9458252"/>
                </a:lnTo>
                <a:lnTo>
                  <a:pt x="0" y="9458252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82000"/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10654949" y="-2349804"/>
            <a:ext cx="9855808" cy="8229600"/>
          </a:xfrm>
          <a:custGeom>
            <a:avLst/>
            <a:gdLst/>
            <a:ahLst/>
            <a:cxnLst/>
            <a:rect l="l" t="t" r="r" b="b"/>
            <a:pathLst>
              <a:path w="9855808" h="8229600">
                <a:moveTo>
                  <a:pt x="0" y="0"/>
                </a:moveTo>
                <a:lnTo>
                  <a:pt x="9855808" y="0"/>
                </a:lnTo>
                <a:lnTo>
                  <a:pt x="9855808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alphaModFix amt="65999"/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 rot="-10800000">
            <a:off x="-1757175" y="4795044"/>
            <a:ext cx="9855808" cy="8229600"/>
          </a:xfrm>
          <a:custGeom>
            <a:avLst/>
            <a:gdLst/>
            <a:ahLst/>
            <a:cxnLst/>
            <a:rect l="l" t="t" r="r" b="b"/>
            <a:pathLst>
              <a:path w="9855808" h="8229600">
                <a:moveTo>
                  <a:pt x="0" y="0"/>
                </a:moveTo>
                <a:lnTo>
                  <a:pt x="9855808" y="0"/>
                </a:lnTo>
                <a:lnTo>
                  <a:pt x="9855808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alphaModFix amt="65999"/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TextBox 5"/>
          <p:cNvSpPr txBox="1"/>
          <p:nvPr/>
        </p:nvSpPr>
        <p:spPr>
          <a:xfrm>
            <a:off x="5664067" y="3464820"/>
            <a:ext cx="7307666" cy="28715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1268"/>
              </a:lnSpc>
            </a:pPr>
            <a:r>
              <a:rPr lang="en-US" sz="6295" b="1" u="sng">
                <a:solidFill>
                  <a:srgbClr val="000000"/>
                </a:solidFill>
                <a:latin typeface="เอฟซี เรนโบว์ Bold"/>
                <a:ea typeface="เอฟซี เรนโบว์ Bold"/>
                <a:cs typeface="เอฟซี เรนโบว์ Bold"/>
                <a:sym typeface="เอฟซี เรนโบว์ Bold"/>
              </a:rPr>
              <a:t>Legal Research; An introduction!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22454" y="6494883"/>
            <a:ext cx="9190891" cy="58991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0"/>
              </a:lnSpc>
            </a:pPr>
            <a:r>
              <a:rPr lang="en-US" sz="3400">
                <a:solidFill>
                  <a:srgbClr val="000000"/>
                </a:solidFill>
                <a:latin typeface="Questrial"/>
                <a:ea typeface="Questrial"/>
                <a:cs typeface="Questrial"/>
                <a:sym typeface="Questrial"/>
              </a:rPr>
              <a:t>By Zita Draper 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5400000">
            <a:off x="-613935" y="3435030"/>
            <a:ext cx="7591881" cy="7841380"/>
          </a:xfrm>
          <a:custGeom>
            <a:avLst/>
            <a:gdLst/>
            <a:ahLst/>
            <a:cxnLst/>
            <a:rect l="l" t="t" r="r" b="b"/>
            <a:pathLst>
              <a:path w="7591881" h="7841380">
                <a:moveTo>
                  <a:pt x="0" y="0"/>
                </a:moveTo>
                <a:lnTo>
                  <a:pt x="7591882" y="0"/>
                </a:lnTo>
                <a:lnTo>
                  <a:pt x="7591882" y="7841380"/>
                </a:lnTo>
                <a:lnTo>
                  <a:pt x="0" y="784138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rot="1092138">
            <a:off x="-721992" y="6201530"/>
            <a:ext cx="3501384" cy="4369902"/>
          </a:xfrm>
          <a:custGeom>
            <a:avLst/>
            <a:gdLst/>
            <a:ahLst/>
            <a:cxnLst/>
            <a:rect l="l" t="t" r="r" b="b"/>
            <a:pathLst>
              <a:path w="3501384" h="4369902">
                <a:moveTo>
                  <a:pt x="0" y="0"/>
                </a:moveTo>
                <a:lnTo>
                  <a:pt x="3501384" y="0"/>
                </a:lnTo>
                <a:lnTo>
                  <a:pt x="3501384" y="4369902"/>
                </a:lnTo>
                <a:lnTo>
                  <a:pt x="0" y="4369902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TextBox 4"/>
          <p:cNvSpPr txBox="1"/>
          <p:nvPr/>
        </p:nvSpPr>
        <p:spPr>
          <a:xfrm>
            <a:off x="1828800" y="4380182"/>
            <a:ext cx="5534654" cy="149823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2159"/>
              </a:lnSpc>
            </a:pPr>
            <a:r>
              <a:rPr lang="en-US" sz="9499" u="sng" dirty="0">
                <a:solidFill>
                  <a:srgbClr val="000000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Content</a:t>
            </a:r>
          </a:p>
        </p:txBody>
      </p:sp>
      <p:sp>
        <p:nvSpPr>
          <p:cNvPr id="5" name="Freeform 5"/>
          <p:cNvSpPr/>
          <p:nvPr/>
        </p:nvSpPr>
        <p:spPr>
          <a:xfrm>
            <a:off x="9909583" y="2936281"/>
            <a:ext cx="736468" cy="736468"/>
          </a:xfrm>
          <a:custGeom>
            <a:avLst/>
            <a:gdLst/>
            <a:ahLst/>
            <a:cxnLst/>
            <a:rect l="l" t="t" r="r" b="b"/>
            <a:pathLst>
              <a:path w="736468" h="736468">
                <a:moveTo>
                  <a:pt x="0" y="0"/>
                </a:moveTo>
                <a:lnTo>
                  <a:pt x="736468" y="0"/>
                </a:lnTo>
                <a:lnTo>
                  <a:pt x="736468" y="736468"/>
                </a:lnTo>
                <a:lnTo>
                  <a:pt x="0" y="73646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alphaModFix amt="60000"/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>
            <a:off x="9909583" y="4011948"/>
            <a:ext cx="736468" cy="736468"/>
          </a:xfrm>
          <a:custGeom>
            <a:avLst/>
            <a:gdLst/>
            <a:ahLst/>
            <a:cxnLst/>
            <a:rect l="l" t="t" r="r" b="b"/>
            <a:pathLst>
              <a:path w="736468" h="736468">
                <a:moveTo>
                  <a:pt x="0" y="0"/>
                </a:moveTo>
                <a:lnTo>
                  <a:pt x="736468" y="0"/>
                </a:lnTo>
                <a:lnTo>
                  <a:pt x="736468" y="736468"/>
                </a:lnTo>
                <a:lnTo>
                  <a:pt x="0" y="73646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alphaModFix amt="60000"/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>
            <a:off x="9909583" y="5091316"/>
            <a:ext cx="736468" cy="736468"/>
          </a:xfrm>
          <a:custGeom>
            <a:avLst/>
            <a:gdLst/>
            <a:ahLst/>
            <a:cxnLst/>
            <a:rect l="l" t="t" r="r" b="b"/>
            <a:pathLst>
              <a:path w="736468" h="736468">
                <a:moveTo>
                  <a:pt x="0" y="0"/>
                </a:moveTo>
                <a:lnTo>
                  <a:pt x="736468" y="0"/>
                </a:lnTo>
                <a:lnTo>
                  <a:pt x="736468" y="736468"/>
                </a:lnTo>
                <a:lnTo>
                  <a:pt x="0" y="73646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alphaModFix amt="60000"/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>
            <a:off x="9909583" y="6170684"/>
            <a:ext cx="736468" cy="736468"/>
          </a:xfrm>
          <a:custGeom>
            <a:avLst/>
            <a:gdLst/>
            <a:ahLst/>
            <a:cxnLst/>
            <a:rect l="l" t="t" r="r" b="b"/>
            <a:pathLst>
              <a:path w="736468" h="736468">
                <a:moveTo>
                  <a:pt x="0" y="0"/>
                </a:moveTo>
                <a:lnTo>
                  <a:pt x="736468" y="0"/>
                </a:lnTo>
                <a:lnTo>
                  <a:pt x="736468" y="736468"/>
                </a:lnTo>
                <a:lnTo>
                  <a:pt x="0" y="73646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alphaModFix amt="60000"/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>
            <a:off x="9909583" y="7250052"/>
            <a:ext cx="736468" cy="736468"/>
          </a:xfrm>
          <a:custGeom>
            <a:avLst/>
            <a:gdLst/>
            <a:ahLst/>
            <a:cxnLst/>
            <a:rect l="l" t="t" r="r" b="b"/>
            <a:pathLst>
              <a:path w="736468" h="736468">
                <a:moveTo>
                  <a:pt x="0" y="0"/>
                </a:moveTo>
                <a:lnTo>
                  <a:pt x="736468" y="0"/>
                </a:lnTo>
                <a:lnTo>
                  <a:pt x="736468" y="736468"/>
                </a:lnTo>
                <a:lnTo>
                  <a:pt x="0" y="73646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alphaModFix amt="60000"/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TextBox 10"/>
          <p:cNvSpPr txBox="1"/>
          <p:nvPr/>
        </p:nvSpPr>
        <p:spPr>
          <a:xfrm>
            <a:off x="10070881" y="2959329"/>
            <a:ext cx="413872" cy="59512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224"/>
              </a:lnSpc>
            </a:pPr>
            <a:r>
              <a:rPr lang="en-US" sz="3300">
                <a:solidFill>
                  <a:srgbClr val="000000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0070881" y="4034996"/>
            <a:ext cx="413872" cy="59512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224"/>
              </a:lnSpc>
            </a:pPr>
            <a:r>
              <a:rPr lang="en-US" sz="3300">
                <a:solidFill>
                  <a:srgbClr val="000000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070881" y="5114364"/>
            <a:ext cx="413872" cy="59512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224"/>
              </a:lnSpc>
            </a:pPr>
            <a:r>
              <a:rPr lang="en-US" sz="3300">
                <a:solidFill>
                  <a:srgbClr val="000000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3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070881" y="6193732"/>
            <a:ext cx="413872" cy="59512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224"/>
              </a:lnSpc>
            </a:pPr>
            <a:r>
              <a:rPr lang="en-US" sz="3300">
                <a:solidFill>
                  <a:srgbClr val="000000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4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070881" y="7273100"/>
            <a:ext cx="413872" cy="59512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224"/>
              </a:lnSpc>
            </a:pPr>
            <a:r>
              <a:rPr lang="en-US" sz="3300">
                <a:solidFill>
                  <a:srgbClr val="000000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5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1040602" y="3017496"/>
            <a:ext cx="6218698" cy="50736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060"/>
              </a:lnSpc>
            </a:pPr>
            <a:r>
              <a:rPr lang="en-US" sz="2900">
                <a:solidFill>
                  <a:srgbClr val="000000"/>
                </a:solidFill>
                <a:latin typeface="Questrial"/>
                <a:ea typeface="Questrial"/>
                <a:cs typeface="Questrial"/>
                <a:sym typeface="Questrial"/>
              </a:rPr>
              <a:t>Aims and Objectives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1040602" y="4093163"/>
            <a:ext cx="6218698" cy="50736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060"/>
              </a:lnSpc>
            </a:pPr>
            <a:r>
              <a:rPr lang="en-US" sz="2900">
                <a:solidFill>
                  <a:srgbClr val="000000"/>
                </a:solidFill>
                <a:latin typeface="Questrial"/>
                <a:ea typeface="Questrial"/>
                <a:cs typeface="Questrial"/>
                <a:sym typeface="Questrial"/>
              </a:rPr>
              <a:t>Scheme of work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1040602" y="5172531"/>
            <a:ext cx="6218698" cy="50736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060"/>
              </a:lnSpc>
            </a:pPr>
            <a:r>
              <a:rPr lang="en-US" sz="2900">
                <a:solidFill>
                  <a:srgbClr val="000000"/>
                </a:solidFill>
                <a:latin typeface="Questrial"/>
                <a:ea typeface="Questrial"/>
                <a:cs typeface="Questrial"/>
                <a:sym typeface="Questrial"/>
              </a:rPr>
              <a:t>The Module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1040602" y="6251899"/>
            <a:ext cx="6218698" cy="50736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060"/>
              </a:lnSpc>
            </a:pPr>
            <a:r>
              <a:rPr lang="en-US" sz="2900">
                <a:solidFill>
                  <a:srgbClr val="000000"/>
                </a:solidFill>
                <a:latin typeface="Questrial"/>
                <a:ea typeface="Questrial"/>
                <a:cs typeface="Questrial"/>
                <a:sym typeface="Questrial"/>
              </a:rPr>
              <a:t>Today session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40602" y="7331266"/>
            <a:ext cx="6218698" cy="50736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060"/>
              </a:lnSpc>
            </a:pPr>
            <a:r>
              <a:rPr lang="en-US" sz="2900">
                <a:solidFill>
                  <a:srgbClr val="000000"/>
                </a:solidFill>
                <a:latin typeface="Questrial"/>
                <a:ea typeface="Questrial"/>
                <a:cs typeface="Questrial"/>
                <a:sym typeface="Questrial"/>
              </a:rPr>
              <a:t>Thank you, any questions?</a:t>
            </a:r>
          </a:p>
        </p:txBody>
      </p:sp>
      <p:sp>
        <p:nvSpPr>
          <p:cNvPr id="20" name="Freeform 20"/>
          <p:cNvSpPr/>
          <p:nvPr/>
        </p:nvSpPr>
        <p:spPr>
          <a:xfrm>
            <a:off x="14356192" y="-2022514"/>
            <a:ext cx="5125736" cy="5695263"/>
          </a:xfrm>
          <a:custGeom>
            <a:avLst/>
            <a:gdLst/>
            <a:ahLst/>
            <a:cxnLst/>
            <a:rect l="l" t="t" r="r" b="b"/>
            <a:pathLst>
              <a:path w="5125736" h="5695263">
                <a:moveTo>
                  <a:pt x="0" y="0"/>
                </a:moveTo>
                <a:lnTo>
                  <a:pt x="5125736" y="0"/>
                </a:lnTo>
                <a:lnTo>
                  <a:pt x="5125736" y="5695263"/>
                </a:lnTo>
                <a:lnTo>
                  <a:pt x="0" y="5695263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B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2893084">
            <a:off x="-45184" y="-2758646"/>
            <a:ext cx="4928212" cy="6936430"/>
          </a:xfrm>
          <a:custGeom>
            <a:avLst/>
            <a:gdLst/>
            <a:ahLst/>
            <a:cxnLst/>
            <a:rect l="l" t="t" r="r" b="b"/>
            <a:pathLst>
              <a:path w="4928212" h="6936430">
                <a:moveTo>
                  <a:pt x="0" y="0"/>
                </a:moveTo>
                <a:lnTo>
                  <a:pt x="4928212" y="0"/>
                </a:lnTo>
                <a:lnTo>
                  <a:pt x="4928212" y="6936430"/>
                </a:lnTo>
                <a:lnTo>
                  <a:pt x="0" y="693643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r="-36271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rot="-10800000">
            <a:off x="-584770" y="-331591"/>
            <a:ext cx="3433844" cy="4051734"/>
          </a:xfrm>
          <a:custGeom>
            <a:avLst/>
            <a:gdLst/>
            <a:ahLst/>
            <a:cxnLst/>
            <a:rect l="l" t="t" r="r" b="b"/>
            <a:pathLst>
              <a:path w="3433844" h="4051734">
                <a:moveTo>
                  <a:pt x="0" y="0"/>
                </a:moveTo>
                <a:lnTo>
                  <a:pt x="3433844" y="0"/>
                </a:lnTo>
                <a:lnTo>
                  <a:pt x="3433844" y="4051734"/>
                </a:lnTo>
                <a:lnTo>
                  <a:pt x="0" y="4051734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 rot="-7716179">
            <a:off x="15658628" y="7006715"/>
            <a:ext cx="3201345" cy="4503170"/>
          </a:xfrm>
          <a:custGeom>
            <a:avLst/>
            <a:gdLst/>
            <a:ahLst/>
            <a:cxnLst/>
            <a:rect l="l" t="t" r="r" b="b"/>
            <a:pathLst>
              <a:path w="3201345" h="4503170">
                <a:moveTo>
                  <a:pt x="0" y="0"/>
                </a:moveTo>
                <a:lnTo>
                  <a:pt x="3201344" y="0"/>
                </a:lnTo>
                <a:lnTo>
                  <a:pt x="3201344" y="4503170"/>
                </a:lnTo>
                <a:lnTo>
                  <a:pt x="0" y="450317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alphaModFix amt="74000"/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>
            <a:off x="133855" y="7869213"/>
            <a:ext cx="2785137" cy="2778174"/>
          </a:xfrm>
          <a:custGeom>
            <a:avLst/>
            <a:gdLst/>
            <a:ahLst/>
            <a:cxnLst/>
            <a:rect l="l" t="t" r="r" b="b"/>
            <a:pathLst>
              <a:path w="2785137" h="2778174">
                <a:moveTo>
                  <a:pt x="0" y="0"/>
                </a:moveTo>
                <a:lnTo>
                  <a:pt x="2785137" y="0"/>
                </a:lnTo>
                <a:lnTo>
                  <a:pt x="2785137" y="2778174"/>
                </a:lnTo>
                <a:lnTo>
                  <a:pt x="0" y="2778174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alphaModFix amt="62000"/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TextBox 6"/>
          <p:cNvSpPr txBox="1"/>
          <p:nvPr/>
        </p:nvSpPr>
        <p:spPr>
          <a:xfrm>
            <a:off x="3625371" y="771525"/>
            <a:ext cx="13129348" cy="17037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159"/>
              </a:lnSpc>
            </a:pPr>
            <a:r>
              <a:rPr lang="en-US" sz="9499" u="sng">
                <a:solidFill>
                  <a:srgbClr val="000000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Aims and Objectives 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054687" y="4120973"/>
            <a:ext cx="12374339" cy="18935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82943" lvl="1" indent="-291471" algn="l">
              <a:lnSpc>
                <a:spcPts val="3780"/>
              </a:lnSpc>
              <a:buFont typeface="Arial"/>
              <a:buChar char="•"/>
            </a:pPr>
            <a:r>
              <a:rPr lang="en-US" sz="2700">
                <a:solidFill>
                  <a:srgbClr val="000000"/>
                </a:solidFill>
                <a:latin typeface="Questrial"/>
                <a:ea typeface="Questrial"/>
                <a:cs typeface="Questrial"/>
                <a:sym typeface="Questrial"/>
              </a:rPr>
              <a:t>The aim of today’s session is to introduce students to the module. </a:t>
            </a:r>
          </a:p>
          <a:p>
            <a:pPr algn="l">
              <a:lnSpc>
                <a:spcPts val="3780"/>
              </a:lnSpc>
            </a:pPr>
            <a:endParaRPr lang="en-US" sz="2700">
              <a:solidFill>
                <a:srgbClr val="000000"/>
              </a:solidFill>
              <a:latin typeface="Questrial"/>
              <a:ea typeface="Questrial"/>
              <a:cs typeface="Questrial"/>
              <a:sym typeface="Questrial"/>
            </a:endParaRPr>
          </a:p>
          <a:p>
            <a:pPr marL="582943" lvl="1" indent="-291471" algn="l">
              <a:lnSpc>
                <a:spcPts val="3780"/>
              </a:lnSpc>
              <a:buFont typeface="Arial"/>
              <a:buChar char="•"/>
            </a:pPr>
            <a:r>
              <a:rPr lang="en-US" sz="2700">
                <a:solidFill>
                  <a:srgbClr val="000000"/>
                </a:solidFill>
                <a:latin typeface="Questrial"/>
                <a:ea typeface="Questrial"/>
                <a:cs typeface="Questrial"/>
                <a:sym typeface="Questrial"/>
              </a:rPr>
              <a:t>By the end of today’s session students should be able to demonstrate their understanding of what the legal research module includes.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EEF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5075492" y="1028700"/>
            <a:ext cx="8137017" cy="8229600"/>
          </a:xfrm>
          <a:custGeom>
            <a:avLst/>
            <a:gdLst/>
            <a:ahLst/>
            <a:cxnLst/>
            <a:rect l="l" t="t" r="r" b="b"/>
            <a:pathLst>
              <a:path w="8137017" h="8229600">
                <a:moveTo>
                  <a:pt x="0" y="0"/>
                </a:moveTo>
                <a:lnTo>
                  <a:pt x="8137016" y="0"/>
                </a:lnTo>
                <a:lnTo>
                  <a:pt x="8137016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44999"/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rot="5400000">
            <a:off x="5019551" y="91806"/>
            <a:ext cx="4294900" cy="4772111"/>
          </a:xfrm>
          <a:custGeom>
            <a:avLst/>
            <a:gdLst/>
            <a:ahLst/>
            <a:cxnLst/>
            <a:rect l="l" t="t" r="r" b="b"/>
            <a:pathLst>
              <a:path w="4294900" h="4772111">
                <a:moveTo>
                  <a:pt x="0" y="0"/>
                </a:moveTo>
                <a:lnTo>
                  <a:pt x="4294900" y="0"/>
                </a:lnTo>
                <a:lnTo>
                  <a:pt x="4294900" y="4772111"/>
                </a:lnTo>
                <a:lnTo>
                  <a:pt x="0" y="4772111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 rot="5400000">
            <a:off x="10685742" y="4238936"/>
            <a:ext cx="4294900" cy="4772111"/>
          </a:xfrm>
          <a:custGeom>
            <a:avLst/>
            <a:gdLst/>
            <a:ahLst/>
            <a:cxnLst/>
            <a:rect l="l" t="t" r="r" b="b"/>
            <a:pathLst>
              <a:path w="4294900" h="4772111">
                <a:moveTo>
                  <a:pt x="0" y="0"/>
                </a:moveTo>
                <a:lnTo>
                  <a:pt x="4294900" y="0"/>
                </a:lnTo>
                <a:lnTo>
                  <a:pt x="4294900" y="4772111"/>
                </a:lnTo>
                <a:lnTo>
                  <a:pt x="0" y="4772111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TextBox 5"/>
          <p:cNvSpPr txBox="1"/>
          <p:nvPr/>
        </p:nvSpPr>
        <p:spPr>
          <a:xfrm>
            <a:off x="5641886" y="2755265"/>
            <a:ext cx="7004228" cy="45764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1589"/>
              </a:lnSpc>
            </a:pPr>
            <a:r>
              <a:rPr lang="en-US" sz="9499">
                <a:solidFill>
                  <a:srgbClr val="000000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Let’s have a chat about AI!</a:t>
            </a:r>
          </a:p>
        </p:txBody>
      </p:sp>
      <p:sp>
        <p:nvSpPr>
          <p:cNvPr id="6" name="Freeform 6"/>
          <p:cNvSpPr/>
          <p:nvPr/>
        </p:nvSpPr>
        <p:spPr>
          <a:xfrm>
            <a:off x="14991994" y="-2581346"/>
            <a:ext cx="4130153" cy="5059207"/>
          </a:xfrm>
          <a:custGeom>
            <a:avLst/>
            <a:gdLst/>
            <a:ahLst/>
            <a:cxnLst/>
            <a:rect l="l" t="t" r="r" b="b"/>
            <a:pathLst>
              <a:path w="4130153" h="5059207">
                <a:moveTo>
                  <a:pt x="0" y="0"/>
                </a:moveTo>
                <a:lnTo>
                  <a:pt x="4130153" y="0"/>
                </a:lnTo>
                <a:lnTo>
                  <a:pt x="4130153" y="5059207"/>
                </a:lnTo>
                <a:lnTo>
                  <a:pt x="0" y="5059207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alphaModFix amt="49000"/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>
            <a:off x="-743832" y="7023908"/>
            <a:ext cx="4130153" cy="5059207"/>
          </a:xfrm>
          <a:custGeom>
            <a:avLst/>
            <a:gdLst/>
            <a:ahLst/>
            <a:cxnLst/>
            <a:rect l="l" t="t" r="r" b="b"/>
            <a:pathLst>
              <a:path w="4130153" h="5059207">
                <a:moveTo>
                  <a:pt x="0" y="0"/>
                </a:moveTo>
                <a:lnTo>
                  <a:pt x="4130153" y="0"/>
                </a:lnTo>
                <a:lnTo>
                  <a:pt x="4130153" y="5059207"/>
                </a:lnTo>
                <a:lnTo>
                  <a:pt x="0" y="5059207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alphaModFix amt="49000"/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 rot="-4645527">
            <a:off x="15615307" y="-1352751"/>
            <a:ext cx="3621292" cy="4762902"/>
          </a:xfrm>
          <a:custGeom>
            <a:avLst/>
            <a:gdLst/>
            <a:ahLst/>
            <a:cxnLst/>
            <a:rect l="l" t="t" r="r" b="b"/>
            <a:pathLst>
              <a:path w="3621292" h="4762902">
                <a:moveTo>
                  <a:pt x="0" y="0"/>
                </a:moveTo>
                <a:lnTo>
                  <a:pt x="3621292" y="0"/>
                </a:lnTo>
                <a:lnTo>
                  <a:pt x="3621292" y="4762902"/>
                </a:lnTo>
                <a:lnTo>
                  <a:pt x="0" y="4762902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alphaModFix amt="53000"/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 rot="7304412">
            <a:off x="-489401" y="7036197"/>
            <a:ext cx="3621292" cy="4762902"/>
          </a:xfrm>
          <a:custGeom>
            <a:avLst/>
            <a:gdLst/>
            <a:ahLst/>
            <a:cxnLst/>
            <a:rect l="l" t="t" r="r" b="b"/>
            <a:pathLst>
              <a:path w="3621292" h="4762902">
                <a:moveTo>
                  <a:pt x="0" y="0"/>
                </a:moveTo>
                <a:lnTo>
                  <a:pt x="3621292" y="0"/>
                </a:lnTo>
                <a:lnTo>
                  <a:pt x="3621292" y="4762902"/>
                </a:lnTo>
                <a:lnTo>
                  <a:pt x="0" y="4762902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alphaModFix amt="53000"/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B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2893084">
            <a:off x="-343433" y="-2092184"/>
            <a:ext cx="6715726" cy="6936430"/>
          </a:xfrm>
          <a:custGeom>
            <a:avLst/>
            <a:gdLst/>
            <a:ahLst/>
            <a:cxnLst/>
            <a:rect l="l" t="t" r="r" b="b"/>
            <a:pathLst>
              <a:path w="6715726" h="6936430">
                <a:moveTo>
                  <a:pt x="0" y="0"/>
                </a:moveTo>
                <a:lnTo>
                  <a:pt x="6715725" y="0"/>
                </a:lnTo>
                <a:lnTo>
                  <a:pt x="6715725" y="6936431"/>
                </a:lnTo>
                <a:lnTo>
                  <a:pt x="0" y="6936431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rot="9119920">
            <a:off x="-544079" y="-517716"/>
            <a:ext cx="2752029" cy="2942036"/>
          </a:xfrm>
          <a:custGeom>
            <a:avLst/>
            <a:gdLst/>
            <a:ahLst/>
            <a:cxnLst/>
            <a:rect l="l" t="t" r="r" b="b"/>
            <a:pathLst>
              <a:path w="2752029" h="2942036">
                <a:moveTo>
                  <a:pt x="0" y="0"/>
                </a:moveTo>
                <a:lnTo>
                  <a:pt x="2752029" y="0"/>
                </a:lnTo>
                <a:lnTo>
                  <a:pt x="2752029" y="2942035"/>
                </a:lnTo>
                <a:lnTo>
                  <a:pt x="0" y="2942035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alphaModFix amt="78000"/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TextBox 4"/>
          <p:cNvSpPr txBox="1"/>
          <p:nvPr/>
        </p:nvSpPr>
        <p:spPr>
          <a:xfrm>
            <a:off x="2237214" y="419100"/>
            <a:ext cx="13813571" cy="147824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64"/>
              </a:lnSpc>
            </a:pPr>
            <a:r>
              <a:rPr lang="en-US" sz="8253" i="1" u="sng" dirty="0">
                <a:solidFill>
                  <a:srgbClr val="000000"/>
                </a:solidFill>
                <a:latin typeface="เอฟซี เรนโบว์ Italics"/>
                <a:ea typeface="เอฟซี เรนโบว์ Italics"/>
                <a:cs typeface="เอฟซี เรนโบว์ Italics"/>
                <a:sym typeface="เอฟซี เรนโบว์ Italics"/>
              </a:rPr>
              <a:t>Scheme of work!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E537EE0C-1CD7-2B3B-A4CB-5772899BAEF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90466859"/>
              </p:ext>
            </p:extLst>
          </p:nvPr>
        </p:nvGraphicFramePr>
        <p:xfrm>
          <a:off x="1288097" y="2578576"/>
          <a:ext cx="16085503" cy="7136923"/>
        </p:xfrm>
        <a:graphic>
          <a:graphicData uri="http://schemas.openxmlformats.org/drawingml/2006/table">
            <a:tbl>
              <a:tblPr firstRow="1" firstCol="1" bandRow="1">
                <a:tableStyleId>{0E3FDE45-AF77-4B5C-9715-49D594BDF05E}</a:tableStyleId>
              </a:tblPr>
              <a:tblGrid>
                <a:gridCol w="3519433">
                  <a:extLst>
                    <a:ext uri="{9D8B030D-6E8A-4147-A177-3AD203B41FA5}">
                      <a16:colId xmlns:a16="http://schemas.microsoft.com/office/drawing/2014/main" val="360138166"/>
                    </a:ext>
                  </a:extLst>
                </a:gridCol>
                <a:gridCol w="12566070">
                  <a:extLst>
                    <a:ext uri="{9D8B030D-6E8A-4147-A177-3AD203B41FA5}">
                      <a16:colId xmlns:a16="http://schemas.microsoft.com/office/drawing/2014/main" val="4172966233"/>
                    </a:ext>
                  </a:extLst>
                </a:gridCol>
              </a:tblGrid>
              <a:tr h="546823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2800" u="sng" dirty="0">
                          <a:effectLst/>
                        </a:rPr>
                        <a:t>Date</a:t>
                      </a:r>
                      <a:endParaRPr lang="en-GB" sz="2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2800" u="sng" dirty="0">
                          <a:effectLst/>
                        </a:rPr>
                        <a:t>Topic</a:t>
                      </a:r>
                      <a:endParaRPr lang="en-GB" sz="2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997188698"/>
                  </a:ext>
                </a:extLst>
              </a:tr>
              <a:tr h="546823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2800" dirty="0">
                          <a:effectLst/>
                        </a:rPr>
                        <a:t>29/09/2025</a:t>
                      </a:r>
                      <a:endParaRPr lang="en-GB" sz="2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2800" dirty="0">
                          <a:effectLst/>
                        </a:rPr>
                        <a:t>An introduction to legal research</a:t>
                      </a:r>
                      <a:endParaRPr lang="en-GB" sz="2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364028779"/>
                  </a:ext>
                </a:extLst>
              </a:tr>
              <a:tr h="546823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2800" dirty="0">
                          <a:effectLst/>
                        </a:rPr>
                        <a:t>06/10/2025</a:t>
                      </a:r>
                      <a:endParaRPr lang="en-GB" sz="2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2800">
                          <a:effectLst/>
                        </a:rPr>
                        <a:t>How to plan for research?</a:t>
                      </a:r>
                      <a:endParaRPr lang="en-GB" sz="2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65656739"/>
                  </a:ext>
                </a:extLst>
              </a:tr>
              <a:tr h="560935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2800" dirty="0">
                          <a:effectLst/>
                        </a:rPr>
                        <a:t>13/10/2025</a:t>
                      </a:r>
                      <a:endParaRPr lang="en-GB" sz="2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2800" dirty="0">
                          <a:effectLst/>
                        </a:rPr>
                        <a:t>Research Methodology</a:t>
                      </a:r>
                      <a:endParaRPr lang="en-GB" sz="2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671721880"/>
                  </a:ext>
                </a:extLst>
              </a:tr>
              <a:tr h="546823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2800">
                          <a:effectLst/>
                        </a:rPr>
                        <a:t>20/10/2025</a:t>
                      </a:r>
                      <a:endParaRPr lang="en-GB" sz="2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2800" dirty="0">
                          <a:effectLst/>
                        </a:rPr>
                        <a:t>Library – Research session and Lexis Uk Certification</a:t>
                      </a:r>
                      <a:endParaRPr lang="en-GB" sz="2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321796223"/>
                  </a:ext>
                </a:extLst>
              </a:tr>
              <a:tr h="546823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2800">
                          <a:effectLst/>
                        </a:rPr>
                        <a:t>27/10/2025</a:t>
                      </a:r>
                      <a:endParaRPr lang="en-GB" sz="2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2800" dirty="0">
                          <a:effectLst/>
                        </a:rPr>
                        <a:t>Writing your research plan; where to start?</a:t>
                      </a:r>
                      <a:endParaRPr lang="en-GB" sz="2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14202258"/>
                  </a:ext>
                </a:extLst>
              </a:tr>
              <a:tr h="546823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2800">
                          <a:effectLst/>
                        </a:rPr>
                        <a:t>03/11/2025</a:t>
                      </a:r>
                      <a:endParaRPr lang="en-GB" sz="2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  <a:tabLst>
                          <a:tab pos="1196340" algn="l"/>
                        </a:tabLst>
                      </a:pPr>
                      <a:r>
                        <a:rPr lang="en-GB" sz="2800" dirty="0">
                          <a:effectLst/>
                        </a:rPr>
                        <a:t>How to evaluate sources and research?</a:t>
                      </a:r>
                      <a:endParaRPr lang="en-GB" sz="2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49420021"/>
                  </a:ext>
                </a:extLst>
              </a:tr>
              <a:tr h="546823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2800">
                          <a:effectLst/>
                        </a:rPr>
                        <a:t>10/11/2025</a:t>
                      </a:r>
                      <a:endParaRPr lang="en-GB" sz="2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2800">
                          <a:effectLst/>
                        </a:rPr>
                        <a:t>Progress Week</a:t>
                      </a:r>
                      <a:endParaRPr lang="en-GB" sz="2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369286448"/>
                  </a:ext>
                </a:extLst>
              </a:tr>
              <a:tr h="546823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2800">
                          <a:effectLst/>
                        </a:rPr>
                        <a:t>17/11/2025</a:t>
                      </a:r>
                      <a:endParaRPr lang="en-GB" sz="2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2800" dirty="0">
                          <a:effectLst/>
                        </a:rPr>
                        <a:t>Research plan draft feedback session (Via Appointment only)</a:t>
                      </a:r>
                      <a:endParaRPr lang="en-GB" sz="2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774325462"/>
                  </a:ext>
                </a:extLst>
              </a:tr>
              <a:tr h="546823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2800">
                          <a:effectLst/>
                        </a:rPr>
                        <a:t>24/11/2025</a:t>
                      </a:r>
                      <a:endParaRPr lang="en-GB" sz="2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2800" dirty="0">
                          <a:effectLst/>
                        </a:rPr>
                        <a:t>Trip Week  &amp; (Research Plan refresher pre-recording) </a:t>
                      </a:r>
                      <a:endParaRPr lang="en-GB" sz="2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153715242"/>
                  </a:ext>
                </a:extLst>
              </a:tr>
              <a:tr h="1093646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2800">
                          <a:effectLst/>
                        </a:rPr>
                        <a:t>01/12/2025</a:t>
                      </a:r>
                      <a:endParaRPr lang="en-GB" sz="2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2800" dirty="0">
                          <a:effectLst/>
                        </a:rPr>
                        <a:t>Assessment 2; An introduction </a:t>
                      </a:r>
                    </a:p>
                    <a:p>
                      <a:pPr algn="l">
                        <a:buNone/>
                      </a:pPr>
                      <a:r>
                        <a:rPr lang="en-GB" sz="2800" dirty="0">
                          <a:effectLst/>
                        </a:rPr>
                        <a:t>                         How to structure and present your report?</a:t>
                      </a:r>
                      <a:endParaRPr lang="en-GB" sz="2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080713061"/>
                  </a:ext>
                </a:extLst>
              </a:tr>
              <a:tr h="560935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2800">
                          <a:effectLst/>
                        </a:rPr>
                        <a:t>08/12/2025</a:t>
                      </a:r>
                      <a:endParaRPr lang="en-GB" sz="2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2800" dirty="0">
                          <a:effectLst/>
                        </a:rPr>
                        <a:t>Analysing the problem; An introduction</a:t>
                      </a:r>
                      <a:endParaRPr lang="en-GB" sz="2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97778797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B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8046996" y="3996798"/>
            <a:ext cx="2194008" cy="2194008"/>
          </a:xfrm>
          <a:custGeom>
            <a:avLst/>
            <a:gdLst/>
            <a:ahLst/>
            <a:cxnLst/>
            <a:rect l="l" t="t" r="r" b="b"/>
            <a:pathLst>
              <a:path w="2194008" h="2194008">
                <a:moveTo>
                  <a:pt x="0" y="0"/>
                </a:moveTo>
                <a:lnTo>
                  <a:pt x="2194008" y="0"/>
                </a:lnTo>
                <a:lnTo>
                  <a:pt x="2194008" y="2194008"/>
                </a:lnTo>
                <a:lnTo>
                  <a:pt x="0" y="219400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13327444" y="3996798"/>
            <a:ext cx="2194008" cy="2194008"/>
          </a:xfrm>
          <a:custGeom>
            <a:avLst/>
            <a:gdLst/>
            <a:ahLst/>
            <a:cxnLst/>
            <a:rect l="l" t="t" r="r" b="b"/>
            <a:pathLst>
              <a:path w="2194008" h="2194008">
                <a:moveTo>
                  <a:pt x="0" y="0"/>
                </a:moveTo>
                <a:lnTo>
                  <a:pt x="2194008" y="0"/>
                </a:lnTo>
                <a:lnTo>
                  <a:pt x="2194008" y="2194008"/>
                </a:lnTo>
                <a:lnTo>
                  <a:pt x="0" y="219400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2766548" y="3996798"/>
            <a:ext cx="2194008" cy="2194008"/>
          </a:xfrm>
          <a:custGeom>
            <a:avLst/>
            <a:gdLst/>
            <a:ahLst/>
            <a:cxnLst/>
            <a:rect l="l" t="t" r="r" b="b"/>
            <a:pathLst>
              <a:path w="2194008" h="2194008">
                <a:moveTo>
                  <a:pt x="0" y="0"/>
                </a:moveTo>
                <a:lnTo>
                  <a:pt x="2194008" y="0"/>
                </a:lnTo>
                <a:lnTo>
                  <a:pt x="2194008" y="2194008"/>
                </a:lnTo>
                <a:lnTo>
                  <a:pt x="0" y="219400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 rot="2893084">
            <a:off x="-343433" y="-2092184"/>
            <a:ext cx="6715726" cy="6936430"/>
          </a:xfrm>
          <a:custGeom>
            <a:avLst/>
            <a:gdLst/>
            <a:ahLst/>
            <a:cxnLst/>
            <a:rect l="l" t="t" r="r" b="b"/>
            <a:pathLst>
              <a:path w="6715726" h="6936430">
                <a:moveTo>
                  <a:pt x="0" y="0"/>
                </a:moveTo>
                <a:lnTo>
                  <a:pt x="6715725" y="0"/>
                </a:lnTo>
                <a:lnTo>
                  <a:pt x="6715725" y="6936431"/>
                </a:lnTo>
                <a:lnTo>
                  <a:pt x="0" y="6936431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 rot="9119920">
            <a:off x="-544079" y="-517716"/>
            <a:ext cx="2752029" cy="2942036"/>
          </a:xfrm>
          <a:custGeom>
            <a:avLst/>
            <a:gdLst/>
            <a:ahLst/>
            <a:cxnLst/>
            <a:rect l="l" t="t" r="r" b="b"/>
            <a:pathLst>
              <a:path w="2752029" h="2942036">
                <a:moveTo>
                  <a:pt x="0" y="0"/>
                </a:moveTo>
                <a:lnTo>
                  <a:pt x="2752029" y="0"/>
                </a:lnTo>
                <a:lnTo>
                  <a:pt x="2752029" y="2942035"/>
                </a:lnTo>
                <a:lnTo>
                  <a:pt x="0" y="2942035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alphaModFix amt="78000"/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TextBox 7"/>
          <p:cNvSpPr txBox="1"/>
          <p:nvPr/>
        </p:nvSpPr>
        <p:spPr>
          <a:xfrm>
            <a:off x="2318254" y="6258087"/>
            <a:ext cx="3090596" cy="123047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579"/>
              </a:lnSpc>
            </a:pPr>
            <a:r>
              <a:rPr lang="en-US" sz="3577" dirty="0">
                <a:solidFill>
                  <a:srgbClr val="000000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2 hours per week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56727" y="6364139"/>
            <a:ext cx="3574547" cy="11546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579"/>
              </a:lnSpc>
            </a:pPr>
            <a:r>
              <a:rPr lang="en-US" sz="3577" dirty="0">
                <a:solidFill>
                  <a:srgbClr val="000000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Thursday 9am -11am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2750801" y="6364139"/>
            <a:ext cx="3347293" cy="123047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579"/>
              </a:lnSpc>
            </a:pPr>
            <a:r>
              <a:rPr lang="en-US" sz="3577" dirty="0">
                <a:solidFill>
                  <a:srgbClr val="000000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Over two semesters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7500" y="466795"/>
            <a:ext cx="14017742" cy="281174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64"/>
              </a:lnSpc>
            </a:pPr>
            <a:r>
              <a:rPr lang="en-US" sz="8253" u="sng">
                <a:solidFill>
                  <a:srgbClr val="000000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How these sessions will run!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EEF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5297698">
            <a:off x="5629685" y="1238706"/>
            <a:ext cx="7028629" cy="7809588"/>
          </a:xfrm>
          <a:custGeom>
            <a:avLst/>
            <a:gdLst/>
            <a:ahLst/>
            <a:cxnLst/>
            <a:rect l="l" t="t" r="r" b="b"/>
            <a:pathLst>
              <a:path w="7028629" h="7809588">
                <a:moveTo>
                  <a:pt x="0" y="0"/>
                </a:moveTo>
                <a:lnTo>
                  <a:pt x="7028630" y="0"/>
                </a:lnTo>
                <a:lnTo>
                  <a:pt x="7028630" y="7809588"/>
                </a:lnTo>
                <a:lnTo>
                  <a:pt x="0" y="780958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58000"/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rot="5400000">
            <a:off x="5019551" y="91806"/>
            <a:ext cx="4294900" cy="4772111"/>
          </a:xfrm>
          <a:custGeom>
            <a:avLst/>
            <a:gdLst/>
            <a:ahLst/>
            <a:cxnLst/>
            <a:rect l="l" t="t" r="r" b="b"/>
            <a:pathLst>
              <a:path w="4294900" h="4772111">
                <a:moveTo>
                  <a:pt x="0" y="0"/>
                </a:moveTo>
                <a:lnTo>
                  <a:pt x="4294900" y="0"/>
                </a:lnTo>
                <a:lnTo>
                  <a:pt x="4294900" y="4772111"/>
                </a:lnTo>
                <a:lnTo>
                  <a:pt x="0" y="4772111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 rot="5400000">
            <a:off x="10685742" y="4238936"/>
            <a:ext cx="4294900" cy="4772111"/>
          </a:xfrm>
          <a:custGeom>
            <a:avLst/>
            <a:gdLst/>
            <a:ahLst/>
            <a:cxnLst/>
            <a:rect l="l" t="t" r="r" b="b"/>
            <a:pathLst>
              <a:path w="4294900" h="4772111">
                <a:moveTo>
                  <a:pt x="0" y="0"/>
                </a:moveTo>
                <a:lnTo>
                  <a:pt x="4294900" y="0"/>
                </a:lnTo>
                <a:lnTo>
                  <a:pt x="4294900" y="4772111"/>
                </a:lnTo>
                <a:lnTo>
                  <a:pt x="0" y="4772111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 rot="-999793">
            <a:off x="8615597" y="1639422"/>
            <a:ext cx="3107580" cy="2594830"/>
          </a:xfrm>
          <a:custGeom>
            <a:avLst/>
            <a:gdLst/>
            <a:ahLst/>
            <a:cxnLst/>
            <a:rect l="l" t="t" r="r" b="b"/>
            <a:pathLst>
              <a:path w="3107580" h="2594830">
                <a:moveTo>
                  <a:pt x="0" y="0"/>
                </a:moveTo>
                <a:lnTo>
                  <a:pt x="3107580" y="0"/>
                </a:lnTo>
                <a:lnTo>
                  <a:pt x="3107580" y="2594829"/>
                </a:lnTo>
                <a:lnTo>
                  <a:pt x="0" y="2594829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alphaModFix amt="65999"/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 rot="-10800000">
            <a:off x="6731391" y="6123894"/>
            <a:ext cx="2821665" cy="2356090"/>
          </a:xfrm>
          <a:custGeom>
            <a:avLst/>
            <a:gdLst/>
            <a:ahLst/>
            <a:cxnLst/>
            <a:rect l="l" t="t" r="r" b="b"/>
            <a:pathLst>
              <a:path w="2821665" h="2356090">
                <a:moveTo>
                  <a:pt x="0" y="0"/>
                </a:moveTo>
                <a:lnTo>
                  <a:pt x="2821666" y="0"/>
                </a:lnTo>
                <a:lnTo>
                  <a:pt x="2821666" y="2356090"/>
                </a:lnTo>
                <a:lnTo>
                  <a:pt x="0" y="235609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alphaModFix amt="65999"/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TextBox 7"/>
          <p:cNvSpPr txBox="1"/>
          <p:nvPr/>
        </p:nvSpPr>
        <p:spPr>
          <a:xfrm>
            <a:off x="4982258" y="3725225"/>
            <a:ext cx="8056492" cy="177901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706"/>
              </a:lnSpc>
            </a:pPr>
            <a:r>
              <a:rPr lang="en-US" sz="9699" u="sng" spc="174">
                <a:solidFill>
                  <a:srgbClr val="000000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Assessments</a:t>
            </a:r>
          </a:p>
        </p:txBody>
      </p:sp>
      <p:sp>
        <p:nvSpPr>
          <p:cNvPr id="8" name="Freeform 8"/>
          <p:cNvSpPr/>
          <p:nvPr/>
        </p:nvSpPr>
        <p:spPr>
          <a:xfrm>
            <a:off x="-873650" y="6476883"/>
            <a:ext cx="4210927" cy="5073405"/>
          </a:xfrm>
          <a:custGeom>
            <a:avLst/>
            <a:gdLst/>
            <a:ahLst/>
            <a:cxnLst/>
            <a:rect l="l" t="t" r="r" b="b"/>
            <a:pathLst>
              <a:path w="4210927" h="5073405">
                <a:moveTo>
                  <a:pt x="0" y="0"/>
                </a:moveTo>
                <a:lnTo>
                  <a:pt x="4210926" y="0"/>
                </a:lnTo>
                <a:lnTo>
                  <a:pt x="4210926" y="5073405"/>
                </a:lnTo>
                <a:lnTo>
                  <a:pt x="0" y="5073405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>
            <a:off x="15219247" y="-1508003"/>
            <a:ext cx="4210927" cy="5073405"/>
          </a:xfrm>
          <a:custGeom>
            <a:avLst/>
            <a:gdLst/>
            <a:ahLst/>
            <a:cxnLst/>
            <a:rect l="l" t="t" r="r" b="b"/>
            <a:pathLst>
              <a:path w="4210927" h="5073405">
                <a:moveTo>
                  <a:pt x="0" y="0"/>
                </a:moveTo>
                <a:lnTo>
                  <a:pt x="4210927" y="0"/>
                </a:lnTo>
                <a:lnTo>
                  <a:pt x="4210927" y="5073406"/>
                </a:lnTo>
                <a:lnTo>
                  <a:pt x="0" y="5073406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B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3468566" y="0"/>
            <a:ext cx="4819434" cy="10287000"/>
            <a:chOff x="0" y="0"/>
            <a:chExt cx="6425912" cy="13716000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/>
            <a:srcRect l="14862" r="14862"/>
            <a:stretch>
              <a:fillRect/>
            </a:stretch>
          </p:blipFill>
          <p:spPr>
            <a:xfrm>
              <a:off x="0" y="0"/>
              <a:ext cx="6425912" cy="13716000"/>
            </a:xfrm>
            <a:prstGeom prst="rect">
              <a:avLst/>
            </a:prstGeom>
          </p:spPr>
        </p:pic>
      </p:grpSp>
      <p:sp>
        <p:nvSpPr>
          <p:cNvPr id="4" name="Freeform 4"/>
          <p:cNvSpPr/>
          <p:nvPr/>
        </p:nvSpPr>
        <p:spPr>
          <a:xfrm rot="-5400000">
            <a:off x="-841188" y="-2681722"/>
            <a:ext cx="7591881" cy="7841380"/>
          </a:xfrm>
          <a:custGeom>
            <a:avLst/>
            <a:gdLst/>
            <a:ahLst/>
            <a:cxnLst/>
            <a:rect l="l" t="t" r="r" b="b"/>
            <a:pathLst>
              <a:path w="7591881" h="7841380">
                <a:moveTo>
                  <a:pt x="0" y="0"/>
                </a:moveTo>
                <a:lnTo>
                  <a:pt x="7591881" y="0"/>
                </a:lnTo>
                <a:lnTo>
                  <a:pt x="7591881" y="7841380"/>
                </a:lnTo>
                <a:lnTo>
                  <a:pt x="0" y="784138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 rot="7819869">
            <a:off x="-1281914" y="-1600921"/>
            <a:ext cx="4019228" cy="4742452"/>
          </a:xfrm>
          <a:custGeom>
            <a:avLst/>
            <a:gdLst/>
            <a:ahLst/>
            <a:cxnLst/>
            <a:rect l="l" t="t" r="r" b="b"/>
            <a:pathLst>
              <a:path w="4019228" h="4742452">
                <a:moveTo>
                  <a:pt x="0" y="0"/>
                </a:moveTo>
                <a:lnTo>
                  <a:pt x="4019228" y="0"/>
                </a:lnTo>
                <a:lnTo>
                  <a:pt x="4019228" y="4742453"/>
                </a:lnTo>
                <a:lnTo>
                  <a:pt x="0" y="4742453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alphaModFix amt="81000"/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TextBox 6"/>
          <p:cNvSpPr txBox="1"/>
          <p:nvPr/>
        </p:nvSpPr>
        <p:spPr>
          <a:xfrm>
            <a:off x="3050573" y="981793"/>
            <a:ext cx="8330222" cy="17037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2159"/>
              </a:lnSpc>
            </a:pPr>
            <a:r>
              <a:rPr lang="en-US" sz="9499" u="sng">
                <a:solidFill>
                  <a:srgbClr val="000000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Assessment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736197" y="3294728"/>
            <a:ext cx="10732369" cy="492275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342900" indent="-342900" algn="l">
              <a:lnSpc>
                <a:spcPct val="150000"/>
              </a:lnSpc>
              <a:buFontTx/>
              <a:buChar char="-"/>
            </a:pPr>
            <a:r>
              <a:rPr lang="en-US" sz="2400" dirty="0">
                <a:solidFill>
                  <a:srgbClr val="000000"/>
                </a:solidFill>
                <a:latin typeface="Questrial"/>
                <a:ea typeface="Questrial"/>
                <a:cs typeface="Questrial"/>
                <a:sym typeface="Questrial"/>
              </a:rPr>
              <a:t>You have two assessments for this module; </a:t>
            </a:r>
          </a:p>
          <a:p>
            <a:pPr marL="342900" indent="-342900" algn="l">
              <a:lnSpc>
                <a:spcPct val="150000"/>
              </a:lnSpc>
              <a:buFontTx/>
              <a:buChar char="-"/>
            </a:pPr>
            <a:endParaRPr lang="en-US" sz="2400" dirty="0">
              <a:solidFill>
                <a:srgbClr val="000000"/>
              </a:solidFill>
              <a:latin typeface="Questrial"/>
              <a:ea typeface="Questrial"/>
              <a:cs typeface="Questrial"/>
              <a:sym typeface="Questrial"/>
            </a:endParaRPr>
          </a:p>
          <a:p>
            <a:pPr marL="342900" indent="-342900" algn="l">
              <a:lnSpc>
                <a:spcPct val="150000"/>
              </a:lnSpc>
              <a:buFontTx/>
              <a:buChar char="-"/>
            </a:pPr>
            <a:r>
              <a:rPr lang="en-US" sz="2400" dirty="0">
                <a:solidFill>
                  <a:srgbClr val="000000"/>
                </a:solidFill>
                <a:latin typeface="Questrial"/>
                <a:ea typeface="Questrial"/>
                <a:cs typeface="Questrial"/>
                <a:sym typeface="Questrial"/>
              </a:rPr>
              <a:t>1. Research plan – 1,000 words – Due 5</a:t>
            </a:r>
            <a:r>
              <a:rPr lang="en-US" sz="2400" baseline="30000" dirty="0">
                <a:solidFill>
                  <a:srgbClr val="000000"/>
                </a:solidFill>
                <a:latin typeface="Questrial"/>
                <a:ea typeface="Questrial"/>
                <a:cs typeface="Questrial"/>
                <a:sym typeface="Questrial"/>
              </a:rPr>
              <a:t>th</a:t>
            </a:r>
            <a:r>
              <a:rPr lang="en-US" sz="2400" dirty="0">
                <a:solidFill>
                  <a:srgbClr val="000000"/>
                </a:solidFill>
                <a:latin typeface="Questrial"/>
                <a:ea typeface="Questrial"/>
                <a:cs typeface="Questrial"/>
                <a:sym typeface="Questrial"/>
              </a:rPr>
              <a:t> December 2025 </a:t>
            </a:r>
          </a:p>
          <a:p>
            <a:pPr marL="342900" indent="-342900" algn="l">
              <a:lnSpc>
                <a:spcPct val="150000"/>
              </a:lnSpc>
              <a:buFontTx/>
              <a:buChar char="-"/>
            </a:pPr>
            <a:endParaRPr lang="en-US" sz="2400" dirty="0">
              <a:solidFill>
                <a:srgbClr val="000000"/>
              </a:solidFill>
              <a:latin typeface="Questrial"/>
              <a:ea typeface="Questrial"/>
              <a:cs typeface="Questrial"/>
              <a:sym typeface="Questrial"/>
            </a:endParaRPr>
          </a:p>
          <a:p>
            <a:pPr marL="342900" indent="-342900" algn="l">
              <a:lnSpc>
                <a:spcPct val="150000"/>
              </a:lnSpc>
              <a:buFontTx/>
              <a:buChar char="-"/>
            </a:pPr>
            <a:endParaRPr lang="en-US" sz="2400" dirty="0">
              <a:solidFill>
                <a:srgbClr val="000000"/>
              </a:solidFill>
              <a:latin typeface="Questrial"/>
              <a:ea typeface="Questrial"/>
              <a:cs typeface="Questrial"/>
              <a:sym typeface="Questrial"/>
            </a:endParaRPr>
          </a:p>
          <a:p>
            <a:pPr marL="342900" indent="-342900" algn="l">
              <a:lnSpc>
                <a:spcPct val="150000"/>
              </a:lnSpc>
              <a:buFontTx/>
              <a:buChar char="-"/>
            </a:pPr>
            <a:r>
              <a:rPr lang="en-US" sz="2400" dirty="0">
                <a:solidFill>
                  <a:srgbClr val="000000"/>
                </a:solidFill>
                <a:latin typeface="Questrial"/>
                <a:ea typeface="Questrial"/>
                <a:cs typeface="Questrial"/>
                <a:sym typeface="Questrial"/>
              </a:rPr>
              <a:t>2. Research Report – 3,000 words – Due 1</a:t>
            </a:r>
            <a:r>
              <a:rPr lang="en-US" sz="2400" baseline="30000" dirty="0">
                <a:solidFill>
                  <a:srgbClr val="000000"/>
                </a:solidFill>
                <a:latin typeface="Questrial"/>
                <a:ea typeface="Questrial"/>
                <a:cs typeface="Questrial"/>
                <a:sym typeface="Questrial"/>
              </a:rPr>
              <a:t>st</a:t>
            </a:r>
            <a:r>
              <a:rPr lang="en-US" sz="2400" dirty="0">
                <a:solidFill>
                  <a:srgbClr val="000000"/>
                </a:solidFill>
                <a:latin typeface="Questrial"/>
                <a:ea typeface="Questrial"/>
                <a:cs typeface="Questrial"/>
                <a:sym typeface="Questrial"/>
              </a:rPr>
              <a:t> May 2025 </a:t>
            </a:r>
          </a:p>
          <a:p>
            <a:pPr marL="342900" indent="-342900" algn="l">
              <a:lnSpc>
                <a:spcPct val="150000"/>
              </a:lnSpc>
              <a:buFontTx/>
              <a:buChar char="-"/>
            </a:pPr>
            <a:endParaRPr lang="en-US" sz="2400" dirty="0">
              <a:solidFill>
                <a:srgbClr val="000000"/>
              </a:solidFill>
              <a:latin typeface="Questrial"/>
              <a:ea typeface="Questrial"/>
              <a:cs typeface="Questrial"/>
              <a:sym typeface="Questrial"/>
            </a:endParaRPr>
          </a:p>
          <a:p>
            <a:pPr marL="342900" indent="-342900" algn="l">
              <a:lnSpc>
                <a:spcPct val="150000"/>
              </a:lnSpc>
              <a:buFontTx/>
              <a:buChar char="-"/>
            </a:pPr>
            <a:endParaRPr lang="en-US" sz="2400" dirty="0">
              <a:solidFill>
                <a:srgbClr val="000000"/>
              </a:solidFill>
              <a:latin typeface="Questrial"/>
              <a:ea typeface="Questrial"/>
              <a:cs typeface="Questrial"/>
              <a:sym typeface="Questrial"/>
            </a:endParaRPr>
          </a:p>
          <a:p>
            <a:pPr marL="342900" indent="-342900" algn="l">
              <a:lnSpc>
                <a:spcPct val="150000"/>
              </a:lnSpc>
              <a:buFontTx/>
              <a:buChar char="-"/>
            </a:pPr>
            <a:r>
              <a:rPr lang="en-US" sz="2400" dirty="0">
                <a:solidFill>
                  <a:srgbClr val="000000"/>
                </a:solidFill>
                <a:latin typeface="Questrial"/>
                <a:ea typeface="Questrial"/>
                <a:cs typeface="Questrial"/>
                <a:sym typeface="Questrial"/>
              </a:rPr>
              <a:t>Let’s take a look at the assignment briefs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EEF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5075492" y="1028700"/>
            <a:ext cx="8137017" cy="8229600"/>
          </a:xfrm>
          <a:custGeom>
            <a:avLst/>
            <a:gdLst/>
            <a:ahLst/>
            <a:cxnLst/>
            <a:rect l="l" t="t" r="r" b="b"/>
            <a:pathLst>
              <a:path w="8137017" h="8229600">
                <a:moveTo>
                  <a:pt x="0" y="0"/>
                </a:moveTo>
                <a:lnTo>
                  <a:pt x="8137016" y="0"/>
                </a:lnTo>
                <a:lnTo>
                  <a:pt x="8137016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44999"/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rot="5400000">
            <a:off x="5019551" y="91806"/>
            <a:ext cx="4294900" cy="4772111"/>
          </a:xfrm>
          <a:custGeom>
            <a:avLst/>
            <a:gdLst/>
            <a:ahLst/>
            <a:cxnLst/>
            <a:rect l="l" t="t" r="r" b="b"/>
            <a:pathLst>
              <a:path w="4294900" h="4772111">
                <a:moveTo>
                  <a:pt x="0" y="0"/>
                </a:moveTo>
                <a:lnTo>
                  <a:pt x="4294900" y="0"/>
                </a:lnTo>
                <a:lnTo>
                  <a:pt x="4294900" y="4772111"/>
                </a:lnTo>
                <a:lnTo>
                  <a:pt x="0" y="4772111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 rot="5400000">
            <a:off x="10685742" y="4238936"/>
            <a:ext cx="4294900" cy="4772111"/>
          </a:xfrm>
          <a:custGeom>
            <a:avLst/>
            <a:gdLst/>
            <a:ahLst/>
            <a:cxnLst/>
            <a:rect l="l" t="t" r="r" b="b"/>
            <a:pathLst>
              <a:path w="4294900" h="4772111">
                <a:moveTo>
                  <a:pt x="0" y="0"/>
                </a:moveTo>
                <a:lnTo>
                  <a:pt x="4294900" y="0"/>
                </a:lnTo>
                <a:lnTo>
                  <a:pt x="4294900" y="4772111"/>
                </a:lnTo>
                <a:lnTo>
                  <a:pt x="0" y="4772111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TextBox 5"/>
          <p:cNvSpPr txBox="1"/>
          <p:nvPr/>
        </p:nvSpPr>
        <p:spPr>
          <a:xfrm>
            <a:off x="5477673" y="2797873"/>
            <a:ext cx="7332655" cy="44912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1345"/>
              </a:lnSpc>
            </a:pPr>
            <a:r>
              <a:rPr lang="en-US" sz="9299">
                <a:solidFill>
                  <a:srgbClr val="000000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Let’s take a look at the assessment!</a:t>
            </a:r>
          </a:p>
        </p:txBody>
      </p:sp>
      <p:sp>
        <p:nvSpPr>
          <p:cNvPr id="6" name="Freeform 6"/>
          <p:cNvSpPr/>
          <p:nvPr/>
        </p:nvSpPr>
        <p:spPr>
          <a:xfrm>
            <a:off x="14991994" y="-2581346"/>
            <a:ext cx="4130153" cy="5059207"/>
          </a:xfrm>
          <a:custGeom>
            <a:avLst/>
            <a:gdLst/>
            <a:ahLst/>
            <a:cxnLst/>
            <a:rect l="l" t="t" r="r" b="b"/>
            <a:pathLst>
              <a:path w="4130153" h="5059207">
                <a:moveTo>
                  <a:pt x="0" y="0"/>
                </a:moveTo>
                <a:lnTo>
                  <a:pt x="4130153" y="0"/>
                </a:lnTo>
                <a:lnTo>
                  <a:pt x="4130153" y="5059207"/>
                </a:lnTo>
                <a:lnTo>
                  <a:pt x="0" y="5059207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alphaModFix amt="49000"/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>
            <a:off x="-743832" y="7023908"/>
            <a:ext cx="4130153" cy="5059207"/>
          </a:xfrm>
          <a:custGeom>
            <a:avLst/>
            <a:gdLst/>
            <a:ahLst/>
            <a:cxnLst/>
            <a:rect l="l" t="t" r="r" b="b"/>
            <a:pathLst>
              <a:path w="4130153" h="5059207">
                <a:moveTo>
                  <a:pt x="0" y="0"/>
                </a:moveTo>
                <a:lnTo>
                  <a:pt x="4130153" y="0"/>
                </a:lnTo>
                <a:lnTo>
                  <a:pt x="4130153" y="5059207"/>
                </a:lnTo>
                <a:lnTo>
                  <a:pt x="0" y="5059207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alphaModFix amt="49000"/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 rot="-4645527">
            <a:off x="15615307" y="-1352751"/>
            <a:ext cx="3621292" cy="4762902"/>
          </a:xfrm>
          <a:custGeom>
            <a:avLst/>
            <a:gdLst/>
            <a:ahLst/>
            <a:cxnLst/>
            <a:rect l="l" t="t" r="r" b="b"/>
            <a:pathLst>
              <a:path w="3621292" h="4762902">
                <a:moveTo>
                  <a:pt x="0" y="0"/>
                </a:moveTo>
                <a:lnTo>
                  <a:pt x="3621292" y="0"/>
                </a:lnTo>
                <a:lnTo>
                  <a:pt x="3621292" y="4762902"/>
                </a:lnTo>
                <a:lnTo>
                  <a:pt x="0" y="4762902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alphaModFix amt="53000"/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 rot="7304412">
            <a:off x="-489401" y="7036197"/>
            <a:ext cx="3621292" cy="4762902"/>
          </a:xfrm>
          <a:custGeom>
            <a:avLst/>
            <a:gdLst/>
            <a:ahLst/>
            <a:cxnLst/>
            <a:rect l="l" t="t" r="r" b="b"/>
            <a:pathLst>
              <a:path w="3621292" h="4762902">
                <a:moveTo>
                  <a:pt x="0" y="0"/>
                </a:moveTo>
                <a:lnTo>
                  <a:pt x="3621292" y="0"/>
                </a:lnTo>
                <a:lnTo>
                  <a:pt x="3621292" y="4762902"/>
                </a:lnTo>
                <a:lnTo>
                  <a:pt x="0" y="4762902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alphaModFix amt="53000"/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EEF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5297698">
            <a:off x="5629685" y="1238706"/>
            <a:ext cx="7028629" cy="7809588"/>
          </a:xfrm>
          <a:custGeom>
            <a:avLst/>
            <a:gdLst/>
            <a:ahLst/>
            <a:cxnLst/>
            <a:rect l="l" t="t" r="r" b="b"/>
            <a:pathLst>
              <a:path w="7028629" h="7809588">
                <a:moveTo>
                  <a:pt x="0" y="0"/>
                </a:moveTo>
                <a:lnTo>
                  <a:pt x="7028630" y="0"/>
                </a:lnTo>
                <a:lnTo>
                  <a:pt x="7028630" y="7809588"/>
                </a:lnTo>
                <a:lnTo>
                  <a:pt x="0" y="780958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58000"/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rot="5400000">
            <a:off x="5019551" y="91806"/>
            <a:ext cx="4294900" cy="4772111"/>
          </a:xfrm>
          <a:custGeom>
            <a:avLst/>
            <a:gdLst/>
            <a:ahLst/>
            <a:cxnLst/>
            <a:rect l="l" t="t" r="r" b="b"/>
            <a:pathLst>
              <a:path w="4294900" h="4772111">
                <a:moveTo>
                  <a:pt x="0" y="0"/>
                </a:moveTo>
                <a:lnTo>
                  <a:pt x="4294900" y="0"/>
                </a:lnTo>
                <a:lnTo>
                  <a:pt x="4294900" y="4772111"/>
                </a:lnTo>
                <a:lnTo>
                  <a:pt x="0" y="4772111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 rot="5400000">
            <a:off x="10685742" y="4238936"/>
            <a:ext cx="4294900" cy="4772111"/>
          </a:xfrm>
          <a:custGeom>
            <a:avLst/>
            <a:gdLst/>
            <a:ahLst/>
            <a:cxnLst/>
            <a:rect l="l" t="t" r="r" b="b"/>
            <a:pathLst>
              <a:path w="4294900" h="4772111">
                <a:moveTo>
                  <a:pt x="0" y="0"/>
                </a:moveTo>
                <a:lnTo>
                  <a:pt x="4294900" y="0"/>
                </a:lnTo>
                <a:lnTo>
                  <a:pt x="4294900" y="4772111"/>
                </a:lnTo>
                <a:lnTo>
                  <a:pt x="0" y="4772111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 rot="-999793">
            <a:off x="8615597" y="1639422"/>
            <a:ext cx="3107580" cy="2594830"/>
          </a:xfrm>
          <a:custGeom>
            <a:avLst/>
            <a:gdLst/>
            <a:ahLst/>
            <a:cxnLst/>
            <a:rect l="l" t="t" r="r" b="b"/>
            <a:pathLst>
              <a:path w="3107580" h="2594830">
                <a:moveTo>
                  <a:pt x="0" y="0"/>
                </a:moveTo>
                <a:lnTo>
                  <a:pt x="3107580" y="0"/>
                </a:lnTo>
                <a:lnTo>
                  <a:pt x="3107580" y="2594829"/>
                </a:lnTo>
                <a:lnTo>
                  <a:pt x="0" y="2594829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alphaModFix amt="65999"/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 rot="-10800000">
            <a:off x="6731391" y="6123894"/>
            <a:ext cx="2821665" cy="2356090"/>
          </a:xfrm>
          <a:custGeom>
            <a:avLst/>
            <a:gdLst/>
            <a:ahLst/>
            <a:cxnLst/>
            <a:rect l="l" t="t" r="r" b="b"/>
            <a:pathLst>
              <a:path w="2821665" h="2356090">
                <a:moveTo>
                  <a:pt x="0" y="0"/>
                </a:moveTo>
                <a:lnTo>
                  <a:pt x="2821666" y="0"/>
                </a:lnTo>
                <a:lnTo>
                  <a:pt x="2821666" y="2356090"/>
                </a:lnTo>
                <a:lnTo>
                  <a:pt x="0" y="235609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alphaModFix amt="65999"/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TextBox 7"/>
          <p:cNvSpPr txBox="1"/>
          <p:nvPr/>
        </p:nvSpPr>
        <p:spPr>
          <a:xfrm>
            <a:off x="4980871" y="1848484"/>
            <a:ext cx="7852321" cy="63328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159"/>
              </a:lnSpc>
            </a:pPr>
            <a:r>
              <a:rPr lang="en-US" sz="9499">
                <a:solidFill>
                  <a:srgbClr val="000000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An introduction to legal research!</a:t>
            </a:r>
          </a:p>
        </p:txBody>
      </p:sp>
      <p:sp>
        <p:nvSpPr>
          <p:cNvPr id="8" name="Freeform 8"/>
          <p:cNvSpPr/>
          <p:nvPr/>
        </p:nvSpPr>
        <p:spPr>
          <a:xfrm>
            <a:off x="-873650" y="6476883"/>
            <a:ext cx="4210927" cy="5073405"/>
          </a:xfrm>
          <a:custGeom>
            <a:avLst/>
            <a:gdLst/>
            <a:ahLst/>
            <a:cxnLst/>
            <a:rect l="l" t="t" r="r" b="b"/>
            <a:pathLst>
              <a:path w="4210927" h="5073405">
                <a:moveTo>
                  <a:pt x="0" y="0"/>
                </a:moveTo>
                <a:lnTo>
                  <a:pt x="4210926" y="0"/>
                </a:lnTo>
                <a:lnTo>
                  <a:pt x="4210926" y="5073405"/>
                </a:lnTo>
                <a:lnTo>
                  <a:pt x="0" y="5073405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>
            <a:off x="15219247" y="-1508003"/>
            <a:ext cx="4210927" cy="5073405"/>
          </a:xfrm>
          <a:custGeom>
            <a:avLst/>
            <a:gdLst/>
            <a:ahLst/>
            <a:cxnLst/>
            <a:rect l="l" t="t" r="r" b="b"/>
            <a:pathLst>
              <a:path w="4210927" h="5073405">
                <a:moveTo>
                  <a:pt x="0" y="0"/>
                </a:moveTo>
                <a:lnTo>
                  <a:pt x="4210927" y="0"/>
                </a:lnTo>
                <a:lnTo>
                  <a:pt x="4210927" y="5073406"/>
                </a:lnTo>
                <a:lnTo>
                  <a:pt x="0" y="5073406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B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5400000">
            <a:off x="-841188" y="-2681722"/>
            <a:ext cx="7591881" cy="7841380"/>
          </a:xfrm>
          <a:custGeom>
            <a:avLst/>
            <a:gdLst/>
            <a:ahLst/>
            <a:cxnLst/>
            <a:rect l="l" t="t" r="r" b="b"/>
            <a:pathLst>
              <a:path w="7591881" h="7841380">
                <a:moveTo>
                  <a:pt x="0" y="0"/>
                </a:moveTo>
                <a:lnTo>
                  <a:pt x="7591881" y="0"/>
                </a:lnTo>
                <a:lnTo>
                  <a:pt x="7591881" y="7841380"/>
                </a:lnTo>
                <a:lnTo>
                  <a:pt x="0" y="784138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rot="7819869">
            <a:off x="-1281914" y="-1600921"/>
            <a:ext cx="4019228" cy="4742452"/>
          </a:xfrm>
          <a:custGeom>
            <a:avLst/>
            <a:gdLst/>
            <a:ahLst/>
            <a:cxnLst/>
            <a:rect l="l" t="t" r="r" b="b"/>
            <a:pathLst>
              <a:path w="4019228" h="4742452">
                <a:moveTo>
                  <a:pt x="0" y="0"/>
                </a:moveTo>
                <a:lnTo>
                  <a:pt x="4019228" y="0"/>
                </a:lnTo>
                <a:lnTo>
                  <a:pt x="4019228" y="4742453"/>
                </a:lnTo>
                <a:lnTo>
                  <a:pt x="0" y="4742453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alphaModFix amt="81000"/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TextBox 4"/>
          <p:cNvSpPr txBox="1"/>
          <p:nvPr/>
        </p:nvSpPr>
        <p:spPr>
          <a:xfrm>
            <a:off x="2154984" y="4501486"/>
            <a:ext cx="15104316" cy="330209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383"/>
              </a:lnSpc>
            </a:pPr>
            <a:r>
              <a:rPr lang="en-US" sz="2153">
                <a:solidFill>
                  <a:srgbClr val="000000"/>
                </a:solidFill>
                <a:latin typeface="Questrial"/>
                <a:ea typeface="Questrial"/>
                <a:cs typeface="Questrial"/>
                <a:sym typeface="Questrial"/>
              </a:rPr>
              <a:t>It is made up of a number of different skills. </a:t>
            </a:r>
          </a:p>
          <a:p>
            <a:pPr algn="l">
              <a:lnSpc>
                <a:spcPts val="5383"/>
              </a:lnSpc>
            </a:pPr>
            <a:endParaRPr lang="en-US" sz="2153">
              <a:solidFill>
                <a:srgbClr val="000000"/>
              </a:solidFill>
              <a:latin typeface="Questrial"/>
              <a:ea typeface="Questrial"/>
              <a:cs typeface="Questrial"/>
              <a:sym typeface="Questrial"/>
            </a:endParaRPr>
          </a:p>
          <a:p>
            <a:pPr algn="l">
              <a:lnSpc>
                <a:spcPts val="5383"/>
              </a:lnSpc>
            </a:pPr>
            <a:r>
              <a:rPr lang="en-US" sz="2153">
                <a:solidFill>
                  <a:srgbClr val="000000"/>
                </a:solidFill>
                <a:latin typeface="Questrial"/>
                <a:ea typeface="Questrial"/>
                <a:cs typeface="Questrial"/>
                <a:sym typeface="Questrial"/>
              </a:rPr>
              <a:t>Most of which you have developed during your first year. </a:t>
            </a:r>
          </a:p>
          <a:p>
            <a:pPr algn="l">
              <a:lnSpc>
                <a:spcPts val="5383"/>
              </a:lnSpc>
            </a:pPr>
            <a:endParaRPr lang="en-US" sz="2153">
              <a:solidFill>
                <a:srgbClr val="000000"/>
              </a:solidFill>
              <a:latin typeface="Questrial"/>
              <a:ea typeface="Questrial"/>
              <a:cs typeface="Questrial"/>
              <a:sym typeface="Questrial"/>
            </a:endParaRPr>
          </a:p>
          <a:p>
            <a:pPr algn="l">
              <a:lnSpc>
                <a:spcPts val="5383"/>
              </a:lnSpc>
            </a:pPr>
            <a:r>
              <a:rPr lang="en-US" sz="2153">
                <a:solidFill>
                  <a:srgbClr val="000000"/>
                </a:solidFill>
                <a:latin typeface="Questrial"/>
                <a:ea typeface="Questrial"/>
                <a:cs typeface="Questrial"/>
                <a:sym typeface="Questrial"/>
              </a:rPr>
              <a:t>What skills did you develop in your first year to aid your researching ability?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437421" y="-41019"/>
            <a:ext cx="7937586" cy="32467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159"/>
              </a:lnSpc>
            </a:pPr>
            <a:r>
              <a:rPr lang="en-US" sz="9499" u="sng">
                <a:solidFill>
                  <a:srgbClr val="000000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What is legal research?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B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0166271" y="7630754"/>
            <a:ext cx="3457953" cy="3842170"/>
          </a:xfrm>
          <a:custGeom>
            <a:avLst/>
            <a:gdLst/>
            <a:ahLst/>
            <a:cxnLst/>
            <a:rect l="l" t="t" r="r" b="b"/>
            <a:pathLst>
              <a:path w="3457953" h="3842170">
                <a:moveTo>
                  <a:pt x="0" y="0"/>
                </a:moveTo>
                <a:lnTo>
                  <a:pt x="3457953" y="0"/>
                </a:lnTo>
                <a:lnTo>
                  <a:pt x="3457953" y="3842170"/>
                </a:lnTo>
                <a:lnTo>
                  <a:pt x="0" y="384217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4560681" y="-1183620"/>
            <a:ext cx="3457953" cy="3842170"/>
          </a:xfrm>
          <a:custGeom>
            <a:avLst/>
            <a:gdLst/>
            <a:ahLst/>
            <a:cxnLst/>
            <a:rect l="l" t="t" r="r" b="b"/>
            <a:pathLst>
              <a:path w="3457953" h="3842170">
                <a:moveTo>
                  <a:pt x="0" y="0"/>
                </a:moveTo>
                <a:lnTo>
                  <a:pt x="3457953" y="0"/>
                </a:lnTo>
                <a:lnTo>
                  <a:pt x="3457953" y="3842171"/>
                </a:lnTo>
                <a:lnTo>
                  <a:pt x="0" y="3842171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6324886" y="2128068"/>
            <a:ext cx="5292708" cy="5292708"/>
          </a:xfrm>
          <a:custGeom>
            <a:avLst/>
            <a:gdLst/>
            <a:ahLst/>
            <a:cxnLst/>
            <a:rect l="l" t="t" r="r" b="b"/>
            <a:pathLst>
              <a:path w="5292708" h="5292708">
                <a:moveTo>
                  <a:pt x="0" y="0"/>
                </a:moveTo>
                <a:lnTo>
                  <a:pt x="5292708" y="0"/>
                </a:lnTo>
                <a:lnTo>
                  <a:pt x="5292708" y="5292708"/>
                </a:lnTo>
                <a:lnTo>
                  <a:pt x="0" y="5292708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TextBox 5"/>
          <p:cNvSpPr txBox="1"/>
          <p:nvPr/>
        </p:nvSpPr>
        <p:spPr>
          <a:xfrm>
            <a:off x="6502658" y="3601619"/>
            <a:ext cx="4937164" cy="228845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014"/>
              </a:lnSpc>
            </a:pPr>
            <a:r>
              <a:rPr lang="en-US" sz="2153">
                <a:solidFill>
                  <a:srgbClr val="000000"/>
                </a:solidFill>
                <a:latin typeface="Questrial"/>
                <a:ea typeface="Questrial"/>
                <a:cs typeface="Questrial"/>
                <a:sym typeface="Questrial"/>
              </a:rPr>
              <a:t>In pairs on the screen jot down what skills you believe are included in researching. </a:t>
            </a:r>
          </a:p>
          <a:p>
            <a:pPr algn="ctr">
              <a:lnSpc>
                <a:spcPts val="3014"/>
              </a:lnSpc>
            </a:pPr>
            <a:endParaRPr lang="en-US" sz="2153">
              <a:solidFill>
                <a:srgbClr val="000000"/>
              </a:solidFill>
              <a:latin typeface="Questrial"/>
              <a:ea typeface="Questrial"/>
              <a:cs typeface="Questrial"/>
              <a:sym typeface="Questrial"/>
            </a:endParaRPr>
          </a:p>
          <a:p>
            <a:pPr algn="ctr">
              <a:lnSpc>
                <a:spcPts val="3014"/>
              </a:lnSpc>
              <a:spcBef>
                <a:spcPct val="0"/>
              </a:spcBef>
            </a:pPr>
            <a:r>
              <a:rPr lang="en-US" sz="2153">
                <a:solidFill>
                  <a:srgbClr val="000000"/>
                </a:solidFill>
                <a:latin typeface="Questrial"/>
                <a:ea typeface="Questrial"/>
                <a:cs typeface="Questrial"/>
                <a:sym typeface="Questrial"/>
              </a:rPr>
              <a:t>Then I am going to ask you to explain your answers!</a:t>
            </a:r>
          </a:p>
        </p:txBody>
      </p:sp>
      <p:sp>
        <p:nvSpPr>
          <p:cNvPr id="6" name="AutoShape 6"/>
          <p:cNvSpPr/>
          <p:nvPr/>
        </p:nvSpPr>
        <p:spPr>
          <a:xfrm flipV="1">
            <a:off x="10983746" y="2297049"/>
            <a:ext cx="1445211" cy="799225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none" w="sm" len="sm"/>
            <a:tailEnd type="arrow" w="med" len="sm"/>
          </a:ln>
        </p:spPr>
        <p:txBody>
          <a:bodyPr/>
          <a:lstStyle/>
          <a:p>
            <a:endParaRPr lang="en-GB"/>
          </a:p>
        </p:txBody>
      </p:sp>
      <p:sp>
        <p:nvSpPr>
          <p:cNvPr id="7" name="AutoShape 7"/>
          <p:cNvSpPr/>
          <p:nvPr/>
        </p:nvSpPr>
        <p:spPr>
          <a:xfrm>
            <a:off x="8899184" y="7421213"/>
            <a:ext cx="72056" cy="1256435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none" w="sm" len="sm"/>
            <a:tailEnd type="arrow" w="med" len="sm"/>
          </a:ln>
        </p:spPr>
        <p:txBody>
          <a:bodyPr/>
          <a:lstStyle/>
          <a:p>
            <a:endParaRPr lang="en-GB"/>
          </a:p>
        </p:txBody>
      </p:sp>
      <p:sp>
        <p:nvSpPr>
          <p:cNvPr id="8" name="AutoShape 8"/>
          <p:cNvSpPr/>
          <p:nvPr/>
        </p:nvSpPr>
        <p:spPr>
          <a:xfrm flipH="1" flipV="1">
            <a:off x="5522240" y="2128068"/>
            <a:ext cx="1410908" cy="952530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none" w="sm" len="sm"/>
            <a:tailEnd type="arrow" w="med" len="sm"/>
          </a:ln>
        </p:spPr>
        <p:txBody>
          <a:bodyPr/>
          <a:lstStyle/>
          <a:p>
            <a:endParaRPr lang="en-GB"/>
          </a:p>
        </p:txBody>
      </p:sp>
      <p:sp>
        <p:nvSpPr>
          <p:cNvPr id="9" name="AutoShape 9"/>
          <p:cNvSpPr/>
          <p:nvPr/>
        </p:nvSpPr>
        <p:spPr>
          <a:xfrm>
            <a:off x="11263559" y="6066836"/>
            <a:ext cx="1165398" cy="1523427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none" w="sm" len="sm"/>
            <a:tailEnd type="arrow" w="med" len="sm"/>
          </a:ln>
        </p:spPr>
        <p:txBody>
          <a:bodyPr/>
          <a:lstStyle/>
          <a:p>
            <a:endParaRPr lang="en-GB"/>
          </a:p>
        </p:txBody>
      </p:sp>
      <p:sp>
        <p:nvSpPr>
          <p:cNvPr id="10" name="AutoShape 10"/>
          <p:cNvSpPr/>
          <p:nvPr/>
        </p:nvSpPr>
        <p:spPr>
          <a:xfrm flipH="1">
            <a:off x="5036123" y="6053652"/>
            <a:ext cx="1611766" cy="1367561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none" w="sm" len="sm"/>
            <a:tailEnd type="arrow" w="med" len="sm"/>
          </a:ln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B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2893084">
            <a:off x="-343433" y="-2092184"/>
            <a:ext cx="6715726" cy="6936430"/>
          </a:xfrm>
          <a:custGeom>
            <a:avLst/>
            <a:gdLst/>
            <a:ahLst/>
            <a:cxnLst/>
            <a:rect l="l" t="t" r="r" b="b"/>
            <a:pathLst>
              <a:path w="6715726" h="6936430">
                <a:moveTo>
                  <a:pt x="0" y="0"/>
                </a:moveTo>
                <a:lnTo>
                  <a:pt x="6715725" y="0"/>
                </a:lnTo>
                <a:lnTo>
                  <a:pt x="6715725" y="6936431"/>
                </a:lnTo>
                <a:lnTo>
                  <a:pt x="0" y="6936431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rot="-10800000">
            <a:off x="-584770" y="-331591"/>
            <a:ext cx="4486062" cy="5293288"/>
          </a:xfrm>
          <a:custGeom>
            <a:avLst/>
            <a:gdLst/>
            <a:ahLst/>
            <a:cxnLst/>
            <a:rect l="l" t="t" r="r" b="b"/>
            <a:pathLst>
              <a:path w="4486062" h="5293288">
                <a:moveTo>
                  <a:pt x="0" y="0"/>
                </a:moveTo>
                <a:lnTo>
                  <a:pt x="4486061" y="0"/>
                </a:lnTo>
                <a:lnTo>
                  <a:pt x="4486061" y="5293288"/>
                </a:lnTo>
                <a:lnTo>
                  <a:pt x="0" y="5293288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 rot="-7716179">
            <a:off x="15658628" y="7006715"/>
            <a:ext cx="3201345" cy="4503170"/>
          </a:xfrm>
          <a:custGeom>
            <a:avLst/>
            <a:gdLst/>
            <a:ahLst/>
            <a:cxnLst/>
            <a:rect l="l" t="t" r="r" b="b"/>
            <a:pathLst>
              <a:path w="3201345" h="4503170">
                <a:moveTo>
                  <a:pt x="0" y="0"/>
                </a:moveTo>
                <a:lnTo>
                  <a:pt x="3201344" y="0"/>
                </a:lnTo>
                <a:lnTo>
                  <a:pt x="3201344" y="4503170"/>
                </a:lnTo>
                <a:lnTo>
                  <a:pt x="0" y="450317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alphaModFix amt="74000"/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>
            <a:off x="133855" y="7869213"/>
            <a:ext cx="2785137" cy="2778174"/>
          </a:xfrm>
          <a:custGeom>
            <a:avLst/>
            <a:gdLst/>
            <a:ahLst/>
            <a:cxnLst/>
            <a:rect l="l" t="t" r="r" b="b"/>
            <a:pathLst>
              <a:path w="2785137" h="2778174">
                <a:moveTo>
                  <a:pt x="0" y="0"/>
                </a:moveTo>
                <a:lnTo>
                  <a:pt x="2785137" y="0"/>
                </a:lnTo>
                <a:lnTo>
                  <a:pt x="2785137" y="2778174"/>
                </a:lnTo>
                <a:lnTo>
                  <a:pt x="0" y="2778174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alphaModFix amt="62000"/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TextBox 6"/>
          <p:cNvSpPr txBox="1"/>
          <p:nvPr/>
        </p:nvSpPr>
        <p:spPr>
          <a:xfrm>
            <a:off x="3901291" y="80486"/>
            <a:ext cx="12611069" cy="32467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159"/>
              </a:lnSpc>
            </a:pPr>
            <a:r>
              <a:rPr lang="en-US" sz="9499" u="sng">
                <a:solidFill>
                  <a:srgbClr val="000000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What is legal research?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96393" y="3835223"/>
            <a:ext cx="8573623" cy="498689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82943" lvl="1" indent="-291471" algn="just">
              <a:lnSpc>
                <a:spcPts val="6723"/>
              </a:lnSpc>
              <a:buFont typeface="Arial"/>
              <a:buChar char="•"/>
            </a:pPr>
            <a:r>
              <a:rPr lang="en-US" sz="2700">
                <a:solidFill>
                  <a:srgbClr val="000000"/>
                </a:solidFill>
                <a:latin typeface="Questrial"/>
                <a:ea typeface="Questrial"/>
                <a:cs typeface="Questrial"/>
                <a:sym typeface="Questrial"/>
              </a:rPr>
              <a:t>Its about analysing a problem. </a:t>
            </a:r>
          </a:p>
          <a:p>
            <a:pPr marL="582943" lvl="1" indent="-291471" algn="just">
              <a:lnSpc>
                <a:spcPts val="6723"/>
              </a:lnSpc>
              <a:buFont typeface="Arial"/>
              <a:buChar char="•"/>
            </a:pPr>
            <a:r>
              <a:rPr lang="en-US" sz="2700">
                <a:solidFill>
                  <a:srgbClr val="000000"/>
                </a:solidFill>
                <a:latin typeface="Questrial"/>
                <a:ea typeface="Questrial"/>
                <a:cs typeface="Questrial"/>
                <a:sym typeface="Questrial"/>
              </a:rPr>
              <a:t>One of your main focuses should be what the client wants. </a:t>
            </a:r>
          </a:p>
          <a:p>
            <a:pPr marL="582943" lvl="1" indent="-291471" algn="just">
              <a:lnSpc>
                <a:spcPts val="6723"/>
              </a:lnSpc>
              <a:buFont typeface="Arial"/>
              <a:buChar char="•"/>
            </a:pPr>
            <a:r>
              <a:rPr lang="en-US" sz="2700">
                <a:solidFill>
                  <a:srgbClr val="000000"/>
                </a:solidFill>
                <a:latin typeface="Questrial"/>
                <a:ea typeface="Questrial"/>
                <a:cs typeface="Questrial"/>
                <a:sym typeface="Questrial"/>
              </a:rPr>
              <a:t>Looing at what issues need to be researched. </a:t>
            </a:r>
          </a:p>
          <a:p>
            <a:pPr marL="582943" lvl="1" indent="-291471" algn="just">
              <a:lnSpc>
                <a:spcPts val="6723"/>
              </a:lnSpc>
              <a:buFont typeface="Arial"/>
              <a:buChar char="•"/>
            </a:pPr>
            <a:r>
              <a:rPr lang="en-US" sz="2700">
                <a:solidFill>
                  <a:srgbClr val="000000"/>
                </a:solidFill>
                <a:latin typeface="Questrial"/>
                <a:ea typeface="Questrial"/>
                <a:cs typeface="Questrial"/>
                <a:sym typeface="Questrial"/>
              </a:rPr>
              <a:t>Creating a plan for research. </a:t>
            </a:r>
          </a:p>
          <a:p>
            <a:pPr marL="582943" lvl="1" indent="-291471" algn="just">
              <a:lnSpc>
                <a:spcPts val="6723"/>
              </a:lnSpc>
              <a:buFont typeface="Arial"/>
              <a:buChar char="•"/>
            </a:pPr>
            <a:r>
              <a:rPr lang="en-US" sz="2700">
                <a:solidFill>
                  <a:srgbClr val="000000"/>
                </a:solidFill>
                <a:latin typeface="Questrial"/>
                <a:ea typeface="Questrial"/>
                <a:cs typeface="Questrial"/>
                <a:sym typeface="Questrial"/>
              </a:rPr>
              <a:t>Most important - Analysis. 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B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2893084">
            <a:off x="-343433" y="-2092184"/>
            <a:ext cx="6715726" cy="6936430"/>
          </a:xfrm>
          <a:custGeom>
            <a:avLst/>
            <a:gdLst/>
            <a:ahLst/>
            <a:cxnLst/>
            <a:rect l="l" t="t" r="r" b="b"/>
            <a:pathLst>
              <a:path w="6715726" h="6936430">
                <a:moveTo>
                  <a:pt x="0" y="0"/>
                </a:moveTo>
                <a:lnTo>
                  <a:pt x="6715725" y="0"/>
                </a:lnTo>
                <a:lnTo>
                  <a:pt x="6715725" y="6936431"/>
                </a:lnTo>
                <a:lnTo>
                  <a:pt x="0" y="6936431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rot="-10800000">
            <a:off x="-1809105" y="-1776491"/>
            <a:ext cx="4486062" cy="5293288"/>
          </a:xfrm>
          <a:custGeom>
            <a:avLst/>
            <a:gdLst/>
            <a:ahLst/>
            <a:cxnLst/>
            <a:rect l="l" t="t" r="r" b="b"/>
            <a:pathLst>
              <a:path w="4486062" h="5293288">
                <a:moveTo>
                  <a:pt x="0" y="0"/>
                </a:moveTo>
                <a:lnTo>
                  <a:pt x="4486061" y="0"/>
                </a:lnTo>
                <a:lnTo>
                  <a:pt x="4486061" y="5293288"/>
                </a:lnTo>
                <a:lnTo>
                  <a:pt x="0" y="5293288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 rot="-7716179">
            <a:off x="15658628" y="7006715"/>
            <a:ext cx="3201345" cy="4503170"/>
          </a:xfrm>
          <a:custGeom>
            <a:avLst/>
            <a:gdLst/>
            <a:ahLst/>
            <a:cxnLst/>
            <a:rect l="l" t="t" r="r" b="b"/>
            <a:pathLst>
              <a:path w="3201345" h="4503170">
                <a:moveTo>
                  <a:pt x="0" y="0"/>
                </a:moveTo>
                <a:lnTo>
                  <a:pt x="3201344" y="0"/>
                </a:lnTo>
                <a:lnTo>
                  <a:pt x="3201344" y="4503170"/>
                </a:lnTo>
                <a:lnTo>
                  <a:pt x="0" y="450317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alphaModFix amt="74000"/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>
            <a:off x="133855" y="7869213"/>
            <a:ext cx="2785137" cy="2778174"/>
          </a:xfrm>
          <a:custGeom>
            <a:avLst/>
            <a:gdLst/>
            <a:ahLst/>
            <a:cxnLst/>
            <a:rect l="l" t="t" r="r" b="b"/>
            <a:pathLst>
              <a:path w="2785137" h="2778174">
                <a:moveTo>
                  <a:pt x="0" y="0"/>
                </a:moveTo>
                <a:lnTo>
                  <a:pt x="2785137" y="0"/>
                </a:lnTo>
                <a:lnTo>
                  <a:pt x="2785137" y="2778174"/>
                </a:lnTo>
                <a:lnTo>
                  <a:pt x="0" y="2778174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alphaModFix amt="62000"/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TextBox 6"/>
          <p:cNvSpPr txBox="1"/>
          <p:nvPr/>
        </p:nvSpPr>
        <p:spPr>
          <a:xfrm>
            <a:off x="2011446" y="1118856"/>
            <a:ext cx="11653037" cy="17037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159"/>
              </a:lnSpc>
            </a:pPr>
            <a:r>
              <a:rPr lang="en-US" sz="9499" u="sng">
                <a:solidFill>
                  <a:srgbClr val="000000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Continued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33800" y="2871487"/>
            <a:ext cx="11479129" cy="638681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318"/>
              </a:lnSpc>
            </a:pPr>
            <a:r>
              <a:rPr lang="en-US" sz="4000" dirty="0">
                <a:solidFill>
                  <a:srgbClr val="000000"/>
                </a:solidFill>
                <a:latin typeface="Questrial"/>
                <a:ea typeface="Questrial"/>
                <a:cs typeface="Questrial"/>
                <a:sym typeface="Questrial"/>
              </a:rPr>
              <a:t>Why do you need to know how to carry out legal research? - </a:t>
            </a:r>
          </a:p>
          <a:p>
            <a:pPr algn="l">
              <a:lnSpc>
                <a:spcPts val="6318"/>
              </a:lnSpc>
            </a:pPr>
            <a:endParaRPr lang="en-US" sz="4000" dirty="0">
              <a:solidFill>
                <a:srgbClr val="000000"/>
              </a:solidFill>
              <a:latin typeface="Questrial"/>
              <a:ea typeface="Questrial"/>
              <a:cs typeface="Questrial"/>
              <a:sym typeface="Questrial"/>
            </a:endParaRPr>
          </a:p>
          <a:p>
            <a:pPr marL="582943" lvl="1" indent="-291471" algn="l">
              <a:lnSpc>
                <a:spcPts val="6318"/>
              </a:lnSpc>
              <a:buAutoNum type="arabicPeriod"/>
            </a:pPr>
            <a:r>
              <a:rPr lang="en-US" sz="4000" dirty="0">
                <a:solidFill>
                  <a:srgbClr val="000000"/>
                </a:solidFill>
                <a:latin typeface="Questrial"/>
                <a:ea typeface="Questrial"/>
                <a:cs typeface="Questrial"/>
                <a:sym typeface="Questrial"/>
              </a:rPr>
              <a:t>Needed to provide advice. </a:t>
            </a:r>
          </a:p>
          <a:p>
            <a:pPr marL="582943" lvl="1" indent="-291471" algn="l">
              <a:lnSpc>
                <a:spcPts val="6318"/>
              </a:lnSpc>
              <a:buAutoNum type="arabicPeriod"/>
            </a:pPr>
            <a:r>
              <a:rPr lang="en-US" sz="4000" dirty="0">
                <a:solidFill>
                  <a:srgbClr val="000000"/>
                </a:solidFill>
                <a:latin typeface="Questrial"/>
                <a:ea typeface="Questrial"/>
                <a:cs typeface="Questrial"/>
                <a:sym typeface="Questrial"/>
              </a:rPr>
              <a:t>Letting the client know about their options </a:t>
            </a:r>
          </a:p>
          <a:p>
            <a:pPr marL="582943" lvl="1" indent="-291471" algn="l">
              <a:lnSpc>
                <a:spcPts val="6318"/>
              </a:lnSpc>
              <a:buAutoNum type="arabicPeriod"/>
            </a:pPr>
            <a:r>
              <a:rPr lang="en-US" sz="4000" dirty="0">
                <a:solidFill>
                  <a:srgbClr val="000000"/>
                </a:solidFill>
                <a:latin typeface="Questrial"/>
                <a:ea typeface="Questrial"/>
                <a:cs typeface="Questrial"/>
                <a:sym typeface="Questrial"/>
              </a:rPr>
              <a:t>Allowing for up to date and accurate advice. </a:t>
            </a:r>
          </a:p>
          <a:p>
            <a:pPr marL="582943" lvl="1" indent="-291471" algn="l">
              <a:lnSpc>
                <a:spcPts val="6318"/>
              </a:lnSpc>
              <a:buAutoNum type="arabicPeriod"/>
            </a:pPr>
            <a:r>
              <a:rPr lang="en-US" sz="4000" dirty="0">
                <a:solidFill>
                  <a:srgbClr val="000000"/>
                </a:solidFill>
                <a:latin typeface="Questrial"/>
                <a:ea typeface="Questrial"/>
                <a:cs typeface="Questrial"/>
                <a:sym typeface="Questrial"/>
              </a:rPr>
              <a:t>As a solicitor and with many other jobs you need to be competent in legal research.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B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2893084">
            <a:off x="-343433" y="-2092184"/>
            <a:ext cx="6715726" cy="6936430"/>
          </a:xfrm>
          <a:custGeom>
            <a:avLst/>
            <a:gdLst/>
            <a:ahLst/>
            <a:cxnLst/>
            <a:rect l="l" t="t" r="r" b="b"/>
            <a:pathLst>
              <a:path w="6715726" h="6936430">
                <a:moveTo>
                  <a:pt x="0" y="0"/>
                </a:moveTo>
                <a:lnTo>
                  <a:pt x="6715725" y="0"/>
                </a:lnTo>
                <a:lnTo>
                  <a:pt x="6715725" y="6936431"/>
                </a:lnTo>
                <a:lnTo>
                  <a:pt x="0" y="6936431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rot="-10800000">
            <a:off x="-584770" y="-331591"/>
            <a:ext cx="4486062" cy="5293288"/>
          </a:xfrm>
          <a:custGeom>
            <a:avLst/>
            <a:gdLst/>
            <a:ahLst/>
            <a:cxnLst/>
            <a:rect l="l" t="t" r="r" b="b"/>
            <a:pathLst>
              <a:path w="4486062" h="5293288">
                <a:moveTo>
                  <a:pt x="0" y="0"/>
                </a:moveTo>
                <a:lnTo>
                  <a:pt x="4486061" y="0"/>
                </a:lnTo>
                <a:lnTo>
                  <a:pt x="4486061" y="5293288"/>
                </a:lnTo>
                <a:lnTo>
                  <a:pt x="0" y="5293288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 rot="-7716179">
            <a:off x="15658628" y="7006715"/>
            <a:ext cx="3201345" cy="4503170"/>
          </a:xfrm>
          <a:custGeom>
            <a:avLst/>
            <a:gdLst/>
            <a:ahLst/>
            <a:cxnLst/>
            <a:rect l="l" t="t" r="r" b="b"/>
            <a:pathLst>
              <a:path w="3201345" h="4503170">
                <a:moveTo>
                  <a:pt x="0" y="0"/>
                </a:moveTo>
                <a:lnTo>
                  <a:pt x="3201344" y="0"/>
                </a:lnTo>
                <a:lnTo>
                  <a:pt x="3201344" y="4503170"/>
                </a:lnTo>
                <a:lnTo>
                  <a:pt x="0" y="450317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alphaModFix amt="74000"/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>
            <a:off x="133855" y="7869213"/>
            <a:ext cx="2785137" cy="2778174"/>
          </a:xfrm>
          <a:custGeom>
            <a:avLst/>
            <a:gdLst/>
            <a:ahLst/>
            <a:cxnLst/>
            <a:rect l="l" t="t" r="r" b="b"/>
            <a:pathLst>
              <a:path w="2785137" h="2778174">
                <a:moveTo>
                  <a:pt x="0" y="0"/>
                </a:moveTo>
                <a:lnTo>
                  <a:pt x="2785137" y="0"/>
                </a:lnTo>
                <a:lnTo>
                  <a:pt x="2785137" y="2778174"/>
                </a:lnTo>
                <a:lnTo>
                  <a:pt x="0" y="2778174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alphaModFix amt="62000"/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TextBox 6"/>
          <p:cNvSpPr txBox="1"/>
          <p:nvPr/>
        </p:nvSpPr>
        <p:spPr>
          <a:xfrm>
            <a:off x="4457760" y="771525"/>
            <a:ext cx="7004228" cy="171221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2287"/>
              </a:lnSpc>
            </a:pPr>
            <a:r>
              <a:rPr lang="en-US" sz="9599" u="sng">
                <a:solidFill>
                  <a:srgbClr val="000000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Continued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267548" y="3162603"/>
            <a:ext cx="11243548" cy="343998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780"/>
              </a:lnSpc>
            </a:pPr>
            <a:r>
              <a:rPr lang="en-US" sz="4800" dirty="0">
                <a:solidFill>
                  <a:srgbClr val="000000"/>
                </a:solidFill>
                <a:latin typeface="Questrial"/>
                <a:ea typeface="Questrial"/>
                <a:cs typeface="Questrial"/>
                <a:sym typeface="Questrial"/>
              </a:rPr>
              <a:t>5. Being able to present findings </a:t>
            </a:r>
          </a:p>
          <a:p>
            <a:pPr algn="l">
              <a:lnSpc>
                <a:spcPts val="3780"/>
              </a:lnSpc>
            </a:pPr>
            <a:r>
              <a:rPr lang="en-US" sz="4800" dirty="0">
                <a:solidFill>
                  <a:srgbClr val="000000"/>
                </a:solidFill>
                <a:latin typeface="Questrial"/>
                <a:ea typeface="Questrial"/>
                <a:cs typeface="Questrial"/>
                <a:sym typeface="Questrial"/>
              </a:rPr>
              <a:t>6. Both legal and non legal advice </a:t>
            </a:r>
          </a:p>
          <a:p>
            <a:pPr algn="l">
              <a:lnSpc>
                <a:spcPts val="3780"/>
              </a:lnSpc>
            </a:pPr>
            <a:endParaRPr lang="en-US" sz="4800" dirty="0">
              <a:solidFill>
                <a:srgbClr val="000000"/>
              </a:solidFill>
              <a:latin typeface="Questrial"/>
              <a:ea typeface="Questrial"/>
              <a:cs typeface="Questrial"/>
              <a:sym typeface="Questrial"/>
            </a:endParaRPr>
          </a:p>
          <a:p>
            <a:pPr algn="l">
              <a:lnSpc>
                <a:spcPts val="3780"/>
              </a:lnSpc>
            </a:pPr>
            <a:endParaRPr lang="en-US" sz="4800" dirty="0">
              <a:solidFill>
                <a:srgbClr val="000000"/>
              </a:solidFill>
              <a:latin typeface="Questrial"/>
              <a:ea typeface="Questrial"/>
              <a:cs typeface="Questrial"/>
              <a:sym typeface="Questrial"/>
            </a:endParaRPr>
          </a:p>
          <a:p>
            <a:pPr algn="l">
              <a:lnSpc>
                <a:spcPts val="3780"/>
              </a:lnSpc>
              <a:spcBef>
                <a:spcPct val="0"/>
              </a:spcBef>
            </a:pPr>
            <a:r>
              <a:rPr lang="en-US" sz="4800" dirty="0">
                <a:solidFill>
                  <a:srgbClr val="000000"/>
                </a:solidFill>
                <a:latin typeface="Questrial"/>
                <a:ea typeface="Questrial"/>
                <a:cs typeface="Questrial"/>
                <a:sym typeface="Questrial"/>
              </a:rPr>
              <a:t>But note that this is a skill that will take time to practice, and practice will make perfect. 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B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2893084">
            <a:off x="-343433" y="-2092184"/>
            <a:ext cx="6715726" cy="6936430"/>
          </a:xfrm>
          <a:custGeom>
            <a:avLst/>
            <a:gdLst/>
            <a:ahLst/>
            <a:cxnLst/>
            <a:rect l="l" t="t" r="r" b="b"/>
            <a:pathLst>
              <a:path w="6715726" h="6936430">
                <a:moveTo>
                  <a:pt x="0" y="0"/>
                </a:moveTo>
                <a:lnTo>
                  <a:pt x="6715725" y="0"/>
                </a:lnTo>
                <a:lnTo>
                  <a:pt x="6715725" y="6936431"/>
                </a:lnTo>
                <a:lnTo>
                  <a:pt x="0" y="6936431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rot="-10800000">
            <a:off x="-584770" y="-331591"/>
            <a:ext cx="4486062" cy="5293288"/>
          </a:xfrm>
          <a:custGeom>
            <a:avLst/>
            <a:gdLst/>
            <a:ahLst/>
            <a:cxnLst/>
            <a:rect l="l" t="t" r="r" b="b"/>
            <a:pathLst>
              <a:path w="4486062" h="5293288">
                <a:moveTo>
                  <a:pt x="0" y="0"/>
                </a:moveTo>
                <a:lnTo>
                  <a:pt x="4486061" y="0"/>
                </a:lnTo>
                <a:lnTo>
                  <a:pt x="4486061" y="5293288"/>
                </a:lnTo>
                <a:lnTo>
                  <a:pt x="0" y="5293288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 rot="-7716179">
            <a:off x="14944071" y="6662845"/>
            <a:ext cx="3726137" cy="5241369"/>
          </a:xfrm>
          <a:custGeom>
            <a:avLst/>
            <a:gdLst/>
            <a:ahLst/>
            <a:cxnLst/>
            <a:rect l="l" t="t" r="r" b="b"/>
            <a:pathLst>
              <a:path w="3726137" h="5241369">
                <a:moveTo>
                  <a:pt x="0" y="0"/>
                </a:moveTo>
                <a:lnTo>
                  <a:pt x="3726137" y="0"/>
                </a:lnTo>
                <a:lnTo>
                  <a:pt x="3726137" y="5241369"/>
                </a:lnTo>
                <a:lnTo>
                  <a:pt x="0" y="5241369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alphaModFix amt="74000"/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>
            <a:off x="133855" y="7869213"/>
            <a:ext cx="2785137" cy="2778174"/>
          </a:xfrm>
          <a:custGeom>
            <a:avLst/>
            <a:gdLst/>
            <a:ahLst/>
            <a:cxnLst/>
            <a:rect l="l" t="t" r="r" b="b"/>
            <a:pathLst>
              <a:path w="2785137" h="2778174">
                <a:moveTo>
                  <a:pt x="0" y="0"/>
                </a:moveTo>
                <a:lnTo>
                  <a:pt x="2785137" y="0"/>
                </a:lnTo>
                <a:lnTo>
                  <a:pt x="2785137" y="2778174"/>
                </a:lnTo>
                <a:lnTo>
                  <a:pt x="0" y="2778174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alphaModFix amt="62000"/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TextBox 6"/>
          <p:cNvSpPr txBox="1"/>
          <p:nvPr/>
        </p:nvSpPr>
        <p:spPr>
          <a:xfrm>
            <a:off x="3014430" y="2468046"/>
            <a:ext cx="12626774" cy="46158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7278"/>
              </a:lnSpc>
            </a:pPr>
            <a:r>
              <a:rPr lang="en-US" sz="13498">
                <a:solidFill>
                  <a:srgbClr val="000000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Let’s take a break!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B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2893084">
            <a:off x="-343433" y="-2092184"/>
            <a:ext cx="6715726" cy="6936430"/>
          </a:xfrm>
          <a:custGeom>
            <a:avLst/>
            <a:gdLst/>
            <a:ahLst/>
            <a:cxnLst/>
            <a:rect l="l" t="t" r="r" b="b"/>
            <a:pathLst>
              <a:path w="6715726" h="6936430">
                <a:moveTo>
                  <a:pt x="0" y="0"/>
                </a:moveTo>
                <a:lnTo>
                  <a:pt x="6715725" y="0"/>
                </a:lnTo>
                <a:lnTo>
                  <a:pt x="6715725" y="6936431"/>
                </a:lnTo>
                <a:lnTo>
                  <a:pt x="0" y="6936431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rot="-10800000">
            <a:off x="-584770" y="-331591"/>
            <a:ext cx="4486062" cy="5293288"/>
          </a:xfrm>
          <a:custGeom>
            <a:avLst/>
            <a:gdLst/>
            <a:ahLst/>
            <a:cxnLst/>
            <a:rect l="l" t="t" r="r" b="b"/>
            <a:pathLst>
              <a:path w="4486062" h="5293288">
                <a:moveTo>
                  <a:pt x="0" y="0"/>
                </a:moveTo>
                <a:lnTo>
                  <a:pt x="4486061" y="0"/>
                </a:lnTo>
                <a:lnTo>
                  <a:pt x="4486061" y="5293288"/>
                </a:lnTo>
                <a:lnTo>
                  <a:pt x="0" y="5293288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 rot="-7716179">
            <a:off x="15658628" y="7006715"/>
            <a:ext cx="3201345" cy="4503170"/>
          </a:xfrm>
          <a:custGeom>
            <a:avLst/>
            <a:gdLst/>
            <a:ahLst/>
            <a:cxnLst/>
            <a:rect l="l" t="t" r="r" b="b"/>
            <a:pathLst>
              <a:path w="3201345" h="4503170">
                <a:moveTo>
                  <a:pt x="0" y="0"/>
                </a:moveTo>
                <a:lnTo>
                  <a:pt x="3201344" y="0"/>
                </a:lnTo>
                <a:lnTo>
                  <a:pt x="3201344" y="4503170"/>
                </a:lnTo>
                <a:lnTo>
                  <a:pt x="0" y="450317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alphaModFix amt="74000"/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>
            <a:off x="133855" y="7869213"/>
            <a:ext cx="2785137" cy="2778174"/>
          </a:xfrm>
          <a:custGeom>
            <a:avLst/>
            <a:gdLst/>
            <a:ahLst/>
            <a:cxnLst/>
            <a:rect l="l" t="t" r="r" b="b"/>
            <a:pathLst>
              <a:path w="2785137" h="2778174">
                <a:moveTo>
                  <a:pt x="0" y="0"/>
                </a:moveTo>
                <a:lnTo>
                  <a:pt x="2785137" y="0"/>
                </a:lnTo>
                <a:lnTo>
                  <a:pt x="2785137" y="2778174"/>
                </a:lnTo>
                <a:lnTo>
                  <a:pt x="0" y="2778174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alphaModFix amt="62000"/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TextBox 6"/>
          <p:cNvSpPr txBox="1"/>
          <p:nvPr/>
        </p:nvSpPr>
        <p:spPr>
          <a:xfrm>
            <a:off x="4457760" y="752475"/>
            <a:ext cx="7004228" cy="15243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415"/>
              </a:lnSpc>
            </a:pPr>
            <a:r>
              <a:rPr lang="en-US" sz="9699" u="sng" dirty="0">
                <a:solidFill>
                  <a:srgbClr val="000000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Continued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48200" y="2289771"/>
            <a:ext cx="8573623" cy="599016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82943" lvl="1" indent="-291471" algn="l">
              <a:lnSpc>
                <a:spcPct val="250000"/>
              </a:lnSpc>
              <a:buFont typeface="Arial"/>
              <a:buChar char="•"/>
            </a:pPr>
            <a:r>
              <a:rPr lang="en-US" sz="4800" dirty="0">
                <a:solidFill>
                  <a:srgbClr val="000000"/>
                </a:solidFill>
                <a:latin typeface="Questrial"/>
                <a:ea typeface="Questrial"/>
                <a:cs typeface="Questrial"/>
                <a:sym typeface="Questrial"/>
              </a:rPr>
              <a:t>Analyze the legal problem </a:t>
            </a:r>
          </a:p>
          <a:p>
            <a:pPr marL="582943" lvl="1" indent="-291471" algn="l">
              <a:lnSpc>
                <a:spcPct val="250000"/>
              </a:lnSpc>
              <a:buFont typeface="Arial"/>
              <a:buChar char="•"/>
            </a:pPr>
            <a:r>
              <a:rPr lang="en-US" sz="4800" dirty="0">
                <a:solidFill>
                  <a:srgbClr val="000000"/>
                </a:solidFill>
                <a:latin typeface="Questrial"/>
                <a:ea typeface="Questrial"/>
                <a:cs typeface="Questrial"/>
                <a:sym typeface="Questrial"/>
              </a:rPr>
              <a:t>Research the relevant law</a:t>
            </a:r>
          </a:p>
          <a:p>
            <a:pPr marL="582943" lvl="1" indent="-291471" algn="l">
              <a:lnSpc>
                <a:spcPct val="250000"/>
              </a:lnSpc>
              <a:buFont typeface="Arial"/>
              <a:buChar char="•"/>
            </a:pPr>
            <a:r>
              <a:rPr lang="en-US" sz="4800" dirty="0">
                <a:solidFill>
                  <a:srgbClr val="000000"/>
                </a:solidFill>
                <a:latin typeface="Questrial"/>
                <a:ea typeface="Questrial"/>
                <a:cs typeface="Questrial"/>
                <a:sym typeface="Questrial"/>
              </a:rPr>
              <a:t>Present your findings. </a:t>
            </a:r>
          </a:p>
          <a:p>
            <a:pPr marL="582943" lvl="1" indent="-291471" algn="l">
              <a:lnSpc>
                <a:spcPts val="3780"/>
              </a:lnSpc>
              <a:spcBef>
                <a:spcPct val="0"/>
              </a:spcBef>
              <a:buFont typeface="Arial"/>
              <a:buChar char="•"/>
            </a:pPr>
            <a:endParaRPr lang="en-US" sz="2700" dirty="0">
              <a:solidFill>
                <a:srgbClr val="000000"/>
              </a:solidFill>
              <a:latin typeface="Questrial"/>
              <a:ea typeface="Questrial"/>
              <a:cs typeface="Questrial"/>
              <a:sym typeface="Questrial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B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2893084">
            <a:off x="-343433" y="-2092184"/>
            <a:ext cx="6715726" cy="6936430"/>
          </a:xfrm>
          <a:custGeom>
            <a:avLst/>
            <a:gdLst/>
            <a:ahLst/>
            <a:cxnLst/>
            <a:rect l="l" t="t" r="r" b="b"/>
            <a:pathLst>
              <a:path w="6715726" h="6936430">
                <a:moveTo>
                  <a:pt x="0" y="0"/>
                </a:moveTo>
                <a:lnTo>
                  <a:pt x="6715725" y="0"/>
                </a:lnTo>
                <a:lnTo>
                  <a:pt x="6715725" y="6936431"/>
                </a:lnTo>
                <a:lnTo>
                  <a:pt x="0" y="6936431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rot="-10800000">
            <a:off x="-584770" y="-331591"/>
            <a:ext cx="4486062" cy="5293288"/>
          </a:xfrm>
          <a:custGeom>
            <a:avLst/>
            <a:gdLst/>
            <a:ahLst/>
            <a:cxnLst/>
            <a:rect l="l" t="t" r="r" b="b"/>
            <a:pathLst>
              <a:path w="4486062" h="5293288">
                <a:moveTo>
                  <a:pt x="0" y="0"/>
                </a:moveTo>
                <a:lnTo>
                  <a:pt x="4486061" y="0"/>
                </a:lnTo>
                <a:lnTo>
                  <a:pt x="4486061" y="5293288"/>
                </a:lnTo>
                <a:lnTo>
                  <a:pt x="0" y="5293288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 rot="-7716179">
            <a:off x="15658628" y="7006715"/>
            <a:ext cx="3201345" cy="4503170"/>
          </a:xfrm>
          <a:custGeom>
            <a:avLst/>
            <a:gdLst/>
            <a:ahLst/>
            <a:cxnLst/>
            <a:rect l="l" t="t" r="r" b="b"/>
            <a:pathLst>
              <a:path w="3201345" h="4503170">
                <a:moveTo>
                  <a:pt x="0" y="0"/>
                </a:moveTo>
                <a:lnTo>
                  <a:pt x="3201344" y="0"/>
                </a:lnTo>
                <a:lnTo>
                  <a:pt x="3201344" y="4503170"/>
                </a:lnTo>
                <a:lnTo>
                  <a:pt x="0" y="450317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alphaModFix amt="74000"/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>
            <a:off x="133855" y="7869213"/>
            <a:ext cx="2785137" cy="2778174"/>
          </a:xfrm>
          <a:custGeom>
            <a:avLst/>
            <a:gdLst/>
            <a:ahLst/>
            <a:cxnLst/>
            <a:rect l="l" t="t" r="r" b="b"/>
            <a:pathLst>
              <a:path w="2785137" h="2778174">
                <a:moveTo>
                  <a:pt x="0" y="0"/>
                </a:moveTo>
                <a:lnTo>
                  <a:pt x="2785137" y="0"/>
                </a:lnTo>
                <a:lnTo>
                  <a:pt x="2785137" y="2778174"/>
                </a:lnTo>
                <a:lnTo>
                  <a:pt x="0" y="2778174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alphaModFix amt="62000"/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TextBox 6"/>
          <p:cNvSpPr txBox="1"/>
          <p:nvPr/>
        </p:nvSpPr>
        <p:spPr>
          <a:xfrm>
            <a:off x="4457760" y="752475"/>
            <a:ext cx="7004228" cy="15243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415"/>
              </a:lnSpc>
            </a:pPr>
            <a:r>
              <a:rPr lang="en-US" sz="9699" u="sng" dirty="0">
                <a:solidFill>
                  <a:srgbClr val="000000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Note!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775490" y="2658631"/>
            <a:ext cx="8573623" cy="685117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82943" lvl="1" indent="-291471" algn="l">
              <a:lnSpc>
                <a:spcPts val="3780"/>
              </a:lnSpc>
              <a:buFont typeface="Arial"/>
              <a:buChar char="•"/>
            </a:pPr>
            <a:r>
              <a:rPr lang="en-US" sz="4800" dirty="0">
                <a:solidFill>
                  <a:srgbClr val="000000"/>
                </a:solidFill>
                <a:latin typeface="Questrial"/>
                <a:ea typeface="Questrial"/>
                <a:cs typeface="Questrial"/>
                <a:sym typeface="Questrial"/>
              </a:rPr>
              <a:t>There will never be just one answer to a legal issue. </a:t>
            </a:r>
          </a:p>
          <a:p>
            <a:pPr algn="l">
              <a:lnSpc>
                <a:spcPts val="3780"/>
              </a:lnSpc>
            </a:pPr>
            <a:endParaRPr lang="en-US" sz="4800" dirty="0">
              <a:solidFill>
                <a:srgbClr val="000000"/>
              </a:solidFill>
              <a:latin typeface="Questrial"/>
              <a:ea typeface="Questrial"/>
              <a:cs typeface="Questrial"/>
              <a:sym typeface="Questrial"/>
            </a:endParaRPr>
          </a:p>
          <a:p>
            <a:pPr marL="582943" lvl="1" indent="-291471" algn="l">
              <a:lnSpc>
                <a:spcPts val="3780"/>
              </a:lnSpc>
              <a:buFont typeface="Arial"/>
              <a:buChar char="•"/>
            </a:pPr>
            <a:r>
              <a:rPr lang="en-US" sz="4800" dirty="0">
                <a:solidFill>
                  <a:srgbClr val="000000"/>
                </a:solidFill>
                <a:latin typeface="Questrial"/>
                <a:ea typeface="Questrial"/>
                <a:cs typeface="Questrial"/>
                <a:sym typeface="Questrial"/>
              </a:rPr>
              <a:t>It is important to be open minded when researching and analyzing. </a:t>
            </a:r>
          </a:p>
          <a:p>
            <a:pPr algn="l">
              <a:lnSpc>
                <a:spcPts val="3780"/>
              </a:lnSpc>
            </a:pPr>
            <a:endParaRPr lang="en-US" sz="4800" dirty="0">
              <a:solidFill>
                <a:srgbClr val="000000"/>
              </a:solidFill>
              <a:latin typeface="Questrial"/>
              <a:ea typeface="Questrial"/>
              <a:cs typeface="Questrial"/>
              <a:sym typeface="Questrial"/>
            </a:endParaRPr>
          </a:p>
          <a:p>
            <a:pPr marL="582943" lvl="1" indent="-291471" algn="l">
              <a:lnSpc>
                <a:spcPts val="3780"/>
              </a:lnSpc>
              <a:buFont typeface="Arial"/>
              <a:buChar char="•"/>
            </a:pPr>
            <a:r>
              <a:rPr lang="en-US" sz="4800" dirty="0">
                <a:solidFill>
                  <a:srgbClr val="000000"/>
                </a:solidFill>
                <a:latin typeface="Questrial"/>
                <a:ea typeface="Questrial"/>
                <a:cs typeface="Questrial"/>
                <a:sym typeface="Questrial"/>
              </a:rPr>
              <a:t>Do not rush through your legal research and skip steps. </a:t>
            </a:r>
          </a:p>
          <a:p>
            <a:pPr algn="l">
              <a:lnSpc>
                <a:spcPts val="3780"/>
              </a:lnSpc>
            </a:pPr>
            <a:endParaRPr lang="en-US" sz="4800" dirty="0">
              <a:solidFill>
                <a:srgbClr val="000000"/>
              </a:solidFill>
              <a:latin typeface="Questrial"/>
              <a:ea typeface="Questrial"/>
              <a:cs typeface="Questrial"/>
              <a:sym typeface="Questrial"/>
            </a:endParaRPr>
          </a:p>
          <a:p>
            <a:pPr algn="l">
              <a:lnSpc>
                <a:spcPts val="3780"/>
              </a:lnSpc>
            </a:pPr>
            <a:endParaRPr lang="en-US" sz="4800" dirty="0">
              <a:solidFill>
                <a:srgbClr val="000000"/>
              </a:solidFill>
              <a:latin typeface="Questrial"/>
              <a:ea typeface="Questrial"/>
              <a:cs typeface="Questrial"/>
              <a:sym typeface="Questrial"/>
            </a:endParaRPr>
          </a:p>
          <a:p>
            <a:pPr marL="582943" lvl="1" indent="-291471" algn="l">
              <a:lnSpc>
                <a:spcPts val="3780"/>
              </a:lnSpc>
              <a:spcBef>
                <a:spcPct val="0"/>
              </a:spcBef>
              <a:buFont typeface="Arial"/>
              <a:buChar char="•"/>
            </a:pPr>
            <a:r>
              <a:rPr lang="en-US" sz="4800" dirty="0">
                <a:solidFill>
                  <a:srgbClr val="000000"/>
                </a:solidFill>
                <a:latin typeface="Questrial"/>
                <a:ea typeface="Questrial"/>
                <a:cs typeface="Questrial"/>
                <a:sym typeface="Questrial"/>
              </a:rPr>
              <a:t>Go back to the primary sources. 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B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2893084">
            <a:off x="-343433" y="-2092184"/>
            <a:ext cx="6715726" cy="6936430"/>
          </a:xfrm>
          <a:custGeom>
            <a:avLst/>
            <a:gdLst/>
            <a:ahLst/>
            <a:cxnLst/>
            <a:rect l="l" t="t" r="r" b="b"/>
            <a:pathLst>
              <a:path w="6715726" h="6936430">
                <a:moveTo>
                  <a:pt x="0" y="0"/>
                </a:moveTo>
                <a:lnTo>
                  <a:pt x="6715725" y="0"/>
                </a:lnTo>
                <a:lnTo>
                  <a:pt x="6715725" y="6936431"/>
                </a:lnTo>
                <a:lnTo>
                  <a:pt x="0" y="6936431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rot="-10800000">
            <a:off x="-584770" y="-331591"/>
            <a:ext cx="4486062" cy="5293288"/>
          </a:xfrm>
          <a:custGeom>
            <a:avLst/>
            <a:gdLst/>
            <a:ahLst/>
            <a:cxnLst/>
            <a:rect l="l" t="t" r="r" b="b"/>
            <a:pathLst>
              <a:path w="4486062" h="5293288">
                <a:moveTo>
                  <a:pt x="0" y="0"/>
                </a:moveTo>
                <a:lnTo>
                  <a:pt x="4486061" y="0"/>
                </a:lnTo>
                <a:lnTo>
                  <a:pt x="4486061" y="5293288"/>
                </a:lnTo>
                <a:lnTo>
                  <a:pt x="0" y="5293288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 rot="-7716179">
            <a:off x="15658628" y="7006715"/>
            <a:ext cx="3201345" cy="4503170"/>
          </a:xfrm>
          <a:custGeom>
            <a:avLst/>
            <a:gdLst/>
            <a:ahLst/>
            <a:cxnLst/>
            <a:rect l="l" t="t" r="r" b="b"/>
            <a:pathLst>
              <a:path w="3201345" h="4503170">
                <a:moveTo>
                  <a:pt x="0" y="0"/>
                </a:moveTo>
                <a:lnTo>
                  <a:pt x="3201344" y="0"/>
                </a:lnTo>
                <a:lnTo>
                  <a:pt x="3201344" y="4503170"/>
                </a:lnTo>
                <a:lnTo>
                  <a:pt x="0" y="450317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alphaModFix amt="74000"/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>
            <a:off x="133855" y="7869213"/>
            <a:ext cx="2785137" cy="2778174"/>
          </a:xfrm>
          <a:custGeom>
            <a:avLst/>
            <a:gdLst/>
            <a:ahLst/>
            <a:cxnLst/>
            <a:rect l="l" t="t" r="r" b="b"/>
            <a:pathLst>
              <a:path w="2785137" h="2778174">
                <a:moveTo>
                  <a:pt x="0" y="0"/>
                </a:moveTo>
                <a:lnTo>
                  <a:pt x="2785137" y="0"/>
                </a:lnTo>
                <a:lnTo>
                  <a:pt x="2785137" y="2778174"/>
                </a:lnTo>
                <a:lnTo>
                  <a:pt x="0" y="2778174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alphaModFix amt="62000"/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TextBox 6"/>
          <p:cNvSpPr txBox="1"/>
          <p:nvPr/>
        </p:nvSpPr>
        <p:spPr>
          <a:xfrm>
            <a:off x="4457760" y="752475"/>
            <a:ext cx="7004228" cy="15373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12543"/>
              </a:lnSpc>
            </a:pPr>
            <a:r>
              <a:rPr lang="en-US" sz="9799" u="sng" dirty="0">
                <a:solidFill>
                  <a:srgbClr val="000000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Continued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775490" y="3300538"/>
            <a:ext cx="8573623" cy="44146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57200" indent="-457200" algn="l">
              <a:lnSpc>
                <a:spcPts val="3780"/>
              </a:lnSpc>
              <a:buFont typeface="Wingdings" panose="05000000000000000000" pitchFamily="2" charset="2"/>
              <a:buChar char="v"/>
            </a:pPr>
            <a:r>
              <a:rPr lang="en-US" sz="4800" dirty="0">
                <a:solidFill>
                  <a:srgbClr val="000000"/>
                </a:solidFill>
                <a:latin typeface="Questrial"/>
                <a:ea typeface="Questrial"/>
                <a:cs typeface="Questrial"/>
                <a:sym typeface="Questrial"/>
              </a:rPr>
              <a:t>Ensure that you give the client the complete picture. </a:t>
            </a:r>
          </a:p>
          <a:p>
            <a:pPr marL="457200" indent="-457200" algn="l">
              <a:lnSpc>
                <a:spcPts val="3780"/>
              </a:lnSpc>
              <a:buFont typeface="Wingdings" panose="05000000000000000000" pitchFamily="2" charset="2"/>
              <a:buChar char="v"/>
            </a:pPr>
            <a:endParaRPr lang="en-US" sz="4800" dirty="0">
              <a:solidFill>
                <a:srgbClr val="000000"/>
              </a:solidFill>
              <a:latin typeface="Questrial"/>
              <a:ea typeface="Questrial"/>
              <a:cs typeface="Questrial"/>
              <a:sym typeface="Questrial"/>
            </a:endParaRPr>
          </a:p>
          <a:p>
            <a:pPr marL="457200" indent="-457200" algn="l">
              <a:lnSpc>
                <a:spcPts val="3780"/>
              </a:lnSpc>
              <a:buFont typeface="Wingdings" panose="05000000000000000000" pitchFamily="2" charset="2"/>
              <a:buChar char="v"/>
            </a:pPr>
            <a:endParaRPr lang="en-US" sz="4800" dirty="0">
              <a:solidFill>
                <a:srgbClr val="000000"/>
              </a:solidFill>
              <a:latin typeface="Questrial"/>
              <a:ea typeface="Questrial"/>
              <a:cs typeface="Questrial"/>
              <a:sym typeface="Questrial"/>
            </a:endParaRPr>
          </a:p>
          <a:p>
            <a:pPr marL="457200" indent="-457200" algn="l">
              <a:lnSpc>
                <a:spcPts val="3780"/>
              </a:lnSpc>
              <a:buFont typeface="Wingdings" panose="05000000000000000000" pitchFamily="2" charset="2"/>
              <a:buChar char="v"/>
            </a:pPr>
            <a:r>
              <a:rPr lang="en-US" sz="4800" dirty="0">
                <a:solidFill>
                  <a:srgbClr val="000000"/>
                </a:solidFill>
                <a:latin typeface="Questrial"/>
                <a:ea typeface="Questrial"/>
                <a:cs typeface="Questrial"/>
                <a:sym typeface="Questrial"/>
              </a:rPr>
              <a:t>Do not ignore something because it does not fit. </a:t>
            </a:r>
          </a:p>
          <a:p>
            <a:pPr marL="457200" indent="-457200" algn="l">
              <a:lnSpc>
                <a:spcPts val="3780"/>
              </a:lnSpc>
              <a:buFont typeface="Wingdings" panose="05000000000000000000" pitchFamily="2" charset="2"/>
              <a:buChar char="v"/>
            </a:pPr>
            <a:endParaRPr lang="en-US" sz="4800" dirty="0">
              <a:solidFill>
                <a:srgbClr val="000000"/>
              </a:solidFill>
              <a:latin typeface="Questrial"/>
              <a:ea typeface="Questrial"/>
              <a:cs typeface="Questrial"/>
              <a:sym typeface="Questrial"/>
            </a:endParaRPr>
          </a:p>
          <a:p>
            <a:pPr marL="457200" indent="-457200" algn="l">
              <a:lnSpc>
                <a:spcPts val="3780"/>
              </a:lnSpc>
              <a:buFont typeface="Wingdings" panose="05000000000000000000" pitchFamily="2" charset="2"/>
              <a:buChar char="v"/>
            </a:pPr>
            <a:endParaRPr lang="en-US" sz="4800" dirty="0">
              <a:solidFill>
                <a:srgbClr val="000000"/>
              </a:solidFill>
              <a:latin typeface="Questrial"/>
              <a:ea typeface="Questrial"/>
              <a:cs typeface="Questrial"/>
              <a:sym typeface="Questrial"/>
            </a:endParaRPr>
          </a:p>
          <a:p>
            <a:pPr marL="457200" indent="-457200" algn="l">
              <a:lnSpc>
                <a:spcPts val="3780"/>
              </a:lnSpc>
              <a:spcBef>
                <a:spcPct val="0"/>
              </a:spcBef>
              <a:buFont typeface="Wingdings" panose="05000000000000000000" pitchFamily="2" charset="2"/>
              <a:buChar char="v"/>
            </a:pPr>
            <a:endParaRPr lang="en-US" sz="4800" dirty="0">
              <a:solidFill>
                <a:srgbClr val="000000"/>
              </a:solidFill>
              <a:latin typeface="Questrial"/>
              <a:ea typeface="Questrial"/>
              <a:cs typeface="Questrial"/>
              <a:sym typeface="Questrial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B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2893084">
            <a:off x="-343433" y="-2092184"/>
            <a:ext cx="6715726" cy="6936430"/>
          </a:xfrm>
          <a:custGeom>
            <a:avLst/>
            <a:gdLst/>
            <a:ahLst/>
            <a:cxnLst/>
            <a:rect l="l" t="t" r="r" b="b"/>
            <a:pathLst>
              <a:path w="6715726" h="6936430">
                <a:moveTo>
                  <a:pt x="0" y="0"/>
                </a:moveTo>
                <a:lnTo>
                  <a:pt x="6715725" y="0"/>
                </a:lnTo>
                <a:lnTo>
                  <a:pt x="6715725" y="6936431"/>
                </a:lnTo>
                <a:lnTo>
                  <a:pt x="0" y="6936431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rot="-10800000">
            <a:off x="-584770" y="-331591"/>
            <a:ext cx="4486062" cy="5293288"/>
          </a:xfrm>
          <a:custGeom>
            <a:avLst/>
            <a:gdLst/>
            <a:ahLst/>
            <a:cxnLst/>
            <a:rect l="l" t="t" r="r" b="b"/>
            <a:pathLst>
              <a:path w="4486062" h="5293288">
                <a:moveTo>
                  <a:pt x="0" y="0"/>
                </a:moveTo>
                <a:lnTo>
                  <a:pt x="4486061" y="0"/>
                </a:lnTo>
                <a:lnTo>
                  <a:pt x="4486061" y="5293288"/>
                </a:lnTo>
                <a:lnTo>
                  <a:pt x="0" y="5293288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 rot="-7716179">
            <a:off x="15658628" y="7006715"/>
            <a:ext cx="3201345" cy="4503170"/>
          </a:xfrm>
          <a:custGeom>
            <a:avLst/>
            <a:gdLst/>
            <a:ahLst/>
            <a:cxnLst/>
            <a:rect l="l" t="t" r="r" b="b"/>
            <a:pathLst>
              <a:path w="3201345" h="4503170">
                <a:moveTo>
                  <a:pt x="0" y="0"/>
                </a:moveTo>
                <a:lnTo>
                  <a:pt x="3201344" y="0"/>
                </a:lnTo>
                <a:lnTo>
                  <a:pt x="3201344" y="4503170"/>
                </a:lnTo>
                <a:lnTo>
                  <a:pt x="0" y="450317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alphaModFix amt="74000"/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>
            <a:off x="133855" y="7869213"/>
            <a:ext cx="2785137" cy="2778174"/>
          </a:xfrm>
          <a:custGeom>
            <a:avLst/>
            <a:gdLst/>
            <a:ahLst/>
            <a:cxnLst/>
            <a:rect l="l" t="t" r="r" b="b"/>
            <a:pathLst>
              <a:path w="2785137" h="2778174">
                <a:moveTo>
                  <a:pt x="0" y="0"/>
                </a:moveTo>
                <a:lnTo>
                  <a:pt x="2785137" y="0"/>
                </a:lnTo>
                <a:lnTo>
                  <a:pt x="2785137" y="2778174"/>
                </a:lnTo>
                <a:lnTo>
                  <a:pt x="0" y="2778174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alphaModFix amt="62000"/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TextBox 6"/>
          <p:cNvSpPr txBox="1"/>
          <p:nvPr/>
        </p:nvSpPr>
        <p:spPr>
          <a:xfrm>
            <a:off x="5943600" y="752427"/>
            <a:ext cx="7004228" cy="15373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2543"/>
              </a:lnSpc>
            </a:pPr>
            <a:r>
              <a:rPr lang="en-US" sz="9799" u="sng" dirty="0">
                <a:solidFill>
                  <a:srgbClr val="000000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Activity</a:t>
            </a:r>
            <a:r>
              <a:rPr lang="en-US" sz="9799" dirty="0">
                <a:solidFill>
                  <a:srgbClr val="000000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 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775490" y="3485363"/>
            <a:ext cx="8573623" cy="29526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85800" indent="-685800" algn="l">
              <a:lnSpc>
                <a:spcPts val="3780"/>
              </a:lnSpc>
              <a:buFont typeface="Wingdings" panose="05000000000000000000" pitchFamily="2" charset="2"/>
              <a:buChar char="v"/>
            </a:pPr>
            <a:r>
              <a:rPr lang="en-US" sz="4800" dirty="0">
                <a:solidFill>
                  <a:srgbClr val="000000"/>
                </a:solidFill>
                <a:latin typeface="Questrial"/>
                <a:ea typeface="Questrial"/>
                <a:cs typeface="Questrial"/>
                <a:sym typeface="Questrial"/>
              </a:rPr>
              <a:t>Let’s practice some research. </a:t>
            </a:r>
          </a:p>
          <a:p>
            <a:pPr marL="685800" indent="-685800" algn="l">
              <a:lnSpc>
                <a:spcPts val="3780"/>
              </a:lnSpc>
              <a:buFont typeface="Wingdings" panose="05000000000000000000" pitchFamily="2" charset="2"/>
              <a:buChar char="v"/>
            </a:pPr>
            <a:endParaRPr lang="en-US" sz="4800" dirty="0">
              <a:solidFill>
                <a:srgbClr val="000000"/>
              </a:solidFill>
              <a:latin typeface="Questrial"/>
              <a:ea typeface="Questrial"/>
              <a:cs typeface="Questrial"/>
              <a:sym typeface="Questrial"/>
            </a:endParaRPr>
          </a:p>
          <a:p>
            <a:pPr marL="685800" indent="-685800" algn="l">
              <a:lnSpc>
                <a:spcPts val="3780"/>
              </a:lnSpc>
              <a:buFont typeface="Wingdings" panose="05000000000000000000" pitchFamily="2" charset="2"/>
              <a:buChar char="v"/>
            </a:pPr>
            <a:endParaRPr lang="en-US" sz="4800" dirty="0">
              <a:solidFill>
                <a:srgbClr val="000000"/>
              </a:solidFill>
              <a:latin typeface="Questrial"/>
              <a:ea typeface="Questrial"/>
              <a:cs typeface="Questrial"/>
              <a:sym typeface="Questrial"/>
            </a:endParaRPr>
          </a:p>
          <a:p>
            <a:pPr marL="685800" indent="-685800" algn="l">
              <a:lnSpc>
                <a:spcPts val="3780"/>
              </a:lnSpc>
              <a:spcBef>
                <a:spcPct val="0"/>
              </a:spcBef>
              <a:buFont typeface="Wingdings" panose="05000000000000000000" pitchFamily="2" charset="2"/>
              <a:buChar char="v"/>
            </a:pPr>
            <a:r>
              <a:rPr lang="en-US" sz="4800" dirty="0">
                <a:solidFill>
                  <a:srgbClr val="000000"/>
                </a:solidFill>
                <a:latin typeface="Questrial"/>
                <a:ea typeface="Questrial"/>
                <a:cs typeface="Questrial"/>
                <a:sym typeface="Questrial"/>
              </a:rPr>
              <a:t>Please see the scenario sheet in front of you</a:t>
            </a:r>
            <a:r>
              <a:rPr lang="en-US" sz="2700" dirty="0">
                <a:solidFill>
                  <a:srgbClr val="000000"/>
                </a:solidFill>
                <a:latin typeface="Questrial"/>
                <a:ea typeface="Questrial"/>
                <a:cs typeface="Questrial"/>
                <a:sym typeface="Questrial"/>
              </a:rPr>
              <a:t>.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B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2893084">
            <a:off x="-343433" y="-2092184"/>
            <a:ext cx="6715726" cy="6936430"/>
          </a:xfrm>
          <a:custGeom>
            <a:avLst/>
            <a:gdLst/>
            <a:ahLst/>
            <a:cxnLst/>
            <a:rect l="l" t="t" r="r" b="b"/>
            <a:pathLst>
              <a:path w="6715726" h="6936430">
                <a:moveTo>
                  <a:pt x="0" y="0"/>
                </a:moveTo>
                <a:lnTo>
                  <a:pt x="6715725" y="0"/>
                </a:lnTo>
                <a:lnTo>
                  <a:pt x="6715725" y="6936431"/>
                </a:lnTo>
                <a:lnTo>
                  <a:pt x="0" y="6936431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rot="-10800000">
            <a:off x="-584770" y="-331591"/>
            <a:ext cx="4486062" cy="5293288"/>
          </a:xfrm>
          <a:custGeom>
            <a:avLst/>
            <a:gdLst/>
            <a:ahLst/>
            <a:cxnLst/>
            <a:rect l="l" t="t" r="r" b="b"/>
            <a:pathLst>
              <a:path w="4486062" h="5293288">
                <a:moveTo>
                  <a:pt x="0" y="0"/>
                </a:moveTo>
                <a:lnTo>
                  <a:pt x="4486061" y="0"/>
                </a:lnTo>
                <a:lnTo>
                  <a:pt x="4486061" y="5293288"/>
                </a:lnTo>
                <a:lnTo>
                  <a:pt x="0" y="5293288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 rot="-7716179">
            <a:off x="15658628" y="7006715"/>
            <a:ext cx="3201345" cy="4503170"/>
          </a:xfrm>
          <a:custGeom>
            <a:avLst/>
            <a:gdLst/>
            <a:ahLst/>
            <a:cxnLst/>
            <a:rect l="l" t="t" r="r" b="b"/>
            <a:pathLst>
              <a:path w="3201345" h="4503170">
                <a:moveTo>
                  <a:pt x="0" y="0"/>
                </a:moveTo>
                <a:lnTo>
                  <a:pt x="3201344" y="0"/>
                </a:lnTo>
                <a:lnTo>
                  <a:pt x="3201344" y="4503170"/>
                </a:lnTo>
                <a:lnTo>
                  <a:pt x="0" y="450317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alphaModFix amt="74000"/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>
            <a:off x="133855" y="7869213"/>
            <a:ext cx="2785137" cy="2778174"/>
          </a:xfrm>
          <a:custGeom>
            <a:avLst/>
            <a:gdLst/>
            <a:ahLst/>
            <a:cxnLst/>
            <a:rect l="l" t="t" r="r" b="b"/>
            <a:pathLst>
              <a:path w="2785137" h="2778174">
                <a:moveTo>
                  <a:pt x="0" y="0"/>
                </a:moveTo>
                <a:lnTo>
                  <a:pt x="2785137" y="0"/>
                </a:lnTo>
                <a:lnTo>
                  <a:pt x="2785137" y="2778174"/>
                </a:lnTo>
                <a:lnTo>
                  <a:pt x="0" y="2778174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alphaModFix amt="62000"/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TextBox 6"/>
          <p:cNvSpPr txBox="1"/>
          <p:nvPr/>
        </p:nvSpPr>
        <p:spPr>
          <a:xfrm>
            <a:off x="5562600" y="752475"/>
            <a:ext cx="8938422" cy="153734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12543"/>
              </a:lnSpc>
            </a:pPr>
            <a:r>
              <a:rPr lang="en-US" sz="9799" u="sng" dirty="0">
                <a:solidFill>
                  <a:srgbClr val="000000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Conclusion</a:t>
            </a:r>
            <a:r>
              <a:rPr lang="en-US" sz="9799" dirty="0">
                <a:solidFill>
                  <a:srgbClr val="000000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 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72000" y="3390900"/>
            <a:ext cx="9647071" cy="294010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457200" indent="-457200" algn="l">
              <a:lnSpc>
                <a:spcPts val="3780"/>
              </a:lnSpc>
              <a:buFont typeface="Wingdings" panose="05000000000000000000" pitchFamily="2" charset="2"/>
              <a:buChar char="v"/>
            </a:pPr>
            <a:r>
              <a:rPr lang="en-US" sz="4800" dirty="0">
                <a:solidFill>
                  <a:srgbClr val="000000"/>
                </a:solidFill>
                <a:latin typeface="Questrial"/>
                <a:ea typeface="Questrial"/>
                <a:cs typeface="Questrial"/>
                <a:sym typeface="Questrial"/>
              </a:rPr>
              <a:t>Research is key</a:t>
            </a:r>
          </a:p>
          <a:p>
            <a:pPr marL="457200" indent="-457200" algn="l">
              <a:lnSpc>
                <a:spcPts val="3780"/>
              </a:lnSpc>
              <a:buFont typeface="Wingdings" panose="05000000000000000000" pitchFamily="2" charset="2"/>
              <a:buChar char="v"/>
            </a:pPr>
            <a:endParaRPr lang="en-US" sz="4800" dirty="0">
              <a:solidFill>
                <a:srgbClr val="000000"/>
              </a:solidFill>
              <a:latin typeface="Questrial"/>
              <a:ea typeface="Questrial"/>
              <a:cs typeface="Questrial"/>
              <a:sym typeface="Questrial"/>
            </a:endParaRPr>
          </a:p>
          <a:p>
            <a:pPr marL="457200" indent="-457200" algn="l">
              <a:lnSpc>
                <a:spcPts val="3780"/>
              </a:lnSpc>
              <a:buFont typeface="Wingdings" panose="05000000000000000000" pitchFamily="2" charset="2"/>
              <a:buChar char="v"/>
            </a:pPr>
            <a:r>
              <a:rPr lang="en-US" sz="4800" dirty="0">
                <a:solidFill>
                  <a:srgbClr val="000000"/>
                </a:solidFill>
                <a:latin typeface="Questrial"/>
                <a:ea typeface="Questrial"/>
                <a:cs typeface="Questrial"/>
                <a:sym typeface="Questrial"/>
              </a:rPr>
              <a:t>An important and key skill for any career. </a:t>
            </a:r>
          </a:p>
          <a:p>
            <a:pPr marL="457200" indent="-457200" algn="l">
              <a:lnSpc>
                <a:spcPts val="3780"/>
              </a:lnSpc>
              <a:buFont typeface="Wingdings" panose="05000000000000000000" pitchFamily="2" charset="2"/>
              <a:buChar char="v"/>
            </a:pPr>
            <a:endParaRPr lang="en-US" sz="4800" dirty="0">
              <a:solidFill>
                <a:srgbClr val="000000"/>
              </a:solidFill>
              <a:latin typeface="Questrial"/>
              <a:ea typeface="Questrial"/>
              <a:cs typeface="Questrial"/>
              <a:sym typeface="Questrial"/>
            </a:endParaRPr>
          </a:p>
          <a:p>
            <a:pPr marL="457200" indent="-457200" algn="l">
              <a:lnSpc>
                <a:spcPts val="3780"/>
              </a:lnSpc>
              <a:spcBef>
                <a:spcPct val="0"/>
              </a:spcBef>
              <a:buFont typeface="Wingdings" panose="05000000000000000000" pitchFamily="2" charset="2"/>
              <a:buChar char="v"/>
            </a:pPr>
            <a:r>
              <a:rPr lang="en-US" sz="4800" dirty="0">
                <a:solidFill>
                  <a:srgbClr val="000000"/>
                </a:solidFill>
                <a:latin typeface="Questrial"/>
                <a:ea typeface="Questrial"/>
                <a:cs typeface="Questrial"/>
                <a:sym typeface="Questrial"/>
              </a:rPr>
              <a:t>Vital for education.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B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5400000">
            <a:off x="4131593" y="236776"/>
            <a:ext cx="10642196" cy="9458252"/>
          </a:xfrm>
          <a:custGeom>
            <a:avLst/>
            <a:gdLst/>
            <a:ahLst/>
            <a:cxnLst/>
            <a:rect l="l" t="t" r="r" b="b"/>
            <a:pathLst>
              <a:path w="10642196" h="9458252">
                <a:moveTo>
                  <a:pt x="0" y="0"/>
                </a:moveTo>
                <a:lnTo>
                  <a:pt x="10642196" y="0"/>
                </a:lnTo>
                <a:lnTo>
                  <a:pt x="10642196" y="9458252"/>
                </a:lnTo>
                <a:lnTo>
                  <a:pt x="0" y="9458252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82000"/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10654949" y="-2349804"/>
            <a:ext cx="9855808" cy="8229600"/>
          </a:xfrm>
          <a:custGeom>
            <a:avLst/>
            <a:gdLst/>
            <a:ahLst/>
            <a:cxnLst/>
            <a:rect l="l" t="t" r="r" b="b"/>
            <a:pathLst>
              <a:path w="9855808" h="8229600">
                <a:moveTo>
                  <a:pt x="0" y="0"/>
                </a:moveTo>
                <a:lnTo>
                  <a:pt x="9855808" y="0"/>
                </a:lnTo>
                <a:lnTo>
                  <a:pt x="9855808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alphaModFix amt="65999"/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 rot="-10800000">
            <a:off x="-1757175" y="4795044"/>
            <a:ext cx="9855808" cy="8229600"/>
          </a:xfrm>
          <a:custGeom>
            <a:avLst/>
            <a:gdLst/>
            <a:ahLst/>
            <a:cxnLst/>
            <a:rect l="l" t="t" r="r" b="b"/>
            <a:pathLst>
              <a:path w="9855808" h="8229600">
                <a:moveTo>
                  <a:pt x="0" y="0"/>
                </a:moveTo>
                <a:lnTo>
                  <a:pt x="9855808" y="0"/>
                </a:lnTo>
                <a:lnTo>
                  <a:pt x="9855808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alphaModFix amt="65999"/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TextBox 5"/>
          <p:cNvSpPr txBox="1"/>
          <p:nvPr/>
        </p:nvSpPr>
        <p:spPr>
          <a:xfrm>
            <a:off x="5397075" y="4203383"/>
            <a:ext cx="7493851" cy="16230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1520"/>
              </a:lnSpc>
            </a:pPr>
            <a:r>
              <a:rPr lang="en-US" sz="9000">
                <a:solidFill>
                  <a:srgbClr val="000000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Thank You 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8554" y="7625675"/>
            <a:ext cx="9190891" cy="58991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0"/>
              </a:lnSpc>
            </a:pPr>
            <a:r>
              <a:rPr lang="en-US" sz="3400">
                <a:solidFill>
                  <a:srgbClr val="000000"/>
                </a:solidFill>
                <a:latin typeface="Questrial"/>
                <a:ea typeface="Questrial"/>
                <a:cs typeface="Questrial"/>
                <a:sym typeface="Questrial"/>
              </a:rPr>
              <a:t>Any Questions?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567</Words>
  <Application>Microsoft Office PowerPoint</Application>
  <PresentationFormat>Custom</PresentationFormat>
  <Paragraphs>122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30" baseType="lpstr">
      <vt:lpstr>Calibri</vt:lpstr>
      <vt:lpstr>เอฟซี เรนโบว์ Bold</vt:lpstr>
      <vt:lpstr>Arial</vt:lpstr>
      <vt:lpstr>Wingdings</vt:lpstr>
      <vt:lpstr>Questrial</vt:lpstr>
      <vt:lpstr>เอฟซี เรนโบว์ Italics</vt:lpstr>
      <vt:lpstr>เอฟซี เรนโบว์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Week 1 - Legal Research</dc:title>
  <cp:lastModifiedBy>Zita Draper</cp:lastModifiedBy>
  <cp:revision>2</cp:revision>
  <dcterms:created xsi:type="dcterms:W3CDTF">2006-08-16T00:00:00Z</dcterms:created>
  <dcterms:modified xsi:type="dcterms:W3CDTF">2025-09-29T10:26:54Z</dcterms:modified>
  <dc:identifier>DAGpfB_GI9s</dc:identifier>
</cp:coreProperties>
</file>