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58" r:id="rId3"/>
    <p:sldId id="269" r:id="rId4"/>
    <p:sldId id="263" r:id="rId5"/>
    <p:sldId id="272" r:id="rId6"/>
    <p:sldId id="271" r:id="rId7"/>
    <p:sldId id="273" r:id="rId8"/>
    <p:sldId id="277" r:id="rId9"/>
    <p:sldId id="278" r:id="rId10"/>
    <p:sldId id="274" r:id="rId11"/>
    <p:sldId id="279" r:id="rId12"/>
    <p:sldId id="286" r:id="rId13"/>
    <p:sldId id="282" r:id="rId14"/>
    <p:sldId id="267" r:id="rId15"/>
    <p:sldId id="283" r:id="rId16"/>
    <p:sldId id="284" r:id="rId17"/>
    <p:sldId id="285" r:id="rId18"/>
    <p:sldId id="28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31" autoAdjust="0"/>
    <p:restoredTop sz="96357" autoAdjust="0"/>
  </p:normalViewPr>
  <p:slideViewPr>
    <p:cSldViewPr snapToGrid="0">
      <p:cViewPr varScale="1">
        <p:scale>
          <a:sx n="114" d="100"/>
          <a:sy n="114" d="100"/>
        </p:scale>
        <p:origin x="42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2235C-3697-473D-BD9E-278017992F30}" type="datetimeFigureOut">
              <a:rPr lang="en-GB" smtClean="0"/>
              <a:t>16/05/2022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53A06-8D53-4F73-9C45-E2E3097D3831}" type="slidenum">
              <a:rPr lang="en-GB" smtClean="0"/>
              <a:t>‹#›</a:t>
            </a:fld>
            <a:endParaRPr lang="en-GB"/>
          </a:p>
        </p:txBody>
      </p:sp>
    </p:spTree>
    <p:extLst>
      <p:ext uri="{BB962C8B-B14F-4D97-AF65-F5344CB8AC3E}">
        <p14:creationId xmlns:p14="http://schemas.microsoft.com/office/powerpoint/2010/main" val="554783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A4E23-D3AD-45DB-99FA-67F72873AAB1}" type="slidenum">
              <a:rPr lang="en-GB" smtClean="0"/>
              <a:t>1</a:t>
            </a:fld>
            <a:endParaRPr lang="en-GB"/>
          </a:p>
        </p:txBody>
      </p:sp>
    </p:spTree>
    <p:extLst>
      <p:ext uri="{BB962C8B-B14F-4D97-AF65-F5344CB8AC3E}">
        <p14:creationId xmlns:p14="http://schemas.microsoft.com/office/powerpoint/2010/main" val="2570567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 of hedgerows stems from their value as an ecosystem service. The cultural and heritage value they have particularly in areas such as Gower with historical roots in agriculture (the Vile). Biodiversity thrives in hedgerows in particular those that are dense and well vegetated usually link to their age (ancient hedgerow). The extent of hedgerows is a big contributor to their value as they span the landscape creating wildlife corridors and ecosystem services. They are environmentally sustainable and as such save a significant amount of money through reducing the effects of flooding, soil erosion, carbon absorption and storage, and natural barriers. Hedgerows are under increasing threat of loss from a lack of management or unsympathetic management practices, Climate change and habitat loss or removal. Value of this study comes from investigating the link between rapid hedgerow surveying for condition grading and the different methods available. </a:t>
            </a:r>
          </a:p>
        </p:txBody>
      </p:sp>
      <p:sp>
        <p:nvSpPr>
          <p:cNvPr id="4" name="Slide Number Placeholder 3"/>
          <p:cNvSpPr>
            <a:spLocks noGrp="1"/>
          </p:cNvSpPr>
          <p:nvPr>
            <p:ph type="sldNum" sz="quarter" idx="5"/>
          </p:nvPr>
        </p:nvSpPr>
        <p:spPr/>
        <p:txBody>
          <a:bodyPr/>
          <a:lstStyle/>
          <a:p>
            <a:fld id="{F0853A06-8D53-4F73-9C45-E2E3097D3831}" type="slidenum">
              <a:rPr lang="en-GB" smtClean="0"/>
              <a:t>3</a:t>
            </a:fld>
            <a:endParaRPr lang="en-GB"/>
          </a:p>
        </p:txBody>
      </p:sp>
    </p:spTree>
    <p:extLst>
      <p:ext uri="{BB962C8B-B14F-4D97-AF65-F5344CB8AC3E}">
        <p14:creationId xmlns:p14="http://schemas.microsoft.com/office/powerpoint/2010/main" val="145096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the rational is validated in more detail. Hedgerow value is highlighted and justified for this studies contribution to literature. It highlights what literature is out there in relation to objectives including how hedgerows are typically surveyed to include what aspects of a hedgerow are assessed to determine its condition. Then the methods of collecting this information is discussed to show what research has used; aerial imagery, drone and ground methods and the benefit and costs relating to these methods. Highlighting what sampling protocols are available and used in similar studies to select hedgerows for surveys in a way that reflects the needs of the individual studies. Concluding with how the data collected is processed in a way to accurately determine the results of the studies findings. Many different studies uses different techniques that best reflect the needs of the objectives.</a:t>
            </a:r>
          </a:p>
        </p:txBody>
      </p:sp>
      <p:sp>
        <p:nvSpPr>
          <p:cNvPr id="4" name="Slide Number Placeholder 3"/>
          <p:cNvSpPr>
            <a:spLocks noGrp="1"/>
          </p:cNvSpPr>
          <p:nvPr>
            <p:ph type="sldNum" sz="quarter" idx="5"/>
          </p:nvPr>
        </p:nvSpPr>
        <p:spPr/>
        <p:txBody>
          <a:bodyPr/>
          <a:lstStyle/>
          <a:p>
            <a:fld id="{F0853A06-8D53-4F73-9C45-E2E3097D3831}" type="slidenum">
              <a:rPr lang="en-GB" smtClean="0"/>
              <a:t>5</a:t>
            </a:fld>
            <a:endParaRPr lang="en-GB"/>
          </a:p>
        </p:txBody>
      </p:sp>
    </p:spTree>
    <p:extLst>
      <p:ext uri="{BB962C8B-B14F-4D97-AF65-F5344CB8AC3E}">
        <p14:creationId xmlns:p14="http://schemas.microsoft.com/office/powerpoint/2010/main" val="2891449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surrounding literature from various relatable studies into hedgerow surveying, condition grading and so forth. A methodology took shape that reflected the needs of the aim and objectives. First competing a desktop study and producing a pilot version of a survey before discussing this with a hedgerow expert to agree on the parameters for the traffic light system and the condition grade for each hedgerow. Followed by a pilot study of the new survey form where a few amendments were made. A sampling protocol was selected that was unbiased in hedgerow selection but gave the best representation of hedgerows across the sites. Sites were then selected 3 gave enough of a sample to provide proof pf principle that the survey method could work on a much larger scale. Various health and safety concerns were address and mitigated where possible. Data analysis is selected to show the best representation of the results that reflects the aims and objectives selected. Obvious limitations to the study methodology were highlighted, discussed and mitigation offered where possible. </a:t>
            </a:r>
          </a:p>
        </p:txBody>
      </p:sp>
      <p:sp>
        <p:nvSpPr>
          <p:cNvPr id="4" name="Slide Number Placeholder 3"/>
          <p:cNvSpPr>
            <a:spLocks noGrp="1"/>
          </p:cNvSpPr>
          <p:nvPr>
            <p:ph type="sldNum" sz="quarter" idx="5"/>
          </p:nvPr>
        </p:nvSpPr>
        <p:spPr/>
        <p:txBody>
          <a:bodyPr/>
          <a:lstStyle/>
          <a:p>
            <a:fld id="{F0853A06-8D53-4F73-9C45-E2E3097D3831}" type="slidenum">
              <a:rPr lang="en-GB" smtClean="0"/>
              <a:t>6</a:t>
            </a:fld>
            <a:endParaRPr lang="en-GB"/>
          </a:p>
        </p:txBody>
      </p:sp>
    </p:spTree>
    <p:extLst>
      <p:ext uri="{BB962C8B-B14F-4D97-AF65-F5344CB8AC3E}">
        <p14:creationId xmlns:p14="http://schemas.microsoft.com/office/powerpoint/2010/main" val="659436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7</a:t>
            </a:fld>
            <a:endParaRPr lang="en-GB"/>
          </a:p>
        </p:txBody>
      </p:sp>
    </p:spTree>
    <p:extLst>
      <p:ext uri="{BB962C8B-B14F-4D97-AF65-F5344CB8AC3E}">
        <p14:creationId xmlns:p14="http://schemas.microsoft.com/office/powerpoint/2010/main" val="1284452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8</a:t>
            </a:fld>
            <a:endParaRPr lang="en-GB"/>
          </a:p>
        </p:txBody>
      </p:sp>
    </p:spTree>
    <p:extLst>
      <p:ext uri="{BB962C8B-B14F-4D97-AF65-F5344CB8AC3E}">
        <p14:creationId xmlns:p14="http://schemas.microsoft.com/office/powerpoint/2010/main" val="883312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9</a:t>
            </a:fld>
            <a:endParaRPr lang="en-GB"/>
          </a:p>
        </p:txBody>
      </p:sp>
    </p:spTree>
    <p:extLst>
      <p:ext uri="{BB962C8B-B14F-4D97-AF65-F5344CB8AC3E}">
        <p14:creationId xmlns:p14="http://schemas.microsoft.com/office/powerpoint/2010/main" val="111240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Failures in ‘X’ were not necessarily a result of the feature not being able to be determined by the method type investigated but the is due to its accuracy being within the 10% threshold of the ground data baseline.</a:t>
            </a:r>
          </a:p>
          <a:p>
            <a:r>
              <a:rPr lang="en-GB" dirty="0"/>
              <a:t>Integrity likely not accurate compared to ground due to the assumption of hedgerows present at Site B when it was grassy banks present. This could be down to the inexperience of the surveyor and the image quality from the satellite.</a:t>
            </a:r>
          </a:p>
          <a:p>
            <a:r>
              <a:rPr lang="en-GB" dirty="0"/>
              <a:t>Hedgerow Heigh was no able to be determined using aerial imagery. With drone it more a result of no having an accurate way to measure the distance.</a:t>
            </a:r>
          </a:p>
          <a:p>
            <a:r>
              <a:rPr lang="en-GB" dirty="0"/>
              <a:t>Hedgerow Width variance between aerial and ground is likely a result of the hedge growth since the satellite image was taken. The hedgerow undergoing some form of management</a:t>
            </a:r>
          </a:p>
          <a:p>
            <a:r>
              <a:rPr lang="en-GB" dirty="0"/>
              <a:t>Accurately measuring management was unexpected but as hedgerows do generally change very little over time its easy to spot if they have been maintained as a linear feature</a:t>
            </a:r>
          </a:p>
        </p:txBody>
      </p:sp>
      <p:sp>
        <p:nvSpPr>
          <p:cNvPr id="4" name="Slide Number Placeholder 3"/>
          <p:cNvSpPr>
            <a:spLocks noGrp="1"/>
          </p:cNvSpPr>
          <p:nvPr>
            <p:ph type="sldNum" sz="quarter" idx="5"/>
          </p:nvPr>
        </p:nvSpPr>
        <p:spPr/>
        <p:txBody>
          <a:bodyPr/>
          <a:lstStyle/>
          <a:p>
            <a:fld id="{F0853A06-8D53-4F73-9C45-E2E3097D3831}" type="slidenum">
              <a:rPr lang="en-GB" smtClean="0"/>
              <a:t>10</a:t>
            </a:fld>
            <a:endParaRPr lang="en-GB"/>
          </a:p>
        </p:txBody>
      </p:sp>
    </p:spTree>
    <p:extLst>
      <p:ext uri="{BB962C8B-B14F-4D97-AF65-F5344CB8AC3E}">
        <p14:creationId xmlns:p14="http://schemas.microsoft.com/office/powerpoint/2010/main" val="2728163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11</a:t>
            </a:fld>
            <a:endParaRPr lang="en-GB"/>
          </a:p>
        </p:txBody>
      </p:sp>
    </p:spTree>
    <p:extLst>
      <p:ext uri="{BB962C8B-B14F-4D97-AF65-F5344CB8AC3E}">
        <p14:creationId xmlns:p14="http://schemas.microsoft.com/office/powerpoint/2010/main" val="763945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Failures in ‘X’ were not necessarily a result of the feature not being able to be determined by the method type investigated but the is due to its accuracy being within the 10% threshold of the ground data baseline.</a:t>
            </a:r>
          </a:p>
        </p:txBody>
      </p:sp>
      <p:sp>
        <p:nvSpPr>
          <p:cNvPr id="4" name="Slide Number Placeholder 3"/>
          <p:cNvSpPr>
            <a:spLocks noGrp="1"/>
          </p:cNvSpPr>
          <p:nvPr>
            <p:ph type="sldNum" sz="quarter" idx="5"/>
          </p:nvPr>
        </p:nvSpPr>
        <p:spPr/>
        <p:txBody>
          <a:bodyPr/>
          <a:lstStyle/>
          <a:p>
            <a:fld id="{F0853A06-8D53-4F73-9C45-E2E3097D3831}" type="slidenum">
              <a:rPr lang="en-GB" smtClean="0"/>
              <a:t>13</a:t>
            </a:fld>
            <a:endParaRPr lang="en-GB"/>
          </a:p>
        </p:txBody>
      </p:sp>
    </p:spTree>
    <p:extLst>
      <p:ext uri="{BB962C8B-B14F-4D97-AF65-F5344CB8AC3E}">
        <p14:creationId xmlns:p14="http://schemas.microsoft.com/office/powerpoint/2010/main" val="2889335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15</a:t>
            </a:fld>
            <a:endParaRPr lang="en-GB"/>
          </a:p>
        </p:txBody>
      </p:sp>
    </p:spTree>
    <p:extLst>
      <p:ext uri="{BB962C8B-B14F-4D97-AF65-F5344CB8AC3E}">
        <p14:creationId xmlns:p14="http://schemas.microsoft.com/office/powerpoint/2010/main" val="3230830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8B895-50EA-4803-9052-ED088C1312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AF0807-38DB-4529-9C05-C9AA46F79E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109D68-A5B8-4C77-AEB3-05C5641BF626}"/>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8F953CBB-698C-4F88-8414-F728DCC31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E933E-1DFD-4F4C-A56C-12EAED75B4F7}"/>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384106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93E02-C216-4802-BFC9-14E26461F6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ECED4C-1771-44A1-B7AD-728B62630C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22C929-1693-496B-A1C3-44223455EBCD}"/>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21B87153-95F5-46E2-AC43-EF2EA73D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236E18-19B9-408C-9F32-54EB06CA54F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030653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6E86-5799-41AB-8759-7D3DE913AD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F3454C-BFC2-43C0-88A2-DF46B7FB3C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54C8-41DB-43EA-9A22-670B22665450}"/>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BE99739B-C841-4A93-A8A9-A31619B1F6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4B3A08-AEE1-46B3-9AA6-85DC920649F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222261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56EE5-9292-4D83-A4E7-827C20B6C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491B48-B204-4B48-A634-C1F976011C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3AA1B8-8BE6-4A59-98D2-3FD18B73A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E58324-E5C9-4E74-843A-DB190E532B71}"/>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6" name="Footer Placeholder 5">
            <a:extLst>
              <a:ext uri="{FF2B5EF4-FFF2-40B4-BE49-F238E27FC236}">
                <a16:creationId xmlns:a16="http://schemas.microsoft.com/office/drawing/2014/main" id="{117D39B7-33A7-499E-90A4-610062CC4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1DE98-B6C1-47D3-8D2F-F2F9BC4AB988}"/>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46295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0BCE6-045D-4448-964D-BDD55B50A8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1033C5-C813-40F5-ACE1-64546458E9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E9E7C-3A16-4E3D-89EC-B45DE912AB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FB2823-44F5-4813-BB75-A7110202FE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9AD28A-5B9C-41F1-97C8-ADD60F65C6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4F7E94-944B-4FB6-8FA1-C0C7698FB4AB}"/>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8" name="Footer Placeholder 7">
            <a:extLst>
              <a:ext uri="{FF2B5EF4-FFF2-40B4-BE49-F238E27FC236}">
                <a16:creationId xmlns:a16="http://schemas.microsoft.com/office/drawing/2014/main" id="{318BF0C6-DBDD-4C97-B2AC-E964D46DA2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A1B141-06EB-4877-8E33-2AC7EF2575E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426457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EF432-0EC8-47C2-A328-45E2AEEF29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DE8830-87DD-4886-B66E-6A15D5BAE075}"/>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4" name="Footer Placeholder 3">
            <a:extLst>
              <a:ext uri="{FF2B5EF4-FFF2-40B4-BE49-F238E27FC236}">
                <a16:creationId xmlns:a16="http://schemas.microsoft.com/office/drawing/2014/main" id="{032C1DB9-BD9A-4779-8F0B-0CE1722C25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E3CF91-1A5D-4615-A8AF-52D150FB09D7}"/>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16685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16921C-3576-4B92-AC83-9BE3ED88C587}"/>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3" name="Footer Placeholder 2">
            <a:extLst>
              <a:ext uri="{FF2B5EF4-FFF2-40B4-BE49-F238E27FC236}">
                <a16:creationId xmlns:a16="http://schemas.microsoft.com/office/drawing/2014/main" id="{5D90D735-BB5E-45E2-8CBB-BA93FA205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46DFBC-7B4D-41C7-8966-16D7E710003E}"/>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41287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436A-A318-4B5F-B965-5181324720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798BF7-6990-4448-A3EE-C36A3928FF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64A974-31A2-4CDB-BF86-22231E33B6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F0FC30-7335-410A-B393-1823A78FD152}"/>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6" name="Footer Placeholder 5">
            <a:extLst>
              <a:ext uri="{FF2B5EF4-FFF2-40B4-BE49-F238E27FC236}">
                <a16:creationId xmlns:a16="http://schemas.microsoft.com/office/drawing/2014/main" id="{D1E32B54-4413-4332-A207-94B8014350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FC359-B3CC-46A3-9252-F6C626F3F288}"/>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559471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91886-A443-4377-BC9D-79F23DA41E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036928-BC16-4D3F-A3F9-D395361276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D38398-7257-4AF1-8265-F047BD8603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0C1F62-9D08-4F47-8DE7-CE7356C367DB}"/>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6" name="Footer Placeholder 5">
            <a:extLst>
              <a:ext uri="{FF2B5EF4-FFF2-40B4-BE49-F238E27FC236}">
                <a16:creationId xmlns:a16="http://schemas.microsoft.com/office/drawing/2014/main" id="{0DD23BF2-768E-47DB-A931-BBC45DD3A8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EC0320-BE00-4ADE-B8B2-33E7DD443B6A}"/>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58988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C123-058B-4D9A-A94A-1D3AEEAE45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072C0A-4E29-430F-B52E-5AAF48DEB5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756FA-776E-4A92-9B34-B0052F265E77}"/>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4427FD9A-E0CE-4DA3-99E6-48001004B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9C5D3-1AF8-44BF-BDA1-A2E5FCAF05FE}"/>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993286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0A8507-0F0C-48A3-80A7-E74B037672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05758-792F-47F3-A0B0-500B72538A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DCB85-36AC-4B5C-B71A-52F26D4096CD}"/>
              </a:ext>
            </a:extLst>
          </p:cNvPr>
          <p:cNvSpPr>
            <a:spLocks noGrp="1"/>
          </p:cNvSpPr>
          <p:nvPr>
            <p:ph type="dt" sz="half" idx="10"/>
          </p:nvPr>
        </p:nvSpPr>
        <p:spPr/>
        <p:txBody>
          <a:body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DB0F4E22-8647-4CCF-8F30-B5C44F4DE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770DB-4404-4828-A07E-FADA1A421C5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984786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E33CFA-093D-428D-8E49-D5714F169C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2B065A-5B32-4F93-A5D5-A1D6B61A93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E6822-F73C-45A3-AC26-C47C628AC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7E4F2-58C4-4C57-B558-CE2EF9939F0D}" type="datetimeFigureOut">
              <a:rPr lang="en-GB" smtClean="0"/>
              <a:t>16/05/2022</a:t>
            </a:fld>
            <a:endParaRPr lang="en-GB"/>
          </a:p>
        </p:txBody>
      </p:sp>
      <p:sp>
        <p:nvSpPr>
          <p:cNvPr id="5" name="Footer Placeholder 4">
            <a:extLst>
              <a:ext uri="{FF2B5EF4-FFF2-40B4-BE49-F238E27FC236}">
                <a16:creationId xmlns:a16="http://schemas.microsoft.com/office/drawing/2014/main" id="{6EB12B34-699E-4F76-99C1-91E4DD74A2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22E7FB-E959-4B82-AE56-94F3DD9EFD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3FD7DB-BC77-4623-891A-7703239547C1}" type="slidenum">
              <a:rPr lang="en-GB" smtClean="0"/>
              <a:t>‹#›</a:t>
            </a:fld>
            <a:endParaRPr lang="en-GB"/>
          </a:p>
        </p:txBody>
      </p:sp>
    </p:spTree>
    <p:extLst>
      <p:ext uri="{BB962C8B-B14F-4D97-AF65-F5344CB8AC3E}">
        <p14:creationId xmlns:p14="http://schemas.microsoft.com/office/powerpoint/2010/main" val="3997989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jp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sdm.co.uk/gower-hedgerow-mapping" TargetMode="External"/><Relationship Id="rId13" Type="http://schemas.openxmlformats.org/officeDocument/2006/relationships/hyperlink" Target="https://hedgelink.org.uk/hedgerows/grants-and-funding/" TargetMode="External"/><Relationship Id="rId18" Type="http://schemas.openxmlformats.org/officeDocument/2006/relationships/hyperlink" Target="https://www.welshwildlife.org/wp-content/uploads/2014/09/No.7-Habitat-Management-Toolkit-Heath-FINAL.pdf" TargetMode="External"/><Relationship Id="rId3" Type="http://schemas.openxmlformats.org/officeDocument/2006/relationships/hyperlink" Target="https://www.coverdrone.com/drones-assisting-nature-conservation/" TargetMode="External"/><Relationship Id="rId7" Type="http://schemas.openxmlformats.org/officeDocument/2006/relationships/hyperlink" Target="https://dyffryntywi.org.uk/hedgelaying-in-the-tywi-valley/" TargetMode="External"/><Relationship Id="rId12" Type="http://schemas.openxmlformats.org/officeDocument/2006/relationships/hyperlink" Target="https://hedgelink.org.uk/hedgerows/importance-of-hedgerows/" TargetMode="External"/><Relationship Id="rId17" Type="http://schemas.openxmlformats.org/officeDocument/2006/relationships/hyperlink" Target="https://www.whatthesciencesays.org/briefing-sheet-hedgerows/" TargetMode="External"/><Relationship Id="rId2" Type="http://schemas.openxmlformats.org/officeDocument/2006/relationships/hyperlink" Target="https://assets.publishing.service.gov.uk/government/uploads/system/uploads/attachment_data/file/69285/pb11951-hedgerow-survey-handbook-070314.pdf" TargetMode="External"/><Relationship Id="rId16" Type="http://schemas.openxmlformats.org/officeDocument/2006/relationships/hyperlink" Target="https://gov.wales/glastir"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dgerow-survey-handbook" TargetMode="External"/><Relationship Id="rId11" Type="http://schemas.openxmlformats.org/officeDocument/2006/relationships/hyperlink" Target="https://www.epa.ie/publications/research/climate-change/Research_Report_305.pdf" TargetMode="External"/><Relationship Id="rId5" Type="http://schemas.openxmlformats.org/officeDocument/2006/relationships/hyperlink" Target="https://www.cuemath.com/commercial-math/percentages/" TargetMode="External"/><Relationship Id="rId15" Type="http://schemas.openxmlformats.org/officeDocument/2006/relationships/hyperlink" Target="https://ptes.org/hedgerow/threats-to-hedgerows/" TargetMode="External"/><Relationship Id="rId10" Type="http://schemas.openxmlformats.org/officeDocument/2006/relationships/hyperlink" Target="https://www.gov.uk/guidance/countryside-hedgerows-regulation-and-management" TargetMode="External"/><Relationship Id="rId19" Type="http://schemas.openxmlformats.org/officeDocument/2006/relationships/hyperlink" Target="https://www.wtwales.org/wildlife/habitats/hedgerows" TargetMode="External"/><Relationship Id="rId4" Type="http://schemas.openxmlformats.org/officeDocument/2006/relationships/hyperlink" Target="https://www.teagasc.ie/media/website/environment/biodiversity-countryside/teagasc_farmhedge_management.pdf" TargetMode="External"/><Relationship Id="rId9" Type="http://schemas.openxmlformats.org/officeDocument/2006/relationships/hyperlink" Target="https://earth.google.com/web/@51.57245415,-4.20451386,56.25151869a,785.82788423d,35y,0h,0t,0r" TargetMode="External"/><Relationship Id="rId14" Type="http://schemas.openxmlformats.org/officeDocument/2006/relationships/hyperlink" Target="http://www.hedgelink.org.uk/index.php?page=2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4">
            <a:extLst>
              <a:ext uri="{28A0092B-C50C-407E-A947-70E740481C1C}">
                <a14:useLocalDpi xmlns:a14="http://schemas.microsoft.com/office/drawing/2010/main" val="0"/>
              </a:ext>
            </a:extLst>
          </a:blip>
          <a:srcRect l="-2000" t="-12006" r="28465" b="-7515"/>
          <a:stretch/>
        </p:blipFill>
        <p:spPr>
          <a:xfrm>
            <a:off x="-18394" y="-8008"/>
            <a:ext cx="1447939" cy="495278"/>
          </a:xfrm>
          <a:prstGeom prst="rect">
            <a:avLst/>
          </a:prstGeom>
          <a:noFill/>
        </p:spPr>
      </p:pic>
      <p:cxnSp>
        <p:nvCxnSpPr>
          <p:cNvPr id="10" name="Straight Connector 9"/>
          <p:cNvCxnSpPr/>
          <p:nvPr/>
        </p:nvCxnSpPr>
        <p:spPr>
          <a:xfrm flipH="1">
            <a:off x="6873126" y="1834814"/>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029078E2-BEA0-4256-9305-60EE9D250922}"/>
              </a:ext>
            </a:extLst>
          </p:cNvPr>
          <p:cNvSpPr txBox="1"/>
          <p:nvPr/>
        </p:nvSpPr>
        <p:spPr>
          <a:xfrm>
            <a:off x="7086421" y="1471036"/>
            <a:ext cx="4547348" cy="2174121"/>
          </a:xfrm>
          <a:prstGeom prst="rect">
            <a:avLst/>
          </a:prstGeom>
          <a:noFill/>
        </p:spPr>
        <p:txBody>
          <a:bodyPr wrap="square">
            <a:spAutoFit/>
          </a:bodyPr>
          <a:lstStyle/>
          <a:p>
            <a:pPr algn="ctr">
              <a:lnSpc>
                <a:spcPct val="107000"/>
              </a:lnSpc>
              <a:spcAft>
                <a:spcPts val="800"/>
              </a:spcAft>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A Comparison of Hedgerow Condition Grading Using Different Survey Methods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8A2B056F-32B8-4D23-86BC-6193FC5655AE}"/>
              </a:ext>
            </a:extLst>
          </p:cNvPr>
          <p:cNvSpPr txBox="1"/>
          <p:nvPr/>
        </p:nvSpPr>
        <p:spPr>
          <a:xfrm>
            <a:off x="7560386" y="3889667"/>
            <a:ext cx="3599418" cy="830997"/>
          </a:xfrm>
          <a:prstGeom prst="rect">
            <a:avLst/>
          </a:prstGeom>
          <a:noFill/>
        </p:spPr>
        <p:txBody>
          <a:bodyPr wrap="square">
            <a:spAutoFit/>
          </a:bodyPr>
          <a:lstStyle/>
          <a:p>
            <a:pPr algn="ct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Kristina Jenkins</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gn="ct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Student No. 1805491</a:t>
            </a:r>
            <a:br>
              <a:rPr lang="en-US" sz="1200" dirty="0">
                <a:effectLst/>
                <a:latin typeface="Times New Roman" panose="02020603050405020304" pitchFamily="18" charset="0"/>
                <a:ea typeface="DengXian" panose="02010600030101010101" pitchFamily="2" charset="-122"/>
                <a:cs typeface="Times New Roman" panose="02020603050405020304" pitchFamily="18" charset="0"/>
              </a:rPr>
            </a:b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MSc Environmental Conservation and Management</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gn="ctr"/>
            <a:r>
              <a:rPr lang="en-GB" sz="1200" dirty="0">
                <a:effectLst/>
                <a:latin typeface="Times New Roman" panose="02020603050405020304" pitchFamily="18" charset="0"/>
                <a:ea typeface="Calibri" panose="020F0502020204030204" pitchFamily="34" charset="0"/>
              </a:rPr>
              <a:t>Supervisor: Rhian Jenkins</a:t>
            </a:r>
            <a:endParaRPr lang="en-GB" sz="1200" dirty="0"/>
          </a:p>
        </p:txBody>
      </p:sp>
      <p:sp>
        <p:nvSpPr>
          <p:cNvPr id="48" name="TextBox 47">
            <a:extLst>
              <a:ext uri="{FF2B5EF4-FFF2-40B4-BE49-F238E27FC236}">
                <a16:creationId xmlns:a16="http://schemas.microsoft.com/office/drawing/2014/main" id="{62EA7420-6EBE-4826-8C6F-041ECCBDB7AE}"/>
              </a:ext>
            </a:extLst>
          </p:cNvPr>
          <p:cNvSpPr txBox="1"/>
          <p:nvPr/>
        </p:nvSpPr>
        <p:spPr>
          <a:xfrm>
            <a:off x="11302767" y="6627168"/>
            <a:ext cx="889233" cy="230832"/>
          </a:xfrm>
          <a:prstGeom prst="rect">
            <a:avLst/>
          </a:prstGeom>
          <a:noFill/>
        </p:spPr>
        <p:txBody>
          <a:bodyPr wrap="square" rtlCol="0">
            <a:spAutoFit/>
          </a:bodyPr>
          <a:lstStyle/>
          <a:p>
            <a:r>
              <a:rPr lang="en-GB" sz="900" dirty="0">
                <a:solidFill>
                  <a:schemeClr val="bg1"/>
                </a:solidFill>
              </a:rPr>
              <a:t>(Jenkins, 2021)</a:t>
            </a:r>
          </a:p>
        </p:txBody>
      </p:sp>
      <p:sp>
        <p:nvSpPr>
          <p:cNvPr id="49" name="TextBox 48">
            <a:extLst>
              <a:ext uri="{FF2B5EF4-FFF2-40B4-BE49-F238E27FC236}">
                <a16:creationId xmlns:a16="http://schemas.microsoft.com/office/drawing/2014/main" id="{66DCC294-CBF4-4F80-BA47-72A38A609F74}"/>
              </a:ext>
            </a:extLst>
          </p:cNvPr>
          <p:cNvSpPr txBox="1"/>
          <p:nvPr/>
        </p:nvSpPr>
        <p:spPr>
          <a:xfrm>
            <a:off x="-18394" y="6604084"/>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North Kimleymoor</a:t>
            </a:r>
          </a:p>
        </p:txBody>
      </p:sp>
      <p:pic>
        <p:nvPicPr>
          <p:cNvPr id="56" name="Picture 55" descr="A picture containing grass, outdoor, sky, field&#10;&#10;Description automatically generated">
            <a:extLst>
              <a:ext uri="{FF2B5EF4-FFF2-40B4-BE49-F238E27FC236}">
                <a16:creationId xmlns:a16="http://schemas.microsoft.com/office/drawing/2014/main" id="{43512585-32E5-4F51-90A3-183118F935F0}"/>
              </a:ext>
            </a:extLst>
          </p:cNvPr>
          <p:cNvPicPr>
            <a:picLocks noChangeAspect="1"/>
          </p:cNvPicPr>
          <p:nvPr/>
        </p:nvPicPr>
        <p:blipFill rotWithShape="1">
          <a:blip r:embed="rId5">
            <a:extLst>
              <a:ext uri="{28A0092B-C50C-407E-A947-70E740481C1C}">
                <a14:useLocalDpi xmlns:a14="http://schemas.microsoft.com/office/drawing/2010/main" val="0"/>
              </a:ext>
            </a:extLst>
          </a:blip>
          <a:srcRect b="20396"/>
          <a:stretch/>
        </p:blipFill>
        <p:spPr>
          <a:xfrm>
            <a:off x="308286" y="1471036"/>
            <a:ext cx="6359857" cy="3797001"/>
          </a:xfrm>
          <a:prstGeom prst="rect">
            <a:avLst/>
          </a:prstGeom>
        </p:spPr>
      </p:pic>
      <p:sp>
        <p:nvSpPr>
          <p:cNvPr id="57" name="TextBox 56">
            <a:extLst>
              <a:ext uri="{FF2B5EF4-FFF2-40B4-BE49-F238E27FC236}">
                <a16:creationId xmlns:a16="http://schemas.microsoft.com/office/drawing/2014/main" id="{780206CF-0782-4A61-82B0-20D8E751BF7B}"/>
              </a:ext>
            </a:extLst>
          </p:cNvPr>
          <p:cNvSpPr txBox="1"/>
          <p:nvPr/>
        </p:nvSpPr>
        <p:spPr>
          <a:xfrm>
            <a:off x="308286" y="499103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A</a:t>
            </a:r>
          </a:p>
        </p:txBody>
      </p:sp>
      <p:sp>
        <p:nvSpPr>
          <p:cNvPr id="58" name="TextBox 57">
            <a:extLst>
              <a:ext uri="{FF2B5EF4-FFF2-40B4-BE49-F238E27FC236}">
                <a16:creationId xmlns:a16="http://schemas.microsoft.com/office/drawing/2014/main" id="{645CC71E-21D7-4444-9DAB-10F968FC98DD}"/>
              </a:ext>
            </a:extLst>
          </p:cNvPr>
          <p:cNvSpPr txBox="1"/>
          <p:nvPr/>
        </p:nvSpPr>
        <p:spPr>
          <a:xfrm>
            <a:off x="5435684" y="499103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custDataLst>
      <p:tags r:id="rId1"/>
    </p:custDataLst>
    <p:extLst>
      <p:ext uri="{BB962C8B-B14F-4D97-AF65-F5344CB8AC3E}">
        <p14:creationId xmlns:p14="http://schemas.microsoft.com/office/powerpoint/2010/main" val="88665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365125"/>
            <a:ext cx="3929417" cy="1325563"/>
          </a:xfrm>
        </p:spPr>
        <p:txBody>
          <a:bodyPr/>
          <a:lstStyle/>
          <a:p>
            <a:r>
              <a:rPr lang="en-GB" dirty="0"/>
              <a:t>Overview</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2" y="1671692"/>
            <a:ext cx="4110336" cy="4162165"/>
          </a:xfrm>
          <a:prstGeom prst="rect">
            <a:avLst/>
          </a:prstGeom>
          <a:noFill/>
        </p:spPr>
        <p:txBody>
          <a:bodyPr wrap="square">
            <a:spAutoFit/>
          </a:bodyPr>
          <a:lstStyle/>
          <a:p>
            <a:pPr algn="l"/>
            <a:r>
              <a:rPr lang="en-GB" sz="1600" b="0" i="0" dirty="0">
                <a:solidFill>
                  <a:srgbClr val="000000"/>
                </a:solidFill>
                <a:effectLst/>
                <a:latin typeface="Times New Roman" panose="02020603050405020304" pitchFamily="18" charset="0"/>
              </a:rPr>
              <a:t>Subject Field</a:t>
            </a:r>
          </a:p>
          <a:p>
            <a:pPr algn="l"/>
            <a:r>
              <a:rPr lang="en-GB" sz="1600" b="0" i="0" dirty="0">
                <a:solidFill>
                  <a:srgbClr val="000000"/>
                </a:solidFill>
                <a:effectLst/>
                <a:latin typeface="Times New Roman" panose="02020603050405020304" pitchFamily="18" charset="0"/>
              </a:rPr>
              <a:t>Rationale </a:t>
            </a:r>
          </a:p>
          <a:p>
            <a:pPr algn="l"/>
            <a:r>
              <a:rPr lang="en-GB" sz="1600" b="0" i="0" dirty="0">
                <a:solidFill>
                  <a:srgbClr val="000000"/>
                </a:solidFill>
                <a:effectLst/>
                <a:latin typeface="Times New Roman" panose="02020603050405020304" pitchFamily="18" charset="0"/>
              </a:rPr>
              <a:t>Aim </a:t>
            </a:r>
            <a:r>
              <a:rPr lang="en-GB" sz="1600" dirty="0">
                <a:solidFill>
                  <a:srgbClr val="000000"/>
                </a:solidFill>
                <a:latin typeface="Times New Roman" panose="02020603050405020304" pitchFamily="18" charset="0"/>
              </a:rPr>
              <a:t>&amp; O</a:t>
            </a:r>
            <a:r>
              <a:rPr lang="en-GB" sz="1600" b="0" i="0" dirty="0">
                <a:solidFill>
                  <a:srgbClr val="000000"/>
                </a:solidFill>
                <a:effectLst/>
                <a:latin typeface="Times New Roman" panose="02020603050405020304" pitchFamily="18" charset="0"/>
              </a:rPr>
              <a:t>bjectives</a:t>
            </a:r>
          </a:p>
          <a:p>
            <a:pPr algn="l"/>
            <a:r>
              <a:rPr lang="en-GB" sz="1600" b="0" i="0" dirty="0">
                <a:solidFill>
                  <a:srgbClr val="000000"/>
                </a:solidFill>
                <a:effectLst/>
                <a:latin typeface="Times New Roman" panose="02020603050405020304" pitchFamily="18" charset="0"/>
              </a:rPr>
              <a:t>Literature Review</a:t>
            </a:r>
          </a:p>
          <a:p>
            <a:pPr algn="l"/>
            <a:r>
              <a:rPr lang="en-GB" sz="1600" b="0" i="0" dirty="0">
                <a:solidFill>
                  <a:srgbClr val="000000"/>
                </a:solidFill>
                <a:effectLst/>
                <a:latin typeface="Times New Roman" panose="02020603050405020304" pitchFamily="18" charset="0"/>
              </a:rPr>
              <a:t>Methodology Review </a:t>
            </a:r>
            <a:endParaRPr lang="en-GB" sz="1600" dirty="0">
              <a:solidFill>
                <a:srgbClr val="000000"/>
              </a:solidFill>
              <a:latin typeface="Times New Roman" panose="02020603050405020304" pitchFamily="18" charset="0"/>
            </a:endParaRPr>
          </a:p>
          <a:p>
            <a:pPr algn="l"/>
            <a:r>
              <a:rPr lang="en-GB" sz="1600" b="0" i="0" dirty="0">
                <a:solidFill>
                  <a:srgbClr val="000000"/>
                </a:solidFill>
                <a:effectLst/>
                <a:latin typeface="Times New Roman" panose="02020603050405020304" pitchFamily="18" charset="0"/>
              </a:rPr>
              <a:t>Results &amp; Findings</a:t>
            </a:r>
          </a:p>
          <a:p>
            <a:pPr algn="l"/>
            <a:r>
              <a:rPr lang="en-GB" sz="1600" dirty="0">
                <a:solidFill>
                  <a:srgbClr val="000000"/>
                </a:solidFill>
                <a:latin typeface="Times New Roman" panose="02020603050405020304" pitchFamily="18" charset="0"/>
              </a:rPr>
              <a:t>Methodology Limitations</a:t>
            </a:r>
          </a:p>
          <a:p>
            <a:pPr algn="l"/>
            <a:r>
              <a:rPr lang="en-GB" sz="1600" b="0" i="0" dirty="0">
                <a:solidFill>
                  <a:srgbClr val="000000"/>
                </a:solidFill>
                <a:effectLst/>
                <a:latin typeface="Times New Roman" panose="02020603050405020304" pitchFamily="18" charset="0"/>
              </a:rPr>
              <a:t>Limitations</a:t>
            </a:r>
          </a:p>
          <a:p>
            <a:pPr algn="l"/>
            <a:r>
              <a:rPr lang="en-GB" sz="1600" dirty="0">
                <a:solidFill>
                  <a:srgbClr val="000000"/>
                </a:solidFill>
                <a:latin typeface="Times New Roman" panose="02020603050405020304" pitchFamily="18" charset="0"/>
              </a:rPr>
              <a:t>Contribution to Literature</a:t>
            </a:r>
          </a:p>
          <a:p>
            <a:pPr algn="l"/>
            <a:r>
              <a:rPr lang="en-GB" sz="1600" b="0" i="0" dirty="0">
                <a:solidFill>
                  <a:srgbClr val="000000"/>
                </a:solidFill>
                <a:effectLst/>
                <a:latin typeface="Times New Roman" panose="02020603050405020304" pitchFamily="18" charset="0"/>
              </a:rPr>
              <a:t>Recommendations for Future Research</a:t>
            </a:r>
          </a:p>
          <a:p>
            <a:pPr algn="l"/>
            <a:r>
              <a:rPr lang="en-GB" sz="1600" b="0" i="0" dirty="0">
                <a:solidFill>
                  <a:srgbClr val="000000"/>
                </a:solidFill>
                <a:effectLst/>
                <a:latin typeface="Times New Roman" panose="02020603050405020304" pitchFamily="18" charset="0"/>
              </a:rPr>
              <a:t>References</a:t>
            </a:r>
          </a:p>
          <a:p>
            <a:pPr algn="l"/>
            <a:r>
              <a:rPr lang="en-GB" sz="1600" b="0" i="0" dirty="0">
                <a:solidFill>
                  <a:srgbClr val="000000"/>
                </a:solidFill>
                <a:effectLst/>
                <a:latin typeface="Times New Roman" panose="02020603050405020304" pitchFamily="18" charset="0"/>
              </a:rPr>
              <a:t>Questions</a:t>
            </a:r>
          </a:p>
        </p:txBody>
      </p:sp>
      <p:pic>
        <p:nvPicPr>
          <p:cNvPr id="8" name="Picture 7" descr="A field of grass with trees in the background&#10;&#10;Description automatically generated with medium confidence">
            <a:extLst>
              <a:ext uri="{FF2B5EF4-FFF2-40B4-BE49-F238E27FC236}">
                <a16:creationId xmlns:a16="http://schemas.microsoft.com/office/drawing/2014/main" id="{3B7C464C-0256-43A6-8286-D351E033B1B3}"/>
              </a:ext>
            </a:extLst>
          </p:cNvPr>
          <p:cNvPicPr>
            <a:picLocks noChangeAspect="1"/>
          </p:cNvPicPr>
          <p:nvPr/>
        </p:nvPicPr>
        <p:blipFill rotWithShape="1">
          <a:blip r:embed="rId2">
            <a:extLst>
              <a:ext uri="{28A0092B-C50C-407E-A947-70E740481C1C}">
                <a14:useLocalDpi xmlns:a14="http://schemas.microsoft.com/office/drawing/2010/main" val="0"/>
              </a:ext>
            </a:extLst>
          </a:blip>
          <a:srcRect l="38" r="-38" b="13035"/>
          <a:stretch/>
        </p:blipFill>
        <p:spPr>
          <a:xfrm>
            <a:off x="316648" y="1256082"/>
            <a:ext cx="6259773" cy="4082867"/>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0619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2172497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365125"/>
            <a:ext cx="3929417" cy="1325563"/>
          </a:xfrm>
        </p:spPr>
        <p:txBody>
          <a:bodyPr/>
          <a:lstStyle/>
          <a:p>
            <a:r>
              <a:rPr lang="en-GB" dirty="0"/>
              <a:t>Rational</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2" y="1671692"/>
            <a:ext cx="4110336" cy="4949560"/>
          </a:xfrm>
          <a:prstGeom prst="rect">
            <a:avLst/>
          </a:prstGeom>
          <a:noFill/>
        </p:spPr>
        <p:txBody>
          <a:bodyPr wrap="square">
            <a:spAutoFit/>
          </a:bodyPr>
          <a:lstStyle/>
          <a:p>
            <a:pPr algn="l"/>
            <a:r>
              <a:rPr lang="en-GB" sz="1600" dirty="0">
                <a:solidFill>
                  <a:srgbClr val="000000"/>
                </a:solidFill>
                <a:latin typeface="Times New Roman" panose="02020603050405020304" pitchFamily="18" charset="0"/>
              </a:rPr>
              <a:t>Value</a:t>
            </a:r>
            <a:r>
              <a:rPr lang="en-GB" sz="1600" b="0" i="0" dirty="0">
                <a:solidFill>
                  <a:srgbClr val="000000"/>
                </a:solidFill>
                <a:effectLst/>
                <a:latin typeface="Times New Roman" panose="02020603050405020304" pitchFamily="18" charset="0"/>
              </a:rPr>
              <a:t> of hedgerow</a:t>
            </a:r>
            <a:r>
              <a:rPr lang="en-GB" sz="1600" dirty="0">
                <a:solidFill>
                  <a:srgbClr val="000000"/>
                </a:solidFill>
                <a:latin typeface="Times New Roman" panose="02020603050405020304" pitchFamily="18" charset="0"/>
              </a:rPr>
              <a:t>s</a:t>
            </a:r>
          </a:p>
          <a:p>
            <a:pPr marL="468000" lvl="1">
              <a:spcBef>
                <a:spcPts val="0"/>
              </a:spcBef>
            </a:pPr>
            <a:r>
              <a:rPr lang="en-GB" sz="1200" dirty="0">
                <a:solidFill>
                  <a:srgbClr val="000000"/>
                </a:solidFill>
                <a:latin typeface="Times New Roman" panose="02020603050405020304" pitchFamily="18" charset="0"/>
              </a:rPr>
              <a:t>Ecosystem service</a:t>
            </a:r>
          </a:p>
          <a:p>
            <a:pPr marL="468000" lvl="1">
              <a:spcBef>
                <a:spcPts val="0"/>
              </a:spcBef>
            </a:pPr>
            <a:r>
              <a:rPr lang="en-GB" sz="1200" dirty="0">
                <a:solidFill>
                  <a:srgbClr val="000000"/>
                </a:solidFill>
                <a:latin typeface="Times New Roman" panose="02020603050405020304" pitchFamily="18" charset="0"/>
              </a:rPr>
              <a:t>Culture/heritage</a:t>
            </a:r>
          </a:p>
          <a:p>
            <a:pPr marL="468000" lvl="1">
              <a:spcBef>
                <a:spcPts val="0"/>
              </a:spcBef>
            </a:pPr>
            <a:r>
              <a:rPr lang="en-GB" sz="1200" dirty="0">
                <a:solidFill>
                  <a:srgbClr val="000000"/>
                </a:solidFill>
                <a:latin typeface="Times New Roman" panose="02020603050405020304" pitchFamily="18" charset="0"/>
              </a:rPr>
              <a:t>Biodiversity</a:t>
            </a:r>
          </a:p>
          <a:p>
            <a:pPr marL="468000" lvl="1">
              <a:spcBef>
                <a:spcPts val="0"/>
              </a:spcBef>
            </a:pPr>
            <a:r>
              <a:rPr lang="en-GB" sz="1200" dirty="0">
                <a:solidFill>
                  <a:srgbClr val="000000"/>
                </a:solidFill>
                <a:latin typeface="Times New Roman" panose="02020603050405020304" pitchFamily="18" charset="0"/>
              </a:rPr>
              <a:t>Agriculture</a:t>
            </a:r>
          </a:p>
          <a:p>
            <a:pPr marL="468000" lvl="1">
              <a:spcBef>
                <a:spcPts val="0"/>
              </a:spcBef>
            </a:pPr>
            <a:r>
              <a:rPr lang="en-GB" sz="1200" dirty="0">
                <a:solidFill>
                  <a:srgbClr val="000000"/>
                </a:solidFill>
                <a:latin typeface="Times New Roman" panose="02020603050405020304" pitchFamily="18" charset="0"/>
              </a:rPr>
              <a:t>Financial</a:t>
            </a:r>
          </a:p>
          <a:p>
            <a:pPr algn="l"/>
            <a:r>
              <a:rPr lang="en-GB" sz="1600" b="0" i="0" dirty="0">
                <a:solidFill>
                  <a:srgbClr val="000000"/>
                </a:solidFill>
                <a:effectLst/>
                <a:latin typeface="Times New Roman" panose="02020603050405020304" pitchFamily="18" charset="0"/>
              </a:rPr>
              <a:t>Threats to hedgerow</a:t>
            </a:r>
            <a:r>
              <a:rPr lang="en-GB" sz="1600" dirty="0">
                <a:solidFill>
                  <a:srgbClr val="000000"/>
                </a:solidFill>
                <a:latin typeface="Times New Roman" panose="02020603050405020304" pitchFamily="18" charset="0"/>
              </a:rPr>
              <a:t>s</a:t>
            </a:r>
          </a:p>
          <a:p>
            <a:pPr lvl="1"/>
            <a:r>
              <a:rPr lang="en-GB" sz="1200" dirty="0">
                <a:solidFill>
                  <a:srgbClr val="000000"/>
                </a:solidFill>
                <a:latin typeface="Times New Roman" panose="02020603050405020304" pitchFamily="18" charset="0"/>
              </a:rPr>
              <a:t>Unsympathetic/lack of management practices</a:t>
            </a:r>
          </a:p>
          <a:p>
            <a:pPr lvl="1"/>
            <a:r>
              <a:rPr lang="en-GB" sz="1200" dirty="0">
                <a:solidFill>
                  <a:srgbClr val="000000"/>
                </a:solidFill>
                <a:latin typeface="Times New Roman" panose="02020603050405020304" pitchFamily="18" charset="0"/>
              </a:rPr>
              <a:t>Climate change</a:t>
            </a:r>
          </a:p>
          <a:p>
            <a:pPr lvl="1"/>
            <a:r>
              <a:rPr lang="en-GB" sz="1200" dirty="0">
                <a:solidFill>
                  <a:srgbClr val="000000"/>
                </a:solidFill>
                <a:latin typeface="Times New Roman" panose="02020603050405020304" pitchFamily="18" charset="0"/>
              </a:rPr>
              <a:t>Habitat loss/removal</a:t>
            </a:r>
          </a:p>
          <a:p>
            <a:r>
              <a:rPr lang="en-GB" sz="1600" dirty="0">
                <a:solidFill>
                  <a:srgbClr val="000000"/>
                </a:solidFill>
                <a:latin typeface="Times New Roman" panose="02020603050405020304" pitchFamily="18" charset="0"/>
              </a:rPr>
              <a:t>Lack of research and links between:</a:t>
            </a:r>
          </a:p>
          <a:p>
            <a:pPr lvl="1"/>
            <a:r>
              <a:rPr lang="en-GB" sz="1200" dirty="0">
                <a:solidFill>
                  <a:srgbClr val="000000"/>
                </a:solidFill>
                <a:latin typeface="Times New Roman" panose="02020603050405020304" pitchFamily="18" charset="0"/>
              </a:rPr>
              <a:t>Rapid hedgerow surveys</a:t>
            </a:r>
          </a:p>
          <a:p>
            <a:pPr lvl="1"/>
            <a:r>
              <a:rPr lang="en-GB" sz="1200" dirty="0">
                <a:solidFill>
                  <a:srgbClr val="000000"/>
                </a:solidFill>
                <a:latin typeface="Times New Roman" panose="02020603050405020304" pitchFamily="18" charset="0"/>
              </a:rPr>
              <a:t>Condition grading hedgerows</a:t>
            </a:r>
          </a:p>
          <a:p>
            <a:pPr lvl="1"/>
            <a:r>
              <a:rPr lang="en-GB" sz="1200" dirty="0">
                <a:solidFill>
                  <a:srgbClr val="000000"/>
                </a:solidFill>
                <a:latin typeface="Times New Roman" panose="02020603050405020304" pitchFamily="18" charset="0"/>
              </a:rPr>
              <a:t>Method types used for condition grading hedgerows</a:t>
            </a:r>
          </a:p>
          <a:p>
            <a:pPr algn="l"/>
            <a:r>
              <a:rPr lang="en-GB" sz="1600" dirty="0">
                <a:solidFill>
                  <a:srgbClr val="000000"/>
                </a:solidFill>
                <a:latin typeface="Times New Roman" panose="02020603050405020304" pitchFamily="18" charset="0"/>
              </a:rPr>
              <a:t>Contribution to Literature</a:t>
            </a:r>
          </a:p>
          <a:p>
            <a:pPr lvl="1"/>
            <a:r>
              <a:rPr lang="en-GB" sz="1200" dirty="0">
                <a:solidFill>
                  <a:srgbClr val="000000"/>
                </a:solidFill>
                <a:latin typeface="Times New Roman" panose="02020603050405020304" pitchFamily="18" charset="0"/>
              </a:rPr>
              <a:t>Investigating the link between these parameters could validate a new survey technique contributing to the conservation and research on hedgerows</a:t>
            </a:r>
          </a:p>
          <a:p>
            <a:pPr algn="l"/>
            <a:endParaRPr lang="en-GB" sz="16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p:txBody>
      </p:sp>
      <p:pic>
        <p:nvPicPr>
          <p:cNvPr id="8" name="Picture 7" descr="A field of grass with trees in the background&#10;&#10;Description automatically generated with medium confidence">
            <a:extLst>
              <a:ext uri="{FF2B5EF4-FFF2-40B4-BE49-F238E27FC236}">
                <a16:creationId xmlns:a16="http://schemas.microsoft.com/office/drawing/2014/main" id="{3B7C464C-0256-43A6-8286-D351E033B1B3}"/>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b="13035"/>
          <a:stretch/>
        </p:blipFill>
        <p:spPr>
          <a:xfrm>
            <a:off x="316648" y="1256082"/>
            <a:ext cx="6259773" cy="4082867"/>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0619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142768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C09442C6-5FFB-41FF-B077-B33F2817EE91}"/>
              </a:ext>
            </a:extLst>
          </p:cNvPr>
          <p:cNvCxnSpPr/>
          <p:nvPr/>
        </p:nvCxnSpPr>
        <p:spPr>
          <a:xfrm flipH="1">
            <a:off x="2993982"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17" name="Content Placeholder 16" descr="A grassy field with trees&#10;&#10;Description automatically generated with low confidence">
            <a:extLst>
              <a:ext uri="{FF2B5EF4-FFF2-40B4-BE49-F238E27FC236}">
                <a16:creationId xmlns:a16="http://schemas.microsoft.com/office/drawing/2014/main" id="{4FC48A4B-AB93-4F58-B09E-878D446D4B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357" y="4714000"/>
            <a:ext cx="2584347" cy="1938260"/>
          </a:xfrm>
        </p:spPr>
      </p:pic>
      <p:pic>
        <p:nvPicPr>
          <p:cNvPr id="19" name="Picture 18">
            <a:extLst>
              <a:ext uri="{FF2B5EF4-FFF2-40B4-BE49-F238E27FC236}">
                <a16:creationId xmlns:a16="http://schemas.microsoft.com/office/drawing/2014/main" id="{2CD67F97-1CAF-4F98-9065-AE4DCC51660F}"/>
              </a:ext>
            </a:extLst>
          </p:cNvPr>
          <p:cNvPicPr>
            <a:picLocks noChangeAspect="1"/>
          </p:cNvPicPr>
          <p:nvPr/>
        </p:nvPicPr>
        <p:blipFill rotWithShape="1">
          <a:blip r:embed="rId3"/>
          <a:srcRect l="18733" t="23662" r="38308" b="8271"/>
          <a:stretch/>
        </p:blipFill>
        <p:spPr>
          <a:xfrm>
            <a:off x="153358" y="721558"/>
            <a:ext cx="2584347" cy="1938260"/>
          </a:xfrm>
          <a:prstGeom prst="rect">
            <a:avLst/>
          </a:prstGeom>
        </p:spPr>
      </p:pic>
      <p:pic>
        <p:nvPicPr>
          <p:cNvPr id="21" name="Picture 20">
            <a:extLst>
              <a:ext uri="{FF2B5EF4-FFF2-40B4-BE49-F238E27FC236}">
                <a16:creationId xmlns:a16="http://schemas.microsoft.com/office/drawing/2014/main" id="{1A1FB6F2-419E-4A8E-8475-389B0570F2D4}"/>
              </a:ext>
            </a:extLst>
          </p:cNvPr>
          <p:cNvPicPr>
            <a:picLocks noChangeAspect="1"/>
          </p:cNvPicPr>
          <p:nvPr/>
        </p:nvPicPr>
        <p:blipFill rotWithShape="1">
          <a:blip r:embed="rId4">
            <a:extLst>
              <a:ext uri="{28A0092B-C50C-407E-A947-70E740481C1C}">
                <a14:useLocalDpi xmlns:a14="http://schemas.microsoft.com/office/drawing/2010/main" val="0"/>
              </a:ext>
            </a:extLst>
          </a:blip>
          <a:srcRect l="12649" r="12798"/>
          <a:stretch/>
        </p:blipFill>
        <p:spPr>
          <a:xfrm>
            <a:off x="153358" y="2659818"/>
            <a:ext cx="2594805" cy="1957793"/>
          </a:xfrm>
          <a:prstGeom prst="rect">
            <a:avLst/>
          </a:prstGeom>
        </p:spPr>
      </p:pic>
      <p:sp>
        <p:nvSpPr>
          <p:cNvPr id="23" name="TextBox 22">
            <a:extLst>
              <a:ext uri="{FF2B5EF4-FFF2-40B4-BE49-F238E27FC236}">
                <a16:creationId xmlns:a16="http://schemas.microsoft.com/office/drawing/2014/main" id="{49048274-226A-45E4-9F00-BE4BC71C1C38}"/>
              </a:ext>
            </a:extLst>
          </p:cNvPr>
          <p:cNvSpPr txBox="1"/>
          <p:nvPr/>
        </p:nvSpPr>
        <p:spPr>
          <a:xfrm>
            <a:off x="1741868" y="4396307"/>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4" name="TextBox 23">
            <a:extLst>
              <a:ext uri="{FF2B5EF4-FFF2-40B4-BE49-F238E27FC236}">
                <a16:creationId xmlns:a16="http://schemas.microsoft.com/office/drawing/2014/main" id="{091D2A85-2DCD-4158-ACA3-4BCB11B76ED6}"/>
              </a:ext>
            </a:extLst>
          </p:cNvPr>
          <p:cNvSpPr txBox="1"/>
          <p:nvPr/>
        </p:nvSpPr>
        <p:spPr>
          <a:xfrm>
            <a:off x="1729168" y="643143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5" name="TextBox 24">
            <a:extLst>
              <a:ext uri="{FF2B5EF4-FFF2-40B4-BE49-F238E27FC236}">
                <a16:creationId xmlns:a16="http://schemas.microsoft.com/office/drawing/2014/main" id="{11456E68-DE76-4349-91A9-7DBCBF08630F}"/>
              </a:ext>
            </a:extLst>
          </p:cNvPr>
          <p:cNvSpPr txBox="1"/>
          <p:nvPr/>
        </p:nvSpPr>
        <p:spPr>
          <a:xfrm>
            <a:off x="1384939" y="2440318"/>
            <a:ext cx="1428692" cy="246221"/>
          </a:xfrm>
          <a:prstGeom prst="rect">
            <a:avLst/>
          </a:prstGeom>
          <a:noFill/>
        </p:spPr>
        <p:txBody>
          <a:bodyPr wrap="square" rtlCol="0">
            <a:spAutoFit/>
          </a:bodyPr>
          <a:lstStyle/>
          <a:p>
            <a:pPr algn="r"/>
            <a:r>
              <a:rPr lang="en-GB" sz="1000" dirty="0">
                <a:solidFill>
                  <a:schemeClr val="bg1"/>
                </a:solidFill>
                <a:latin typeface="Century Schoolbook" panose="02040604050505020304" pitchFamily="18" charset="0"/>
              </a:rPr>
              <a:t>(Google Earth, 2022)</a:t>
            </a:r>
          </a:p>
        </p:txBody>
      </p:sp>
      <p:sp>
        <p:nvSpPr>
          <p:cNvPr id="27" name="TextBox 26">
            <a:extLst>
              <a:ext uri="{FF2B5EF4-FFF2-40B4-BE49-F238E27FC236}">
                <a16:creationId xmlns:a16="http://schemas.microsoft.com/office/drawing/2014/main" id="{B9AB2940-3450-495D-8453-AD044F2BE564}"/>
              </a:ext>
            </a:extLst>
          </p:cNvPr>
          <p:cNvSpPr txBox="1"/>
          <p:nvPr/>
        </p:nvSpPr>
        <p:spPr>
          <a:xfrm>
            <a:off x="3428999" y="1525629"/>
            <a:ext cx="7030094" cy="4319388"/>
          </a:xfrm>
          <a:prstGeom prst="rect">
            <a:avLst/>
          </a:prstGeom>
          <a:noFill/>
        </p:spPr>
        <p:txBody>
          <a:bodyPr wrap="square">
            <a:spAutoFit/>
          </a:bodyPr>
          <a:lstStyle/>
          <a:p>
            <a:pPr algn="just">
              <a:lnSpc>
                <a:spcPct val="107000"/>
              </a:lnSpc>
              <a:spcAft>
                <a:spcPts val="800"/>
              </a:spcAft>
            </a:pP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Aim: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create a rapid assessment tool for condition grading hedgerows </a:t>
            </a:r>
          </a:p>
          <a:p>
            <a:pPr algn="just">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Objectives: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200"/>
              </a:spcAft>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Review existing classification methods for hedgerow condition surveys i.e. aerial, drone</a:t>
            </a: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and ground methods</a:t>
            </a:r>
          </a:p>
          <a:p>
            <a:pPr marL="342900" indent="-342900" algn="just">
              <a:lnSpc>
                <a:spcPct val="115000"/>
              </a:lnSpc>
              <a:spcAft>
                <a:spcPts val="1200"/>
              </a:spcAft>
              <a:buFont typeface="+mj-lt"/>
              <a:buAutoNum type="arabicPeriod"/>
            </a:pPr>
            <a:r>
              <a:rPr lang="en-GB" dirty="0">
                <a:latin typeface="Times New Roman" panose="02020603050405020304" pitchFamily="18" charset="0"/>
                <a:ea typeface="Calibri" panose="020F0502020204030204" pitchFamily="34" charset="0"/>
                <a:cs typeface="Times New Roman" panose="02020603050405020304" pitchFamily="18" charset="0"/>
              </a:rPr>
              <a:t>Appraise new approach existing classification methods for hedgerow condition surveys. i.e. traffic light survey condition grading and feature type used</a:t>
            </a:r>
          </a:p>
          <a:p>
            <a:pPr marL="342900" indent="-342900" algn="just">
              <a:lnSpc>
                <a:spcPct val="115000"/>
              </a:lnSpc>
              <a:spcAft>
                <a:spcPts val="1200"/>
              </a:spcAft>
              <a:buFont typeface="+mj-lt"/>
              <a:buAutoNum type="arabicPeriod"/>
            </a:pPr>
            <a:r>
              <a:rPr lang="en-GB" dirty="0">
                <a:latin typeface="Times New Roman" panose="02020603050405020304" pitchFamily="18" charset="0"/>
                <a:ea typeface="Calibri" panose="020F0502020204030204" pitchFamily="34" charset="0"/>
                <a:cs typeface="Times New Roman" panose="02020603050405020304" pitchFamily="18" charset="0"/>
              </a:rPr>
              <a:t>Test the validity of the new rapid survey technique, comparing results with ground </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surveys and industry expert opinion</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0" name="Title 1">
            <a:extLst>
              <a:ext uri="{FF2B5EF4-FFF2-40B4-BE49-F238E27FC236}">
                <a16:creationId xmlns:a16="http://schemas.microsoft.com/office/drawing/2014/main" id="{4A6C34D0-79B7-456F-AA5E-17EBCF559958}"/>
              </a:ext>
            </a:extLst>
          </p:cNvPr>
          <p:cNvSpPr txBox="1">
            <a:spLocks/>
          </p:cNvSpPr>
          <p:nvPr/>
        </p:nvSpPr>
        <p:spPr>
          <a:xfrm>
            <a:off x="3429000" y="365125"/>
            <a:ext cx="79248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Aims &amp; Objectives</a:t>
            </a:r>
          </a:p>
        </p:txBody>
      </p:sp>
      <p:sp>
        <p:nvSpPr>
          <p:cNvPr id="12" name="TextBox 11">
            <a:extLst>
              <a:ext uri="{FF2B5EF4-FFF2-40B4-BE49-F238E27FC236}">
                <a16:creationId xmlns:a16="http://schemas.microsoft.com/office/drawing/2014/main" id="{3AC06791-2E71-4309-9EBA-F93797292A8E}"/>
              </a:ext>
            </a:extLst>
          </p:cNvPr>
          <p:cNvSpPr txBox="1"/>
          <p:nvPr/>
        </p:nvSpPr>
        <p:spPr>
          <a:xfrm>
            <a:off x="91131" y="244031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Aerial Satellite</a:t>
            </a:r>
          </a:p>
        </p:txBody>
      </p:sp>
      <p:sp>
        <p:nvSpPr>
          <p:cNvPr id="13" name="TextBox 12">
            <a:extLst>
              <a:ext uri="{FF2B5EF4-FFF2-40B4-BE49-F238E27FC236}">
                <a16:creationId xmlns:a16="http://schemas.microsoft.com/office/drawing/2014/main" id="{F256C470-A8FC-4C51-B384-5F7FECFF3F76}"/>
              </a:ext>
            </a:extLst>
          </p:cNvPr>
          <p:cNvSpPr txBox="1"/>
          <p:nvPr/>
        </p:nvSpPr>
        <p:spPr>
          <a:xfrm>
            <a:off x="91131" y="437950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Drone</a:t>
            </a:r>
          </a:p>
        </p:txBody>
      </p:sp>
      <p:sp>
        <p:nvSpPr>
          <p:cNvPr id="14" name="TextBox 13">
            <a:extLst>
              <a:ext uri="{FF2B5EF4-FFF2-40B4-BE49-F238E27FC236}">
                <a16:creationId xmlns:a16="http://schemas.microsoft.com/office/drawing/2014/main" id="{E9CFFFE1-2CB1-44E7-8B6F-5B1F6BB86A52}"/>
              </a:ext>
            </a:extLst>
          </p:cNvPr>
          <p:cNvSpPr txBox="1"/>
          <p:nvPr/>
        </p:nvSpPr>
        <p:spPr>
          <a:xfrm>
            <a:off x="115894" y="6387961"/>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Ground</a:t>
            </a:r>
          </a:p>
        </p:txBody>
      </p:sp>
    </p:spTree>
    <p:extLst>
      <p:ext uri="{BB962C8B-B14F-4D97-AF65-F5344CB8AC3E}">
        <p14:creationId xmlns:p14="http://schemas.microsoft.com/office/powerpoint/2010/main" val="7798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ABF4BB9-573D-40E4-A7C0-07BF92224C8A}"/>
              </a:ext>
            </a:extLst>
          </p:cNvPr>
          <p:cNvPicPr>
            <a:picLocks noChangeAspect="1"/>
          </p:cNvPicPr>
          <p:nvPr/>
        </p:nvPicPr>
        <p:blipFill>
          <a:blip r:embed="rId3"/>
          <a:stretch>
            <a:fillRect/>
          </a:stretch>
        </p:blipFill>
        <p:spPr>
          <a:xfrm>
            <a:off x="316648" y="1015954"/>
            <a:ext cx="6259773" cy="4763413"/>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5191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A</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5125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12" name="Content Placeholder 4">
            <a:extLst>
              <a:ext uri="{FF2B5EF4-FFF2-40B4-BE49-F238E27FC236}">
                <a16:creationId xmlns:a16="http://schemas.microsoft.com/office/drawing/2014/main" id="{D9BDA5B4-DECD-49E5-A596-537B2956E520}"/>
              </a:ext>
            </a:extLst>
          </p:cNvPr>
          <p:cNvSpPr txBox="1">
            <a:spLocks/>
          </p:cNvSpPr>
          <p:nvPr/>
        </p:nvSpPr>
        <p:spPr>
          <a:xfrm>
            <a:off x="7499101" y="1492292"/>
            <a:ext cx="4035674" cy="5564600"/>
          </a:xfrm>
          <a:prstGeom prst="rect">
            <a:avLst/>
          </a:prstGeom>
          <a:no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solidFill>
                  <a:srgbClr val="000000"/>
                </a:solidFill>
                <a:latin typeface="Times New Roman" panose="02020603050405020304" pitchFamily="18" charset="0"/>
              </a:rPr>
              <a:t>Hedgerow Conservation Value</a:t>
            </a:r>
          </a:p>
          <a:p>
            <a:pPr lvl="1"/>
            <a:r>
              <a:rPr lang="en-GB" sz="1200" dirty="0">
                <a:solidFill>
                  <a:srgbClr val="000000"/>
                </a:solidFill>
                <a:latin typeface="Times New Roman" panose="02020603050405020304" pitchFamily="18" charset="0"/>
              </a:rPr>
              <a:t>Biodiversity, ecosystem service, culture &amp; heritage, finance &amp; presence in landscape</a:t>
            </a:r>
          </a:p>
          <a:p>
            <a:r>
              <a:rPr lang="en-GB" sz="1600" dirty="0">
                <a:solidFill>
                  <a:srgbClr val="000000"/>
                </a:solidFill>
                <a:latin typeface="Times New Roman" panose="02020603050405020304" pitchFamily="18" charset="0"/>
              </a:rPr>
              <a:t>Hedgerow Legislation &amp; Incentives</a:t>
            </a:r>
          </a:p>
          <a:p>
            <a:r>
              <a:rPr lang="en-GB" sz="1600" dirty="0">
                <a:solidFill>
                  <a:srgbClr val="000000"/>
                </a:solidFill>
                <a:latin typeface="Times New Roman" panose="02020603050405020304" pitchFamily="18" charset="0"/>
              </a:rPr>
              <a:t>Indicators of Hedgerow Condition</a:t>
            </a:r>
          </a:p>
          <a:p>
            <a:pPr lvl="1"/>
            <a:r>
              <a:rPr lang="en-GB" sz="1200" dirty="0">
                <a:solidFill>
                  <a:srgbClr val="000000"/>
                </a:solidFill>
                <a:latin typeface="Times New Roman" panose="02020603050405020304" pitchFamily="18" charset="0"/>
              </a:rPr>
              <a:t>Structure, integrity, dimensions, hedgerow trees, number of woody species present, management</a:t>
            </a:r>
          </a:p>
          <a:p>
            <a:r>
              <a:rPr lang="en-GB" sz="1600" dirty="0">
                <a:solidFill>
                  <a:srgbClr val="000000"/>
                </a:solidFill>
                <a:latin typeface="Times New Roman" panose="02020603050405020304" pitchFamily="18" charset="0"/>
              </a:rPr>
              <a:t>Hedgerow Survey Techniques</a:t>
            </a:r>
          </a:p>
          <a:p>
            <a:pPr lvl="1"/>
            <a:r>
              <a:rPr lang="en-GB" sz="1200" dirty="0">
                <a:solidFill>
                  <a:srgbClr val="000000"/>
                </a:solidFill>
                <a:latin typeface="Times New Roman" panose="02020603050405020304" pitchFamily="18" charset="0"/>
              </a:rPr>
              <a:t>DEFRA Hedgerow Handbook</a:t>
            </a:r>
          </a:p>
          <a:p>
            <a:r>
              <a:rPr lang="en-GB" sz="1600" dirty="0">
                <a:solidFill>
                  <a:srgbClr val="000000"/>
                </a:solidFill>
                <a:latin typeface="Times New Roman" panose="02020603050405020304" pitchFamily="18" charset="0"/>
              </a:rPr>
              <a:t>Hedgerow Management</a:t>
            </a:r>
          </a:p>
          <a:p>
            <a:pPr lvl="1"/>
            <a:r>
              <a:rPr lang="en-GB" sz="1200" dirty="0">
                <a:solidFill>
                  <a:srgbClr val="000000"/>
                </a:solidFill>
                <a:latin typeface="Times New Roman" panose="02020603050405020304" pitchFamily="18" charset="0"/>
              </a:rPr>
              <a:t>Sympathetic &amp; unsympathetic practices</a:t>
            </a:r>
          </a:p>
          <a:p>
            <a:r>
              <a:rPr lang="en-GB" sz="1600" dirty="0">
                <a:solidFill>
                  <a:srgbClr val="000000"/>
                </a:solidFill>
                <a:latin typeface="Times New Roman" panose="02020603050405020304" pitchFamily="18" charset="0"/>
              </a:rPr>
              <a:t>Sampling Protocols</a:t>
            </a:r>
          </a:p>
          <a:p>
            <a:pPr lvl="1"/>
            <a:r>
              <a:rPr lang="en-GB" sz="1200" dirty="0">
                <a:solidFill>
                  <a:srgbClr val="000000"/>
                </a:solidFill>
                <a:latin typeface="Times New Roman" panose="02020603050405020304" pitchFamily="18" charset="0"/>
              </a:rPr>
              <a:t>Aerial</a:t>
            </a:r>
          </a:p>
          <a:p>
            <a:pPr lvl="1"/>
            <a:r>
              <a:rPr lang="en-GB" sz="1200" dirty="0">
                <a:solidFill>
                  <a:srgbClr val="000000"/>
                </a:solidFill>
                <a:latin typeface="Times New Roman" panose="02020603050405020304" pitchFamily="18" charset="0"/>
              </a:rPr>
              <a:t>Drone</a:t>
            </a:r>
          </a:p>
          <a:p>
            <a:pPr lvl="1"/>
            <a:r>
              <a:rPr lang="en-GB" sz="1200" dirty="0">
                <a:solidFill>
                  <a:srgbClr val="000000"/>
                </a:solidFill>
                <a:latin typeface="Times New Roman" panose="02020603050405020304" pitchFamily="18" charset="0"/>
              </a:rPr>
              <a:t>Ground</a:t>
            </a:r>
          </a:p>
          <a:p>
            <a:r>
              <a:rPr lang="en-GB" sz="1600" dirty="0">
                <a:solidFill>
                  <a:srgbClr val="000000"/>
                </a:solidFill>
                <a:latin typeface="Times New Roman" panose="02020603050405020304" pitchFamily="18" charset="0"/>
              </a:rPr>
              <a:t>Data Analysis</a:t>
            </a:r>
          </a:p>
          <a:p>
            <a:pPr lvl="1"/>
            <a:r>
              <a:rPr lang="en-GB" sz="1200" dirty="0">
                <a:solidFill>
                  <a:srgbClr val="000000"/>
                </a:solidFill>
                <a:latin typeface="Times New Roman" panose="02020603050405020304" pitchFamily="18" charset="0"/>
              </a:rPr>
              <a:t>Expert interview, literature, research techniques available</a:t>
            </a:r>
          </a:p>
          <a:p>
            <a:endParaRPr lang="en-GB" sz="16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p:txBody>
      </p:sp>
      <p:sp>
        <p:nvSpPr>
          <p:cNvPr id="14" name="Title 1">
            <a:extLst>
              <a:ext uri="{FF2B5EF4-FFF2-40B4-BE49-F238E27FC236}">
                <a16:creationId xmlns:a16="http://schemas.microsoft.com/office/drawing/2014/main" id="{B5C8E85C-1CDA-43DD-B7F4-2B684CB446C6}"/>
              </a:ext>
            </a:extLst>
          </p:cNvPr>
          <p:cNvSpPr txBox="1">
            <a:spLocks/>
          </p:cNvSpPr>
          <p:nvPr/>
        </p:nvSpPr>
        <p:spPr>
          <a:xfrm>
            <a:off x="7076606" y="200066"/>
            <a:ext cx="500242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Literature Review</a:t>
            </a:r>
          </a:p>
        </p:txBody>
      </p:sp>
      <p:sp>
        <p:nvSpPr>
          <p:cNvPr id="15" name="TextBox 14">
            <a:extLst>
              <a:ext uri="{FF2B5EF4-FFF2-40B4-BE49-F238E27FC236}">
                <a16:creationId xmlns:a16="http://schemas.microsoft.com/office/drawing/2014/main" id="{09E6B4FE-B4B8-4B7F-BEA5-1A4E8134B86C}"/>
              </a:ext>
            </a:extLst>
          </p:cNvPr>
          <p:cNvSpPr txBox="1"/>
          <p:nvPr/>
        </p:nvSpPr>
        <p:spPr>
          <a:xfrm>
            <a:off x="0" y="6488668"/>
            <a:ext cx="12191999" cy="369332"/>
          </a:xfrm>
          <a:prstGeom prst="rect">
            <a:avLst/>
          </a:prstGeom>
          <a:noFill/>
        </p:spPr>
        <p:txBody>
          <a:bodyPr wrap="square">
            <a:spAutoFit/>
          </a:bodyPr>
          <a:lstStyle/>
          <a:p>
            <a:r>
              <a:rPr lang="en-GB" sz="900" dirty="0">
                <a:effectLst/>
                <a:ea typeface="Calibri" panose="020F0502020204030204" pitchFamily="34" charset="0"/>
              </a:rPr>
              <a:t>(Pollard, Hooper, and Moore, 1974;</a:t>
            </a:r>
            <a:r>
              <a:rPr lang="en-GB" sz="900" dirty="0">
                <a:ea typeface="Calibri" panose="020F0502020204030204" pitchFamily="34" charset="0"/>
              </a:rPr>
              <a:t> </a:t>
            </a:r>
            <a:r>
              <a:rPr lang="en-GB" sz="900" dirty="0" err="1">
                <a:effectLst/>
                <a:latin typeface="Calibri" panose="020F0502020204030204" pitchFamily="34" charset="0"/>
                <a:ea typeface="DengXian" panose="02010600030101010101" pitchFamily="2" charset="-122"/>
                <a:cs typeface="Times New Roman" panose="02020603050405020304" pitchFamily="18" charset="0"/>
              </a:rPr>
              <a:t>Bickmore</a:t>
            </a:r>
            <a:r>
              <a:rPr lang="en-GB" sz="900" dirty="0">
                <a:effectLst/>
                <a:latin typeface="Calibri" panose="020F0502020204030204" pitchFamily="34" charset="0"/>
                <a:ea typeface="DengXian" panose="02010600030101010101" pitchFamily="2" charset="-122"/>
                <a:cs typeface="Times New Roman" panose="02020603050405020304" pitchFamily="18" charset="0"/>
              </a:rPr>
              <a:t>, 2002; </a:t>
            </a:r>
            <a:r>
              <a:rPr lang="en-GB" sz="900" dirty="0">
                <a:ea typeface="Calibri" panose="020F0502020204030204" pitchFamily="34" charset="0"/>
              </a:rPr>
              <a:t>Edwards, Leighton and </a:t>
            </a:r>
            <a:r>
              <a:rPr lang="en-GB" sz="900" dirty="0" err="1">
                <a:ea typeface="Calibri" panose="020F0502020204030204" pitchFamily="34" charset="0"/>
              </a:rPr>
              <a:t>Llewwllyn</a:t>
            </a:r>
            <a:r>
              <a:rPr lang="en-GB" sz="900" dirty="0">
                <a:ea typeface="Calibri" panose="020F0502020204030204" pitchFamily="34" charset="0"/>
              </a:rPr>
              <a:t>, 2006; DEFRA, 2007; Thomas </a:t>
            </a:r>
            <a:r>
              <a:rPr lang="en-GB" sz="900" i="1" dirty="0">
                <a:ea typeface="Calibri" panose="020F0502020204030204" pitchFamily="34" charset="0"/>
              </a:rPr>
              <a:t>et al</a:t>
            </a:r>
            <a:r>
              <a:rPr lang="en-GB" sz="900" dirty="0">
                <a:ea typeface="Calibri" panose="020F0502020204030204" pitchFamily="34" charset="0"/>
              </a:rPr>
              <a:t>, 2008; Coed Cymru, 2009;2017; </a:t>
            </a:r>
            <a:r>
              <a:rPr lang="en-GB" sz="900" dirty="0">
                <a:effectLst/>
                <a:ea typeface="Calibri" panose="020F0502020204030204" pitchFamily="34" charset="0"/>
              </a:rPr>
              <a:t>JNCC, 2019a;b; </a:t>
            </a:r>
            <a:r>
              <a:rPr lang="en-GB" sz="900" dirty="0">
                <a:ea typeface="Calibri" panose="020F0502020204030204" pitchFamily="34" charset="0"/>
              </a:rPr>
              <a:t>Staley </a:t>
            </a:r>
            <a:r>
              <a:rPr lang="en-GB" sz="900" i="1" dirty="0">
                <a:ea typeface="Calibri" panose="020F0502020204030204" pitchFamily="34" charset="0"/>
              </a:rPr>
              <a:t>et al.</a:t>
            </a:r>
            <a:r>
              <a:rPr lang="en-GB" sz="900" dirty="0">
                <a:ea typeface="Calibri" panose="020F0502020204030204" pitchFamily="34" charset="0"/>
              </a:rPr>
              <a:t>, 2013; </a:t>
            </a:r>
            <a:r>
              <a:rPr lang="en-GB" sz="900" dirty="0" err="1">
                <a:ea typeface="Calibri" panose="020F0502020204030204" pitchFamily="34" charset="0"/>
              </a:rPr>
              <a:t>WoodWise</a:t>
            </a:r>
            <a:r>
              <a:rPr lang="en-GB" sz="900" dirty="0">
                <a:effectLst/>
                <a:ea typeface="Calibri" panose="020F0502020204030204" pitchFamily="34" charset="0"/>
              </a:rPr>
              <a:t>, 2014</a:t>
            </a:r>
            <a:r>
              <a:rPr lang="en-GB" sz="900" dirty="0">
                <a:ea typeface="Calibri" panose="020F0502020204030204" pitchFamily="34" charset="0"/>
              </a:rPr>
              <a:t>; Woodland Trust, 2014; Crossland </a:t>
            </a:r>
            <a:r>
              <a:rPr lang="en-GB" sz="900" i="1" dirty="0">
                <a:ea typeface="Calibri" panose="020F0502020204030204" pitchFamily="34" charset="0"/>
              </a:rPr>
              <a:t>et al.</a:t>
            </a:r>
            <a:r>
              <a:rPr lang="en-GB" sz="900" dirty="0">
                <a:ea typeface="Calibri" panose="020F0502020204030204" pitchFamily="34" charset="0"/>
              </a:rPr>
              <a:t>, 2015; Wildlife Trust, 2015; 2021; </a:t>
            </a:r>
            <a:r>
              <a:rPr lang="en-GB" sz="900" dirty="0" err="1">
                <a:ea typeface="Calibri" panose="020F0502020204030204" pitchFamily="34" charset="0"/>
              </a:rPr>
              <a:t>Pasher</a:t>
            </a:r>
            <a:r>
              <a:rPr lang="en-GB" sz="900" dirty="0">
                <a:ea typeface="Calibri" panose="020F0502020204030204" pitchFamily="34" charset="0"/>
              </a:rPr>
              <a:t>, McGovern and </a:t>
            </a:r>
            <a:r>
              <a:rPr lang="en-GB" sz="900" dirty="0" err="1">
                <a:ea typeface="Calibri" panose="020F0502020204030204" pitchFamily="34" charset="0"/>
              </a:rPr>
              <a:t>Putinski</a:t>
            </a:r>
            <a:r>
              <a:rPr lang="en-GB" sz="900" dirty="0">
                <a:ea typeface="Calibri" panose="020F0502020204030204" pitchFamily="34" charset="0"/>
              </a:rPr>
              <a:t>, 2016; </a:t>
            </a:r>
            <a:r>
              <a:rPr lang="en-GB" sz="900" dirty="0">
                <a:effectLst/>
                <a:ea typeface="Calibri" panose="020F0502020204030204" pitchFamily="34" charset="0"/>
              </a:rPr>
              <a:t>Scholefield </a:t>
            </a:r>
            <a:r>
              <a:rPr lang="en-GB" sz="900" i="1" dirty="0">
                <a:effectLst/>
                <a:ea typeface="Calibri" panose="020F0502020204030204" pitchFamily="34" charset="0"/>
              </a:rPr>
              <a:t>et al.</a:t>
            </a:r>
            <a:r>
              <a:rPr lang="en-GB" sz="900" dirty="0">
                <a:effectLst/>
                <a:ea typeface="Calibri" panose="020F0502020204030204" pitchFamily="34" charset="0"/>
              </a:rPr>
              <a:t>, 2016;</a:t>
            </a:r>
            <a:r>
              <a:rPr lang="en-GB" sz="900" dirty="0">
                <a:ea typeface="Calibri" panose="020F0502020204030204" pitchFamily="34" charset="0"/>
              </a:rPr>
              <a:t> Graham </a:t>
            </a:r>
            <a:r>
              <a:rPr lang="en-GB" sz="900" i="1" dirty="0">
                <a:effectLst/>
                <a:ea typeface="Calibri" panose="020F0502020204030204" pitchFamily="34" charset="0"/>
              </a:rPr>
              <a:t>et al.</a:t>
            </a:r>
            <a:r>
              <a:rPr lang="en-GB" sz="900" dirty="0">
                <a:effectLst/>
                <a:ea typeface="Calibri" panose="020F0502020204030204" pitchFamily="34" charset="0"/>
              </a:rPr>
              <a:t>, 2018; Gov, 2019; </a:t>
            </a:r>
            <a:r>
              <a:rPr lang="en-GB" sz="900" dirty="0">
                <a:ea typeface="Calibri" panose="020F0502020204030204" pitchFamily="34" charset="0"/>
              </a:rPr>
              <a:t>Welsh Government, 2015; </a:t>
            </a:r>
            <a:r>
              <a:rPr lang="en-GB" sz="900" dirty="0">
                <a:effectLst/>
                <a:ea typeface="Calibri" panose="020F0502020204030204" pitchFamily="34" charset="0"/>
              </a:rPr>
              <a:t>What the Science Says, 2020;</a:t>
            </a:r>
            <a:r>
              <a:rPr lang="en-GB" sz="900" dirty="0">
                <a:ea typeface="Calibri" panose="020F0502020204030204" pitchFamily="34" charset="0"/>
              </a:rPr>
              <a:t> HedgeLink, 2021a;c;d; PTES, 2020; 2021b; Congreve, no date) </a:t>
            </a:r>
            <a:endParaRPr lang="en-GB" sz="900" dirty="0"/>
          </a:p>
        </p:txBody>
      </p:sp>
      <p:sp>
        <p:nvSpPr>
          <p:cNvPr id="16" name="TextBox 15">
            <a:extLst>
              <a:ext uri="{FF2B5EF4-FFF2-40B4-BE49-F238E27FC236}">
                <a16:creationId xmlns:a16="http://schemas.microsoft.com/office/drawing/2014/main" id="{2C2C0789-0F1F-4022-B89A-4D7D4FF76B69}"/>
              </a:ext>
            </a:extLst>
          </p:cNvPr>
          <p:cNvSpPr txBox="1"/>
          <p:nvPr/>
        </p:nvSpPr>
        <p:spPr>
          <a:xfrm>
            <a:off x="9659926" y="4669569"/>
            <a:ext cx="2448211" cy="830997"/>
          </a:xfrm>
          <a:prstGeom prst="rect">
            <a:avLst/>
          </a:prstGeom>
          <a:noFill/>
        </p:spPr>
        <p:txBody>
          <a:bodyPr wrap="square">
            <a:spAutoFit/>
          </a:bodyPr>
          <a:lstStyle/>
          <a:p>
            <a:r>
              <a:rPr lang="en-GB" sz="800" dirty="0">
                <a:ea typeface="Calibri" panose="020F0502020204030204" pitchFamily="34" charset="0"/>
              </a:rPr>
              <a:t>(Jacobs and </a:t>
            </a:r>
            <a:r>
              <a:rPr lang="en-GB" sz="800" dirty="0" err="1">
                <a:ea typeface="Calibri" panose="020F0502020204030204" pitchFamily="34" charset="0"/>
              </a:rPr>
              <a:t>Kentula</a:t>
            </a:r>
            <a:r>
              <a:rPr lang="en-GB" sz="800" dirty="0">
                <a:ea typeface="Calibri" panose="020F0502020204030204" pitchFamily="34" charset="0"/>
              </a:rPr>
              <a:t>, 2004; </a:t>
            </a:r>
            <a:r>
              <a:rPr lang="en-GB" sz="800" dirty="0" err="1">
                <a:ea typeface="Calibri" panose="020F0502020204030204" pitchFamily="34" charset="0"/>
              </a:rPr>
              <a:t>Deckers</a:t>
            </a:r>
            <a:r>
              <a:rPr lang="en-GB" sz="800" dirty="0">
                <a:ea typeface="Calibri" panose="020F0502020204030204" pitchFamily="34" charset="0"/>
              </a:rPr>
              <a:t> </a:t>
            </a:r>
            <a:r>
              <a:rPr lang="en-GB" sz="800" i="1" dirty="0">
                <a:ea typeface="Calibri" panose="020F0502020204030204" pitchFamily="34" charset="0"/>
              </a:rPr>
              <a:t>et al.</a:t>
            </a:r>
            <a:r>
              <a:rPr lang="en-GB" sz="800" dirty="0">
                <a:ea typeface="Calibri" panose="020F0502020204030204" pitchFamily="34" charset="0"/>
              </a:rPr>
              <a:t>, 2005; Britt </a:t>
            </a:r>
            <a:r>
              <a:rPr lang="en-GB" sz="800" i="1" dirty="0">
                <a:ea typeface="Calibri" panose="020F0502020204030204" pitchFamily="34" charset="0"/>
              </a:rPr>
              <a:t>et al.</a:t>
            </a:r>
            <a:r>
              <a:rPr lang="en-GB" sz="800" dirty="0">
                <a:ea typeface="Calibri" panose="020F0502020204030204" pitchFamily="34" charset="0"/>
              </a:rPr>
              <a:t>, 2011; Van </a:t>
            </a:r>
            <a:r>
              <a:rPr lang="en-GB" sz="800" dirty="0">
                <a:effectLst/>
                <a:ea typeface="Calibri" panose="020F0502020204030204" pitchFamily="34" charset="0"/>
              </a:rPr>
              <a:t>Der </a:t>
            </a:r>
            <a:r>
              <a:rPr lang="en-GB" sz="800" dirty="0" err="1">
                <a:effectLst/>
                <a:ea typeface="Calibri" panose="020F0502020204030204" pitchFamily="34" charset="0"/>
              </a:rPr>
              <a:t>Zanden</a:t>
            </a:r>
            <a:r>
              <a:rPr lang="en-GB" sz="800" dirty="0">
                <a:effectLst/>
                <a:ea typeface="Calibri" panose="020F0502020204030204" pitchFamily="34" charset="0"/>
              </a:rPr>
              <a:t>, </a:t>
            </a:r>
            <a:r>
              <a:rPr lang="en-GB" sz="800" dirty="0" err="1">
                <a:effectLst/>
                <a:ea typeface="Calibri" panose="020F0502020204030204" pitchFamily="34" charset="0"/>
              </a:rPr>
              <a:t>Verburg</a:t>
            </a:r>
            <a:r>
              <a:rPr lang="en-GB" sz="800" dirty="0">
                <a:effectLst/>
                <a:ea typeface="Calibri" panose="020F0502020204030204" pitchFamily="34" charset="0"/>
              </a:rPr>
              <a:t> and </a:t>
            </a:r>
            <a:r>
              <a:rPr lang="en-GB" sz="800" dirty="0" err="1">
                <a:effectLst/>
                <a:ea typeface="Calibri" panose="020F0502020204030204" pitchFamily="34" charset="0"/>
              </a:rPr>
              <a:t>Mücher</a:t>
            </a:r>
            <a:r>
              <a:rPr lang="en-GB" sz="800" dirty="0">
                <a:effectLst/>
                <a:ea typeface="Calibri" panose="020F0502020204030204" pitchFamily="34" charset="0"/>
              </a:rPr>
              <a:t>, 2013; Connell, </a:t>
            </a:r>
            <a:r>
              <a:rPr lang="en-GB" sz="800" dirty="0" err="1">
                <a:effectLst/>
                <a:ea typeface="Calibri" panose="020F0502020204030204" pitchFamily="34" charset="0"/>
              </a:rPr>
              <a:t>Bradter</a:t>
            </a:r>
            <a:r>
              <a:rPr lang="en-GB" sz="800" dirty="0">
                <a:effectLst/>
                <a:ea typeface="Calibri" panose="020F0502020204030204" pitchFamily="34" charset="0"/>
              </a:rPr>
              <a:t> and Benton, 2015; </a:t>
            </a:r>
            <a:r>
              <a:rPr lang="en-GB" sz="800" dirty="0" err="1">
                <a:effectLst/>
                <a:ea typeface="Calibri" panose="020F0502020204030204" pitchFamily="34" charset="0"/>
              </a:rPr>
              <a:t>Fennessy</a:t>
            </a:r>
            <a:r>
              <a:rPr lang="en-GB" sz="800" dirty="0">
                <a:ea typeface="Calibri" panose="020F0502020204030204" pitchFamily="34" charset="0"/>
              </a:rPr>
              <a:t>;; Coed Cymru, 2017; </a:t>
            </a:r>
            <a:r>
              <a:rPr lang="en-GB" sz="800" dirty="0">
                <a:effectLst/>
                <a:ea typeface="Calibri" panose="020F0502020204030204" pitchFamily="34" charset="0"/>
              </a:rPr>
              <a:t>EDSM</a:t>
            </a:r>
            <a:r>
              <a:rPr lang="en-GB" sz="800" dirty="0">
                <a:ea typeface="Calibri" panose="020F0502020204030204" pitchFamily="34" charset="0"/>
              </a:rPr>
              <a:t>, 2017; Brown, 2018; </a:t>
            </a:r>
            <a:r>
              <a:rPr lang="en-GB" sz="800" dirty="0" err="1">
                <a:ea typeface="Calibri" panose="020F0502020204030204" pitchFamily="34" charset="0"/>
              </a:rPr>
              <a:t>Deidun</a:t>
            </a:r>
            <a:r>
              <a:rPr lang="en-GB" sz="800" dirty="0">
                <a:ea typeface="Calibri" panose="020F0502020204030204" pitchFamily="34" charset="0"/>
              </a:rPr>
              <a:t> </a:t>
            </a:r>
            <a:r>
              <a:rPr lang="en-GB" sz="800" i="1" dirty="0">
                <a:ea typeface="Calibri" panose="020F0502020204030204" pitchFamily="34" charset="0"/>
              </a:rPr>
              <a:t>et al.</a:t>
            </a:r>
            <a:r>
              <a:rPr lang="en-GB" sz="800" dirty="0">
                <a:ea typeface="Calibri" panose="020F0502020204030204" pitchFamily="34" charset="0"/>
              </a:rPr>
              <a:t>, 2018; </a:t>
            </a:r>
            <a:r>
              <a:rPr lang="en-GB" sz="800" dirty="0" err="1">
                <a:ea typeface="Calibri" panose="020F0502020204030204" pitchFamily="34" charset="0"/>
              </a:rPr>
              <a:t>Afriansyah</a:t>
            </a:r>
            <a:r>
              <a:rPr lang="en-GB" sz="800" dirty="0">
                <a:ea typeface="Calibri" panose="020F0502020204030204" pitchFamily="34" charset="0"/>
              </a:rPr>
              <a:t> </a:t>
            </a:r>
            <a:r>
              <a:rPr lang="en-GB" sz="800" i="1" dirty="0">
                <a:ea typeface="Calibri" panose="020F0502020204030204" pitchFamily="34" charset="0"/>
              </a:rPr>
              <a:t>et al.</a:t>
            </a:r>
            <a:r>
              <a:rPr lang="en-GB" sz="800" dirty="0">
                <a:ea typeface="Calibri" panose="020F0502020204030204" pitchFamily="34" charset="0"/>
              </a:rPr>
              <a:t>, 2019; </a:t>
            </a:r>
            <a:r>
              <a:rPr lang="en-GB" sz="800" dirty="0" err="1">
                <a:ea typeface="Calibri" panose="020F0502020204030204" pitchFamily="34" charset="0"/>
              </a:rPr>
              <a:t>Claireau</a:t>
            </a:r>
            <a:r>
              <a:rPr lang="en-GB" sz="800" dirty="0">
                <a:ea typeface="Calibri" panose="020F0502020204030204" pitchFamily="34" charset="0"/>
              </a:rPr>
              <a:t> </a:t>
            </a:r>
            <a:r>
              <a:rPr lang="en-GB" sz="800" i="1" dirty="0">
                <a:ea typeface="Calibri" panose="020F0502020204030204" pitchFamily="34" charset="0"/>
              </a:rPr>
              <a:t>et al.</a:t>
            </a:r>
            <a:r>
              <a:rPr lang="en-GB" sz="800" dirty="0">
                <a:ea typeface="Calibri" panose="020F0502020204030204" pitchFamily="34" charset="0"/>
              </a:rPr>
              <a:t>, 2019;</a:t>
            </a:r>
            <a:r>
              <a:rPr lang="en-GB" sz="800" dirty="0">
                <a:effectLst/>
                <a:ea typeface="Calibri" panose="020F0502020204030204" pitchFamily="34" charset="0"/>
              </a:rPr>
              <a:t> Green </a:t>
            </a:r>
            <a:r>
              <a:rPr lang="en-GB" sz="800" i="1" dirty="0">
                <a:effectLst/>
                <a:ea typeface="Calibri" panose="020F0502020204030204" pitchFamily="34" charset="0"/>
              </a:rPr>
              <a:t>et al.</a:t>
            </a:r>
            <a:r>
              <a:rPr lang="en-GB" sz="800" dirty="0">
                <a:effectLst/>
                <a:ea typeface="Calibri" panose="020F0502020204030204" pitchFamily="34" charset="0"/>
              </a:rPr>
              <a:t>, 2019)</a:t>
            </a:r>
          </a:p>
        </p:txBody>
      </p:sp>
    </p:spTree>
    <p:extLst>
      <p:ext uri="{BB962C8B-B14F-4D97-AF65-F5344CB8AC3E}">
        <p14:creationId xmlns:p14="http://schemas.microsoft.com/office/powerpoint/2010/main" val="806086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076606" y="200066"/>
            <a:ext cx="5002423" cy="1325563"/>
          </a:xfrm>
        </p:spPr>
        <p:txBody>
          <a:bodyPr/>
          <a:lstStyle/>
          <a:p>
            <a:r>
              <a:rPr lang="en-GB" dirty="0"/>
              <a:t>Methodology Review</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1" y="1433567"/>
            <a:ext cx="4110336" cy="4587923"/>
          </a:xfrm>
          <a:prstGeom prst="rect">
            <a:avLst/>
          </a:prstGeom>
          <a:noFill/>
        </p:spPr>
        <p:txBody>
          <a:bodyPr wrap="square">
            <a:spAutoFit/>
          </a:bodyPr>
          <a:lstStyle/>
          <a:p>
            <a:pPr algn="l"/>
            <a:r>
              <a:rPr lang="en-GB" sz="1600" dirty="0">
                <a:solidFill>
                  <a:srgbClr val="000000"/>
                </a:solidFill>
                <a:latin typeface="Times New Roman" panose="02020603050405020304" pitchFamily="18" charset="0"/>
              </a:rPr>
              <a:t>Desktop study/Pilot Study </a:t>
            </a:r>
          </a:p>
          <a:p>
            <a:pPr lvl="1"/>
            <a:r>
              <a:rPr lang="en-GB" sz="1200" dirty="0">
                <a:solidFill>
                  <a:srgbClr val="000000"/>
                </a:solidFill>
                <a:latin typeface="Times New Roman" panose="02020603050405020304" pitchFamily="18" charset="0"/>
              </a:rPr>
              <a:t>Proof of principle, identifying survey techniques &amp; validating method</a:t>
            </a:r>
          </a:p>
          <a:p>
            <a:r>
              <a:rPr lang="en-GB" sz="1600" dirty="0">
                <a:solidFill>
                  <a:srgbClr val="000000"/>
                </a:solidFill>
                <a:latin typeface="Times New Roman" panose="02020603050405020304" pitchFamily="18" charset="0"/>
              </a:rPr>
              <a:t>Expert Interview to Validate Findings</a:t>
            </a:r>
          </a:p>
          <a:p>
            <a:pPr lvl="1"/>
            <a:r>
              <a:rPr lang="en-GB" sz="1200" dirty="0">
                <a:solidFill>
                  <a:srgbClr val="000000"/>
                </a:solidFill>
                <a:latin typeface="Times New Roman" panose="02020603050405020304" pitchFamily="18" charset="0"/>
              </a:rPr>
              <a:t>Malcom Edwards professional hedgelayer 30+ years</a:t>
            </a:r>
          </a:p>
          <a:p>
            <a:r>
              <a:rPr lang="en-GB" sz="1600" dirty="0">
                <a:solidFill>
                  <a:srgbClr val="000000"/>
                </a:solidFill>
                <a:latin typeface="Times New Roman" panose="02020603050405020304" pitchFamily="18" charset="0"/>
              </a:rPr>
              <a:t>Sampling Protocol</a:t>
            </a:r>
          </a:p>
          <a:p>
            <a:pPr lvl="1"/>
            <a:r>
              <a:rPr lang="en-GB" sz="1200" dirty="0">
                <a:solidFill>
                  <a:srgbClr val="000000"/>
                </a:solidFill>
                <a:latin typeface="Times New Roman" panose="02020603050405020304" pitchFamily="18" charset="0"/>
              </a:rPr>
              <a:t>Hedgerow sampling method. Adapted from DEFRA</a:t>
            </a:r>
          </a:p>
          <a:p>
            <a:pPr algn="l"/>
            <a:r>
              <a:rPr lang="en-GB" sz="1600" dirty="0">
                <a:solidFill>
                  <a:srgbClr val="000000"/>
                </a:solidFill>
                <a:latin typeface="Times New Roman" panose="02020603050405020304" pitchFamily="18" charset="0"/>
              </a:rPr>
              <a:t>Site Selections</a:t>
            </a:r>
          </a:p>
          <a:p>
            <a:pPr lvl="1"/>
            <a:r>
              <a:rPr lang="en-GB" sz="1200" dirty="0">
                <a:solidFill>
                  <a:srgbClr val="000000"/>
                </a:solidFill>
                <a:latin typeface="Times New Roman" panose="02020603050405020304" pitchFamily="18" charset="0"/>
              </a:rPr>
              <a:t>Enough sites for proof of principle = 3</a:t>
            </a:r>
          </a:p>
          <a:p>
            <a:r>
              <a:rPr lang="en-GB" sz="1600" dirty="0">
                <a:solidFill>
                  <a:srgbClr val="000000"/>
                </a:solidFill>
                <a:latin typeface="Times New Roman" panose="02020603050405020304" pitchFamily="18" charset="0"/>
              </a:rPr>
              <a:t>Health &amp; Safety</a:t>
            </a:r>
          </a:p>
          <a:p>
            <a:pPr lvl="1"/>
            <a:r>
              <a:rPr lang="en-GB" sz="1200" dirty="0">
                <a:solidFill>
                  <a:srgbClr val="000000"/>
                </a:solidFill>
                <a:latin typeface="Times New Roman" panose="02020603050405020304" pitchFamily="18" charset="0"/>
              </a:rPr>
              <a:t>Risk assessment. Ethics </a:t>
            </a:r>
            <a:r>
              <a:rPr lang="en-GB" sz="1200" i="1" dirty="0">
                <a:solidFill>
                  <a:srgbClr val="000000"/>
                </a:solidFill>
                <a:latin typeface="Times New Roman" panose="02020603050405020304" pitchFamily="18" charset="0"/>
              </a:rPr>
              <a:t>-disturbance</a:t>
            </a:r>
          </a:p>
          <a:p>
            <a:r>
              <a:rPr lang="en-GB" sz="1600" dirty="0">
                <a:solidFill>
                  <a:srgbClr val="000000"/>
                </a:solidFill>
                <a:latin typeface="Times New Roman" panose="02020603050405020304" pitchFamily="18" charset="0"/>
              </a:rPr>
              <a:t>Data Analysis</a:t>
            </a:r>
          </a:p>
          <a:p>
            <a:pPr lvl="1"/>
            <a:r>
              <a:rPr lang="en-GB" sz="1200" dirty="0">
                <a:solidFill>
                  <a:srgbClr val="000000"/>
                </a:solidFill>
                <a:latin typeface="Times New Roman" panose="02020603050405020304" pitchFamily="18" charset="0"/>
              </a:rPr>
              <a:t>Based &amp; adapted on research applicable to this study</a:t>
            </a:r>
          </a:p>
          <a:p>
            <a:pPr algn="l"/>
            <a:r>
              <a:rPr lang="en-GB" sz="1600" dirty="0">
                <a:solidFill>
                  <a:srgbClr val="000000"/>
                </a:solidFill>
                <a:latin typeface="Times New Roman" panose="02020603050405020304" pitchFamily="18" charset="0"/>
              </a:rPr>
              <a:t>Limitations</a:t>
            </a:r>
          </a:p>
          <a:p>
            <a:pPr lvl="1"/>
            <a:r>
              <a:rPr lang="en-GB" sz="1200" dirty="0">
                <a:solidFill>
                  <a:srgbClr val="000000"/>
                </a:solidFill>
                <a:latin typeface="Times New Roman" panose="02020603050405020304" pitchFamily="18" charset="0"/>
              </a:rPr>
              <a:t>Identifying possible limitations of methodology &amp; discussing mitigation options or justification</a:t>
            </a:r>
          </a:p>
          <a:p>
            <a:pPr marL="457200" lvl="1" indent="0">
              <a:buNone/>
            </a:pPr>
            <a:endParaRPr lang="en-GB" sz="1200" dirty="0">
              <a:solidFill>
                <a:srgbClr val="000000"/>
              </a:solidFill>
              <a:latin typeface="Times New Roman" panose="02020603050405020304" pitchFamily="18" charset="0"/>
            </a:endParaRP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320343"/>
            <a:ext cx="1540727" cy="276999"/>
          </a:xfrm>
          <a:prstGeom prst="rect">
            <a:avLst/>
          </a:prstGeom>
          <a:solidFill>
            <a:schemeClr val="bg1">
              <a:alpha val="54000"/>
            </a:schemeClr>
          </a:solidFill>
        </p:spPr>
        <p:txBody>
          <a:bodyPr wrap="square" rtlCol="0">
            <a:spAutoFit/>
          </a:bodyPr>
          <a:lstStyle/>
          <a:p>
            <a:r>
              <a:rPr lang="en-GB" sz="1200" dirty="0">
                <a:latin typeface="Century Schoolbook" panose="02040604050505020304" pitchFamily="18" charset="0"/>
              </a:rPr>
              <a:t>Malcolm Edwards</a:t>
            </a:r>
          </a:p>
        </p:txBody>
      </p:sp>
      <p:sp>
        <p:nvSpPr>
          <p:cNvPr id="11" name="TextBox 10">
            <a:extLst>
              <a:ext uri="{FF2B5EF4-FFF2-40B4-BE49-F238E27FC236}">
                <a16:creationId xmlns:a16="http://schemas.microsoft.com/office/drawing/2014/main" id="{6AF7516B-893E-4F66-86C5-FBF01F12DE3D}"/>
              </a:ext>
            </a:extLst>
          </p:cNvPr>
          <p:cNvSpPr txBox="1"/>
          <p:nvPr/>
        </p:nvSpPr>
        <p:spPr>
          <a:xfrm>
            <a:off x="4962525" y="5327465"/>
            <a:ext cx="1681790" cy="276999"/>
          </a:xfrm>
          <a:prstGeom prst="rect">
            <a:avLst/>
          </a:prstGeom>
          <a:solidFill>
            <a:schemeClr val="bg1">
              <a:alpha val="55000"/>
            </a:schemeClr>
          </a:solidFill>
        </p:spPr>
        <p:txBody>
          <a:bodyPr wrap="square" rtlCol="0">
            <a:spAutoFit/>
          </a:bodyPr>
          <a:lstStyle/>
          <a:p>
            <a:r>
              <a:rPr lang="en-GB" sz="1200" dirty="0">
                <a:latin typeface="Century Schoolbook" panose="02040604050505020304" pitchFamily="18" charset="0"/>
              </a:rPr>
              <a:t>(Dyffryn </a:t>
            </a:r>
            <a:r>
              <a:rPr lang="en-GB" sz="1200" dirty="0" err="1">
                <a:latin typeface="Century Schoolbook" panose="02040604050505020304" pitchFamily="18" charset="0"/>
              </a:rPr>
              <a:t>Tywi</a:t>
            </a:r>
            <a:r>
              <a:rPr lang="en-GB" sz="1200" dirty="0">
                <a:latin typeface="Century Schoolbook" panose="02040604050505020304" pitchFamily="18" charset="0"/>
              </a:rPr>
              <a:t>, 2021)</a:t>
            </a:r>
          </a:p>
        </p:txBody>
      </p:sp>
      <p:pic>
        <p:nvPicPr>
          <p:cNvPr id="2054" name="Picture 6">
            <a:extLst>
              <a:ext uri="{FF2B5EF4-FFF2-40B4-BE49-F238E27FC236}">
                <a16:creationId xmlns:a16="http://schemas.microsoft.com/office/drawing/2014/main" id="{DECB5775-0D21-4614-810D-194B23E51A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92" y="1335628"/>
            <a:ext cx="6368222" cy="398013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B6F72A7-B4FD-4848-805F-3B45D209E782}"/>
              </a:ext>
            </a:extLst>
          </p:cNvPr>
          <p:cNvSpPr txBox="1"/>
          <p:nvPr/>
        </p:nvSpPr>
        <p:spPr>
          <a:xfrm>
            <a:off x="0" y="6488668"/>
            <a:ext cx="12191999" cy="369332"/>
          </a:xfrm>
          <a:prstGeom prst="rect">
            <a:avLst/>
          </a:prstGeom>
          <a:noFill/>
        </p:spPr>
        <p:txBody>
          <a:bodyPr wrap="square">
            <a:spAutoFit/>
          </a:bodyPr>
          <a:lstStyle/>
          <a:p>
            <a:r>
              <a:rPr lang="en-GB" sz="900" dirty="0">
                <a:effectLst/>
                <a:ea typeface="Calibri" panose="020F0502020204030204" pitchFamily="34" charset="0"/>
              </a:rPr>
              <a:t>(Pollard, Hooper, and Moore, 1974;</a:t>
            </a:r>
            <a:r>
              <a:rPr lang="en-GB" sz="900" dirty="0">
                <a:ea typeface="Calibri" panose="020F0502020204030204" pitchFamily="34" charset="0"/>
              </a:rPr>
              <a:t> </a:t>
            </a:r>
            <a:r>
              <a:rPr lang="en-GB" sz="900" dirty="0" err="1">
                <a:effectLst/>
                <a:latin typeface="Calibri" panose="020F0502020204030204" pitchFamily="34" charset="0"/>
                <a:ea typeface="DengXian" panose="02010600030101010101" pitchFamily="2" charset="-122"/>
                <a:cs typeface="Times New Roman" panose="02020603050405020304" pitchFamily="18" charset="0"/>
              </a:rPr>
              <a:t>Bickmore</a:t>
            </a:r>
            <a:r>
              <a:rPr lang="en-GB" sz="900" dirty="0">
                <a:effectLst/>
                <a:latin typeface="Calibri" panose="020F0502020204030204" pitchFamily="34" charset="0"/>
                <a:ea typeface="DengXian" panose="02010600030101010101" pitchFamily="2" charset="-122"/>
                <a:cs typeface="Times New Roman" panose="02020603050405020304" pitchFamily="18" charset="0"/>
              </a:rPr>
              <a:t>, 2002; </a:t>
            </a:r>
            <a:r>
              <a:rPr lang="en-GB" sz="900" dirty="0">
                <a:ea typeface="Calibri" panose="020F0502020204030204" pitchFamily="34" charset="0"/>
              </a:rPr>
              <a:t>Edwards, Leighton and </a:t>
            </a:r>
            <a:r>
              <a:rPr lang="en-GB" sz="900" dirty="0" err="1">
                <a:ea typeface="Calibri" panose="020F0502020204030204" pitchFamily="34" charset="0"/>
              </a:rPr>
              <a:t>Llewwllyn</a:t>
            </a:r>
            <a:r>
              <a:rPr lang="en-GB" sz="900" dirty="0">
                <a:ea typeface="Calibri" panose="020F0502020204030204" pitchFamily="34" charset="0"/>
              </a:rPr>
              <a:t>, 2006; DEFRA, 2007; Thomas </a:t>
            </a:r>
            <a:r>
              <a:rPr lang="en-GB" sz="900" i="1" dirty="0">
                <a:ea typeface="Calibri" panose="020F0502020204030204" pitchFamily="34" charset="0"/>
              </a:rPr>
              <a:t>et al</a:t>
            </a:r>
            <a:r>
              <a:rPr lang="en-GB" sz="900" dirty="0">
                <a:ea typeface="Calibri" panose="020F0502020204030204" pitchFamily="34" charset="0"/>
              </a:rPr>
              <a:t>, 2008; Coed Cymru, 2009;2017; </a:t>
            </a:r>
            <a:r>
              <a:rPr lang="en-GB" sz="900" dirty="0">
                <a:effectLst/>
                <a:ea typeface="Calibri" panose="020F0502020204030204" pitchFamily="34" charset="0"/>
              </a:rPr>
              <a:t>JNCC, 2019a;b; </a:t>
            </a:r>
            <a:r>
              <a:rPr lang="en-GB" sz="900" dirty="0">
                <a:ea typeface="Calibri" panose="020F0502020204030204" pitchFamily="34" charset="0"/>
              </a:rPr>
              <a:t>Staley </a:t>
            </a:r>
            <a:r>
              <a:rPr lang="en-GB" sz="900" i="1" dirty="0">
                <a:ea typeface="Calibri" panose="020F0502020204030204" pitchFamily="34" charset="0"/>
              </a:rPr>
              <a:t>et al.</a:t>
            </a:r>
            <a:r>
              <a:rPr lang="en-GB" sz="900" dirty="0">
                <a:ea typeface="Calibri" panose="020F0502020204030204" pitchFamily="34" charset="0"/>
              </a:rPr>
              <a:t>, 2013; </a:t>
            </a:r>
            <a:r>
              <a:rPr lang="en-GB" sz="900" dirty="0" err="1">
                <a:ea typeface="Calibri" panose="020F0502020204030204" pitchFamily="34" charset="0"/>
              </a:rPr>
              <a:t>WoodWise</a:t>
            </a:r>
            <a:r>
              <a:rPr lang="en-GB" sz="900" dirty="0">
                <a:effectLst/>
                <a:ea typeface="Calibri" panose="020F0502020204030204" pitchFamily="34" charset="0"/>
              </a:rPr>
              <a:t>, 2014</a:t>
            </a:r>
            <a:r>
              <a:rPr lang="en-GB" sz="900" dirty="0">
                <a:ea typeface="Calibri" panose="020F0502020204030204" pitchFamily="34" charset="0"/>
              </a:rPr>
              <a:t>; Woodland Trust, 2014; Crossland </a:t>
            </a:r>
            <a:r>
              <a:rPr lang="en-GB" sz="900" i="1" dirty="0">
                <a:ea typeface="Calibri" panose="020F0502020204030204" pitchFamily="34" charset="0"/>
              </a:rPr>
              <a:t>et al.</a:t>
            </a:r>
            <a:r>
              <a:rPr lang="en-GB" sz="900" dirty="0">
                <a:ea typeface="Calibri" panose="020F0502020204030204" pitchFamily="34" charset="0"/>
              </a:rPr>
              <a:t>, 2015; Wildlife Trust, 2015; 2021; </a:t>
            </a:r>
            <a:r>
              <a:rPr lang="en-GB" sz="900" dirty="0" err="1">
                <a:ea typeface="Calibri" panose="020F0502020204030204" pitchFamily="34" charset="0"/>
              </a:rPr>
              <a:t>Pasher</a:t>
            </a:r>
            <a:r>
              <a:rPr lang="en-GB" sz="900" dirty="0">
                <a:ea typeface="Calibri" panose="020F0502020204030204" pitchFamily="34" charset="0"/>
              </a:rPr>
              <a:t>, McGovern and </a:t>
            </a:r>
            <a:r>
              <a:rPr lang="en-GB" sz="900" dirty="0" err="1">
                <a:ea typeface="Calibri" panose="020F0502020204030204" pitchFamily="34" charset="0"/>
              </a:rPr>
              <a:t>Putinski</a:t>
            </a:r>
            <a:r>
              <a:rPr lang="en-GB" sz="900" dirty="0">
                <a:ea typeface="Calibri" panose="020F0502020204030204" pitchFamily="34" charset="0"/>
              </a:rPr>
              <a:t>, 2016; </a:t>
            </a:r>
            <a:r>
              <a:rPr lang="en-GB" sz="900" dirty="0">
                <a:effectLst/>
                <a:ea typeface="Calibri" panose="020F0502020204030204" pitchFamily="34" charset="0"/>
              </a:rPr>
              <a:t>Scholefield </a:t>
            </a:r>
            <a:r>
              <a:rPr lang="en-GB" sz="900" i="1" dirty="0">
                <a:effectLst/>
                <a:ea typeface="Calibri" panose="020F0502020204030204" pitchFamily="34" charset="0"/>
              </a:rPr>
              <a:t>et al.</a:t>
            </a:r>
            <a:r>
              <a:rPr lang="en-GB" sz="900" dirty="0">
                <a:effectLst/>
                <a:ea typeface="Calibri" panose="020F0502020204030204" pitchFamily="34" charset="0"/>
              </a:rPr>
              <a:t>, 2016;</a:t>
            </a:r>
            <a:r>
              <a:rPr lang="en-GB" sz="900" dirty="0">
                <a:ea typeface="Calibri" panose="020F0502020204030204" pitchFamily="34" charset="0"/>
              </a:rPr>
              <a:t> Graham </a:t>
            </a:r>
            <a:r>
              <a:rPr lang="en-GB" sz="900" i="1" dirty="0">
                <a:effectLst/>
                <a:ea typeface="Calibri" panose="020F0502020204030204" pitchFamily="34" charset="0"/>
              </a:rPr>
              <a:t>et al.</a:t>
            </a:r>
            <a:r>
              <a:rPr lang="en-GB" sz="900" dirty="0">
                <a:effectLst/>
                <a:ea typeface="Calibri" panose="020F0502020204030204" pitchFamily="34" charset="0"/>
              </a:rPr>
              <a:t>, 2018; Gov, 2019; </a:t>
            </a:r>
            <a:r>
              <a:rPr lang="en-GB" sz="900" dirty="0">
                <a:ea typeface="Calibri" panose="020F0502020204030204" pitchFamily="34" charset="0"/>
              </a:rPr>
              <a:t>Welsh Government, 2015; </a:t>
            </a:r>
            <a:r>
              <a:rPr lang="en-GB" sz="900" dirty="0">
                <a:effectLst/>
                <a:ea typeface="Calibri" panose="020F0502020204030204" pitchFamily="34" charset="0"/>
              </a:rPr>
              <a:t>What the Science Says, 2020;</a:t>
            </a:r>
            <a:r>
              <a:rPr lang="en-GB" sz="900" dirty="0">
                <a:ea typeface="Calibri" panose="020F0502020204030204" pitchFamily="34" charset="0"/>
              </a:rPr>
              <a:t> HedgeLink, 2021a;c;d; PTES, 2020; 2021b; Congreve, no date) </a:t>
            </a:r>
            <a:endParaRPr lang="en-GB" sz="900" dirty="0"/>
          </a:p>
        </p:txBody>
      </p:sp>
    </p:spTree>
    <p:extLst>
      <p:ext uri="{BB962C8B-B14F-4D97-AF65-F5344CB8AC3E}">
        <p14:creationId xmlns:p14="http://schemas.microsoft.com/office/powerpoint/2010/main" val="616376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61FDCDF-4EF9-4709-9AA8-41906D8C2903}"/>
              </a:ext>
            </a:extLst>
          </p:cNvPr>
          <p:cNvGrpSpPr/>
          <p:nvPr/>
        </p:nvGrpSpPr>
        <p:grpSpPr>
          <a:xfrm>
            <a:off x="390582" y="866271"/>
            <a:ext cx="11356918" cy="5763129"/>
            <a:chOff x="390582" y="866271"/>
            <a:chExt cx="11356918" cy="5763129"/>
          </a:xfrm>
        </p:grpSpPr>
        <p:pic>
          <p:nvPicPr>
            <p:cNvPr id="6" name="Picture 5">
              <a:extLst>
                <a:ext uri="{FF2B5EF4-FFF2-40B4-BE49-F238E27FC236}">
                  <a16:creationId xmlns:a16="http://schemas.microsoft.com/office/drawing/2014/main" id="{67B98A55-211E-4191-8B3B-4223C21D6716}"/>
                </a:ext>
              </a:extLst>
            </p:cNvPr>
            <p:cNvPicPr>
              <a:picLocks noChangeAspect="1"/>
            </p:cNvPicPr>
            <p:nvPr/>
          </p:nvPicPr>
          <p:blipFill rotWithShape="1">
            <a:blip r:embed="rId3"/>
            <a:srcRect l="13958" t="21739" r="8733" b="8518"/>
            <a:stretch/>
          </p:blipFill>
          <p:spPr>
            <a:xfrm>
              <a:off x="390582" y="866271"/>
              <a:ext cx="11356918" cy="5763129"/>
            </a:xfrm>
            <a:prstGeom prst="rect">
              <a:avLst/>
            </a:prstGeom>
          </p:spPr>
        </p:pic>
        <p:sp>
          <p:nvSpPr>
            <p:cNvPr id="7" name="TextBox 6">
              <a:extLst>
                <a:ext uri="{FF2B5EF4-FFF2-40B4-BE49-F238E27FC236}">
                  <a16:creationId xmlns:a16="http://schemas.microsoft.com/office/drawing/2014/main" id="{590E9C4F-1DC0-421A-B54F-B84E0143B3B9}"/>
                </a:ext>
              </a:extLst>
            </p:cNvPr>
            <p:cNvSpPr txBox="1"/>
            <p:nvPr/>
          </p:nvSpPr>
          <p:spPr>
            <a:xfrm>
              <a:off x="3060700" y="4507052"/>
              <a:ext cx="317716" cy="369332"/>
            </a:xfrm>
            <a:prstGeom prst="rect">
              <a:avLst/>
            </a:prstGeom>
            <a:noFill/>
          </p:spPr>
          <p:txBody>
            <a:bodyPr wrap="none" rtlCol="0">
              <a:spAutoFit/>
            </a:bodyPr>
            <a:lstStyle/>
            <a:p>
              <a:r>
                <a:rPr lang="en-GB" dirty="0"/>
                <a:t>A</a:t>
              </a:r>
            </a:p>
          </p:txBody>
        </p:sp>
        <p:sp>
          <p:nvSpPr>
            <p:cNvPr id="12" name="TextBox 11">
              <a:extLst>
                <a:ext uri="{FF2B5EF4-FFF2-40B4-BE49-F238E27FC236}">
                  <a16:creationId xmlns:a16="http://schemas.microsoft.com/office/drawing/2014/main" id="{75530EC4-FD2D-4847-9069-2E800096ECE6}"/>
                </a:ext>
              </a:extLst>
            </p:cNvPr>
            <p:cNvSpPr txBox="1"/>
            <p:nvPr/>
          </p:nvSpPr>
          <p:spPr>
            <a:xfrm>
              <a:off x="1892300" y="4628218"/>
              <a:ext cx="309700" cy="369332"/>
            </a:xfrm>
            <a:prstGeom prst="rect">
              <a:avLst/>
            </a:prstGeom>
            <a:noFill/>
          </p:spPr>
          <p:txBody>
            <a:bodyPr wrap="none" rtlCol="0">
              <a:spAutoFit/>
            </a:bodyPr>
            <a:lstStyle/>
            <a:p>
              <a:r>
                <a:rPr lang="en-GB" dirty="0"/>
                <a:t>B</a:t>
              </a:r>
            </a:p>
          </p:txBody>
        </p:sp>
        <p:sp>
          <p:nvSpPr>
            <p:cNvPr id="14" name="TextBox 13">
              <a:extLst>
                <a:ext uri="{FF2B5EF4-FFF2-40B4-BE49-F238E27FC236}">
                  <a16:creationId xmlns:a16="http://schemas.microsoft.com/office/drawing/2014/main" id="{13B4D191-FE07-4469-9E32-F263C635B3F0}"/>
                </a:ext>
              </a:extLst>
            </p:cNvPr>
            <p:cNvSpPr txBox="1"/>
            <p:nvPr/>
          </p:nvSpPr>
          <p:spPr>
            <a:xfrm>
              <a:off x="4211716" y="4347370"/>
              <a:ext cx="308098" cy="369332"/>
            </a:xfrm>
            <a:prstGeom prst="rect">
              <a:avLst/>
            </a:prstGeom>
            <a:noFill/>
          </p:spPr>
          <p:txBody>
            <a:bodyPr wrap="none" rtlCol="0">
              <a:spAutoFit/>
            </a:bodyPr>
            <a:lstStyle/>
            <a:p>
              <a:r>
                <a:rPr lang="en-GB" dirty="0"/>
                <a:t>C</a:t>
              </a:r>
            </a:p>
          </p:txBody>
        </p:sp>
      </p:grpSp>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3870514" y="-114316"/>
            <a:ext cx="4450971" cy="1325563"/>
          </a:xfrm>
        </p:spPr>
        <p:txBody>
          <a:bodyPr/>
          <a:lstStyle/>
          <a:p>
            <a:r>
              <a:rPr lang="en-GB" dirty="0"/>
              <a:t>Location: Gower</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9782" y="1096341"/>
            <a:ext cx="4110336" cy="2036968"/>
          </a:xfrm>
          <a:prstGeom prst="rect">
            <a:avLst/>
          </a:prstGeom>
          <a:solidFill>
            <a:schemeClr val="bg1">
              <a:alpha val="60000"/>
            </a:schemeClr>
          </a:solidFill>
        </p:spPr>
        <p:txBody>
          <a:bodyPr wrap="square">
            <a:spAutoFit/>
          </a:bodyPr>
          <a:lstStyle/>
          <a:p>
            <a:r>
              <a:rPr lang="en-GB" sz="1600" dirty="0"/>
              <a:t>Accessibility</a:t>
            </a:r>
          </a:p>
          <a:p>
            <a:r>
              <a:rPr lang="en-GB" sz="1600" dirty="0"/>
              <a:t>Area of Outstanding Natural Beauty</a:t>
            </a:r>
          </a:p>
          <a:p>
            <a:r>
              <a:rPr lang="en-GB" sz="1600" dirty="0"/>
              <a:t>Sites offered a range</a:t>
            </a:r>
          </a:p>
          <a:p>
            <a:pPr lvl="1"/>
            <a:r>
              <a:rPr lang="en-GB" sz="1200" dirty="0"/>
              <a:t>Site A –Sheep/arable enrolled in Glastir</a:t>
            </a:r>
          </a:p>
          <a:p>
            <a:pPr lvl="1"/>
            <a:r>
              <a:rPr lang="en-GB" sz="1200" dirty="0"/>
              <a:t>Site B -historical agricultural landscape, National Trust</a:t>
            </a:r>
          </a:p>
          <a:p>
            <a:pPr lvl="1"/>
            <a:r>
              <a:rPr lang="en-GB" sz="1200" dirty="0"/>
              <a:t>Site C –Sheep/cattle/arable not on any incentive scheme</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16" name="TextBox 15">
            <a:extLst>
              <a:ext uri="{FF2B5EF4-FFF2-40B4-BE49-F238E27FC236}">
                <a16:creationId xmlns:a16="http://schemas.microsoft.com/office/drawing/2014/main" id="{9A3DD0E1-978A-465F-B331-E94DA66C3401}"/>
              </a:ext>
            </a:extLst>
          </p:cNvPr>
          <p:cNvSpPr txBox="1"/>
          <p:nvPr/>
        </p:nvSpPr>
        <p:spPr>
          <a:xfrm>
            <a:off x="9688286" y="6576267"/>
            <a:ext cx="2198403" cy="307777"/>
          </a:xfrm>
          <a:prstGeom prst="rect">
            <a:avLst/>
          </a:prstGeom>
          <a:noFill/>
        </p:spPr>
        <p:txBody>
          <a:bodyPr wrap="square" rtlCol="0">
            <a:spAutoFit/>
          </a:bodyPr>
          <a:lstStyle/>
          <a:p>
            <a:pPr algn="r"/>
            <a:r>
              <a:rPr lang="en-GB" sz="1400" dirty="0">
                <a:latin typeface="Century Schoolbook" panose="02040604050505020304" pitchFamily="18" charset="0"/>
              </a:rPr>
              <a:t>(Google Earth, 2022)</a:t>
            </a:r>
          </a:p>
        </p:txBody>
      </p:sp>
    </p:spTree>
    <p:extLst>
      <p:ext uri="{BB962C8B-B14F-4D97-AF65-F5344CB8AC3E}">
        <p14:creationId xmlns:p14="http://schemas.microsoft.com/office/powerpoint/2010/main" val="2820310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20085D-D558-4C82-8A65-A804E6430DB7}"/>
              </a:ext>
            </a:extLst>
          </p:cNvPr>
          <p:cNvSpPr>
            <a:spLocks noGrp="1"/>
          </p:cNvSpPr>
          <p:nvPr>
            <p:ph idx="1"/>
          </p:nvPr>
        </p:nvSpPr>
        <p:spPr/>
        <p:txBody>
          <a:bodyPr/>
          <a:lstStyle/>
          <a:p>
            <a:endParaRPr lang="en-GB"/>
          </a:p>
        </p:txBody>
      </p:sp>
      <p:pic>
        <p:nvPicPr>
          <p:cNvPr id="4" name="Picture 3" descr="Chart&#10;&#10;Description automatically generated">
            <a:extLst>
              <a:ext uri="{FF2B5EF4-FFF2-40B4-BE49-F238E27FC236}">
                <a16:creationId xmlns:a16="http://schemas.microsoft.com/office/drawing/2014/main" id="{FC8B5224-36F9-43E7-9B7D-12A81D1F720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61799" y="1623811"/>
            <a:ext cx="4090123" cy="4083451"/>
          </a:xfrm>
          <a:prstGeom prst="rect">
            <a:avLst/>
          </a:prstGeom>
          <a:noFill/>
          <a:ln>
            <a:noFill/>
          </a:ln>
        </p:spPr>
      </p:pic>
      <p:pic>
        <p:nvPicPr>
          <p:cNvPr id="6" name="Picture 5">
            <a:extLst>
              <a:ext uri="{FF2B5EF4-FFF2-40B4-BE49-F238E27FC236}">
                <a16:creationId xmlns:a16="http://schemas.microsoft.com/office/drawing/2014/main" id="{89D3B33F-024C-4EB3-8E6D-E896EF257CA5}"/>
              </a:ext>
            </a:extLst>
          </p:cNvPr>
          <p:cNvPicPr>
            <a:picLocks noChangeAspect="1"/>
          </p:cNvPicPr>
          <p:nvPr/>
        </p:nvPicPr>
        <p:blipFill rotWithShape="1">
          <a:blip r:embed="rId4"/>
          <a:srcRect l="28333" t="13889" r="29223" b="11296"/>
          <a:stretch/>
        </p:blipFill>
        <p:spPr>
          <a:xfrm>
            <a:off x="6108700" y="673100"/>
            <a:ext cx="6036116" cy="5984875"/>
          </a:xfrm>
          <a:prstGeom prst="rect">
            <a:avLst/>
          </a:prstGeom>
        </p:spPr>
      </p:pic>
      <p:sp>
        <p:nvSpPr>
          <p:cNvPr id="7" name="Title 1">
            <a:extLst>
              <a:ext uri="{FF2B5EF4-FFF2-40B4-BE49-F238E27FC236}">
                <a16:creationId xmlns:a16="http://schemas.microsoft.com/office/drawing/2014/main" id="{340B879A-7576-4F6B-A824-3010F6FB4918}"/>
              </a:ext>
            </a:extLst>
          </p:cNvPr>
          <p:cNvSpPr txBox="1">
            <a:spLocks/>
          </p:cNvSpPr>
          <p:nvPr/>
        </p:nvSpPr>
        <p:spPr>
          <a:xfrm>
            <a:off x="0" y="298248"/>
            <a:ext cx="599465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Sampling Protocol</a:t>
            </a:r>
          </a:p>
        </p:txBody>
      </p:sp>
      <p:sp>
        <p:nvSpPr>
          <p:cNvPr id="8" name="Title 1">
            <a:extLst>
              <a:ext uri="{FF2B5EF4-FFF2-40B4-BE49-F238E27FC236}">
                <a16:creationId xmlns:a16="http://schemas.microsoft.com/office/drawing/2014/main" id="{9D97096A-DB06-43DA-B7F1-CDCFF8418C13}"/>
              </a:ext>
            </a:extLst>
          </p:cNvPr>
          <p:cNvSpPr txBox="1">
            <a:spLocks/>
          </p:cNvSpPr>
          <p:nvPr/>
        </p:nvSpPr>
        <p:spPr>
          <a:xfrm>
            <a:off x="6068686"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A</a:t>
            </a:r>
          </a:p>
        </p:txBody>
      </p:sp>
      <p:sp>
        <p:nvSpPr>
          <p:cNvPr id="11" name="TextBox 10">
            <a:extLst>
              <a:ext uri="{FF2B5EF4-FFF2-40B4-BE49-F238E27FC236}">
                <a16:creationId xmlns:a16="http://schemas.microsoft.com/office/drawing/2014/main" id="{AEB104A1-6C0C-40E8-8BF5-2231FBED3B87}"/>
              </a:ext>
            </a:extLst>
          </p:cNvPr>
          <p:cNvSpPr txBox="1"/>
          <p:nvPr/>
        </p:nvSpPr>
        <p:spPr>
          <a:xfrm>
            <a:off x="6123316" y="6618211"/>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sp>
        <p:nvSpPr>
          <p:cNvPr id="13" name="TextBox 12">
            <a:extLst>
              <a:ext uri="{FF2B5EF4-FFF2-40B4-BE49-F238E27FC236}">
                <a16:creationId xmlns:a16="http://schemas.microsoft.com/office/drawing/2014/main" id="{10AE8EF5-1088-4F46-BB8D-A51E9D1DF635}"/>
              </a:ext>
            </a:extLst>
          </p:cNvPr>
          <p:cNvSpPr txBox="1"/>
          <p:nvPr/>
        </p:nvSpPr>
        <p:spPr>
          <a:xfrm>
            <a:off x="-932951" y="5768941"/>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(DEFRA, 2007)</a:t>
            </a:r>
          </a:p>
        </p:txBody>
      </p:sp>
    </p:spTree>
    <p:extLst>
      <p:ext uri="{BB962C8B-B14F-4D97-AF65-F5344CB8AC3E}">
        <p14:creationId xmlns:p14="http://schemas.microsoft.com/office/powerpoint/2010/main" val="2181813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C46A93-2194-49D3-B2B4-1C5E01034D36}"/>
              </a:ext>
            </a:extLst>
          </p:cNvPr>
          <p:cNvPicPr>
            <a:picLocks noChangeAspect="1"/>
          </p:cNvPicPr>
          <p:nvPr/>
        </p:nvPicPr>
        <p:blipFill rotWithShape="1">
          <a:blip r:embed="rId3"/>
          <a:srcRect l="28646" t="33519" r="29375" b="34445"/>
          <a:stretch/>
        </p:blipFill>
        <p:spPr>
          <a:xfrm>
            <a:off x="118944" y="700657"/>
            <a:ext cx="5911854" cy="2537843"/>
          </a:xfrm>
          <a:prstGeom prst="rect">
            <a:avLst/>
          </a:prstGeom>
        </p:spPr>
      </p:pic>
      <p:sp>
        <p:nvSpPr>
          <p:cNvPr id="16" name="Title 1">
            <a:extLst>
              <a:ext uri="{FF2B5EF4-FFF2-40B4-BE49-F238E27FC236}">
                <a16:creationId xmlns:a16="http://schemas.microsoft.com/office/drawing/2014/main" id="{928CAFC2-A28B-464D-8F1D-651DB7AEBAD7}"/>
              </a:ext>
            </a:extLst>
          </p:cNvPr>
          <p:cNvSpPr txBox="1">
            <a:spLocks/>
          </p:cNvSpPr>
          <p:nvPr/>
        </p:nvSpPr>
        <p:spPr>
          <a:xfrm>
            <a:off x="6068686"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C</a:t>
            </a:r>
          </a:p>
        </p:txBody>
      </p:sp>
      <p:sp>
        <p:nvSpPr>
          <p:cNvPr id="17" name="Title 1">
            <a:extLst>
              <a:ext uri="{FF2B5EF4-FFF2-40B4-BE49-F238E27FC236}">
                <a16:creationId xmlns:a16="http://schemas.microsoft.com/office/drawing/2014/main" id="{BE718873-2AE3-4220-A0B6-98C6F0EA21E2}"/>
              </a:ext>
            </a:extLst>
          </p:cNvPr>
          <p:cNvSpPr txBox="1">
            <a:spLocks/>
          </p:cNvSpPr>
          <p:nvPr/>
        </p:nvSpPr>
        <p:spPr>
          <a:xfrm>
            <a:off x="152400"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B</a:t>
            </a:r>
          </a:p>
        </p:txBody>
      </p:sp>
      <p:sp>
        <p:nvSpPr>
          <p:cNvPr id="19" name="TextBox 18">
            <a:extLst>
              <a:ext uri="{FF2B5EF4-FFF2-40B4-BE49-F238E27FC236}">
                <a16:creationId xmlns:a16="http://schemas.microsoft.com/office/drawing/2014/main" id="{850E069E-10D5-4D69-8BF9-9206946AE394}"/>
              </a:ext>
            </a:extLst>
          </p:cNvPr>
          <p:cNvSpPr txBox="1"/>
          <p:nvPr/>
        </p:nvSpPr>
        <p:spPr>
          <a:xfrm>
            <a:off x="27682" y="3840561"/>
            <a:ext cx="6094378" cy="2031325"/>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Outer Yellow grid is equal to approximately 1km</a:t>
            </a:r>
            <a:r>
              <a:rPr lang="en-GB" sz="1800" baseline="30000" dirty="0">
                <a:effectLst/>
                <a:latin typeface="Times New Roman" panose="02020603050405020304" pitchFamily="18" charset="0"/>
                <a:ea typeface="Calibri" panose="020F0502020204030204" pitchFamily="34" charset="0"/>
              </a:rPr>
              <a:t>2</a:t>
            </a:r>
            <a:r>
              <a:rPr lang="en-GB" sz="1800" dirty="0">
                <a:effectLst/>
                <a:latin typeface="Times New Roman" panose="02020603050405020304" pitchFamily="18" charset="0"/>
                <a:ea typeface="Calibri" panose="020F0502020204030204" pitchFamily="34" charset="0"/>
              </a:rPr>
              <a:t> with each individual square equal to 333.33 metres</a:t>
            </a:r>
          </a:p>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Red Line represents the approximate site/property boundary Blue dots represent the centre of each grid square </a:t>
            </a:r>
          </a:p>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Blue line directs to the nearest hedgerow on the site boundary</a:t>
            </a:r>
          </a:p>
          <a:p>
            <a:pPr marL="285750" indent="-285750">
              <a:buFont typeface="Arial" panose="020B0604020202020204" pitchFamily="34" charset="0"/>
              <a:buChar char="•"/>
            </a:pPr>
            <a:r>
              <a:rPr lang="en-GB" dirty="0">
                <a:latin typeface="Times New Roman" panose="02020603050405020304" pitchFamily="18" charset="0"/>
              </a:rPr>
              <a:t>Red X is not included in survey field</a:t>
            </a:r>
            <a:endParaRPr lang="en-GB" dirty="0"/>
          </a:p>
        </p:txBody>
      </p:sp>
      <p:sp>
        <p:nvSpPr>
          <p:cNvPr id="23" name="TextBox 22">
            <a:extLst>
              <a:ext uri="{FF2B5EF4-FFF2-40B4-BE49-F238E27FC236}">
                <a16:creationId xmlns:a16="http://schemas.microsoft.com/office/drawing/2014/main" id="{E4B688D7-CAAF-435D-B9BC-83F08B518991}"/>
              </a:ext>
            </a:extLst>
          </p:cNvPr>
          <p:cNvSpPr txBox="1"/>
          <p:nvPr/>
        </p:nvSpPr>
        <p:spPr>
          <a:xfrm>
            <a:off x="6123316" y="6618211"/>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sp>
        <p:nvSpPr>
          <p:cNvPr id="24" name="TextBox 23">
            <a:extLst>
              <a:ext uri="{FF2B5EF4-FFF2-40B4-BE49-F238E27FC236}">
                <a16:creationId xmlns:a16="http://schemas.microsoft.com/office/drawing/2014/main" id="{6DB22B1A-DD5A-4E20-A6F5-E66AACDF48EF}"/>
              </a:ext>
            </a:extLst>
          </p:cNvPr>
          <p:cNvSpPr txBox="1"/>
          <p:nvPr/>
        </p:nvSpPr>
        <p:spPr>
          <a:xfrm>
            <a:off x="0" y="3191257"/>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pic>
        <p:nvPicPr>
          <p:cNvPr id="26" name="Picture 25">
            <a:extLst>
              <a:ext uri="{FF2B5EF4-FFF2-40B4-BE49-F238E27FC236}">
                <a16:creationId xmlns:a16="http://schemas.microsoft.com/office/drawing/2014/main" id="{83B416F7-47F9-4C04-88CE-36B834DBF950}"/>
              </a:ext>
            </a:extLst>
          </p:cNvPr>
          <p:cNvPicPr>
            <a:picLocks noChangeAspect="1"/>
          </p:cNvPicPr>
          <p:nvPr/>
        </p:nvPicPr>
        <p:blipFill rotWithShape="1">
          <a:blip r:embed="rId4"/>
          <a:srcRect l="30146" t="14274" r="31408" b="17560"/>
          <a:stretch/>
        </p:blipFill>
        <p:spPr>
          <a:xfrm>
            <a:off x="6094520" y="705033"/>
            <a:ext cx="5928968" cy="5913178"/>
          </a:xfrm>
          <a:prstGeom prst="rect">
            <a:avLst/>
          </a:prstGeom>
        </p:spPr>
      </p:pic>
    </p:spTree>
    <p:extLst>
      <p:ext uri="{BB962C8B-B14F-4D97-AF65-F5344CB8AC3E}">
        <p14:creationId xmlns:p14="http://schemas.microsoft.com/office/powerpoint/2010/main" val="3713433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1FB78A26-24A2-4D4E-B17B-22D846456EBA}"/>
              </a:ext>
            </a:extLst>
          </p:cNvPr>
          <p:cNvPicPr>
            <a:picLocks noChangeAspect="1"/>
          </p:cNvPicPr>
          <p:nvPr/>
        </p:nvPicPr>
        <p:blipFill rotWithShape="1">
          <a:blip r:embed="rId3"/>
          <a:srcRect l="29973" t="41746" r="30933" b="41587"/>
          <a:stretch/>
        </p:blipFill>
        <p:spPr>
          <a:xfrm>
            <a:off x="83390" y="1067855"/>
            <a:ext cx="6569234" cy="1575409"/>
          </a:xfrm>
          <a:prstGeom prst="rect">
            <a:avLst/>
          </a:prstGeom>
        </p:spPr>
      </p:pic>
      <p:pic>
        <p:nvPicPr>
          <p:cNvPr id="7" name="Picture 6" descr="A picture containing grass, outdoor, field, green&#10;&#10;Description automatically generated">
            <a:extLst>
              <a:ext uri="{FF2B5EF4-FFF2-40B4-BE49-F238E27FC236}">
                <a16:creationId xmlns:a16="http://schemas.microsoft.com/office/drawing/2014/main" id="{7440A0F8-7BCF-4987-A1C8-D169BD515FFB}"/>
              </a:ext>
            </a:extLst>
          </p:cNvPr>
          <p:cNvPicPr>
            <a:picLocks noChangeAspect="1"/>
          </p:cNvPicPr>
          <p:nvPr/>
        </p:nvPicPr>
        <p:blipFill rotWithShape="1">
          <a:blip r:embed="rId4">
            <a:extLst>
              <a:ext uri="{28A0092B-C50C-407E-A947-70E740481C1C}">
                <a14:useLocalDpi xmlns:a14="http://schemas.microsoft.com/office/drawing/2010/main" val="0"/>
              </a:ext>
            </a:extLst>
          </a:blip>
          <a:srcRect l="12890" t="10511" r="12499" b="26059"/>
          <a:stretch/>
        </p:blipFill>
        <p:spPr>
          <a:xfrm>
            <a:off x="316647" y="2743193"/>
            <a:ext cx="6259773" cy="2993570"/>
          </a:xfrm>
          <a:prstGeom prst="rect">
            <a:avLst/>
          </a:prstGeo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65720"/>
            <a:ext cx="4450971" cy="1325563"/>
          </a:xfrm>
        </p:spPr>
        <p:txBody>
          <a:bodyPr/>
          <a:lstStyle/>
          <a:p>
            <a:r>
              <a:rPr lang="en-GB" dirty="0"/>
              <a:t>Results &amp; Findings</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1314" y="1088444"/>
            <a:ext cx="4434037" cy="5354799"/>
          </a:xfrm>
          <a:prstGeom prst="rect">
            <a:avLst/>
          </a:prstGeom>
          <a:noFill/>
        </p:spPr>
        <p:txBody>
          <a:bodyPr wrap="square">
            <a:spAutoFit/>
          </a:bodyPr>
          <a:lstStyle/>
          <a:p>
            <a:r>
              <a:rPr lang="en-GB" sz="1600" dirty="0"/>
              <a:t>Aerial</a:t>
            </a:r>
          </a:p>
          <a:p>
            <a:pPr lvl="1"/>
            <a:r>
              <a:rPr lang="en-GB" sz="1200" dirty="0"/>
              <a:t>Valuable for identifying certain aspects of a hedgerow 50% accuracy compared to ground</a:t>
            </a:r>
            <a:endParaRPr lang="en-GB" sz="800" dirty="0"/>
          </a:p>
          <a:p>
            <a:r>
              <a:rPr lang="en-GB" sz="1600" dirty="0"/>
              <a:t>Drone </a:t>
            </a:r>
          </a:p>
          <a:p>
            <a:pPr lvl="1"/>
            <a:r>
              <a:rPr lang="en-GB" sz="1200" dirty="0"/>
              <a:t>Reliability is likely to improve with quality of the drone used &amp; operator experience. 83.3% accuracy compared to ground</a:t>
            </a:r>
          </a:p>
          <a:p>
            <a:r>
              <a:rPr lang="en-GB" sz="1600" dirty="0"/>
              <a:t>Ground</a:t>
            </a:r>
          </a:p>
          <a:p>
            <a:pPr lvl="1"/>
            <a:r>
              <a:rPr lang="en-GB" sz="1200" dirty="0"/>
              <a:t>Sets the base line for a accurate comparison of methods. 100% accurate</a:t>
            </a:r>
          </a:p>
          <a:p>
            <a:r>
              <a:rPr lang="en-GB" sz="1600" dirty="0"/>
              <a:t>Hedgerow Features Investigated</a:t>
            </a:r>
          </a:p>
          <a:p>
            <a:pPr lvl="1"/>
            <a:r>
              <a:rPr lang="en-GB" sz="1200" dirty="0"/>
              <a:t>Based on what key hedgerow features can be identified from aerial imagery</a:t>
            </a:r>
          </a:p>
          <a:p>
            <a:r>
              <a:rPr lang="en-GB" sz="1600" dirty="0"/>
              <a:t>Rapid Survey Method</a:t>
            </a:r>
          </a:p>
          <a:p>
            <a:pPr lvl="1"/>
            <a:r>
              <a:rPr lang="en-GB" sz="1200" dirty="0"/>
              <a:t>Traffic Light System reliable and valuable for representing hedgerow condition grade data</a:t>
            </a:r>
          </a:p>
          <a:p>
            <a:r>
              <a:rPr lang="en-GB" sz="1600" dirty="0"/>
              <a:t>Industry standard verses Expert Opinion</a:t>
            </a:r>
          </a:p>
          <a:p>
            <a:pPr lvl="1"/>
            <a:r>
              <a:rPr lang="en-GB" sz="1200" dirty="0"/>
              <a:t>Validation of developed survey method. Expert helped to define parameter based on DEFRA guidelines</a:t>
            </a:r>
          </a:p>
          <a:p>
            <a:r>
              <a:rPr lang="en-GB" sz="1600" dirty="0"/>
              <a:t>Focus for Policy</a:t>
            </a:r>
          </a:p>
          <a:p>
            <a:pPr lvl="1"/>
            <a:r>
              <a:rPr lang="en-GB" sz="1200" dirty="0"/>
              <a:t>Identifying limitations within UK Legislation and Incentives and offer potential solutions</a:t>
            </a: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27534" y="545384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60550" y="544726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33" name="TextBox 32">
            <a:extLst>
              <a:ext uri="{FF2B5EF4-FFF2-40B4-BE49-F238E27FC236}">
                <a16:creationId xmlns:a16="http://schemas.microsoft.com/office/drawing/2014/main" id="{FDC9FF9C-2F0D-4982-8D7A-3BBE65763F4E}"/>
              </a:ext>
            </a:extLst>
          </p:cNvPr>
          <p:cNvSpPr txBox="1"/>
          <p:nvPr/>
        </p:nvSpPr>
        <p:spPr>
          <a:xfrm>
            <a:off x="76202" y="603641"/>
            <a:ext cx="6576420" cy="338554"/>
          </a:xfrm>
          <a:prstGeom prst="rect">
            <a:avLst/>
          </a:prstGeom>
          <a:noFill/>
        </p:spPr>
        <p:txBody>
          <a:bodyPr wrap="square">
            <a:spAutoFit/>
          </a:bodyPr>
          <a:lstStyle/>
          <a:p>
            <a:pPr algn="ctr"/>
            <a:r>
              <a:rPr lang="en-GB" sz="1600" b="1" dirty="0">
                <a:effectLst/>
                <a:latin typeface="Times New Roman" panose="02020603050405020304" pitchFamily="18" charset="0"/>
                <a:ea typeface="Calibri" panose="020F0502020204030204" pitchFamily="34" charset="0"/>
              </a:rPr>
              <a:t>Hedgerow Condition Grading Summary</a:t>
            </a:r>
            <a:r>
              <a:rPr lang="en-GB" sz="1600" dirty="0">
                <a:effectLst/>
                <a:latin typeface="Times New Roman" panose="02020603050405020304" pitchFamily="18" charset="0"/>
                <a:ea typeface="Calibri" panose="020F0502020204030204" pitchFamily="34" charset="0"/>
              </a:rPr>
              <a:t> </a:t>
            </a:r>
            <a:endParaRPr lang="en-GB" sz="1600" dirty="0"/>
          </a:p>
        </p:txBody>
      </p:sp>
      <p:sp>
        <p:nvSpPr>
          <p:cNvPr id="13" name="TextBox 12">
            <a:extLst>
              <a:ext uri="{FF2B5EF4-FFF2-40B4-BE49-F238E27FC236}">
                <a16:creationId xmlns:a16="http://schemas.microsoft.com/office/drawing/2014/main" id="{C889C044-D3FF-4AC9-9163-6DC4BDBE7DBD}"/>
              </a:ext>
            </a:extLst>
          </p:cNvPr>
          <p:cNvSpPr txBox="1"/>
          <p:nvPr/>
        </p:nvSpPr>
        <p:spPr>
          <a:xfrm>
            <a:off x="0" y="6488668"/>
            <a:ext cx="12191999" cy="369332"/>
          </a:xfrm>
          <a:prstGeom prst="rect">
            <a:avLst/>
          </a:prstGeom>
          <a:noFill/>
        </p:spPr>
        <p:txBody>
          <a:bodyPr wrap="square">
            <a:spAutoFit/>
          </a:bodyPr>
          <a:lstStyle/>
          <a:p>
            <a:r>
              <a:rPr lang="en-GB" sz="900" dirty="0">
                <a:effectLst/>
                <a:ea typeface="Calibri" panose="020F0502020204030204" pitchFamily="34" charset="0"/>
              </a:rPr>
              <a:t>(Pollard, Hooper, and Moore, 1974;</a:t>
            </a:r>
            <a:r>
              <a:rPr lang="en-GB" sz="900" dirty="0">
                <a:ea typeface="Calibri" panose="020F0502020204030204" pitchFamily="34" charset="0"/>
              </a:rPr>
              <a:t> </a:t>
            </a:r>
            <a:r>
              <a:rPr lang="en-GB" sz="900" dirty="0" err="1">
                <a:effectLst/>
                <a:latin typeface="Calibri" panose="020F0502020204030204" pitchFamily="34" charset="0"/>
                <a:ea typeface="DengXian" panose="02010600030101010101" pitchFamily="2" charset="-122"/>
                <a:cs typeface="Times New Roman" panose="02020603050405020304" pitchFamily="18" charset="0"/>
              </a:rPr>
              <a:t>Bickmore</a:t>
            </a:r>
            <a:r>
              <a:rPr lang="en-GB" sz="900" dirty="0">
                <a:effectLst/>
                <a:latin typeface="Calibri" panose="020F0502020204030204" pitchFamily="34" charset="0"/>
                <a:ea typeface="DengXian" panose="02010600030101010101" pitchFamily="2" charset="-122"/>
                <a:cs typeface="Times New Roman" panose="02020603050405020304" pitchFamily="18" charset="0"/>
              </a:rPr>
              <a:t>, 2002; </a:t>
            </a:r>
            <a:r>
              <a:rPr lang="en-GB" sz="900" dirty="0">
                <a:ea typeface="Calibri" panose="020F0502020204030204" pitchFamily="34" charset="0"/>
              </a:rPr>
              <a:t>Edwards, Leighton and </a:t>
            </a:r>
            <a:r>
              <a:rPr lang="en-GB" sz="900" dirty="0" err="1">
                <a:ea typeface="Calibri" panose="020F0502020204030204" pitchFamily="34" charset="0"/>
              </a:rPr>
              <a:t>Llewwllyn</a:t>
            </a:r>
            <a:r>
              <a:rPr lang="en-GB" sz="900" dirty="0">
                <a:ea typeface="Calibri" panose="020F0502020204030204" pitchFamily="34" charset="0"/>
              </a:rPr>
              <a:t>, 2006; DEFRA, 2007; Thomas </a:t>
            </a:r>
            <a:r>
              <a:rPr lang="en-GB" sz="900" i="1" dirty="0">
                <a:ea typeface="Calibri" panose="020F0502020204030204" pitchFamily="34" charset="0"/>
              </a:rPr>
              <a:t>et al</a:t>
            </a:r>
            <a:r>
              <a:rPr lang="en-GB" sz="900" dirty="0">
                <a:ea typeface="Calibri" panose="020F0502020204030204" pitchFamily="34" charset="0"/>
              </a:rPr>
              <a:t>, 2008; Coed Cymru, 2009;2017; </a:t>
            </a:r>
            <a:r>
              <a:rPr lang="en-GB" sz="900" dirty="0">
                <a:effectLst/>
                <a:ea typeface="Calibri" panose="020F0502020204030204" pitchFamily="34" charset="0"/>
              </a:rPr>
              <a:t>JNCC, 2019a;b; </a:t>
            </a:r>
            <a:r>
              <a:rPr lang="en-GB" sz="900" dirty="0">
                <a:ea typeface="Calibri" panose="020F0502020204030204" pitchFamily="34" charset="0"/>
              </a:rPr>
              <a:t>Staley </a:t>
            </a:r>
            <a:r>
              <a:rPr lang="en-GB" sz="900" i="1" dirty="0">
                <a:ea typeface="Calibri" panose="020F0502020204030204" pitchFamily="34" charset="0"/>
              </a:rPr>
              <a:t>et al.</a:t>
            </a:r>
            <a:r>
              <a:rPr lang="en-GB" sz="900" dirty="0">
                <a:ea typeface="Calibri" panose="020F0502020204030204" pitchFamily="34" charset="0"/>
              </a:rPr>
              <a:t>, 2013; </a:t>
            </a:r>
            <a:r>
              <a:rPr lang="en-GB" sz="900" dirty="0" err="1">
                <a:ea typeface="Calibri" panose="020F0502020204030204" pitchFamily="34" charset="0"/>
              </a:rPr>
              <a:t>WoodWise</a:t>
            </a:r>
            <a:r>
              <a:rPr lang="en-GB" sz="900" dirty="0">
                <a:effectLst/>
                <a:ea typeface="Calibri" panose="020F0502020204030204" pitchFamily="34" charset="0"/>
              </a:rPr>
              <a:t>, 2014</a:t>
            </a:r>
            <a:r>
              <a:rPr lang="en-GB" sz="900" dirty="0">
                <a:ea typeface="Calibri" panose="020F0502020204030204" pitchFamily="34" charset="0"/>
              </a:rPr>
              <a:t>; Woodland Trust, 2014; Crossland </a:t>
            </a:r>
            <a:r>
              <a:rPr lang="en-GB" sz="900" i="1" dirty="0">
                <a:ea typeface="Calibri" panose="020F0502020204030204" pitchFamily="34" charset="0"/>
              </a:rPr>
              <a:t>et al.</a:t>
            </a:r>
            <a:r>
              <a:rPr lang="en-GB" sz="900" dirty="0">
                <a:ea typeface="Calibri" panose="020F0502020204030204" pitchFamily="34" charset="0"/>
              </a:rPr>
              <a:t>, 2015; Wildlife Trust, 2015; 2021; </a:t>
            </a:r>
            <a:r>
              <a:rPr lang="en-GB" sz="900" dirty="0" err="1">
                <a:ea typeface="Calibri" panose="020F0502020204030204" pitchFamily="34" charset="0"/>
              </a:rPr>
              <a:t>Pasher</a:t>
            </a:r>
            <a:r>
              <a:rPr lang="en-GB" sz="900" dirty="0">
                <a:ea typeface="Calibri" panose="020F0502020204030204" pitchFamily="34" charset="0"/>
              </a:rPr>
              <a:t>, McGovern and </a:t>
            </a:r>
            <a:r>
              <a:rPr lang="en-GB" sz="900" dirty="0" err="1">
                <a:ea typeface="Calibri" panose="020F0502020204030204" pitchFamily="34" charset="0"/>
              </a:rPr>
              <a:t>Putinski</a:t>
            </a:r>
            <a:r>
              <a:rPr lang="en-GB" sz="900" dirty="0">
                <a:ea typeface="Calibri" panose="020F0502020204030204" pitchFamily="34" charset="0"/>
              </a:rPr>
              <a:t>, 2016; </a:t>
            </a:r>
            <a:r>
              <a:rPr lang="en-GB" sz="900" dirty="0">
                <a:effectLst/>
                <a:ea typeface="Calibri" panose="020F0502020204030204" pitchFamily="34" charset="0"/>
              </a:rPr>
              <a:t>Scholefield </a:t>
            </a:r>
            <a:r>
              <a:rPr lang="en-GB" sz="900" i="1" dirty="0">
                <a:effectLst/>
                <a:ea typeface="Calibri" panose="020F0502020204030204" pitchFamily="34" charset="0"/>
              </a:rPr>
              <a:t>et al.</a:t>
            </a:r>
            <a:r>
              <a:rPr lang="en-GB" sz="900" dirty="0">
                <a:effectLst/>
                <a:ea typeface="Calibri" panose="020F0502020204030204" pitchFamily="34" charset="0"/>
              </a:rPr>
              <a:t>, 2016;</a:t>
            </a:r>
            <a:r>
              <a:rPr lang="en-GB" sz="900" dirty="0">
                <a:ea typeface="Calibri" panose="020F0502020204030204" pitchFamily="34" charset="0"/>
              </a:rPr>
              <a:t> Graham </a:t>
            </a:r>
            <a:r>
              <a:rPr lang="en-GB" sz="900" i="1" dirty="0">
                <a:effectLst/>
                <a:ea typeface="Calibri" panose="020F0502020204030204" pitchFamily="34" charset="0"/>
              </a:rPr>
              <a:t>et al.</a:t>
            </a:r>
            <a:r>
              <a:rPr lang="en-GB" sz="900" dirty="0">
                <a:effectLst/>
                <a:ea typeface="Calibri" panose="020F0502020204030204" pitchFamily="34" charset="0"/>
              </a:rPr>
              <a:t>, 2018; Gov, 2019; </a:t>
            </a:r>
            <a:r>
              <a:rPr lang="en-GB" sz="900" dirty="0">
                <a:ea typeface="Calibri" panose="020F0502020204030204" pitchFamily="34" charset="0"/>
              </a:rPr>
              <a:t>Welsh Government, 2015; </a:t>
            </a:r>
            <a:r>
              <a:rPr lang="en-GB" sz="900" dirty="0">
                <a:effectLst/>
                <a:ea typeface="Calibri" panose="020F0502020204030204" pitchFamily="34" charset="0"/>
              </a:rPr>
              <a:t>What the Science Says, 2020;</a:t>
            </a:r>
            <a:r>
              <a:rPr lang="en-GB" sz="900" dirty="0">
                <a:ea typeface="Calibri" panose="020F0502020204030204" pitchFamily="34" charset="0"/>
              </a:rPr>
              <a:t> HedgeLink, 2021a;c;d; PTES, 2020; 2021b; Congreve, no date) </a:t>
            </a:r>
            <a:endParaRPr lang="en-GB" sz="900" dirty="0"/>
          </a:p>
        </p:txBody>
      </p:sp>
    </p:spTree>
    <p:extLst>
      <p:ext uri="{BB962C8B-B14F-4D97-AF65-F5344CB8AC3E}">
        <p14:creationId xmlns:p14="http://schemas.microsoft.com/office/powerpoint/2010/main" val="544183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86B9-725E-40C0-9B20-D2996B5B778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645AA79-7CE8-4DAE-911C-ED061F98517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128A2FA-817F-430F-A20B-70C7A9B8B5BB}"/>
              </a:ext>
            </a:extLst>
          </p:cNvPr>
          <p:cNvPicPr>
            <a:picLocks noChangeAspect="1"/>
          </p:cNvPicPr>
          <p:nvPr/>
        </p:nvPicPr>
        <p:blipFill rotWithShape="1">
          <a:blip r:embed="rId3"/>
          <a:srcRect l="28839" t="14603" r="30268" b="9930"/>
          <a:stretch/>
        </p:blipFill>
        <p:spPr>
          <a:xfrm>
            <a:off x="-32657" y="0"/>
            <a:ext cx="5910944" cy="6858000"/>
          </a:xfrm>
          <a:prstGeom prst="rect">
            <a:avLst/>
          </a:prstGeom>
        </p:spPr>
      </p:pic>
      <p:pic>
        <p:nvPicPr>
          <p:cNvPr id="7" name="Picture 6">
            <a:extLst>
              <a:ext uri="{FF2B5EF4-FFF2-40B4-BE49-F238E27FC236}">
                <a16:creationId xmlns:a16="http://schemas.microsoft.com/office/drawing/2014/main" id="{AED0E301-95F1-46E9-BA00-3F1699186A75}"/>
              </a:ext>
            </a:extLst>
          </p:cNvPr>
          <p:cNvPicPr>
            <a:picLocks noChangeAspect="1"/>
          </p:cNvPicPr>
          <p:nvPr/>
        </p:nvPicPr>
        <p:blipFill rotWithShape="1">
          <a:blip r:embed="rId4"/>
          <a:srcRect l="29374" t="27937" r="30715" b="20477"/>
          <a:stretch/>
        </p:blipFill>
        <p:spPr>
          <a:xfrm>
            <a:off x="5742169" y="1275897"/>
            <a:ext cx="6449831" cy="4689475"/>
          </a:xfrm>
          <a:prstGeom prst="rect">
            <a:avLst/>
          </a:prstGeom>
        </p:spPr>
      </p:pic>
      <p:sp>
        <p:nvSpPr>
          <p:cNvPr id="9" name="TextBox 8">
            <a:extLst>
              <a:ext uri="{FF2B5EF4-FFF2-40B4-BE49-F238E27FC236}">
                <a16:creationId xmlns:a16="http://schemas.microsoft.com/office/drawing/2014/main" id="{942616EB-3FD6-4F26-8AA9-F7D7E7731999}"/>
              </a:ext>
            </a:extLst>
          </p:cNvPr>
          <p:cNvSpPr txBox="1"/>
          <p:nvPr/>
        </p:nvSpPr>
        <p:spPr>
          <a:xfrm>
            <a:off x="6749144" y="350385"/>
            <a:ext cx="6112328" cy="369332"/>
          </a:xfrm>
          <a:prstGeom prst="rect">
            <a:avLst/>
          </a:prstGeom>
          <a:noFill/>
        </p:spPr>
        <p:txBody>
          <a:bodyPr wrap="square">
            <a:spAutoFit/>
          </a:bodyPr>
          <a:lstStyle/>
          <a:p>
            <a:r>
              <a:rPr lang="en-GB" sz="1800" dirty="0">
                <a:solidFill>
                  <a:srgbClr val="202124"/>
                </a:solidFill>
                <a:effectLst/>
                <a:latin typeface="Times New Roman" panose="02020603050405020304" pitchFamily="18" charset="0"/>
                <a:ea typeface="Calibri" panose="020F0502020204030204" pitchFamily="34" charset="0"/>
              </a:rPr>
              <a:t>(value/total value)×100% </a:t>
            </a:r>
            <a:r>
              <a:rPr lang="en-GB" sz="1200" dirty="0">
                <a:solidFill>
                  <a:srgbClr val="000000"/>
                </a:solidFill>
                <a:effectLst/>
                <a:latin typeface="Times New Roman" panose="02020603050405020304" pitchFamily="18" charset="0"/>
                <a:ea typeface="Calibri" panose="020F0502020204030204" pitchFamily="34" charset="0"/>
              </a:rPr>
              <a:t>(</a:t>
            </a:r>
            <a:r>
              <a:rPr lang="en-GB" sz="1200" dirty="0" err="1">
                <a:solidFill>
                  <a:srgbClr val="000000"/>
                </a:solidFill>
                <a:effectLst/>
                <a:latin typeface="Times New Roman" panose="02020603050405020304" pitchFamily="18" charset="0"/>
                <a:ea typeface="Calibri" panose="020F0502020204030204" pitchFamily="34" charset="0"/>
              </a:rPr>
              <a:t>CueMath</a:t>
            </a:r>
            <a:r>
              <a:rPr lang="en-GB" sz="1200" dirty="0">
                <a:solidFill>
                  <a:srgbClr val="000000"/>
                </a:solidFill>
                <a:effectLst/>
                <a:latin typeface="Times New Roman" panose="02020603050405020304" pitchFamily="18" charset="0"/>
                <a:ea typeface="Calibri" panose="020F0502020204030204" pitchFamily="34" charset="0"/>
              </a:rPr>
              <a:t>, 2021)</a:t>
            </a:r>
            <a:endParaRPr lang="en-GB" dirty="0"/>
          </a:p>
        </p:txBody>
      </p:sp>
    </p:spTree>
    <p:extLst>
      <p:ext uri="{BB962C8B-B14F-4D97-AF65-F5344CB8AC3E}">
        <p14:creationId xmlns:p14="http://schemas.microsoft.com/office/powerpoint/2010/main" val="2310997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F521E2-4DA0-4DC1-9F99-47BEFDB2B4DE}"/>
              </a:ext>
            </a:extLst>
          </p:cNvPr>
          <p:cNvPicPr>
            <a:picLocks noChangeAspect="1"/>
          </p:cNvPicPr>
          <p:nvPr/>
        </p:nvPicPr>
        <p:blipFill rotWithShape="1">
          <a:blip r:embed="rId2"/>
          <a:srcRect l="40485" t="26621" r="27143" b="20000"/>
          <a:stretch/>
        </p:blipFill>
        <p:spPr>
          <a:xfrm>
            <a:off x="5615475" y="719717"/>
            <a:ext cx="6559420" cy="6083985"/>
          </a:xfrm>
          <a:prstGeom prst="rect">
            <a:avLst/>
          </a:prstGeom>
        </p:spPr>
      </p:pic>
      <p:sp>
        <p:nvSpPr>
          <p:cNvPr id="9" name="TextBox 8">
            <a:extLst>
              <a:ext uri="{FF2B5EF4-FFF2-40B4-BE49-F238E27FC236}">
                <a16:creationId xmlns:a16="http://schemas.microsoft.com/office/drawing/2014/main" id="{33DF0F63-7C8E-4326-84CC-DA613ECC9C21}"/>
              </a:ext>
            </a:extLst>
          </p:cNvPr>
          <p:cNvSpPr txBox="1"/>
          <p:nvPr/>
        </p:nvSpPr>
        <p:spPr>
          <a:xfrm>
            <a:off x="8046099" y="54298"/>
            <a:ext cx="6112328" cy="369332"/>
          </a:xfrm>
          <a:prstGeom prst="rect">
            <a:avLst/>
          </a:prstGeom>
          <a:noFill/>
        </p:spPr>
        <p:txBody>
          <a:bodyPr wrap="square">
            <a:spAutoFit/>
          </a:bodyPr>
          <a:lstStyle/>
          <a:p>
            <a:r>
              <a:rPr lang="en-GB" sz="1800" dirty="0">
                <a:solidFill>
                  <a:srgbClr val="202124"/>
                </a:solidFill>
                <a:effectLst/>
                <a:latin typeface="Times New Roman" panose="02020603050405020304" pitchFamily="18" charset="0"/>
                <a:ea typeface="Calibri" panose="020F0502020204030204" pitchFamily="34" charset="0"/>
              </a:rPr>
              <a:t>(value/total value)×100% </a:t>
            </a:r>
            <a:r>
              <a:rPr lang="en-GB" sz="1200" dirty="0">
                <a:solidFill>
                  <a:srgbClr val="000000"/>
                </a:solidFill>
                <a:effectLst/>
                <a:latin typeface="Times New Roman" panose="02020603050405020304" pitchFamily="18" charset="0"/>
                <a:ea typeface="Calibri" panose="020F0502020204030204" pitchFamily="34" charset="0"/>
              </a:rPr>
              <a:t>(</a:t>
            </a:r>
            <a:r>
              <a:rPr lang="en-GB" sz="1200" dirty="0" err="1">
                <a:solidFill>
                  <a:srgbClr val="000000"/>
                </a:solidFill>
                <a:effectLst/>
                <a:latin typeface="Times New Roman" panose="02020603050405020304" pitchFamily="18" charset="0"/>
                <a:ea typeface="Calibri" panose="020F0502020204030204" pitchFamily="34" charset="0"/>
              </a:rPr>
              <a:t>CueMath</a:t>
            </a:r>
            <a:r>
              <a:rPr lang="en-GB" sz="1200" dirty="0">
                <a:solidFill>
                  <a:srgbClr val="000000"/>
                </a:solidFill>
                <a:effectLst/>
                <a:latin typeface="Times New Roman" panose="02020603050405020304" pitchFamily="18" charset="0"/>
                <a:ea typeface="Calibri" panose="020F0502020204030204" pitchFamily="34" charset="0"/>
              </a:rPr>
              <a:t>, 2021)</a:t>
            </a:r>
            <a:endParaRPr lang="en-GB" dirty="0"/>
          </a:p>
        </p:txBody>
      </p:sp>
      <p:pic>
        <p:nvPicPr>
          <p:cNvPr id="10" name="Picture 9">
            <a:extLst>
              <a:ext uri="{FF2B5EF4-FFF2-40B4-BE49-F238E27FC236}">
                <a16:creationId xmlns:a16="http://schemas.microsoft.com/office/drawing/2014/main" id="{47EF7883-493A-437F-B89D-2A0C1DA9FD7B}"/>
              </a:ext>
            </a:extLst>
          </p:cNvPr>
          <p:cNvPicPr>
            <a:picLocks noChangeAspect="1"/>
          </p:cNvPicPr>
          <p:nvPr/>
        </p:nvPicPr>
        <p:blipFill rotWithShape="1">
          <a:blip r:embed="rId3"/>
          <a:srcRect l="28839" t="14603" r="31494" b="9930"/>
          <a:stretch/>
        </p:blipFill>
        <p:spPr>
          <a:xfrm>
            <a:off x="-32657" y="0"/>
            <a:ext cx="5733661" cy="6858000"/>
          </a:xfrm>
          <a:prstGeom prst="rect">
            <a:avLst/>
          </a:prstGeom>
        </p:spPr>
      </p:pic>
    </p:spTree>
    <p:extLst>
      <p:ext uri="{BB962C8B-B14F-4D97-AF65-F5344CB8AC3E}">
        <p14:creationId xmlns:p14="http://schemas.microsoft.com/office/powerpoint/2010/main" val="40759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outdoor, grass, sky, tree&#10;&#10;Description automatically generated">
            <a:extLst>
              <a:ext uri="{FF2B5EF4-FFF2-40B4-BE49-F238E27FC236}">
                <a16:creationId xmlns:a16="http://schemas.microsoft.com/office/drawing/2014/main" id="{EF9E020D-DC65-4FA2-ACD0-4AB9167971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8079" y="165100"/>
            <a:ext cx="4783128" cy="6377503"/>
          </a:xfrm>
          <a:prstGeom prst="rect">
            <a:avLst/>
          </a:prstGeo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165100"/>
            <a:ext cx="4450971" cy="1325563"/>
          </a:xfrm>
        </p:spPr>
        <p:txBody>
          <a:bodyPr/>
          <a:lstStyle/>
          <a:p>
            <a:r>
              <a:rPr lang="en-GB" dirty="0"/>
              <a:t>Methodology Limitations</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1314" y="1319264"/>
            <a:ext cx="4434037" cy="1363450"/>
          </a:xfrm>
          <a:prstGeom prst="rect">
            <a:avLst/>
          </a:prstGeom>
          <a:noFill/>
        </p:spPr>
        <p:txBody>
          <a:bodyPr wrap="square">
            <a:spAutoFit/>
          </a:bodyPr>
          <a:lstStyle/>
          <a:p>
            <a:endParaRPr lang="en-GB" sz="1600" dirty="0"/>
          </a:p>
          <a:p>
            <a:endParaRPr lang="en-GB" sz="1600" dirty="0"/>
          </a:p>
          <a:p>
            <a:endParaRPr lang="en-GB" sz="1600" dirty="0"/>
          </a:p>
          <a:p>
            <a:endParaRPr lang="en-GB" sz="1600" dirty="0"/>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27534" y="545384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4" name="TextBox 13">
            <a:extLst>
              <a:ext uri="{FF2B5EF4-FFF2-40B4-BE49-F238E27FC236}">
                <a16:creationId xmlns:a16="http://schemas.microsoft.com/office/drawing/2014/main" id="{5C2692AA-E835-4167-803B-E06E75653983}"/>
              </a:ext>
            </a:extLst>
          </p:cNvPr>
          <p:cNvSpPr txBox="1"/>
          <p:nvPr/>
        </p:nvSpPr>
        <p:spPr>
          <a:xfrm>
            <a:off x="988079" y="6265603"/>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5" name="TextBox 14">
            <a:extLst>
              <a:ext uri="{FF2B5EF4-FFF2-40B4-BE49-F238E27FC236}">
                <a16:creationId xmlns:a16="http://schemas.microsoft.com/office/drawing/2014/main" id="{76608D52-2026-4F24-ADA9-5807397553BF}"/>
              </a:ext>
            </a:extLst>
          </p:cNvPr>
          <p:cNvSpPr txBox="1"/>
          <p:nvPr/>
        </p:nvSpPr>
        <p:spPr>
          <a:xfrm>
            <a:off x="4559384" y="6265604"/>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22" name="Content Placeholder 4">
            <a:extLst>
              <a:ext uri="{FF2B5EF4-FFF2-40B4-BE49-F238E27FC236}">
                <a16:creationId xmlns:a16="http://schemas.microsoft.com/office/drawing/2014/main" id="{7E09CAB8-3433-4EC9-8B15-86ABE61BEE07}"/>
              </a:ext>
            </a:extLst>
          </p:cNvPr>
          <p:cNvSpPr txBox="1">
            <a:spLocks/>
          </p:cNvSpPr>
          <p:nvPr/>
        </p:nvSpPr>
        <p:spPr>
          <a:xfrm>
            <a:off x="6936577" y="1801854"/>
            <a:ext cx="5025557" cy="5033173"/>
          </a:xfrm>
          <a:prstGeom prst="rect">
            <a:avLst/>
          </a:prstGeom>
          <a:no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spcAft>
                <a:spcPts val="600"/>
              </a:spcAft>
            </a:pPr>
            <a:r>
              <a:rPr lang="en-GB" sz="1400" dirty="0"/>
              <a:t>Some hedgerows on the property boarders were managed by neighbouring landowners</a:t>
            </a:r>
          </a:p>
          <a:p>
            <a:pPr lvl="1">
              <a:spcAft>
                <a:spcPts val="600"/>
              </a:spcAft>
            </a:pPr>
            <a:r>
              <a:rPr lang="en-GB" sz="1400" dirty="0"/>
              <a:t>Smaller sites are not large enough to fit into the 1km2 sampling grid</a:t>
            </a:r>
          </a:p>
          <a:p>
            <a:pPr lvl="1">
              <a:spcAft>
                <a:spcPts val="600"/>
              </a:spcAft>
            </a:pPr>
            <a:r>
              <a:rPr lang="en-GB" sz="1400" dirty="0"/>
              <a:t>Aerial imagery led to the false assumption of hedgerow presence mainly at Site B -banks only </a:t>
            </a:r>
          </a:p>
          <a:p>
            <a:pPr lvl="1">
              <a:spcAft>
                <a:spcPts val="600"/>
              </a:spcAft>
            </a:pPr>
            <a:r>
              <a:rPr lang="en-GB" sz="1400" dirty="0"/>
              <a:t>Difficult to accurately determine hedgerow height and width using a drone as no tools available to measure</a:t>
            </a:r>
          </a:p>
          <a:p>
            <a:pPr lvl="1">
              <a:spcAft>
                <a:spcPts val="600"/>
              </a:spcAft>
            </a:pPr>
            <a:r>
              <a:rPr lang="en-GB" sz="1400" dirty="0"/>
              <a:t>Parameters determined by just one expert industry opinion</a:t>
            </a:r>
          </a:p>
          <a:p>
            <a:pPr lvl="1">
              <a:spcAft>
                <a:spcPts val="600"/>
              </a:spcAft>
            </a:pPr>
            <a:r>
              <a:rPr lang="en-GB" sz="1400" dirty="0"/>
              <a:t>Drone heavily dependant on weather, battery life for operation and pilot experience</a:t>
            </a:r>
          </a:p>
          <a:p>
            <a:pPr lvl="1">
              <a:spcAft>
                <a:spcPts val="600"/>
              </a:spcAft>
            </a:pPr>
            <a:r>
              <a:rPr lang="en-GB" sz="1400" dirty="0"/>
              <a:t>Ground method is time consuming to walk manually but 100% accuracy in determining hedgerow condition, down to details such as species present</a:t>
            </a:r>
          </a:p>
          <a:p>
            <a:pPr lvl="1">
              <a:spcAft>
                <a:spcPts val="600"/>
              </a:spcAft>
            </a:pPr>
            <a:r>
              <a:rPr lang="en-GB" sz="1400" dirty="0"/>
              <a:t>Accessibility to certain locations can be restrictive due to terrain</a:t>
            </a:r>
          </a:p>
          <a:p>
            <a:pPr lvl="1"/>
            <a:endParaRPr lang="en-GB" sz="1400" dirty="0"/>
          </a:p>
          <a:p>
            <a:endParaRPr lang="en-GB" sz="1400" dirty="0"/>
          </a:p>
        </p:txBody>
      </p:sp>
    </p:spTree>
    <p:extLst>
      <p:ext uri="{BB962C8B-B14F-4D97-AF65-F5344CB8AC3E}">
        <p14:creationId xmlns:p14="http://schemas.microsoft.com/office/powerpoint/2010/main" val="1448841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descr="A picture containing grass, outdoor, field, plain&#10;&#10;Description automatically generated">
            <a:extLst>
              <a:ext uri="{FF2B5EF4-FFF2-40B4-BE49-F238E27FC236}">
                <a16:creationId xmlns:a16="http://schemas.microsoft.com/office/drawing/2014/main" id="{A142CF9E-BA67-4022-A74A-40984E3B3E5B}"/>
              </a:ext>
            </a:extLst>
          </p:cNvPr>
          <p:cNvPicPr>
            <a:picLocks noChangeAspect="1"/>
          </p:cNvPicPr>
          <p:nvPr/>
        </p:nvPicPr>
        <p:blipFill rotWithShape="1">
          <a:blip r:embed="rId2">
            <a:extLst>
              <a:ext uri="{28A0092B-C50C-407E-A947-70E740481C1C}">
                <a14:useLocalDpi xmlns:a14="http://schemas.microsoft.com/office/drawing/2010/main" val="0"/>
              </a:ext>
            </a:extLst>
          </a:blip>
          <a:srcRect l="12682" r="12514"/>
          <a:stretch/>
        </p:blipFill>
        <p:spPr>
          <a:xfrm>
            <a:off x="337094" y="1143098"/>
            <a:ext cx="6244637" cy="4695727"/>
          </a:xfrm>
          <a:prstGeom prst="rect">
            <a:avLst/>
          </a:prstGeom>
        </p:spPr>
      </p:pic>
      <p:sp>
        <p:nvSpPr>
          <p:cNvPr id="12" name="TextBox 11">
            <a:extLst>
              <a:ext uri="{FF2B5EF4-FFF2-40B4-BE49-F238E27FC236}">
                <a16:creationId xmlns:a16="http://schemas.microsoft.com/office/drawing/2014/main" id="{6D6EFF1D-7735-4624-9106-2CF4AFBC6514}"/>
              </a:ext>
            </a:extLst>
          </p:cNvPr>
          <p:cNvSpPr txBox="1"/>
          <p:nvPr/>
        </p:nvSpPr>
        <p:spPr>
          <a:xfrm>
            <a:off x="5454068" y="5592604"/>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7160374" y="222250"/>
            <a:ext cx="5031626" cy="1325563"/>
          </a:xfrm>
        </p:spPr>
        <p:txBody>
          <a:bodyPr>
            <a:normAutofit/>
          </a:bodyPr>
          <a:lstStyle/>
          <a:p>
            <a:r>
              <a:rPr lang="en-GB" dirty="0">
                <a:solidFill>
                  <a:srgbClr val="000000"/>
                </a:solidFill>
              </a:rPr>
              <a:t>Limitations</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60374" y="986064"/>
            <a:ext cx="4907800" cy="5649686"/>
          </a:xfrm>
        </p:spPr>
        <p:txBody>
          <a:bodyPr>
            <a:normAutofit/>
          </a:bodyPr>
          <a:lstStyle/>
          <a:p>
            <a:r>
              <a:rPr lang="en-GB" sz="1600" dirty="0"/>
              <a:t>Survey Method</a:t>
            </a:r>
          </a:p>
          <a:p>
            <a:pPr lvl="1"/>
            <a:r>
              <a:rPr lang="en-GB" sz="1200" dirty="0"/>
              <a:t>Aerial -Based on the studies findings aerial is only valuable for identifying certain features of a hedgerow accuracy</a:t>
            </a:r>
          </a:p>
          <a:p>
            <a:pPr lvl="1"/>
            <a:r>
              <a:rPr lang="en-GB" sz="1200" dirty="0"/>
              <a:t>Drone -Limitations come from the quality of the drone used for survey and operator experience. More costly to higher an outside professional. Licences are fairly cheap and easy to acquire</a:t>
            </a:r>
          </a:p>
          <a:p>
            <a:pPr lvl="1"/>
            <a:r>
              <a:rPr lang="en-GB" sz="1200" dirty="0"/>
              <a:t>Drone -Use for surveying field is restricted to the battery life of the drone. High dependable on weather for safety reasons and accuracy of image quality </a:t>
            </a:r>
          </a:p>
          <a:p>
            <a:r>
              <a:rPr lang="en-GB" sz="1600" dirty="0"/>
              <a:t>Hedgerow Features</a:t>
            </a:r>
          </a:p>
          <a:p>
            <a:pPr lvl="1"/>
            <a:r>
              <a:rPr lang="en-GB" sz="1200" dirty="0"/>
              <a:t>Certain features were difficult to quantify such as isolated hedgerow trees</a:t>
            </a:r>
          </a:p>
          <a:p>
            <a:pPr lvl="1"/>
            <a:r>
              <a:rPr lang="en-GB" sz="1200" dirty="0"/>
              <a:t>Hedgerow height by drone &amp; aerial proved difficult to measure which could negatively impact the results and alter hedgerow condition</a:t>
            </a:r>
          </a:p>
          <a:p>
            <a:r>
              <a:rPr lang="en-GB" sz="1600" dirty="0"/>
              <a:t>Rapid survey</a:t>
            </a:r>
          </a:p>
          <a:p>
            <a:pPr lvl="1"/>
            <a:r>
              <a:rPr lang="en-GB" sz="1200" dirty="0"/>
              <a:t>Traffic light surveys have not previously been used for hedgerow condition grading so little research to compare the study results to </a:t>
            </a:r>
            <a:r>
              <a:rPr lang="en-GB" sz="1200" i="1" dirty="0"/>
              <a:t>–where the value of this study comes from</a:t>
            </a:r>
          </a:p>
          <a:p>
            <a:r>
              <a:rPr lang="en-GB" sz="1600" dirty="0"/>
              <a:t>Industry Standard verses Expert Opinion</a:t>
            </a:r>
          </a:p>
          <a:p>
            <a:pPr lvl="1"/>
            <a:r>
              <a:rPr lang="en-GB" sz="1200" dirty="0"/>
              <a:t>Only one expert interviewed results could very depending on different expert opinions </a:t>
            </a:r>
          </a:p>
          <a:p>
            <a:pPr marL="457200" lvl="1" indent="0">
              <a:buNone/>
            </a:pPr>
            <a:endParaRPr lang="en-GB" sz="1200" dirty="0"/>
          </a:p>
        </p:txBody>
      </p:sp>
      <p:sp>
        <p:nvSpPr>
          <p:cNvPr id="14" name="TextBox 13">
            <a:extLst>
              <a:ext uri="{FF2B5EF4-FFF2-40B4-BE49-F238E27FC236}">
                <a16:creationId xmlns:a16="http://schemas.microsoft.com/office/drawing/2014/main" id="{A3376D53-C457-45B9-9B74-47B61A31F101}"/>
              </a:ext>
            </a:extLst>
          </p:cNvPr>
          <p:cNvSpPr txBox="1"/>
          <p:nvPr/>
        </p:nvSpPr>
        <p:spPr>
          <a:xfrm>
            <a:off x="337094" y="5592604"/>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B</a:t>
            </a:r>
          </a:p>
        </p:txBody>
      </p:sp>
      <p:cxnSp>
        <p:nvCxnSpPr>
          <p:cNvPr id="19" name="Straight Connector 18">
            <a:extLst>
              <a:ext uri="{FF2B5EF4-FFF2-40B4-BE49-F238E27FC236}">
                <a16:creationId xmlns:a16="http://schemas.microsoft.com/office/drawing/2014/main" id="{38ECE028-82D7-440C-9C42-6F61AE82C2D8}"/>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7212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ss, outdoor, field, nature&#10;&#10;Description automatically generated">
            <a:extLst>
              <a:ext uri="{FF2B5EF4-FFF2-40B4-BE49-F238E27FC236}">
                <a16:creationId xmlns:a16="http://schemas.microsoft.com/office/drawing/2014/main" id="{3F36A26E-D128-4FAE-B82E-7C892BB6A8DF}"/>
              </a:ext>
            </a:extLst>
          </p:cNvPr>
          <p:cNvPicPr>
            <a:picLocks noChangeAspect="1"/>
          </p:cNvPicPr>
          <p:nvPr/>
        </p:nvPicPr>
        <p:blipFill rotWithShape="1">
          <a:blip r:embed="rId3">
            <a:extLst>
              <a:ext uri="{28A0092B-C50C-407E-A947-70E740481C1C}">
                <a14:useLocalDpi xmlns:a14="http://schemas.microsoft.com/office/drawing/2010/main" val="0"/>
              </a:ext>
            </a:extLst>
          </a:blip>
          <a:srcRect l="18984" t="2414" r="13672" b="8952"/>
          <a:stretch/>
        </p:blipFill>
        <p:spPr>
          <a:xfrm>
            <a:off x="337094" y="1485900"/>
            <a:ext cx="6244637" cy="4371877"/>
          </a:xfrm>
          <a:prstGeom prst="rect">
            <a:avLst/>
          </a:prstGeom>
        </p:spPr>
      </p:pic>
      <p:sp>
        <p:nvSpPr>
          <p:cNvPr id="13" name="TextBox 12">
            <a:extLst>
              <a:ext uri="{FF2B5EF4-FFF2-40B4-BE49-F238E27FC236}">
                <a16:creationId xmlns:a16="http://schemas.microsoft.com/office/drawing/2014/main" id="{36E238FD-0F1B-4BB5-A0E7-5CACDE1E51D7}"/>
              </a:ext>
            </a:extLst>
          </p:cNvPr>
          <p:cNvSpPr txBox="1"/>
          <p:nvPr/>
        </p:nvSpPr>
        <p:spPr>
          <a:xfrm>
            <a:off x="1817469" y="6407766"/>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6096000" y="222250"/>
            <a:ext cx="6096000" cy="1501775"/>
          </a:xfrm>
        </p:spPr>
        <p:txBody>
          <a:bodyPr>
            <a:noAutofit/>
          </a:bodyPr>
          <a:lstStyle/>
          <a:p>
            <a:r>
              <a:rPr lang="en-GB" dirty="0">
                <a:solidFill>
                  <a:srgbClr val="000000"/>
                </a:solidFill>
              </a:rPr>
              <a:t>Contributions to Research</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48446" y="1208314"/>
            <a:ext cx="4957828" cy="5649686"/>
          </a:xfrm>
        </p:spPr>
        <p:txBody>
          <a:bodyPr>
            <a:normAutofit/>
          </a:bodyPr>
          <a:lstStyle/>
          <a:p>
            <a:r>
              <a:rPr lang="en-GB" sz="1600" dirty="0"/>
              <a:t>Survey Method </a:t>
            </a:r>
          </a:p>
          <a:p>
            <a:pPr lvl="1"/>
            <a:r>
              <a:rPr lang="en-GB" sz="1200" dirty="0"/>
              <a:t>Although aerial has value to determining hedgerow condition there were too many limitations with this method for it to be considered reliable at this time</a:t>
            </a:r>
          </a:p>
          <a:p>
            <a:pPr lvl="1"/>
            <a:r>
              <a:rPr lang="en-GB" sz="1200" dirty="0"/>
              <a:t>This study proved that drone method is accurate for determining hedgerow condition</a:t>
            </a:r>
          </a:p>
          <a:p>
            <a:r>
              <a:rPr lang="en-GB" sz="1600" dirty="0"/>
              <a:t>Hedgerow Features</a:t>
            </a:r>
          </a:p>
          <a:p>
            <a:pPr lvl="1"/>
            <a:r>
              <a:rPr lang="en-GB" sz="1200" dirty="0"/>
              <a:t>This study proved/disproved the value of individual hedgerow features investigated for determining hedgerow condition creating opportunities for this method to be used again or built upon in future studies</a:t>
            </a:r>
          </a:p>
          <a:p>
            <a:r>
              <a:rPr lang="en-GB" sz="1600" dirty="0"/>
              <a:t>Rapid Survey</a:t>
            </a:r>
          </a:p>
          <a:p>
            <a:pPr lvl="1"/>
            <a:r>
              <a:rPr lang="en-GB" sz="1200" dirty="0"/>
              <a:t>Traffic light system was valuable and proved to work for rapidly assessing hedgerow condition</a:t>
            </a:r>
          </a:p>
          <a:p>
            <a:pPr lvl="1"/>
            <a:r>
              <a:rPr lang="en-GB" sz="1200" dirty="0"/>
              <a:t>It allowed for easy identification of hedgerows in need of urgent management and can lead the way for its continued use in this application</a:t>
            </a:r>
          </a:p>
          <a:p>
            <a:r>
              <a:rPr lang="en-GB" sz="1600" dirty="0"/>
              <a:t>Industry Standard verses Expert Opinion</a:t>
            </a:r>
          </a:p>
          <a:p>
            <a:pPr lvl="1"/>
            <a:r>
              <a:rPr lang="en-GB" sz="1200" dirty="0"/>
              <a:t>This study highlighted the value of a newly created survey with the assistance and experience of a hedgerow expert </a:t>
            </a:r>
          </a:p>
          <a:p>
            <a:pPr lvl="1"/>
            <a:r>
              <a:rPr lang="en-GB" sz="1200" dirty="0"/>
              <a:t>Its applications of which can be of use for the continued use of condition grading hedgerows</a:t>
            </a:r>
          </a:p>
          <a:p>
            <a:pPr marL="457200" lvl="1" indent="0">
              <a:buNone/>
            </a:pPr>
            <a:endParaRPr lang="en-GB" sz="1200" dirty="0"/>
          </a:p>
        </p:txBody>
      </p:sp>
      <p:sp>
        <p:nvSpPr>
          <p:cNvPr id="18" name="TextBox 17">
            <a:extLst>
              <a:ext uri="{FF2B5EF4-FFF2-40B4-BE49-F238E27FC236}">
                <a16:creationId xmlns:a16="http://schemas.microsoft.com/office/drawing/2014/main" id="{7FBB5AE7-A6A2-4FE1-9184-EABD1FDA89EF}"/>
              </a:ext>
            </a:extLst>
          </p:cNvPr>
          <p:cNvSpPr txBox="1"/>
          <p:nvPr/>
        </p:nvSpPr>
        <p:spPr>
          <a:xfrm>
            <a:off x="236431" y="6407765"/>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C</a:t>
            </a:r>
          </a:p>
        </p:txBody>
      </p:sp>
      <p:cxnSp>
        <p:nvCxnSpPr>
          <p:cNvPr id="19" name="Straight Connector 18">
            <a:extLst>
              <a:ext uri="{FF2B5EF4-FFF2-40B4-BE49-F238E27FC236}">
                <a16:creationId xmlns:a16="http://schemas.microsoft.com/office/drawing/2014/main" id="{04CCEB99-D563-4A05-9724-984376EFCC80}"/>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51A0F7-2DA7-4B6B-81EA-0F170B2D0FA4}"/>
              </a:ext>
            </a:extLst>
          </p:cNvPr>
          <p:cNvSpPr txBox="1"/>
          <p:nvPr/>
        </p:nvSpPr>
        <p:spPr>
          <a:xfrm>
            <a:off x="5454068"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3" name="TextBox 22">
            <a:extLst>
              <a:ext uri="{FF2B5EF4-FFF2-40B4-BE49-F238E27FC236}">
                <a16:creationId xmlns:a16="http://schemas.microsoft.com/office/drawing/2014/main" id="{E60F8A72-BD63-4429-B9CA-D1805F4ADE46}"/>
              </a:ext>
            </a:extLst>
          </p:cNvPr>
          <p:cNvSpPr txBox="1"/>
          <p:nvPr/>
        </p:nvSpPr>
        <p:spPr>
          <a:xfrm>
            <a:off x="337094"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C</a:t>
            </a:r>
          </a:p>
        </p:txBody>
      </p:sp>
      <p:sp>
        <p:nvSpPr>
          <p:cNvPr id="11" name="TextBox 10">
            <a:extLst>
              <a:ext uri="{FF2B5EF4-FFF2-40B4-BE49-F238E27FC236}">
                <a16:creationId xmlns:a16="http://schemas.microsoft.com/office/drawing/2014/main" id="{572392D4-1728-408A-9443-6BF449AE9B8C}"/>
              </a:ext>
            </a:extLst>
          </p:cNvPr>
          <p:cNvSpPr txBox="1"/>
          <p:nvPr/>
        </p:nvSpPr>
        <p:spPr>
          <a:xfrm>
            <a:off x="0" y="6488668"/>
            <a:ext cx="12191999" cy="369332"/>
          </a:xfrm>
          <a:prstGeom prst="rect">
            <a:avLst/>
          </a:prstGeom>
          <a:noFill/>
        </p:spPr>
        <p:txBody>
          <a:bodyPr wrap="square">
            <a:spAutoFit/>
          </a:bodyPr>
          <a:lstStyle/>
          <a:p>
            <a:r>
              <a:rPr lang="en-GB" sz="900" dirty="0">
                <a:effectLst/>
                <a:ea typeface="Calibri" panose="020F0502020204030204" pitchFamily="34" charset="0"/>
              </a:rPr>
              <a:t>(Pollard, Hooper, and Moore, 1974;</a:t>
            </a:r>
            <a:r>
              <a:rPr lang="en-GB" sz="900" dirty="0">
                <a:ea typeface="Calibri" panose="020F0502020204030204" pitchFamily="34" charset="0"/>
              </a:rPr>
              <a:t> </a:t>
            </a:r>
            <a:r>
              <a:rPr lang="en-GB" sz="900" dirty="0" err="1">
                <a:effectLst/>
                <a:latin typeface="Calibri" panose="020F0502020204030204" pitchFamily="34" charset="0"/>
                <a:ea typeface="DengXian" panose="02010600030101010101" pitchFamily="2" charset="-122"/>
                <a:cs typeface="Times New Roman" panose="02020603050405020304" pitchFamily="18" charset="0"/>
              </a:rPr>
              <a:t>Bickmore</a:t>
            </a:r>
            <a:r>
              <a:rPr lang="en-GB" sz="900" dirty="0">
                <a:effectLst/>
                <a:latin typeface="Calibri" panose="020F0502020204030204" pitchFamily="34" charset="0"/>
                <a:ea typeface="DengXian" panose="02010600030101010101" pitchFamily="2" charset="-122"/>
                <a:cs typeface="Times New Roman" panose="02020603050405020304" pitchFamily="18" charset="0"/>
              </a:rPr>
              <a:t>, 2002; </a:t>
            </a:r>
            <a:r>
              <a:rPr lang="en-GB" sz="900" dirty="0">
                <a:ea typeface="Calibri" panose="020F0502020204030204" pitchFamily="34" charset="0"/>
              </a:rPr>
              <a:t>Edwards, Leighton and </a:t>
            </a:r>
            <a:r>
              <a:rPr lang="en-GB" sz="900" dirty="0" err="1">
                <a:ea typeface="Calibri" panose="020F0502020204030204" pitchFamily="34" charset="0"/>
              </a:rPr>
              <a:t>Llewwllyn</a:t>
            </a:r>
            <a:r>
              <a:rPr lang="en-GB" sz="900" dirty="0">
                <a:ea typeface="Calibri" panose="020F0502020204030204" pitchFamily="34" charset="0"/>
              </a:rPr>
              <a:t>, 2006; DEFRA, 2007; Thomas </a:t>
            </a:r>
            <a:r>
              <a:rPr lang="en-GB" sz="900" i="1" dirty="0">
                <a:ea typeface="Calibri" panose="020F0502020204030204" pitchFamily="34" charset="0"/>
              </a:rPr>
              <a:t>et al</a:t>
            </a:r>
            <a:r>
              <a:rPr lang="en-GB" sz="900" dirty="0">
                <a:ea typeface="Calibri" panose="020F0502020204030204" pitchFamily="34" charset="0"/>
              </a:rPr>
              <a:t>, 2008; Coed Cymru, 2009;2017; </a:t>
            </a:r>
            <a:r>
              <a:rPr lang="en-GB" sz="900" dirty="0">
                <a:effectLst/>
                <a:ea typeface="Calibri" panose="020F0502020204030204" pitchFamily="34" charset="0"/>
              </a:rPr>
              <a:t>JNCC, 2019a;b; </a:t>
            </a:r>
            <a:r>
              <a:rPr lang="en-GB" sz="900" dirty="0">
                <a:ea typeface="Calibri" panose="020F0502020204030204" pitchFamily="34" charset="0"/>
              </a:rPr>
              <a:t>Staley </a:t>
            </a:r>
            <a:r>
              <a:rPr lang="en-GB" sz="900" i="1" dirty="0">
                <a:ea typeface="Calibri" panose="020F0502020204030204" pitchFamily="34" charset="0"/>
              </a:rPr>
              <a:t>et al.</a:t>
            </a:r>
            <a:r>
              <a:rPr lang="en-GB" sz="900" dirty="0">
                <a:ea typeface="Calibri" panose="020F0502020204030204" pitchFamily="34" charset="0"/>
              </a:rPr>
              <a:t>, 2013; </a:t>
            </a:r>
            <a:r>
              <a:rPr lang="en-GB" sz="900" dirty="0" err="1">
                <a:ea typeface="Calibri" panose="020F0502020204030204" pitchFamily="34" charset="0"/>
              </a:rPr>
              <a:t>WoodWise</a:t>
            </a:r>
            <a:r>
              <a:rPr lang="en-GB" sz="900" dirty="0">
                <a:effectLst/>
                <a:ea typeface="Calibri" panose="020F0502020204030204" pitchFamily="34" charset="0"/>
              </a:rPr>
              <a:t>, 2014</a:t>
            </a:r>
            <a:r>
              <a:rPr lang="en-GB" sz="900" dirty="0">
                <a:ea typeface="Calibri" panose="020F0502020204030204" pitchFamily="34" charset="0"/>
              </a:rPr>
              <a:t>; Woodland Trust, 2014; Crossland </a:t>
            </a:r>
            <a:r>
              <a:rPr lang="en-GB" sz="900" i="1" dirty="0">
                <a:ea typeface="Calibri" panose="020F0502020204030204" pitchFamily="34" charset="0"/>
              </a:rPr>
              <a:t>et al.</a:t>
            </a:r>
            <a:r>
              <a:rPr lang="en-GB" sz="900" dirty="0">
                <a:ea typeface="Calibri" panose="020F0502020204030204" pitchFamily="34" charset="0"/>
              </a:rPr>
              <a:t>, 2015; Wildlife Trust, 2015; 2021; </a:t>
            </a:r>
            <a:r>
              <a:rPr lang="en-GB" sz="900" dirty="0" err="1">
                <a:ea typeface="Calibri" panose="020F0502020204030204" pitchFamily="34" charset="0"/>
              </a:rPr>
              <a:t>Pasher</a:t>
            </a:r>
            <a:r>
              <a:rPr lang="en-GB" sz="900" dirty="0">
                <a:ea typeface="Calibri" panose="020F0502020204030204" pitchFamily="34" charset="0"/>
              </a:rPr>
              <a:t>, McGovern and </a:t>
            </a:r>
            <a:r>
              <a:rPr lang="en-GB" sz="900" dirty="0" err="1">
                <a:ea typeface="Calibri" panose="020F0502020204030204" pitchFamily="34" charset="0"/>
              </a:rPr>
              <a:t>Putinski</a:t>
            </a:r>
            <a:r>
              <a:rPr lang="en-GB" sz="900" dirty="0">
                <a:ea typeface="Calibri" panose="020F0502020204030204" pitchFamily="34" charset="0"/>
              </a:rPr>
              <a:t>, 2016; </a:t>
            </a:r>
            <a:r>
              <a:rPr lang="en-GB" sz="900" dirty="0">
                <a:effectLst/>
                <a:ea typeface="Calibri" panose="020F0502020204030204" pitchFamily="34" charset="0"/>
              </a:rPr>
              <a:t>Scholefield </a:t>
            </a:r>
            <a:r>
              <a:rPr lang="en-GB" sz="900" i="1" dirty="0">
                <a:effectLst/>
                <a:ea typeface="Calibri" panose="020F0502020204030204" pitchFamily="34" charset="0"/>
              </a:rPr>
              <a:t>et al.</a:t>
            </a:r>
            <a:r>
              <a:rPr lang="en-GB" sz="900" dirty="0">
                <a:effectLst/>
                <a:ea typeface="Calibri" panose="020F0502020204030204" pitchFamily="34" charset="0"/>
              </a:rPr>
              <a:t>, 2016;</a:t>
            </a:r>
            <a:r>
              <a:rPr lang="en-GB" sz="900" dirty="0">
                <a:ea typeface="Calibri" panose="020F0502020204030204" pitchFamily="34" charset="0"/>
              </a:rPr>
              <a:t> Graham </a:t>
            </a:r>
            <a:r>
              <a:rPr lang="en-GB" sz="900" i="1" dirty="0">
                <a:effectLst/>
                <a:ea typeface="Calibri" panose="020F0502020204030204" pitchFamily="34" charset="0"/>
              </a:rPr>
              <a:t>et al.</a:t>
            </a:r>
            <a:r>
              <a:rPr lang="en-GB" sz="900" dirty="0">
                <a:effectLst/>
                <a:ea typeface="Calibri" panose="020F0502020204030204" pitchFamily="34" charset="0"/>
              </a:rPr>
              <a:t>, 2018; Gov, 2019; </a:t>
            </a:r>
            <a:r>
              <a:rPr lang="en-GB" sz="900" dirty="0">
                <a:ea typeface="Calibri" panose="020F0502020204030204" pitchFamily="34" charset="0"/>
              </a:rPr>
              <a:t>Welsh Government, 2015; </a:t>
            </a:r>
            <a:r>
              <a:rPr lang="en-GB" sz="900" dirty="0">
                <a:effectLst/>
                <a:ea typeface="Calibri" panose="020F0502020204030204" pitchFamily="34" charset="0"/>
              </a:rPr>
              <a:t>What the Science Says, 2020;</a:t>
            </a:r>
            <a:r>
              <a:rPr lang="en-GB" sz="900" dirty="0">
                <a:ea typeface="Calibri" panose="020F0502020204030204" pitchFamily="34" charset="0"/>
              </a:rPr>
              <a:t> HedgeLink, 2021a;c;d; PTES, 2020; 2021b; Congreve, no date) </a:t>
            </a:r>
            <a:endParaRPr lang="en-GB" sz="900" dirty="0"/>
          </a:p>
        </p:txBody>
      </p:sp>
    </p:spTree>
    <p:extLst>
      <p:ext uri="{BB962C8B-B14F-4D97-AF65-F5344CB8AC3E}">
        <p14:creationId xmlns:p14="http://schemas.microsoft.com/office/powerpoint/2010/main" val="3537189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grass, outdoor&#10;&#10;Description automatically generated">
            <a:extLst>
              <a:ext uri="{FF2B5EF4-FFF2-40B4-BE49-F238E27FC236}">
                <a16:creationId xmlns:a16="http://schemas.microsoft.com/office/drawing/2014/main" id="{EB83B935-6D70-4A51-84B1-F05F1E7D555E}"/>
              </a:ext>
            </a:extLst>
          </p:cNvPr>
          <p:cNvPicPr>
            <a:picLocks noChangeAspect="1"/>
          </p:cNvPicPr>
          <p:nvPr/>
        </p:nvPicPr>
        <p:blipFill rotWithShape="1">
          <a:blip r:embed="rId2">
            <a:extLst>
              <a:ext uri="{28A0092B-C50C-407E-A947-70E740481C1C}">
                <a14:useLocalDpi xmlns:a14="http://schemas.microsoft.com/office/drawing/2010/main" val="0"/>
              </a:ext>
            </a:extLst>
          </a:blip>
          <a:srcRect l="12470" r="12821" b="10419"/>
          <a:stretch/>
        </p:blipFill>
        <p:spPr>
          <a:xfrm>
            <a:off x="336026" y="1619143"/>
            <a:ext cx="6312743" cy="4257782"/>
          </a:xfrm>
          <a:prstGeom prst="rect">
            <a:avLst/>
          </a:prstGeom>
        </p:spPr>
      </p:pic>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6648770" y="355600"/>
            <a:ext cx="5543230" cy="1325563"/>
          </a:xfrm>
        </p:spPr>
        <p:txBody>
          <a:bodyPr>
            <a:noAutofit/>
          </a:bodyPr>
          <a:lstStyle/>
          <a:p>
            <a:r>
              <a:rPr lang="en-GB" dirty="0">
                <a:solidFill>
                  <a:srgbClr val="000000"/>
                </a:solidFill>
              </a:rPr>
              <a:t>Recommendations for Future Research</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48446" y="1398814"/>
            <a:ext cx="4957828" cy="5649686"/>
          </a:xfrm>
        </p:spPr>
        <p:txBody>
          <a:bodyPr>
            <a:normAutofit/>
          </a:bodyPr>
          <a:lstStyle/>
          <a:p>
            <a:r>
              <a:rPr lang="en-GB" sz="1600" dirty="0"/>
              <a:t>Survey Method</a:t>
            </a:r>
          </a:p>
          <a:p>
            <a:pPr lvl="1"/>
            <a:r>
              <a:rPr lang="en-GB" sz="1200" dirty="0"/>
              <a:t>Aerial -opportunity to study other aerial imagery sources i.e. Mulli-Agency Geographic Information for the Countryside (MAGIC), other mapping services for determining hedgerow condition</a:t>
            </a:r>
          </a:p>
          <a:p>
            <a:pPr lvl="1"/>
            <a:r>
              <a:rPr lang="en-GB" sz="1200" dirty="0"/>
              <a:t>Drone -Future study could investigate which drone types are better suited to condition grading hedgerows</a:t>
            </a:r>
          </a:p>
          <a:p>
            <a:r>
              <a:rPr lang="en-GB" sz="1600" dirty="0"/>
              <a:t>Hedgerow Features </a:t>
            </a:r>
          </a:p>
          <a:p>
            <a:pPr lvl="1"/>
            <a:r>
              <a:rPr lang="en-GB" sz="1200" dirty="0"/>
              <a:t>Traffic light colour coding was valuable and proved to work for rapidly assessing </a:t>
            </a:r>
            <a:endParaRPr lang="en-GB" sz="1600" dirty="0"/>
          </a:p>
          <a:p>
            <a:pPr lvl="1"/>
            <a:r>
              <a:rPr lang="en-GB" sz="1200" dirty="0"/>
              <a:t>Opportunities for future studies to look at other hedgerow features using the different method types</a:t>
            </a:r>
          </a:p>
          <a:p>
            <a:r>
              <a:rPr lang="en-GB" sz="1600" dirty="0"/>
              <a:t>Rapid survey</a:t>
            </a:r>
          </a:p>
          <a:p>
            <a:pPr lvl="1"/>
            <a:r>
              <a:rPr lang="en-GB" sz="1200" dirty="0"/>
              <a:t>The application of the traffic light survey for condition grading hedgerows can be used in future studies</a:t>
            </a:r>
          </a:p>
          <a:p>
            <a:pPr lvl="1"/>
            <a:r>
              <a:rPr lang="en-GB" sz="1200" dirty="0"/>
              <a:t>It could have other useful applications in the environment sector as a rapid survey tool</a:t>
            </a:r>
          </a:p>
          <a:p>
            <a:r>
              <a:rPr lang="en-GB" sz="1600" dirty="0"/>
              <a:t>Industry Standard verses Expert Opinion</a:t>
            </a:r>
          </a:p>
          <a:p>
            <a:pPr lvl="1"/>
            <a:r>
              <a:rPr lang="en-GB" sz="1200" dirty="0"/>
              <a:t>Other studies can investigate the effects of interviewing multiple hedgerow experts to see how their opinions on the parameters investigated influence the results</a:t>
            </a:r>
          </a:p>
          <a:p>
            <a:endParaRPr lang="en-GB" sz="1600" dirty="0"/>
          </a:p>
          <a:p>
            <a:pPr marL="457200" lvl="1" indent="0">
              <a:buNone/>
            </a:pPr>
            <a:endParaRPr lang="en-GB" sz="1200" dirty="0"/>
          </a:p>
        </p:txBody>
      </p:sp>
      <p:cxnSp>
        <p:nvCxnSpPr>
          <p:cNvPr id="19" name="Straight Connector 18">
            <a:extLst>
              <a:ext uri="{FF2B5EF4-FFF2-40B4-BE49-F238E27FC236}">
                <a16:creationId xmlns:a16="http://schemas.microsoft.com/office/drawing/2014/main" id="{04CCEB99-D563-4A05-9724-984376EFCC80}"/>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51A0F7-2DA7-4B6B-81EA-0F170B2D0FA4}"/>
              </a:ext>
            </a:extLst>
          </p:cNvPr>
          <p:cNvSpPr txBox="1"/>
          <p:nvPr/>
        </p:nvSpPr>
        <p:spPr>
          <a:xfrm>
            <a:off x="5454068"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3" name="TextBox 22">
            <a:extLst>
              <a:ext uri="{FF2B5EF4-FFF2-40B4-BE49-F238E27FC236}">
                <a16:creationId xmlns:a16="http://schemas.microsoft.com/office/drawing/2014/main" id="{E60F8A72-BD63-4429-B9CA-D1805F4ADE46}"/>
              </a:ext>
            </a:extLst>
          </p:cNvPr>
          <p:cNvSpPr txBox="1"/>
          <p:nvPr/>
        </p:nvSpPr>
        <p:spPr>
          <a:xfrm>
            <a:off x="337094"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A</a:t>
            </a:r>
          </a:p>
        </p:txBody>
      </p:sp>
      <p:sp>
        <p:nvSpPr>
          <p:cNvPr id="11" name="TextBox 10">
            <a:extLst>
              <a:ext uri="{FF2B5EF4-FFF2-40B4-BE49-F238E27FC236}">
                <a16:creationId xmlns:a16="http://schemas.microsoft.com/office/drawing/2014/main" id="{35E40599-329A-4191-9DC8-FB64EB417282}"/>
              </a:ext>
            </a:extLst>
          </p:cNvPr>
          <p:cNvSpPr txBox="1"/>
          <p:nvPr/>
        </p:nvSpPr>
        <p:spPr>
          <a:xfrm>
            <a:off x="0" y="6488668"/>
            <a:ext cx="12191999" cy="369332"/>
          </a:xfrm>
          <a:prstGeom prst="rect">
            <a:avLst/>
          </a:prstGeom>
          <a:noFill/>
        </p:spPr>
        <p:txBody>
          <a:bodyPr wrap="square">
            <a:spAutoFit/>
          </a:bodyPr>
          <a:lstStyle/>
          <a:p>
            <a:r>
              <a:rPr lang="en-GB" sz="900" dirty="0">
                <a:effectLst/>
                <a:ea typeface="Calibri" panose="020F0502020204030204" pitchFamily="34" charset="0"/>
              </a:rPr>
              <a:t>(Pollard, Hooper, and Moore, 1974;</a:t>
            </a:r>
            <a:r>
              <a:rPr lang="en-GB" sz="900" dirty="0">
                <a:ea typeface="Calibri" panose="020F0502020204030204" pitchFamily="34" charset="0"/>
              </a:rPr>
              <a:t> </a:t>
            </a:r>
            <a:r>
              <a:rPr lang="en-GB" sz="900" dirty="0" err="1">
                <a:effectLst/>
                <a:latin typeface="Calibri" panose="020F0502020204030204" pitchFamily="34" charset="0"/>
                <a:ea typeface="DengXian" panose="02010600030101010101" pitchFamily="2" charset="-122"/>
                <a:cs typeface="Times New Roman" panose="02020603050405020304" pitchFamily="18" charset="0"/>
              </a:rPr>
              <a:t>Bickmore</a:t>
            </a:r>
            <a:r>
              <a:rPr lang="en-GB" sz="900" dirty="0">
                <a:effectLst/>
                <a:latin typeface="Calibri" panose="020F0502020204030204" pitchFamily="34" charset="0"/>
                <a:ea typeface="DengXian" panose="02010600030101010101" pitchFamily="2" charset="-122"/>
                <a:cs typeface="Times New Roman" panose="02020603050405020304" pitchFamily="18" charset="0"/>
              </a:rPr>
              <a:t>, 2002; </a:t>
            </a:r>
            <a:r>
              <a:rPr lang="en-GB" sz="900" dirty="0">
                <a:ea typeface="Calibri" panose="020F0502020204030204" pitchFamily="34" charset="0"/>
              </a:rPr>
              <a:t>Edwards, Leighton and </a:t>
            </a:r>
            <a:r>
              <a:rPr lang="en-GB" sz="900" dirty="0" err="1">
                <a:ea typeface="Calibri" panose="020F0502020204030204" pitchFamily="34" charset="0"/>
              </a:rPr>
              <a:t>Llewwllyn</a:t>
            </a:r>
            <a:r>
              <a:rPr lang="en-GB" sz="900" dirty="0">
                <a:ea typeface="Calibri" panose="020F0502020204030204" pitchFamily="34" charset="0"/>
              </a:rPr>
              <a:t>, 2006; DEFRA, 2007; Thomas </a:t>
            </a:r>
            <a:r>
              <a:rPr lang="en-GB" sz="900" i="1" dirty="0">
                <a:ea typeface="Calibri" panose="020F0502020204030204" pitchFamily="34" charset="0"/>
              </a:rPr>
              <a:t>et al</a:t>
            </a:r>
            <a:r>
              <a:rPr lang="en-GB" sz="900" dirty="0">
                <a:ea typeface="Calibri" panose="020F0502020204030204" pitchFamily="34" charset="0"/>
              </a:rPr>
              <a:t>, 2008; Coed Cymru, 2009;2017; </a:t>
            </a:r>
            <a:r>
              <a:rPr lang="en-GB" sz="900" dirty="0">
                <a:effectLst/>
                <a:ea typeface="Calibri" panose="020F0502020204030204" pitchFamily="34" charset="0"/>
              </a:rPr>
              <a:t>JNCC, 2019a;b; </a:t>
            </a:r>
            <a:r>
              <a:rPr lang="en-GB" sz="900" dirty="0">
                <a:ea typeface="Calibri" panose="020F0502020204030204" pitchFamily="34" charset="0"/>
              </a:rPr>
              <a:t>Staley </a:t>
            </a:r>
            <a:r>
              <a:rPr lang="en-GB" sz="900" i="1" dirty="0">
                <a:ea typeface="Calibri" panose="020F0502020204030204" pitchFamily="34" charset="0"/>
              </a:rPr>
              <a:t>et al.</a:t>
            </a:r>
            <a:r>
              <a:rPr lang="en-GB" sz="900" dirty="0">
                <a:ea typeface="Calibri" panose="020F0502020204030204" pitchFamily="34" charset="0"/>
              </a:rPr>
              <a:t>, 2013; </a:t>
            </a:r>
            <a:r>
              <a:rPr lang="en-GB" sz="900" dirty="0" err="1">
                <a:ea typeface="Calibri" panose="020F0502020204030204" pitchFamily="34" charset="0"/>
              </a:rPr>
              <a:t>WoodWise</a:t>
            </a:r>
            <a:r>
              <a:rPr lang="en-GB" sz="900" dirty="0">
                <a:effectLst/>
                <a:ea typeface="Calibri" panose="020F0502020204030204" pitchFamily="34" charset="0"/>
              </a:rPr>
              <a:t>, 2014</a:t>
            </a:r>
            <a:r>
              <a:rPr lang="en-GB" sz="900" dirty="0">
                <a:ea typeface="Calibri" panose="020F0502020204030204" pitchFamily="34" charset="0"/>
              </a:rPr>
              <a:t>; Woodland Trust, 2014; Crossland </a:t>
            </a:r>
            <a:r>
              <a:rPr lang="en-GB" sz="900" i="1" dirty="0">
                <a:ea typeface="Calibri" panose="020F0502020204030204" pitchFamily="34" charset="0"/>
              </a:rPr>
              <a:t>et al.</a:t>
            </a:r>
            <a:r>
              <a:rPr lang="en-GB" sz="900" dirty="0">
                <a:ea typeface="Calibri" panose="020F0502020204030204" pitchFamily="34" charset="0"/>
              </a:rPr>
              <a:t>, 2015; Wildlife Trust, 2015; 2021; </a:t>
            </a:r>
            <a:r>
              <a:rPr lang="en-GB" sz="900" dirty="0" err="1">
                <a:ea typeface="Calibri" panose="020F0502020204030204" pitchFamily="34" charset="0"/>
              </a:rPr>
              <a:t>Pasher</a:t>
            </a:r>
            <a:r>
              <a:rPr lang="en-GB" sz="900" dirty="0">
                <a:ea typeface="Calibri" panose="020F0502020204030204" pitchFamily="34" charset="0"/>
              </a:rPr>
              <a:t>, McGovern and </a:t>
            </a:r>
            <a:r>
              <a:rPr lang="en-GB" sz="900" dirty="0" err="1">
                <a:ea typeface="Calibri" panose="020F0502020204030204" pitchFamily="34" charset="0"/>
              </a:rPr>
              <a:t>Putinski</a:t>
            </a:r>
            <a:r>
              <a:rPr lang="en-GB" sz="900" dirty="0">
                <a:ea typeface="Calibri" panose="020F0502020204030204" pitchFamily="34" charset="0"/>
              </a:rPr>
              <a:t>, 2016; </a:t>
            </a:r>
            <a:r>
              <a:rPr lang="en-GB" sz="900" dirty="0">
                <a:effectLst/>
                <a:ea typeface="Calibri" panose="020F0502020204030204" pitchFamily="34" charset="0"/>
              </a:rPr>
              <a:t>Scholefield </a:t>
            </a:r>
            <a:r>
              <a:rPr lang="en-GB" sz="900" i="1" dirty="0">
                <a:effectLst/>
                <a:ea typeface="Calibri" panose="020F0502020204030204" pitchFamily="34" charset="0"/>
              </a:rPr>
              <a:t>et al.</a:t>
            </a:r>
            <a:r>
              <a:rPr lang="en-GB" sz="900" dirty="0">
                <a:effectLst/>
                <a:ea typeface="Calibri" panose="020F0502020204030204" pitchFamily="34" charset="0"/>
              </a:rPr>
              <a:t>, 2016;</a:t>
            </a:r>
            <a:r>
              <a:rPr lang="en-GB" sz="900" dirty="0">
                <a:ea typeface="Calibri" panose="020F0502020204030204" pitchFamily="34" charset="0"/>
              </a:rPr>
              <a:t> Graham </a:t>
            </a:r>
            <a:r>
              <a:rPr lang="en-GB" sz="900" i="1" dirty="0">
                <a:effectLst/>
                <a:ea typeface="Calibri" panose="020F0502020204030204" pitchFamily="34" charset="0"/>
              </a:rPr>
              <a:t>et al.</a:t>
            </a:r>
            <a:r>
              <a:rPr lang="en-GB" sz="900" dirty="0">
                <a:effectLst/>
                <a:ea typeface="Calibri" panose="020F0502020204030204" pitchFamily="34" charset="0"/>
              </a:rPr>
              <a:t>, 2018; Gov, 2019; </a:t>
            </a:r>
            <a:r>
              <a:rPr lang="en-GB" sz="900" dirty="0">
                <a:ea typeface="Calibri" panose="020F0502020204030204" pitchFamily="34" charset="0"/>
              </a:rPr>
              <a:t>Welsh Government, 2015; </a:t>
            </a:r>
            <a:r>
              <a:rPr lang="en-GB" sz="900" dirty="0">
                <a:effectLst/>
                <a:ea typeface="Calibri" panose="020F0502020204030204" pitchFamily="34" charset="0"/>
              </a:rPr>
              <a:t>What the Science Says, 2020;</a:t>
            </a:r>
            <a:r>
              <a:rPr lang="en-GB" sz="900" dirty="0">
                <a:ea typeface="Calibri" panose="020F0502020204030204" pitchFamily="34" charset="0"/>
              </a:rPr>
              <a:t> HedgeLink, 2021a;c;d; PTES, 2020; 2021b; Congreve, no date) </a:t>
            </a:r>
            <a:endParaRPr lang="en-GB" sz="900" dirty="0"/>
          </a:p>
        </p:txBody>
      </p:sp>
    </p:spTree>
    <p:extLst>
      <p:ext uri="{BB962C8B-B14F-4D97-AF65-F5344CB8AC3E}">
        <p14:creationId xmlns:p14="http://schemas.microsoft.com/office/powerpoint/2010/main" val="4271074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67BD6-18A7-4292-818A-B22720C1EBCC}"/>
              </a:ext>
            </a:extLst>
          </p:cNvPr>
          <p:cNvSpPr txBox="1"/>
          <p:nvPr/>
        </p:nvSpPr>
        <p:spPr>
          <a:xfrm>
            <a:off x="228599" y="469981"/>
            <a:ext cx="11963401" cy="6457602"/>
          </a:xfrm>
          <a:prstGeom prst="rect">
            <a:avLst/>
          </a:prstGeom>
          <a:noFill/>
        </p:spPr>
        <p:txBody>
          <a:bodyPr wrap="square">
            <a:spAutoFit/>
          </a:bodyPr>
          <a:lstStyle/>
          <a:p>
            <a:pPr>
              <a:lnSpc>
                <a:spcPct val="107000"/>
              </a:lnSpc>
              <a:spcBef>
                <a:spcPts val="600"/>
              </a:spcBef>
            </a:pPr>
            <a:r>
              <a:rPr lang="en-GB" sz="900" dirty="0" err="1">
                <a:effectLst/>
                <a:latin typeface="Calibri" panose="020F0502020204030204" pitchFamily="34" charset="0"/>
                <a:ea typeface="DengXian" panose="02010600030101010101" pitchFamily="2" charset="-122"/>
                <a:cs typeface="Calibri" panose="020F0502020204030204" pitchFamily="34" charset="0"/>
              </a:rPr>
              <a:t>Afriansyah</a:t>
            </a:r>
            <a:r>
              <a:rPr lang="en-GB" sz="900" dirty="0">
                <a:effectLst/>
                <a:latin typeface="Calibri" panose="020F0502020204030204" pitchFamily="34" charset="0"/>
                <a:ea typeface="DengXian" panose="02010600030101010101" pitchFamily="2" charset="-122"/>
                <a:cs typeface="Calibri" panose="020F0502020204030204" pitchFamily="34" charset="0"/>
              </a:rPr>
              <a:t>, F. L., </a:t>
            </a:r>
            <a:r>
              <a:rPr lang="en-GB" sz="900" dirty="0" err="1">
                <a:effectLst/>
                <a:latin typeface="Calibri" panose="020F0502020204030204" pitchFamily="34" charset="0"/>
                <a:ea typeface="DengXian" panose="02010600030101010101" pitchFamily="2" charset="-122"/>
                <a:cs typeface="Calibri" panose="020F0502020204030204" pitchFamily="34" charset="0"/>
              </a:rPr>
              <a:t>Muna</a:t>
            </a:r>
            <a:r>
              <a:rPr lang="en-GB" sz="900" dirty="0">
                <a:effectLst/>
                <a:latin typeface="Calibri" panose="020F0502020204030204" pitchFamily="34" charset="0"/>
                <a:ea typeface="DengXian" panose="02010600030101010101" pitchFamily="2" charset="-122"/>
                <a:cs typeface="Calibri" panose="020F0502020204030204" pitchFamily="34" charset="0"/>
              </a:rPr>
              <a:t> , N., </a:t>
            </a:r>
            <a:r>
              <a:rPr lang="en-GB" sz="900" dirty="0" err="1">
                <a:effectLst/>
                <a:latin typeface="Calibri" panose="020F0502020204030204" pitchFamily="34" charset="0"/>
                <a:ea typeface="DengXian" panose="02010600030101010101" pitchFamily="2" charset="-122"/>
                <a:cs typeface="Calibri" panose="020F0502020204030204" pitchFamily="34" charset="0"/>
              </a:rPr>
              <a:t>Widiastuti</a:t>
            </a:r>
            <a:r>
              <a:rPr lang="en-GB" sz="900" dirty="0">
                <a:effectLst/>
                <a:latin typeface="Calibri" panose="020F0502020204030204" pitchFamily="34" charset="0"/>
                <a:ea typeface="DengXian" panose="02010600030101010101" pitchFamily="2" charset="-122"/>
                <a:cs typeface="Calibri" panose="020F0502020204030204" pitchFamily="34" charset="0"/>
              </a:rPr>
              <a:t>, I., </a:t>
            </a:r>
            <a:r>
              <a:rPr lang="en-GB" sz="900" dirty="0" err="1">
                <a:effectLst/>
                <a:latin typeface="Calibri" panose="020F0502020204030204" pitchFamily="34" charset="0"/>
                <a:ea typeface="DengXian" panose="02010600030101010101" pitchFamily="2" charset="-122"/>
                <a:cs typeface="Calibri" panose="020F0502020204030204" pitchFamily="34" charset="0"/>
              </a:rPr>
              <a:t>Fanani</a:t>
            </a:r>
            <a:r>
              <a:rPr lang="en-GB" sz="900" dirty="0">
                <a:effectLst/>
                <a:latin typeface="Calibri" panose="020F0502020204030204" pitchFamily="34" charset="0"/>
                <a:ea typeface="DengXian" panose="02010600030101010101" pitchFamily="2" charset="-122"/>
                <a:cs typeface="Calibri" panose="020F0502020204030204" pitchFamily="34" charset="0"/>
              </a:rPr>
              <a:t>, N. Z., and Purnomo, F. E., (2019) ‘Image Mapping Detection of Green Areas Using Speed Up Robust Features’, </a:t>
            </a:r>
            <a:r>
              <a:rPr lang="en-GB" sz="900" i="1" dirty="0">
                <a:effectLst/>
                <a:latin typeface="Calibri" panose="020F0502020204030204" pitchFamily="34" charset="0"/>
                <a:ea typeface="DengXian" panose="02010600030101010101" pitchFamily="2" charset="-122"/>
                <a:cs typeface="Calibri" panose="020F0502020204030204" pitchFamily="34" charset="0"/>
              </a:rPr>
              <a:t>Proceedings - 2019 International Conference on Computer Science, Information Technology, and Electrical Engineering, ICOMITEE 2019</a:t>
            </a:r>
            <a:r>
              <a:rPr lang="en-GB" sz="900" dirty="0">
                <a:effectLst/>
                <a:latin typeface="Calibri" panose="020F0502020204030204" pitchFamily="34" charset="0"/>
                <a:ea typeface="DengXian" panose="02010600030101010101" pitchFamily="2" charset="-122"/>
                <a:cs typeface="Calibri" panose="020F0502020204030204" pitchFamily="34" charset="0"/>
              </a:rPr>
              <a:t>, pp. 165–168.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10.1109/ICOMITEE.2019.8920824.</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Bickmore</a:t>
            </a:r>
            <a:r>
              <a:rPr lang="en-GB" sz="900" dirty="0">
                <a:effectLst/>
                <a:latin typeface="Calibri" panose="020F0502020204030204" pitchFamily="34" charset="0"/>
                <a:ea typeface="DengXian" panose="02010600030101010101" pitchFamily="2" charset="-122"/>
                <a:cs typeface="Calibri" panose="020F0502020204030204" pitchFamily="34" charset="0"/>
              </a:rPr>
              <a:t>, C. J. (2002) ‘Hedgerow Survey Handbook: A Standard Procedure for Local Surveys in the UK’</a:t>
            </a:r>
            <a:r>
              <a:rPr lang="en-GB" sz="900" i="1" dirty="0">
                <a:effectLst/>
                <a:latin typeface="Calibri" panose="020F0502020204030204" pitchFamily="34" charset="0"/>
                <a:ea typeface="DengXian" panose="02010600030101010101" pitchFamily="2" charset="-122"/>
                <a:cs typeface="Calibri" panose="020F0502020204030204" pitchFamily="34" charset="0"/>
              </a:rPr>
              <a:t>, 2</a:t>
            </a:r>
            <a:r>
              <a:rPr lang="en-GB" sz="900" i="1" baseline="30000" dirty="0">
                <a:effectLst/>
                <a:latin typeface="Calibri" panose="020F0502020204030204" pitchFamily="34" charset="0"/>
                <a:ea typeface="DengXian" panose="02010600030101010101" pitchFamily="2" charset="-122"/>
                <a:cs typeface="Calibri" panose="020F0502020204030204" pitchFamily="34" charset="0"/>
              </a:rPr>
              <a:t>ND</a:t>
            </a:r>
            <a:r>
              <a:rPr lang="en-GB" sz="900" i="1" dirty="0">
                <a:effectLst/>
                <a:latin typeface="Calibri" panose="020F0502020204030204" pitchFamily="34" charset="0"/>
                <a:ea typeface="DengXian" panose="02010600030101010101" pitchFamily="2" charset="-122"/>
                <a:cs typeface="Calibri" panose="020F0502020204030204" pitchFamily="34" charset="0"/>
              </a:rPr>
              <a:t> ed,  DEFRA.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Hedgerow Survey Handbook (publishing.service.gov.uk</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Brown, J. (2018) ‘Drones Assisting Nature Conservation’, </a:t>
            </a:r>
            <a:r>
              <a:rPr lang="en-GB" sz="900" i="1" dirty="0">
                <a:effectLst/>
                <a:latin typeface="Calibri" panose="020F0502020204030204" pitchFamily="34" charset="0"/>
                <a:ea typeface="DengXian" panose="02010600030101010101" pitchFamily="2" charset="-122"/>
                <a:cs typeface="Calibri" panose="020F0502020204030204" pitchFamily="34" charset="0"/>
              </a:rPr>
              <a:t>Cover Drone</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Drones Assisting Nature Conservation - </a:t>
            </a:r>
            <a:r>
              <a:rPr lang="en-GB" sz="900" u="sng" dirty="0" err="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Coverdrone</a:t>
            </a:r>
            <a:r>
              <a:rPr lang="en-GB" sz="900" dirty="0">
                <a:effectLst/>
                <a:latin typeface="Calibri" panose="020F0502020204030204" pitchFamily="34" charset="0"/>
                <a:ea typeface="DengXian" panose="02010600030101010101" pitchFamily="2" charset="-122"/>
                <a:cs typeface="Calibri" panose="020F0502020204030204" pitchFamily="34" charset="0"/>
              </a:rPr>
              <a:t> (Accessed: 06 December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Britt, C., </a:t>
            </a:r>
            <a:r>
              <a:rPr lang="en-GB" sz="900" dirty="0" err="1">
                <a:effectLst/>
                <a:latin typeface="Calibri" panose="020F0502020204030204" pitchFamily="34" charset="0"/>
                <a:ea typeface="DengXian" panose="02010600030101010101" pitchFamily="2" charset="-122"/>
                <a:cs typeface="Calibri" panose="020F0502020204030204" pitchFamily="34" charset="0"/>
              </a:rPr>
              <a:t>Tuffnell</a:t>
            </a:r>
            <a:r>
              <a:rPr lang="en-GB" sz="900" dirty="0">
                <a:effectLst/>
                <a:latin typeface="Calibri" panose="020F0502020204030204" pitchFamily="34" charset="0"/>
                <a:ea typeface="DengXian" panose="02010600030101010101" pitchFamily="2" charset="-122"/>
                <a:cs typeface="Calibri" panose="020F0502020204030204" pitchFamily="34" charset="0"/>
              </a:rPr>
              <a:t>, N., Kirkham, A., R., and Sparks, T</a:t>
            </a:r>
            <a:r>
              <a:rPr lang="en-GB" sz="900" i="1" dirty="0">
                <a:effectLst/>
                <a:latin typeface="Calibri" panose="020F0502020204030204" pitchFamily="34" charset="0"/>
                <a:ea typeface="DengXian" panose="02010600030101010101" pitchFamily="2" charset="-122"/>
                <a:cs typeface="Calibri" panose="020F0502020204030204" pitchFamily="34" charset="0"/>
              </a:rPr>
              <a:t>.</a:t>
            </a:r>
            <a:r>
              <a:rPr lang="en-GB" sz="900" dirty="0">
                <a:effectLst/>
                <a:latin typeface="Calibri" panose="020F0502020204030204" pitchFamily="34" charset="0"/>
                <a:ea typeface="DengXian" panose="02010600030101010101" pitchFamily="2" charset="-122"/>
                <a:cs typeface="Calibri" panose="020F0502020204030204" pitchFamily="34" charset="0"/>
              </a:rPr>
              <a:t> (2011) ‘Hedgerow Management: a Survey of Land Managers and Contractors Practices and Attitudes’. </a:t>
            </a:r>
            <a:r>
              <a:rPr lang="en-GB" sz="900" i="1" dirty="0">
                <a:effectLst/>
                <a:latin typeface="Calibri" panose="020F0502020204030204" pitchFamily="34" charset="0"/>
                <a:ea typeface="DengXian" panose="02010600030101010101" pitchFamily="2" charset="-122"/>
                <a:cs typeface="Calibri" panose="020F0502020204030204" pitchFamily="34" charset="0"/>
              </a:rPr>
              <a:t>DEFRA project BD2117</a:t>
            </a:r>
            <a:r>
              <a:rPr lang="en-GB" sz="900" dirty="0">
                <a:effectLst/>
                <a:latin typeface="Calibri" panose="020F0502020204030204" pitchFamily="34" charset="0"/>
                <a:ea typeface="DengXian" panose="02010600030101010101" pitchFamily="2" charset="-122"/>
                <a:cs typeface="Calibri" panose="020F0502020204030204" pitchFamily="34" charset="0"/>
              </a:rPr>
              <a:t>, (November), p. 141.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Coed Cymru (2009) ‘Hedgerow Management’, </a:t>
            </a:r>
            <a:r>
              <a:rPr lang="en-GB" sz="900" i="1" dirty="0">
                <a:effectLst/>
                <a:latin typeface="Calibri" panose="020F0502020204030204" pitchFamily="34" charset="0"/>
                <a:ea typeface="DengXian" panose="02010600030101010101" pitchFamily="2" charset="-122"/>
                <a:cs typeface="Calibri" panose="020F0502020204030204" pitchFamily="34" charset="0"/>
              </a:rPr>
              <a:t>Teagasc</a:t>
            </a:r>
            <a:r>
              <a:rPr lang="en-GB" sz="900" dirty="0">
                <a:effectLst/>
                <a:latin typeface="Calibri" panose="020F0502020204030204" pitchFamily="34" charset="0"/>
                <a:ea typeface="DengXian" panose="02010600030101010101" pitchFamily="2" charset="-122"/>
                <a:cs typeface="Calibri" panose="020F0502020204030204" pitchFamily="34" charset="0"/>
              </a:rPr>
              <a:t>, pp. 6–7.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https://www.teagasc.ie/media/website/environment/biodiversity-countryside/teagasc_farmhedge_management.pdf</a:t>
            </a:r>
            <a:r>
              <a:rPr lang="en-GB" sz="900" dirty="0">
                <a:effectLst/>
                <a:latin typeface="Calibri" panose="020F0502020204030204" pitchFamily="34" charset="0"/>
                <a:ea typeface="DengXian" panose="02010600030101010101" pitchFamily="2" charset="-122"/>
                <a:cs typeface="Calibri" panose="020F0502020204030204" pitchFamily="34" charset="0"/>
              </a:rPr>
              <a:t>.</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Coed Cymru (2017) ‘Gower Landscape Partnership -Hedge Project’.</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Crossland, A. M., Westaway, S., </a:t>
            </a:r>
            <a:r>
              <a:rPr lang="en-GB" sz="900" dirty="0" err="1">
                <a:effectLst/>
                <a:latin typeface="Calibri" panose="020F0502020204030204" pitchFamily="34" charset="0"/>
                <a:ea typeface="DengXian" panose="02010600030101010101" pitchFamily="2" charset="-122"/>
                <a:cs typeface="Calibri" panose="020F0502020204030204" pitchFamily="34" charset="0"/>
              </a:rPr>
              <a:t>Gerrand</a:t>
            </a:r>
            <a:r>
              <a:rPr lang="en-GB" sz="900" dirty="0">
                <a:effectLst/>
                <a:latin typeface="Calibri" panose="020F0502020204030204" pitchFamily="34" charset="0"/>
                <a:ea typeface="DengXian" panose="02010600030101010101" pitchFamily="2" charset="-122"/>
                <a:cs typeface="Calibri" panose="020F0502020204030204" pitchFamily="34" charset="0"/>
              </a:rPr>
              <a:t>, C., and Smith, J. (2015) ‘User guide Hedgerow Biodiversity Protocol 2015 A Protocol for Monitoring the Impacts of Harvesting Hedges for </a:t>
            </a:r>
            <a:r>
              <a:rPr lang="en-GB" sz="900" dirty="0" err="1">
                <a:effectLst/>
                <a:latin typeface="Calibri" panose="020F0502020204030204" pitchFamily="34" charset="0"/>
                <a:ea typeface="DengXian" panose="02010600030101010101" pitchFamily="2" charset="-122"/>
                <a:cs typeface="Calibri" panose="020F0502020204030204" pitchFamily="34" charset="0"/>
              </a:rPr>
              <a:t>Woodfuel</a:t>
            </a:r>
            <a:r>
              <a:rPr lang="en-GB" sz="900" dirty="0">
                <a:effectLst/>
                <a:latin typeface="Calibri" panose="020F0502020204030204" pitchFamily="34" charset="0"/>
                <a:ea typeface="DengXian" panose="02010600030101010101" pitchFamily="2" charset="-122"/>
                <a:cs typeface="Calibri" panose="020F0502020204030204" pitchFamily="34" charset="0"/>
              </a:rPr>
              <a:t> Why Use this Protocol ?’, pp. 1–21.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Crossland, M., Westaway, S., </a:t>
            </a:r>
            <a:r>
              <a:rPr lang="en-GB" sz="900" dirty="0" err="1">
                <a:effectLst/>
                <a:latin typeface="Calibri" panose="020F0502020204030204" pitchFamily="34" charset="0"/>
                <a:ea typeface="DengXian" panose="02010600030101010101" pitchFamily="2" charset="-122"/>
                <a:cs typeface="Calibri" panose="020F0502020204030204" pitchFamily="34" charset="0"/>
              </a:rPr>
              <a:t>Gerrand</a:t>
            </a:r>
            <a:r>
              <a:rPr lang="en-GB" sz="900" dirty="0">
                <a:effectLst/>
                <a:latin typeface="Calibri" panose="020F0502020204030204" pitchFamily="34" charset="0"/>
                <a:ea typeface="DengXian" panose="02010600030101010101" pitchFamily="2" charset="-122"/>
                <a:cs typeface="Calibri" panose="020F0502020204030204" pitchFamily="34" charset="0"/>
              </a:rPr>
              <a:t>, C., and Smith, J (2015) ‘A Report on the Development of the Hedgerow Biodiversity Protocol’, pp. 1–21.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CueMath</a:t>
            </a:r>
            <a:r>
              <a:rPr lang="en-GB" sz="900" dirty="0">
                <a:effectLst/>
                <a:latin typeface="Calibri" panose="020F0502020204030204" pitchFamily="34" charset="0"/>
                <a:ea typeface="DengXian" panose="02010600030101010101" pitchFamily="2" charset="-122"/>
                <a:cs typeface="Calibri" panose="020F0502020204030204" pitchFamily="34" charset="0"/>
              </a:rPr>
              <a:t> (2021) </a:t>
            </a:r>
            <a:r>
              <a:rPr lang="en-GB" sz="900" i="1" dirty="0">
                <a:effectLst/>
                <a:latin typeface="Calibri" panose="020F0502020204030204" pitchFamily="34" charset="0"/>
                <a:ea typeface="DengXian" panose="02010600030101010101" pitchFamily="2" charset="-122"/>
                <a:cs typeface="Calibri" panose="020F0502020204030204" pitchFamily="34" charset="0"/>
              </a:rPr>
              <a:t>Percentages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5"/>
              </a:rPr>
              <a:t>Percentage - Examples | How To Calculate Percentage? (cuemath.com)</a:t>
            </a:r>
            <a:r>
              <a:rPr lang="en-GB" sz="900" dirty="0">
                <a:effectLst/>
                <a:latin typeface="Calibri" panose="020F0502020204030204" pitchFamily="34" charset="0"/>
                <a:ea typeface="DengXian" panose="02010600030101010101" pitchFamily="2" charset="-122"/>
                <a:cs typeface="Calibri" panose="020F0502020204030204" pitchFamily="34" charset="0"/>
              </a:rPr>
              <a:t> (Accessed: January 05 January 2022)</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Deckers</a:t>
            </a:r>
            <a:r>
              <a:rPr lang="en-GB" sz="900" dirty="0">
                <a:effectLst/>
                <a:latin typeface="Calibri" panose="020F0502020204030204" pitchFamily="34" charset="0"/>
                <a:ea typeface="DengXian" panose="02010600030101010101" pitchFamily="2" charset="-122"/>
                <a:cs typeface="Calibri" panose="020F0502020204030204" pitchFamily="34" charset="0"/>
              </a:rPr>
              <a:t>, B., </a:t>
            </a:r>
            <a:r>
              <a:rPr lang="en-GB" sz="900" dirty="0" err="1">
                <a:effectLst/>
                <a:latin typeface="Calibri" panose="020F0502020204030204" pitchFamily="34" charset="0"/>
                <a:ea typeface="DengXian" panose="02010600030101010101" pitchFamily="2" charset="-122"/>
                <a:cs typeface="Calibri" panose="020F0502020204030204" pitchFamily="34" charset="0"/>
              </a:rPr>
              <a:t>Kerselaers</a:t>
            </a:r>
            <a:r>
              <a:rPr lang="en-GB" sz="900" dirty="0">
                <a:effectLst/>
                <a:latin typeface="Calibri" panose="020F0502020204030204" pitchFamily="34" charset="0"/>
                <a:ea typeface="DengXian" panose="02010600030101010101" pitchFamily="2" charset="-122"/>
                <a:cs typeface="Calibri" panose="020F0502020204030204" pitchFamily="34" charset="0"/>
              </a:rPr>
              <a:t>, E., </a:t>
            </a:r>
            <a:r>
              <a:rPr lang="en-GB" sz="900" dirty="0" err="1">
                <a:effectLst/>
                <a:latin typeface="Calibri" panose="020F0502020204030204" pitchFamily="34" charset="0"/>
                <a:ea typeface="DengXian" panose="02010600030101010101" pitchFamily="2" charset="-122"/>
                <a:cs typeface="Calibri" panose="020F0502020204030204" pitchFamily="34" charset="0"/>
              </a:rPr>
              <a:t>Gulinck</a:t>
            </a:r>
            <a:r>
              <a:rPr lang="en-GB" sz="900" dirty="0">
                <a:effectLst/>
                <a:latin typeface="Calibri" panose="020F0502020204030204" pitchFamily="34" charset="0"/>
                <a:ea typeface="DengXian" panose="02010600030101010101" pitchFamily="2" charset="-122"/>
                <a:cs typeface="Calibri" panose="020F0502020204030204" pitchFamily="34" charset="0"/>
              </a:rPr>
              <a:t>, H., </a:t>
            </a:r>
            <a:r>
              <a:rPr lang="en-GB" sz="900" dirty="0" err="1">
                <a:effectLst/>
                <a:latin typeface="Calibri" panose="020F0502020204030204" pitchFamily="34" charset="0"/>
                <a:ea typeface="DengXian" panose="02010600030101010101" pitchFamily="2" charset="-122"/>
                <a:cs typeface="Calibri" panose="020F0502020204030204" pitchFamily="34" charset="0"/>
              </a:rPr>
              <a:t>Muys</a:t>
            </a:r>
            <a:r>
              <a:rPr lang="en-GB" sz="900" dirty="0">
                <a:effectLst/>
                <a:latin typeface="Calibri" panose="020F0502020204030204" pitchFamily="34" charset="0"/>
                <a:ea typeface="DengXian" panose="02010600030101010101" pitchFamily="2" charset="-122"/>
                <a:cs typeface="Calibri" panose="020F0502020204030204" pitchFamily="34" charset="0"/>
              </a:rPr>
              <a:t>, B., and </a:t>
            </a:r>
            <a:r>
              <a:rPr lang="en-GB" sz="900" dirty="0" err="1">
                <a:effectLst/>
                <a:latin typeface="Calibri" panose="020F0502020204030204" pitchFamily="34" charset="0"/>
                <a:ea typeface="DengXian" panose="02010600030101010101" pitchFamily="2" charset="-122"/>
                <a:cs typeface="Calibri" panose="020F0502020204030204" pitchFamily="34" charset="0"/>
              </a:rPr>
              <a:t>Hermy</a:t>
            </a:r>
            <a:r>
              <a:rPr lang="en-GB" sz="900" dirty="0">
                <a:effectLst/>
                <a:latin typeface="Calibri" panose="020F0502020204030204" pitchFamily="34" charset="0"/>
                <a:ea typeface="DengXian" panose="02010600030101010101" pitchFamily="2" charset="-122"/>
                <a:cs typeface="Calibri" panose="020F0502020204030204" pitchFamily="34" charset="0"/>
              </a:rPr>
              <a:t>, M. (2005) ‘Long-term </a:t>
            </a:r>
            <a:r>
              <a:rPr lang="en-GB" sz="900" dirty="0" err="1">
                <a:effectLst/>
                <a:latin typeface="Calibri" panose="020F0502020204030204" pitchFamily="34" charset="0"/>
                <a:ea typeface="DengXian" panose="02010600030101010101" pitchFamily="2" charset="-122"/>
                <a:cs typeface="Calibri" panose="020F0502020204030204" pitchFamily="34" charset="0"/>
              </a:rPr>
              <a:t>Spatio</a:t>
            </a:r>
            <a:r>
              <a:rPr lang="en-GB" sz="900" dirty="0">
                <a:effectLst/>
                <a:latin typeface="Calibri" panose="020F0502020204030204" pitchFamily="34" charset="0"/>
                <a:ea typeface="DengXian" panose="02010600030101010101" pitchFamily="2" charset="-122"/>
                <a:cs typeface="Calibri" panose="020F0502020204030204" pitchFamily="34" charset="0"/>
              </a:rPr>
              <a:t>-temporal Dynamics of a Hedgerow Network Landscape in Flanders, Belgium’, </a:t>
            </a:r>
            <a:r>
              <a:rPr lang="en-GB" sz="900" i="1" dirty="0">
                <a:effectLst/>
                <a:latin typeface="Calibri" panose="020F0502020204030204" pitchFamily="34" charset="0"/>
                <a:ea typeface="DengXian" panose="02010600030101010101" pitchFamily="2" charset="-122"/>
                <a:cs typeface="Calibri" panose="020F0502020204030204" pitchFamily="34" charset="0"/>
              </a:rPr>
              <a:t>Environmental Conservation</a:t>
            </a:r>
            <a:r>
              <a:rPr lang="en-GB" sz="900" dirty="0">
                <a:effectLst/>
                <a:latin typeface="Calibri" panose="020F0502020204030204" pitchFamily="34" charset="0"/>
                <a:ea typeface="DengXian" panose="02010600030101010101" pitchFamily="2" charset="-122"/>
                <a:cs typeface="Calibri" panose="020F0502020204030204" pitchFamily="34" charset="0"/>
              </a:rPr>
              <a:t>, 32(1), pp. 20–29.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10.1017/S0376892905001840.</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DEFRA (2007) ‘Hedgerow Survey Handbook: a Standard Procedure for Local Surveys in the UK’.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6"/>
              </a:rPr>
              <a:t>Hedgerow survey handbook - GOV.UK (www.gov.uk)</a:t>
            </a:r>
            <a:r>
              <a:rPr lang="en-GB" sz="900" dirty="0">
                <a:effectLst/>
                <a:latin typeface="Calibri" panose="020F0502020204030204" pitchFamily="34" charset="0"/>
                <a:ea typeface="DengXian" panose="02010600030101010101" pitchFamily="2" charset="-122"/>
                <a:cs typeface="Calibri" panose="020F0502020204030204" pitchFamily="34" charset="0"/>
              </a:rPr>
              <a:t> (Accessed: 3 August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Deidun</a:t>
            </a:r>
            <a:r>
              <a:rPr lang="en-GB" sz="900" dirty="0">
                <a:effectLst/>
                <a:latin typeface="Calibri" panose="020F0502020204030204" pitchFamily="34" charset="0"/>
                <a:ea typeface="DengXian" panose="02010600030101010101" pitchFamily="2" charset="-122"/>
                <a:cs typeface="Calibri" panose="020F0502020204030204" pitchFamily="34" charset="0"/>
              </a:rPr>
              <a:t>, A., Gauci, A., </a:t>
            </a:r>
            <a:r>
              <a:rPr lang="en-GB" sz="900" dirty="0" err="1">
                <a:effectLst/>
                <a:latin typeface="Calibri" panose="020F0502020204030204" pitchFamily="34" charset="0"/>
                <a:ea typeface="DengXian" panose="02010600030101010101" pitchFamily="2" charset="-122"/>
                <a:cs typeface="Calibri" panose="020F0502020204030204" pitchFamily="34" charset="0"/>
              </a:rPr>
              <a:t>Lagorio</a:t>
            </a:r>
            <a:r>
              <a:rPr lang="en-GB" sz="900" dirty="0">
                <a:effectLst/>
                <a:latin typeface="Calibri" panose="020F0502020204030204" pitchFamily="34" charset="0"/>
                <a:ea typeface="DengXian" panose="02010600030101010101" pitchFamily="2" charset="-122"/>
                <a:cs typeface="Calibri" panose="020F0502020204030204" pitchFamily="34" charset="0"/>
              </a:rPr>
              <a:t>, S., and </a:t>
            </a:r>
            <a:r>
              <a:rPr lang="en-GB" sz="900" dirty="0" err="1">
                <a:effectLst/>
                <a:latin typeface="Calibri" panose="020F0502020204030204" pitchFamily="34" charset="0"/>
                <a:ea typeface="DengXian" panose="02010600030101010101" pitchFamily="2" charset="-122"/>
                <a:cs typeface="Calibri" panose="020F0502020204030204" pitchFamily="34" charset="0"/>
              </a:rPr>
              <a:t>Galgani</a:t>
            </a:r>
            <a:r>
              <a:rPr lang="en-GB" sz="900" dirty="0">
                <a:effectLst/>
                <a:latin typeface="Calibri" panose="020F0502020204030204" pitchFamily="34" charset="0"/>
                <a:ea typeface="DengXian" panose="02010600030101010101" pitchFamily="2" charset="-122"/>
                <a:cs typeface="Calibri" panose="020F0502020204030204" pitchFamily="34" charset="0"/>
              </a:rPr>
              <a:t>, F. (2018) ‘Optimising Beached Litter Monitoring Protocols Through Aerial Imagery’, </a:t>
            </a:r>
            <a:r>
              <a:rPr lang="en-GB" sz="900" i="1" dirty="0">
                <a:effectLst/>
                <a:latin typeface="Calibri" panose="020F0502020204030204" pitchFamily="34" charset="0"/>
                <a:ea typeface="DengXian" panose="02010600030101010101" pitchFamily="2" charset="-122"/>
                <a:cs typeface="Calibri" panose="020F0502020204030204" pitchFamily="34" charset="0"/>
              </a:rPr>
              <a:t>Marine Pollution Bulletin</a:t>
            </a:r>
            <a:r>
              <a:rPr lang="en-GB" sz="900" dirty="0">
                <a:effectLst/>
                <a:latin typeface="Calibri" panose="020F0502020204030204" pitchFamily="34" charset="0"/>
                <a:ea typeface="DengXian" panose="02010600030101010101" pitchFamily="2" charset="-122"/>
                <a:cs typeface="Calibri" panose="020F0502020204030204" pitchFamily="34" charset="0"/>
              </a:rPr>
              <a:t>, 131(February), pp. 212–217.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10.1016/j.marpolbul.2018.04.033.</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Dursun</a:t>
            </a:r>
            <a:r>
              <a:rPr lang="en-GB" sz="900" dirty="0">
                <a:effectLst/>
                <a:latin typeface="Calibri" panose="020F0502020204030204" pitchFamily="34" charset="0"/>
                <a:ea typeface="DengXian" panose="02010600030101010101" pitchFamily="2" charset="-122"/>
                <a:cs typeface="Calibri" panose="020F0502020204030204" pitchFamily="34" charset="0"/>
              </a:rPr>
              <a:t>, P. (2012) ‘Montgomeryshire Hedgerow Survey Project’, </a:t>
            </a:r>
            <a:r>
              <a:rPr lang="en-GB" sz="900" i="1" dirty="0">
                <a:effectLst/>
                <a:latin typeface="Calibri" panose="020F0502020204030204" pitchFamily="34" charset="0"/>
                <a:ea typeface="DengXian" panose="02010600030101010101" pitchFamily="2" charset="-122"/>
                <a:cs typeface="Calibri" panose="020F0502020204030204" pitchFamily="34" charset="0"/>
              </a:rPr>
              <a:t>Wildlife Trust Wales</a:t>
            </a:r>
            <a:r>
              <a:rPr lang="en-GB" sz="900" dirty="0">
                <a:effectLst/>
                <a:latin typeface="Calibri" panose="020F0502020204030204" pitchFamily="34" charset="0"/>
                <a:ea typeface="DengXian" panose="02010600030101010101" pitchFamily="2" charset="-122"/>
                <a:cs typeface="Calibri" panose="020F0502020204030204" pitchFamily="34" charset="0"/>
              </a:rPr>
              <a:t>, 66(December), pp. 37–39.</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Dyffryn Tywi (2021) Hedgelaying in the Tywi Valley.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7"/>
              </a:rPr>
              <a:t>Hedgelaying in the Tywi Valley | Dyffryn Tywi</a:t>
            </a:r>
            <a:r>
              <a:rPr lang="en-GB" sz="900" dirty="0">
                <a:effectLst/>
                <a:latin typeface="Calibri" panose="020F0502020204030204" pitchFamily="34" charset="0"/>
                <a:ea typeface="DengXian" panose="02010600030101010101" pitchFamily="2" charset="-122"/>
                <a:cs typeface="Calibri" panose="020F0502020204030204" pitchFamily="34" charset="0"/>
              </a:rPr>
              <a:t> (Accessed 14 May 2022)</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Edwards, K., Leighton, D. and </a:t>
            </a:r>
            <a:r>
              <a:rPr lang="en-GB" sz="900" dirty="0" err="1">
                <a:effectLst/>
                <a:latin typeface="Calibri" panose="020F0502020204030204" pitchFamily="34" charset="0"/>
                <a:ea typeface="DengXian" panose="02010600030101010101" pitchFamily="2" charset="-122"/>
                <a:cs typeface="Calibri" panose="020F0502020204030204" pitchFamily="34" charset="0"/>
              </a:rPr>
              <a:t>Llewwllyn</a:t>
            </a:r>
            <a:r>
              <a:rPr lang="en-GB" sz="900" dirty="0">
                <a:effectLst/>
                <a:latin typeface="Calibri" panose="020F0502020204030204" pitchFamily="34" charset="0"/>
                <a:ea typeface="DengXian" panose="02010600030101010101" pitchFamily="2" charset="-122"/>
                <a:cs typeface="Calibri" panose="020F0502020204030204" pitchFamily="34" charset="0"/>
              </a:rPr>
              <a:t>, P. (2006) ‘Hedgerow and the Historic Landscape’, </a:t>
            </a:r>
            <a:r>
              <a:rPr lang="en-GB" sz="900" i="1" dirty="0">
                <a:effectLst/>
                <a:latin typeface="Calibri" panose="020F0502020204030204" pitchFamily="34" charset="0"/>
                <a:ea typeface="DengXian" panose="02010600030101010101" pitchFamily="2" charset="-122"/>
                <a:cs typeface="Calibri" panose="020F0502020204030204" pitchFamily="34" charset="0"/>
              </a:rPr>
              <a:t>British Wildlife</a:t>
            </a:r>
            <a:r>
              <a:rPr lang="en-GB" sz="900" dirty="0">
                <a:effectLst/>
                <a:latin typeface="Calibri" panose="020F0502020204030204" pitchFamily="34" charset="0"/>
                <a:ea typeface="DengXian" panose="02010600030101010101" pitchFamily="2" charset="-122"/>
                <a:cs typeface="Calibri" panose="020F0502020204030204" pitchFamily="34" charset="0"/>
              </a:rPr>
              <a:t>, 17(4), pp. 260–269.</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EDSM (2017) </a:t>
            </a:r>
            <a:r>
              <a:rPr lang="en-GB" sz="900" i="1" dirty="0">
                <a:effectLst/>
                <a:latin typeface="Calibri" panose="020F0502020204030204" pitchFamily="34" charset="0"/>
                <a:ea typeface="DengXian" panose="02010600030101010101" pitchFamily="2" charset="-122"/>
                <a:cs typeface="Calibri" panose="020F0502020204030204" pitchFamily="34" charset="0"/>
              </a:rPr>
              <a:t>Gower Hedgerow Mapping</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8"/>
              </a:rPr>
              <a:t>https://www.esdm.co.uk/gower-hedgerow-mapping</a:t>
            </a:r>
            <a:r>
              <a:rPr lang="en-GB" sz="900" dirty="0">
                <a:effectLst/>
                <a:latin typeface="Calibri" panose="020F0502020204030204" pitchFamily="34" charset="0"/>
                <a:ea typeface="DengXian" panose="02010600030101010101" pitchFamily="2" charset="-122"/>
                <a:cs typeface="Calibri" panose="020F0502020204030204" pitchFamily="34" charset="0"/>
              </a:rPr>
              <a:t> (Accessed: 28 December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Fennessy</a:t>
            </a:r>
            <a:r>
              <a:rPr lang="en-GB" sz="900" dirty="0">
                <a:effectLst/>
                <a:latin typeface="Calibri" panose="020F0502020204030204" pitchFamily="34" charset="0"/>
                <a:ea typeface="DengXian" panose="02010600030101010101" pitchFamily="2" charset="-122"/>
                <a:cs typeface="Calibri" panose="020F0502020204030204" pitchFamily="34" charset="0"/>
              </a:rPr>
              <a:t>, M. S., Jacobs, A. M. and </a:t>
            </a:r>
            <a:r>
              <a:rPr lang="en-GB" sz="900" dirty="0" err="1">
                <a:effectLst/>
                <a:latin typeface="Calibri" panose="020F0502020204030204" pitchFamily="34" charset="0"/>
                <a:ea typeface="DengXian" panose="02010600030101010101" pitchFamily="2" charset="-122"/>
                <a:cs typeface="Calibri" panose="020F0502020204030204" pitchFamily="34" charset="0"/>
              </a:rPr>
              <a:t>Kentula</a:t>
            </a:r>
            <a:r>
              <a:rPr lang="en-GB" sz="900" dirty="0">
                <a:effectLst/>
                <a:latin typeface="Calibri" panose="020F0502020204030204" pitchFamily="34" charset="0"/>
                <a:ea typeface="DengXian" panose="02010600030101010101" pitchFamily="2" charset="-122"/>
                <a:cs typeface="Calibri" panose="020F0502020204030204" pitchFamily="34" charset="0"/>
              </a:rPr>
              <a:t>, M. E. (2004) ‘Review of Rapid Methods for Assessing Wetland Condition. Environmental monitoring and assessment program’, p. 82.</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Google Earth (2022) </a:t>
            </a:r>
            <a:r>
              <a:rPr lang="en-GB" sz="900" i="1" dirty="0">
                <a:effectLst/>
                <a:latin typeface="Calibri" panose="020F0502020204030204" pitchFamily="34" charset="0"/>
                <a:ea typeface="DengXian" panose="02010600030101010101" pitchFamily="2" charset="-122"/>
                <a:cs typeface="Calibri" panose="020F0502020204030204" pitchFamily="34" charset="0"/>
              </a:rPr>
              <a:t>51.57227893,-4.20395739,57.37432558a,903.28528263d</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9"/>
              </a:rPr>
              <a:t>Google Earth</a:t>
            </a:r>
            <a:r>
              <a:rPr lang="en-GB" sz="900" dirty="0">
                <a:effectLst/>
                <a:latin typeface="Calibri" panose="020F0502020204030204" pitchFamily="34" charset="0"/>
                <a:ea typeface="DengXian" panose="02010600030101010101" pitchFamily="2" charset="-122"/>
                <a:cs typeface="Calibri" panose="020F0502020204030204" pitchFamily="34" charset="0"/>
              </a:rPr>
              <a:t> (Accessed: 13 May 2022)</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latin typeface="Calibri" panose="020F0502020204030204" pitchFamily="34" charset="0"/>
                <a:ea typeface="DengXian" panose="02010600030101010101" pitchFamily="2" charset="-122"/>
                <a:cs typeface="Calibri" panose="020F0502020204030204" pitchFamily="34" charset="0"/>
              </a:rPr>
              <a:t>Gov (2019) </a:t>
            </a:r>
            <a:r>
              <a:rPr lang="en-GB" sz="900" i="1" dirty="0">
                <a:latin typeface="Calibri" panose="020F0502020204030204" pitchFamily="34" charset="0"/>
                <a:ea typeface="DengXian" panose="02010600030101010101" pitchFamily="2" charset="-122"/>
                <a:cs typeface="Calibri" panose="020F0502020204030204" pitchFamily="34" charset="0"/>
              </a:rPr>
              <a:t>Countryside Hedgerows: Protection and Management</a:t>
            </a:r>
            <a:r>
              <a:rPr lang="en-GB" sz="900" dirty="0">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latin typeface="Calibri" panose="020F0502020204030204" pitchFamily="34" charset="0"/>
                <a:ea typeface="DengXian" panose="02010600030101010101" pitchFamily="2" charset="-122"/>
                <a:cs typeface="Calibri" panose="020F0502020204030204" pitchFamily="34" charset="0"/>
                <a:hlinkClick r:id="rId10"/>
              </a:rPr>
              <a:t>https://www.gov.uk/guidance/countryside-hedgerows-regulation-and-management</a:t>
            </a:r>
            <a:r>
              <a:rPr lang="en-GB" sz="900" dirty="0">
                <a:latin typeface="Calibri" panose="020F0502020204030204" pitchFamily="34" charset="0"/>
                <a:ea typeface="DengXian" panose="02010600030101010101" pitchFamily="2" charset="-122"/>
                <a:cs typeface="Calibri" panose="020F0502020204030204" pitchFamily="34" charset="0"/>
              </a:rPr>
              <a:t> (Accessed: 08 September 2021)</a:t>
            </a:r>
            <a:endParaRPr lang="en-GB" sz="9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Graham, L., </a:t>
            </a:r>
            <a:r>
              <a:rPr lang="en-GB" sz="900" dirty="0" err="1">
                <a:effectLst/>
                <a:latin typeface="Calibri" panose="020F0502020204030204" pitchFamily="34" charset="0"/>
                <a:ea typeface="DengXian" panose="02010600030101010101" pitchFamily="2" charset="-122"/>
                <a:cs typeface="Calibri" panose="020F0502020204030204" pitchFamily="34" charset="0"/>
              </a:rPr>
              <a:t>Gaulton</a:t>
            </a:r>
            <a:r>
              <a:rPr lang="en-GB" sz="900" dirty="0">
                <a:effectLst/>
                <a:latin typeface="Calibri" panose="020F0502020204030204" pitchFamily="34" charset="0"/>
                <a:ea typeface="DengXian" panose="02010600030101010101" pitchFamily="2" charset="-122"/>
                <a:cs typeface="Calibri" panose="020F0502020204030204" pitchFamily="34" charset="0"/>
              </a:rPr>
              <a:t>, R., Gerard, F., and Staley, J. T. (2018) ‘The Influence of Hedgerow Structural Condition on Wildlife Habitat Provision in Farmed Landscapes’, </a:t>
            </a:r>
            <a:r>
              <a:rPr lang="en-GB" sz="900" i="1" dirty="0">
                <a:effectLst/>
                <a:latin typeface="Calibri" panose="020F0502020204030204" pitchFamily="34" charset="0"/>
                <a:ea typeface="DengXian" panose="02010600030101010101" pitchFamily="2" charset="-122"/>
                <a:cs typeface="Calibri" panose="020F0502020204030204" pitchFamily="34" charset="0"/>
              </a:rPr>
              <a:t>Biological Conservation</a:t>
            </a:r>
            <a:r>
              <a:rPr lang="en-GB" sz="900" dirty="0">
                <a:effectLst/>
                <a:latin typeface="Calibri" panose="020F0502020204030204" pitchFamily="34" charset="0"/>
                <a:ea typeface="DengXian" panose="02010600030101010101" pitchFamily="2" charset="-122"/>
                <a:cs typeface="Calibri" panose="020F0502020204030204" pitchFamily="34" charset="0"/>
              </a:rPr>
              <a:t>, 220(February), pp. 122–131.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10.1016/j.biocon.2018.02.017.</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Green, A. S., Martin, S., </a:t>
            </a:r>
            <a:r>
              <a:rPr lang="en-GB" sz="900" dirty="0" err="1">
                <a:effectLst/>
                <a:latin typeface="Calibri" panose="020F0502020204030204" pitchFamily="34" charset="0"/>
                <a:ea typeface="DengXian" panose="02010600030101010101" pitchFamily="2" charset="-122"/>
                <a:cs typeface="Calibri" panose="020F0502020204030204" pitchFamily="34" charset="0"/>
              </a:rPr>
              <a:t>Gharechelou</a:t>
            </a:r>
            <a:r>
              <a:rPr lang="en-GB" sz="900" dirty="0">
                <a:effectLst/>
                <a:latin typeface="Calibri" panose="020F0502020204030204" pitchFamily="34" charset="0"/>
                <a:ea typeface="DengXian" panose="02010600030101010101" pitchFamily="2" charset="-122"/>
                <a:cs typeface="Calibri" panose="020F0502020204030204" pitchFamily="34" charset="0"/>
              </a:rPr>
              <a:t>, S., </a:t>
            </a:r>
            <a:r>
              <a:rPr lang="en-GB" sz="900" dirty="0" err="1">
                <a:effectLst/>
                <a:latin typeface="Calibri" panose="020F0502020204030204" pitchFamily="34" charset="0"/>
                <a:ea typeface="DengXian" panose="02010600030101010101" pitchFamily="2" charset="-122"/>
                <a:cs typeface="Calibri" panose="020F0502020204030204" pitchFamily="34" charset="0"/>
              </a:rPr>
              <a:t>Cawkwell</a:t>
            </a:r>
            <a:r>
              <a:rPr lang="en-GB" sz="900" dirty="0">
                <a:effectLst/>
                <a:latin typeface="Calibri" panose="020F0502020204030204" pitchFamily="34" charset="0"/>
                <a:ea typeface="DengXian" panose="02010600030101010101" pitchFamily="2" charset="-122"/>
                <a:cs typeface="Calibri" panose="020F0502020204030204" pitchFamily="34" charset="0"/>
              </a:rPr>
              <a:t>, F., and Black, K. (2019) </a:t>
            </a:r>
            <a:r>
              <a:rPr lang="en-GB" sz="900" i="1" dirty="0">
                <a:effectLst/>
                <a:latin typeface="Calibri" panose="020F0502020204030204" pitchFamily="34" charset="0"/>
                <a:ea typeface="DengXian" panose="02010600030101010101" pitchFamily="2" charset="-122"/>
                <a:cs typeface="Calibri" panose="020F0502020204030204" pitchFamily="34" charset="0"/>
              </a:rPr>
              <a:t>BRIAR : Biomass Retrieval in Ireland Using Active Remote Sensing</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1"/>
              </a:rPr>
              <a:t>Research_Report_305.pdf (epa.ie)</a:t>
            </a:r>
            <a:r>
              <a:rPr lang="en-GB" sz="900" dirty="0">
                <a:effectLst/>
                <a:latin typeface="Calibri" panose="020F0502020204030204" pitchFamily="34" charset="0"/>
                <a:ea typeface="DengXian" panose="02010600030101010101" pitchFamily="2" charset="-122"/>
                <a:cs typeface="Calibri" panose="020F0502020204030204" pitchFamily="34" charset="0"/>
              </a:rPr>
              <a:t> (Accessed: 5 September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Hedgelink</a:t>
            </a:r>
            <a:r>
              <a:rPr lang="en-GB" sz="900" dirty="0">
                <a:effectLst/>
                <a:latin typeface="Calibri" panose="020F0502020204030204" pitchFamily="34" charset="0"/>
                <a:ea typeface="DengXian" panose="02010600030101010101" pitchFamily="2" charset="-122"/>
                <a:cs typeface="Calibri" panose="020F0502020204030204" pitchFamily="34" charset="0"/>
              </a:rPr>
              <a:t> (2021a) </a:t>
            </a:r>
            <a:r>
              <a:rPr lang="en-GB" sz="900" i="1" dirty="0">
                <a:effectLst/>
                <a:latin typeface="Calibri" panose="020F0502020204030204" pitchFamily="34" charset="0"/>
                <a:ea typeface="DengXian" panose="02010600030101010101" pitchFamily="2" charset="-122"/>
                <a:cs typeface="Calibri" panose="020F0502020204030204" pitchFamily="34" charset="0"/>
              </a:rPr>
              <a:t>About Hedgerows: The Importance of Hedgerows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2"/>
              </a:rPr>
              <a:t>Importance of hedgerows | </a:t>
            </a:r>
            <a:r>
              <a:rPr lang="en-GB" sz="900" u="sng" dirty="0" err="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2"/>
              </a:rPr>
              <a:t>Hedgelink</a:t>
            </a:r>
            <a:r>
              <a:rPr lang="en-GB" sz="900" dirty="0">
                <a:effectLst/>
                <a:latin typeface="Calibri" panose="020F0502020204030204" pitchFamily="34" charset="0"/>
                <a:ea typeface="DengXian" panose="02010600030101010101" pitchFamily="2" charset="-122"/>
                <a:cs typeface="Calibri" panose="020F0502020204030204" pitchFamily="34" charset="0"/>
              </a:rPr>
              <a:t> (Accessed: 26 October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HedgeLink (2021c) </a:t>
            </a:r>
            <a:r>
              <a:rPr lang="en-GB" sz="900" i="1" dirty="0">
                <a:effectLst/>
                <a:latin typeface="Calibri" panose="020F0502020204030204" pitchFamily="34" charset="0"/>
                <a:ea typeface="DengXian" panose="02010600030101010101" pitchFamily="2" charset="-122"/>
                <a:cs typeface="Calibri" panose="020F0502020204030204" pitchFamily="34" charset="0"/>
              </a:rPr>
              <a:t>Grants and Funding</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3"/>
              </a:rPr>
              <a:t>Grants and Funding | </a:t>
            </a:r>
            <a:r>
              <a:rPr lang="en-GB" sz="900" u="sng" dirty="0" err="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3"/>
              </a:rPr>
              <a:t>Hedgelink</a:t>
            </a:r>
            <a:r>
              <a:rPr lang="en-GB" sz="900" dirty="0">
                <a:effectLst/>
                <a:latin typeface="Calibri" panose="020F0502020204030204" pitchFamily="34" charset="0"/>
                <a:ea typeface="DengXian" panose="02010600030101010101" pitchFamily="2" charset="-122"/>
                <a:cs typeface="Calibri" panose="020F0502020204030204" pitchFamily="34" charset="0"/>
              </a:rPr>
              <a:t> (Accessed: 30 December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HedgeLink (2021d) </a:t>
            </a:r>
            <a:r>
              <a:rPr lang="en-GB" sz="900" i="1" dirty="0">
                <a:effectLst/>
                <a:latin typeface="Calibri" panose="020F0502020204030204" pitchFamily="34" charset="0"/>
                <a:ea typeface="DengXian" panose="02010600030101010101" pitchFamily="2" charset="-122"/>
                <a:cs typeface="Calibri" panose="020F0502020204030204" pitchFamily="34" charset="0"/>
              </a:rPr>
              <a:t>Hedgerow Components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4"/>
              </a:rPr>
              <a:t>Hedgerow Components | </a:t>
            </a:r>
            <a:r>
              <a:rPr lang="en-GB" sz="900" u="sng" dirty="0" err="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4"/>
              </a:rPr>
              <a:t>Hedgelink</a:t>
            </a:r>
            <a:r>
              <a:rPr lang="en-GB" sz="900" dirty="0">
                <a:effectLst/>
                <a:latin typeface="Calibri" panose="020F0502020204030204" pitchFamily="34" charset="0"/>
                <a:ea typeface="DengXian" panose="02010600030101010101" pitchFamily="2" charset="-122"/>
                <a:cs typeface="Calibri" panose="020F0502020204030204" pitchFamily="34" charset="0"/>
              </a:rPr>
              <a:t> (Accessed: 30 December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Jenkins, K (2021) Original Photographs</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Pasher</a:t>
            </a:r>
            <a:r>
              <a:rPr lang="en-GB" sz="900" dirty="0">
                <a:effectLst/>
                <a:latin typeface="Calibri" panose="020F0502020204030204" pitchFamily="34" charset="0"/>
                <a:ea typeface="DengXian" panose="02010600030101010101" pitchFamily="2" charset="-122"/>
                <a:cs typeface="Calibri" panose="020F0502020204030204" pitchFamily="34" charset="0"/>
              </a:rPr>
              <a:t>, J., McGovern, M. and </a:t>
            </a:r>
            <a:r>
              <a:rPr lang="en-GB" sz="900" dirty="0" err="1">
                <a:effectLst/>
                <a:latin typeface="Calibri" panose="020F0502020204030204" pitchFamily="34" charset="0"/>
                <a:ea typeface="DengXian" panose="02010600030101010101" pitchFamily="2" charset="-122"/>
                <a:cs typeface="Calibri" panose="020F0502020204030204" pitchFamily="34" charset="0"/>
              </a:rPr>
              <a:t>Putinski</a:t>
            </a:r>
            <a:r>
              <a:rPr lang="en-GB" sz="900" dirty="0">
                <a:effectLst/>
                <a:latin typeface="Calibri" panose="020F0502020204030204" pitchFamily="34" charset="0"/>
                <a:ea typeface="DengXian" panose="02010600030101010101" pitchFamily="2" charset="-122"/>
                <a:cs typeface="Calibri" panose="020F0502020204030204" pitchFamily="34" charset="0"/>
              </a:rPr>
              <a:t>, V. (2016) ‘Measuring and Monitoring Linear Woody Features in Agricultural Landscapes Through Earth Observation Data as an Indicator of Habitat Availability’, </a:t>
            </a:r>
            <a:r>
              <a:rPr lang="en-GB" sz="900" i="1" dirty="0">
                <a:effectLst/>
                <a:latin typeface="Calibri" panose="020F0502020204030204" pitchFamily="34" charset="0"/>
                <a:ea typeface="DengXian" panose="02010600030101010101" pitchFamily="2" charset="-122"/>
                <a:cs typeface="Calibri" panose="020F0502020204030204" pitchFamily="34" charset="0"/>
              </a:rPr>
              <a:t>International Journal of Applied Earth Observation and Geoinformation</a:t>
            </a:r>
            <a:r>
              <a:rPr lang="en-GB" sz="900" dirty="0">
                <a:effectLst/>
                <a:latin typeface="Calibri" panose="020F0502020204030204" pitchFamily="34" charset="0"/>
                <a:ea typeface="DengXian" panose="02010600030101010101" pitchFamily="2" charset="-122"/>
                <a:cs typeface="Calibri" panose="020F0502020204030204" pitchFamily="34" charset="0"/>
              </a:rPr>
              <a:t>, 44, pp. 113–123.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10.1016/j.jag.2015.07.008.</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Pollard, E, Hooper, M D, &amp; Moore, N W (1974) </a:t>
            </a:r>
            <a:r>
              <a:rPr lang="en-GB" sz="900" i="1" dirty="0">
                <a:effectLst/>
                <a:latin typeface="Calibri" panose="020F0502020204030204" pitchFamily="34" charset="0"/>
                <a:ea typeface="DengXian" panose="02010600030101010101" pitchFamily="2" charset="-122"/>
                <a:cs typeface="Calibri" panose="020F0502020204030204" pitchFamily="34" charset="0"/>
              </a:rPr>
              <a:t>Hedges.</a:t>
            </a:r>
            <a:r>
              <a:rPr lang="en-GB" sz="900" dirty="0">
                <a:effectLst/>
                <a:latin typeface="Calibri" panose="020F0502020204030204" pitchFamily="34" charset="0"/>
                <a:ea typeface="DengXian" panose="02010600030101010101" pitchFamily="2" charset="-122"/>
                <a:cs typeface="Calibri" panose="020F0502020204030204" pitchFamily="34" charset="0"/>
              </a:rPr>
              <a:t> Collins, London.</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PTES (2020) </a:t>
            </a:r>
            <a:r>
              <a:rPr lang="en-GB" sz="900" i="1" dirty="0">
                <a:effectLst/>
                <a:latin typeface="Calibri" panose="020F0502020204030204" pitchFamily="34" charset="0"/>
                <a:ea typeface="DengXian" panose="02010600030101010101" pitchFamily="2" charset="-122"/>
                <a:cs typeface="Calibri" panose="020F0502020204030204" pitchFamily="34" charset="0"/>
              </a:rPr>
              <a:t>The Great British Hedgerow Survey</a:t>
            </a:r>
            <a:r>
              <a:rPr lang="en-GB" sz="900" dirty="0">
                <a:effectLst/>
                <a:latin typeface="Calibri" panose="020F0502020204030204" pitchFamily="34" charset="0"/>
                <a:ea typeface="DengXian" panose="02010600030101010101" pitchFamily="2" charset="-122"/>
                <a:cs typeface="Calibri" panose="020F0502020204030204" pitchFamily="34" charset="0"/>
              </a:rPr>
              <a:t>, </a:t>
            </a:r>
            <a:r>
              <a:rPr lang="en-GB" sz="900" i="1" dirty="0">
                <a:effectLst/>
                <a:latin typeface="Calibri" panose="020F0502020204030204" pitchFamily="34" charset="0"/>
                <a:ea typeface="DengXian" panose="02010600030101010101" pitchFamily="2" charset="-122"/>
                <a:cs typeface="Calibri" panose="020F0502020204030204" pitchFamily="34" charset="0"/>
              </a:rPr>
              <a:t>New Scientist</a:t>
            </a:r>
            <a:r>
              <a:rPr lang="en-GB" sz="900" dirty="0">
                <a:effectLst/>
                <a:latin typeface="Calibri" panose="020F0502020204030204" pitchFamily="34" charset="0"/>
                <a:ea typeface="DengXian" panose="02010600030101010101" pitchFamily="2" charset="-122"/>
                <a:cs typeface="Calibri" panose="020F0502020204030204" pitchFamily="34" charset="0"/>
              </a:rPr>
              <a:t>.</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PTES (2021b) </a:t>
            </a:r>
            <a:r>
              <a:rPr lang="en-GB" sz="900" i="1" dirty="0">
                <a:effectLst/>
                <a:latin typeface="Calibri" panose="020F0502020204030204" pitchFamily="34" charset="0"/>
                <a:ea typeface="DengXian" panose="02010600030101010101" pitchFamily="2" charset="-122"/>
                <a:cs typeface="Calibri" panose="020F0502020204030204" pitchFamily="34" charset="0"/>
              </a:rPr>
              <a:t>Treats to out Hedgerows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5"/>
              </a:rPr>
              <a:t>Threats to our hedgerows - People's Trust for Endangered Species (ptes.org)</a:t>
            </a:r>
            <a:r>
              <a:rPr lang="en-GB" sz="900" dirty="0">
                <a:effectLst/>
                <a:latin typeface="Calibri" panose="020F0502020204030204" pitchFamily="34" charset="0"/>
                <a:ea typeface="DengXian" panose="02010600030101010101" pitchFamily="2" charset="-122"/>
                <a:cs typeface="Calibri" panose="020F0502020204030204" pitchFamily="34" charset="0"/>
              </a:rPr>
              <a:t> (Accessed: 26 October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Scholefield, P., Morton, D., Rowland, C., Henrys, P., Howard, D., and Norton, L. (2016) ‘A Model of the Extent and Distribution of Woody Linear Features in Rural Great Britain’, </a:t>
            </a:r>
            <a:r>
              <a:rPr lang="en-GB" sz="900" i="1" dirty="0">
                <a:effectLst/>
                <a:latin typeface="Calibri" panose="020F0502020204030204" pitchFamily="34" charset="0"/>
                <a:ea typeface="DengXian" panose="02010600030101010101" pitchFamily="2" charset="-122"/>
                <a:cs typeface="Calibri" panose="020F0502020204030204" pitchFamily="34" charset="0"/>
              </a:rPr>
              <a:t>Ecology and Evolution</a:t>
            </a:r>
            <a:r>
              <a:rPr lang="en-GB" sz="900" dirty="0">
                <a:effectLst/>
                <a:latin typeface="Calibri" panose="020F0502020204030204" pitchFamily="34" charset="0"/>
                <a:ea typeface="DengXian" panose="02010600030101010101" pitchFamily="2" charset="-122"/>
                <a:cs typeface="Calibri" panose="020F0502020204030204" pitchFamily="34" charset="0"/>
              </a:rPr>
              <a:t>, 6(24), pp. 8893–8902.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10.1002/ece3.2607.</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Staley, J. T., Bullock, J. M., Baldock, K. C.R., Redhead, J. W., </a:t>
            </a:r>
            <a:r>
              <a:rPr lang="en-GB" sz="900" dirty="0" err="1">
                <a:effectLst/>
                <a:latin typeface="Calibri" panose="020F0502020204030204" pitchFamily="34" charset="0"/>
                <a:ea typeface="DengXian" panose="02010600030101010101" pitchFamily="2" charset="-122"/>
                <a:cs typeface="Calibri" panose="020F0502020204030204" pitchFamily="34" charset="0"/>
              </a:rPr>
              <a:t>Hooftman</a:t>
            </a:r>
            <a:r>
              <a:rPr lang="en-GB" sz="900" dirty="0">
                <a:effectLst/>
                <a:latin typeface="Calibri" panose="020F0502020204030204" pitchFamily="34" charset="0"/>
                <a:ea typeface="DengXian" panose="02010600030101010101" pitchFamily="2" charset="-122"/>
                <a:cs typeface="Calibri" panose="020F0502020204030204" pitchFamily="34" charset="0"/>
              </a:rPr>
              <a:t>, D. A. P., Button, N., and </a:t>
            </a:r>
            <a:r>
              <a:rPr lang="en-GB" sz="900" dirty="0" err="1">
                <a:effectLst/>
                <a:latin typeface="Calibri" panose="020F0502020204030204" pitchFamily="34" charset="0"/>
                <a:ea typeface="DengXian" panose="02010600030101010101" pitchFamily="2" charset="-122"/>
                <a:cs typeface="Calibri" panose="020F0502020204030204" pitchFamily="34" charset="0"/>
              </a:rPr>
              <a:t>Pywell</a:t>
            </a:r>
            <a:r>
              <a:rPr lang="en-GB" sz="900" dirty="0">
                <a:effectLst/>
                <a:latin typeface="Calibri" panose="020F0502020204030204" pitchFamily="34" charset="0"/>
                <a:ea typeface="DengXian" panose="02010600030101010101" pitchFamily="2" charset="-122"/>
                <a:cs typeface="Calibri" panose="020F0502020204030204" pitchFamily="34" charset="0"/>
              </a:rPr>
              <a:t>, R. F. (2013) ‘Changes in Hedgerow Floral Diversity Over 70 Years in an English Rural Landscape, and the Impacts of Management’, </a:t>
            </a:r>
            <a:r>
              <a:rPr lang="en-GB" sz="900" i="1" dirty="0">
                <a:effectLst/>
                <a:latin typeface="Calibri" panose="020F0502020204030204" pitchFamily="34" charset="0"/>
                <a:ea typeface="DengXian" panose="02010600030101010101" pitchFamily="2" charset="-122"/>
                <a:cs typeface="Calibri" panose="020F0502020204030204" pitchFamily="34" charset="0"/>
              </a:rPr>
              <a:t>Biological Conservation</a:t>
            </a:r>
            <a:r>
              <a:rPr lang="en-GB" sz="900" dirty="0">
                <a:effectLst/>
                <a:latin typeface="Calibri" panose="020F0502020204030204" pitchFamily="34" charset="0"/>
                <a:ea typeface="DengXian" panose="02010600030101010101" pitchFamily="2" charset="-122"/>
                <a:cs typeface="Calibri" panose="020F0502020204030204" pitchFamily="34" charset="0"/>
              </a:rPr>
              <a:t>, 167, pp. 97–105.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10.1016/j.biocon.2013.07.033.</a:t>
            </a:r>
            <a:endParaRPr lang="en-GB" sz="9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Thomas, Z., </a:t>
            </a:r>
            <a:r>
              <a:rPr lang="en-GB" sz="900" dirty="0" err="1">
                <a:effectLst/>
                <a:latin typeface="Calibri" panose="020F0502020204030204" pitchFamily="34" charset="0"/>
                <a:ea typeface="DengXian" panose="02010600030101010101" pitchFamily="2" charset="-122"/>
                <a:cs typeface="Calibri" panose="020F0502020204030204" pitchFamily="34" charset="0"/>
              </a:rPr>
              <a:t>Molenat</a:t>
            </a:r>
            <a:r>
              <a:rPr lang="en-GB" sz="900" dirty="0">
                <a:effectLst/>
                <a:latin typeface="Calibri" panose="020F0502020204030204" pitchFamily="34" charset="0"/>
                <a:ea typeface="DengXian" panose="02010600030101010101" pitchFamily="2" charset="-122"/>
                <a:cs typeface="Calibri" panose="020F0502020204030204" pitchFamily="34" charset="0"/>
              </a:rPr>
              <a:t>, J., </a:t>
            </a:r>
            <a:r>
              <a:rPr lang="en-GB" sz="900" dirty="0" err="1">
                <a:effectLst/>
                <a:latin typeface="Calibri" panose="020F0502020204030204" pitchFamily="34" charset="0"/>
                <a:ea typeface="DengXian" panose="02010600030101010101" pitchFamily="2" charset="-122"/>
                <a:cs typeface="Calibri" panose="020F0502020204030204" pitchFamily="34" charset="0"/>
              </a:rPr>
              <a:t>Caubel</a:t>
            </a:r>
            <a:r>
              <a:rPr lang="en-GB" sz="900" dirty="0">
                <a:effectLst/>
                <a:latin typeface="Calibri" panose="020F0502020204030204" pitchFamily="34" charset="0"/>
                <a:ea typeface="DengXian" panose="02010600030101010101" pitchFamily="2" charset="-122"/>
                <a:cs typeface="Calibri" panose="020F0502020204030204" pitchFamily="34" charset="0"/>
              </a:rPr>
              <a:t>, V., Grimaldi, C., and </a:t>
            </a:r>
            <a:r>
              <a:rPr lang="en-GB" sz="900" dirty="0" err="1">
                <a:effectLst/>
                <a:latin typeface="Calibri" panose="020F0502020204030204" pitchFamily="34" charset="0"/>
                <a:ea typeface="DengXian" panose="02010600030101010101" pitchFamily="2" charset="-122"/>
                <a:cs typeface="Calibri" panose="020F0502020204030204" pitchFamily="34" charset="0"/>
              </a:rPr>
              <a:t>Merot</a:t>
            </a:r>
            <a:r>
              <a:rPr lang="en-GB" sz="900" dirty="0">
                <a:effectLst/>
                <a:latin typeface="Calibri" panose="020F0502020204030204" pitchFamily="34" charset="0"/>
                <a:ea typeface="DengXian" panose="02010600030101010101" pitchFamily="2" charset="-122"/>
                <a:cs typeface="Calibri" panose="020F0502020204030204" pitchFamily="34" charset="0"/>
              </a:rPr>
              <a:t>, P. (2008) ‘Simulating Soil-water movement Under a Hedgerow Surrounding a Bottomland Reveals The Importance of Transpiration in Water Balance’, </a:t>
            </a:r>
            <a:r>
              <a:rPr lang="en-GB" sz="900" i="1" dirty="0">
                <a:effectLst/>
                <a:latin typeface="Calibri" panose="020F0502020204030204" pitchFamily="34" charset="0"/>
                <a:ea typeface="DengXian" panose="02010600030101010101" pitchFamily="2" charset="-122"/>
                <a:cs typeface="Calibri" panose="020F0502020204030204" pitchFamily="34" charset="0"/>
              </a:rPr>
              <a:t>Hydrological Process</a:t>
            </a:r>
            <a:r>
              <a:rPr lang="en-GB" sz="900" dirty="0">
                <a:effectLst/>
                <a:latin typeface="Calibri" panose="020F0502020204030204" pitchFamily="34" charset="0"/>
                <a:ea typeface="DengXian" panose="02010600030101010101" pitchFamily="2" charset="-122"/>
                <a:cs typeface="Calibri" panose="020F0502020204030204" pitchFamily="34" charset="0"/>
              </a:rPr>
              <a:t>, 22, pp. 577–585.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10.1002/</a:t>
            </a:r>
            <a:r>
              <a:rPr lang="en-GB" sz="900" dirty="0" err="1">
                <a:effectLst/>
                <a:latin typeface="Calibri" panose="020F0502020204030204" pitchFamily="34" charset="0"/>
                <a:ea typeface="DengXian" panose="02010600030101010101" pitchFamily="2" charset="-122"/>
                <a:cs typeface="Calibri" panose="020F0502020204030204" pitchFamily="34" charset="0"/>
              </a:rPr>
              <a:t>hyp</a:t>
            </a:r>
            <a:r>
              <a:rPr lang="en-GB" sz="900" dirty="0">
                <a:effectLst/>
                <a:latin typeface="Calibri" panose="020F0502020204030204" pitchFamily="34" charset="0"/>
                <a:ea typeface="DengXian" panose="02010600030101010101" pitchFamily="2" charset="-122"/>
                <a:cs typeface="Calibri" panose="020F0502020204030204" pitchFamily="34" charset="0"/>
              </a:rPr>
              <a:t>.</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Welsh Government (2015) </a:t>
            </a:r>
            <a:r>
              <a:rPr lang="en-GB" sz="900" i="1" dirty="0">
                <a:effectLst/>
                <a:latin typeface="Calibri" panose="020F0502020204030204" pitchFamily="34" charset="0"/>
                <a:ea typeface="DengXian" panose="02010600030101010101" pitchFamily="2" charset="-122"/>
                <a:cs typeface="Calibri" panose="020F0502020204030204" pitchFamily="34" charset="0"/>
              </a:rPr>
              <a:t>Glastir Advanced</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6"/>
              </a:rPr>
              <a:t>Glastir | Sub-topic | GOV.WALES</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What the Science Says (2020) </a:t>
            </a:r>
            <a:r>
              <a:rPr lang="en-GB" sz="900" i="1" dirty="0">
                <a:effectLst/>
                <a:latin typeface="Calibri" panose="020F0502020204030204" pitchFamily="34" charset="0"/>
                <a:ea typeface="DengXian" panose="02010600030101010101" pitchFamily="2" charset="-122"/>
                <a:cs typeface="Calibri" panose="020F0502020204030204" pitchFamily="34" charset="0"/>
              </a:rPr>
              <a:t>Briefing Sheets: Hedgerows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7"/>
              </a:rPr>
              <a:t>Briefing Sheet: Hedgerows – What the Science Says</a:t>
            </a:r>
            <a:r>
              <a:rPr lang="en-GB" sz="900" dirty="0">
                <a:effectLst/>
                <a:latin typeface="Calibri" panose="020F0502020204030204" pitchFamily="34" charset="0"/>
                <a:ea typeface="DengXian" panose="02010600030101010101" pitchFamily="2" charset="-122"/>
                <a:cs typeface="Calibri" panose="020F0502020204030204" pitchFamily="34" charset="0"/>
              </a:rPr>
              <a:t> (Accessed: 28 December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Wildlife Trust (2015) </a:t>
            </a:r>
            <a:r>
              <a:rPr lang="en-GB" sz="900" i="1" dirty="0">
                <a:effectLst/>
                <a:latin typeface="Calibri" panose="020F0502020204030204" pitchFamily="34" charset="0"/>
                <a:ea typeface="DengXian" panose="02010600030101010101" pitchFamily="2" charset="-122"/>
                <a:cs typeface="Calibri" panose="020F0502020204030204" pitchFamily="34" charset="0"/>
              </a:rPr>
              <a:t>Land Management Toolkit</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8"/>
              </a:rPr>
              <a:t>Microsoft Word - No.7 Habitat Management Toolkit - Heath FINAL (welshwildlife.org)</a:t>
            </a:r>
            <a:r>
              <a:rPr lang="en-GB" sz="900" dirty="0">
                <a:effectLst/>
                <a:latin typeface="Calibri" panose="020F0502020204030204" pitchFamily="34" charset="0"/>
                <a:ea typeface="DengXian" panose="02010600030101010101" pitchFamily="2" charset="-122"/>
                <a:cs typeface="Calibri" panose="020F0502020204030204" pitchFamily="34" charset="0"/>
              </a:rPr>
              <a:t> (Accessed: 6 September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Wildlife Trust Wales (2021) </a:t>
            </a:r>
            <a:r>
              <a:rPr lang="en-GB" sz="900" i="1" dirty="0">
                <a:effectLst/>
                <a:latin typeface="Calibri" panose="020F0502020204030204" pitchFamily="34" charset="0"/>
                <a:ea typeface="DengXian" panose="02010600030101010101" pitchFamily="2" charset="-122"/>
                <a:cs typeface="Calibri" panose="020F0502020204030204" pitchFamily="34" charset="0"/>
              </a:rPr>
              <a:t>Hedgerows</a:t>
            </a:r>
            <a:r>
              <a:rPr lang="en-GB" sz="900" dirty="0">
                <a:effectLst/>
                <a:latin typeface="Calibri" panose="020F0502020204030204" pitchFamily="34" charset="0"/>
                <a:ea typeface="DengXian" panose="02010600030101010101" pitchFamily="2" charset="-122"/>
                <a:cs typeface="Calibri" panose="020F0502020204030204" pitchFamily="34" charset="0"/>
              </a:rPr>
              <a:t>. Available at: </a:t>
            </a:r>
            <a:r>
              <a:rPr lang="en-GB" sz="9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19"/>
              </a:rPr>
              <a:t>https://www.wtwales.org/wildlife/habitats/hedgerows</a:t>
            </a:r>
            <a:r>
              <a:rPr lang="en-GB" sz="900" dirty="0">
                <a:effectLst/>
                <a:latin typeface="Calibri" panose="020F0502020204030204" pitchFamily="34" charset="0"/>
                <a:ea typeface="DengXian" panose="02010600030101010101" pitchFamily="2" charset="-122"/>
                <a:cs typeface="Calibri" panose="020F0502020204030204" pitchFamily="34" charset="0"/>
              </a:rPr>
              <a:t> (Accessed: 6 September 2021)</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Woodland Trust (2014) ‘Hedgerows and Hedgerow Trees’, </a:t>
            </a:r>
            <a:r>
              <a:rPr lang="en-GB" sz="900" i="1" dirty="0" err="1">
                <a:effectLst/>
                <a:latin typeface="Calibri" panose="020F0502020204030204" pitchFamily="34" charset="0"/>
                <a:ea typeface="DengXian" panose="02010600030101010101" pitchFamily="2" charset="-122"/>
                <a:cs typeface="Calibri" panose="020F0502020204030204" pitchFamily="34" charset="0"/>
              </a:rPr>
              <a:t>Arboricultural</a:t>
            </a:r>
            <a:r>
              <a:rPr lang="en-GB" sz="900" i="1" dirty="0">
                <a:effectLst/>
                <a:latin typeface="Calibri" panose="020F0502020204030204" pitchFamily="34" charset="0"/>
                <a:ea typeface="DengXian" panose="02010600030101010101" pitchFamily="2" charset="-122"/>
                <a:cs typeface="Calibri" panose="020F0502020204030204" pitchFamily="34" charset="0"/>
              </a:rPr>
              <a:t> Association Journal</a:t>
            </a:r>
            <a:r>
              <a:rPr lang="en-GB" sz="900" dirty="0">
                <a:effectLst/>
                <a:latin typeface="Calibri" panose="020F0502020204030204" pitchFamily="34" charset="0"/>
                <a:ea typeface="DengXian" panose="02010600030101010101" pitchFamily="2" charset="-122"/>
                <a:cs typeface="Calibri" panose="020F0502020204030204" pitchFamily="34" charset="0"/>
              </a:rPr>
              <a:t>, 1(7), pp. 166–169.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10.1080/00037931.1968.10590294.</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err="1">
                <a:effectLst/>
                <a:latin typeface="Calibri" panose="020F0502020204030204" pitchFamily="34" charset="0"/>
                <a:ea typeface="DengXian" panose="02010600030101010101" pitchFamily="2" charset="-122"/>
                <a:cs typeface="Calibri" panose="020F0502020204030204" pitchFamily="34" charset="0"/>
              </a:rPr>
              <a:t>WoodWise</a:t>
            </a:r>
            <a:r>
              <a:rPr lang="en-GB" sz="900" dirty="0">
                <a:effectLst/>
                <a:latin typeface="Calibri" panose="020F0502020204030204" pitchFamily="34" charset="0"/>
                <a:ea typeface="DengXian" panose="02010600030101010101" pitchFamily="2" charset="-122"/>
                <a:cs typeface="Calibri" panose="020F0502020204030204" pitchFamily="34" charset="0"/>
              </a:rPr>
              <a:t> (2014) ‘Hedgerows and Hedgerow Trees’, </a:t>
            </a:r>
            <a:r>
              <a:rPr lang="en-GB" sz="900" i="1" dirty="0" err="1">
                <a:effectLst/>
                <a:latin typeface="Calibri" panose="020F0502020204030204" pitchFamily="34" charset="0"/>
                <a:ea typeface="DengXian" panose="02010600030101010101" pitchFamily="2" charset="-122"/>
                <a:cs typeface="Calibri" panose="020F0502020204030204" pitchFamily="34" charset="0"/>
              </a:rPr>
              <a:t>Arboricultural</a:t>
            </a:r>
            <a:r>
              <a:rPr lang="en-GB" sz="900" i="1" dirty="0">
                <a:effectLst/>
                <a:latin typeface="Calibri" panose="020F0502020204030204" pitchFamily="34" charset="0"/>
                <a:ea typeface="DengXian" panose="02010600030101010101" pitchFamily="2" charset="-122"/>
                <a:cs typeface="Calibri" panose="020F0502020204030204" pitchFamily="34" charset="0"/>
              </a:rPr>
              <a:t> Association Journal</a:t>
            </a:r>
            <a:r>
              <a:rPr lang="en-GB" sz="900" dirty="0">
                <a:effectLst/>
                <a:latin typeface="Calibri" panose="020F0502020204030204" pitchFamily="34" charset="0"/>
                <a:ea typeface="DengXian" panose="02010600030101010101" pitchFamily="2" charset="-122"/>
                <a:cs typeface="Calibri" panose="020F0502020204030204" pitchFamily="34" charset="0"/>
              </a:rPr>
              <a:t>, 1(7), pp. 166–169.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10.1080/00037931.1968.10590294.</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900" dirty="0">
                <a:effectLst/>
                <a:latin typeface="Calibri" panose="020F0502020204030204" pitchFamily="34" charset="0"/>
                <a:ea typeface="DengXian" panose="02010600030101010101" pitchFamily="2" charset="-122"/>
                <a:cs typeface="Calibri" panose="020F0502020204030204" pitchFamily="34" charset="0"/>
              </a:rPr>
              <a:t>Van Der </a:t>
            </a:r>
            <a:r>
              <a:rPr lang="en-GB" sz="900" dirty="0" err="1">
                <a:effectLst/>
                <a:latin typeface="Calibri" panose="020F0502020204030204" pitchFamily="34" charset="0"/>
                <a:ea typeface="DengXian" panose="02010600030101010101" pitchFamily="2" charset="-122"/>
                <a:cs typeface="Calibri" panose="020F0502020204030204" pitchFamily="34" charset="0"/>
              </a:rPr>
              <a:t>Zanden</a:t>
            </a:r>
            <a:r>
              <a:rPr lang="en-GB" sz="900" dirty="0">
                <a:effectLst/>
                <a:latin typeface="Calibri" panose="020F0502020204030204" pitchFamily="34" charset="0"/>
                <a:ea typeface="DengXian" panose="02010600030101010101" pitchFamily="2" charset="-122"/>
                <a:cs typeface="Calibri" panose="020F0502020204030204" pitchFamily="34" charset="0"/>
              </a:rPr>
              <a:t>, E. H., </a:t>
            </a:r>
            <a:r>
              <a:rPr lang="en-GB" sz="900" dirty="0" err="1">
                <a:effectLst/>
                <a:latin typeface="Calibri" panose="020F0502020204030204" pitchFamily="34" charset="0"/>
                <a:ea typeface="DengXian" panose="02010600030101010101" pitchFamily="2" charset="-122"/>
                <a:cs typeface="Calibri" panose="020F0502020204030204" pitchFamily="34" charset="0"/>
              </a:rPr>
              <a:t>Verburg</a:t>
            </a:r>
            <a:r>
              <a:rPr lang="en-GB" sz="900" dirty="0">
                <a:effectLst/>
                <a:latin typeface="Calibri" panose="020F0502020204030204" pitchFamily="34" charset="0"/>
                <a:ea typeface="DengXian" panose="02010600030101010101" pitchFamily="2" charset="-122"/>
                <a:cs typeface="Calibri" panose="020F0502020204030204" pitchFamily="34" charset="0"/>
              </a:rPr>
              <a:t>, P. H. and </a:t>
            </a:r>
            <a:r>
              <a:rPr lang="en-GB" sz="900" dirty="0" err="1">
                <a:effectLst/>
                <a:latin typeface="Calibri" panose="020F0502020204030204" pitchFamily="34" charset="0"/>
                <a:ea typeface="DengXian" panose="02010600030101010101" pitchFamily="2" charset="-122"/>
                <a:cs typeface="Calibri" panose="020F0502020204030204" pitchFamily="34" charset="0"/>
              </a:rPr>
              <a:t>Mücher</a:t>
            </a:r>
            <a:r>
              <a:rPr lang="en-GB" sz="900" dirty="0">
                <a:effectLst/>
                <a:latin typeface="Calibri" panose="020F0502020204030204" pitchFamily="34" charset="0"/>
                <a:ea typeface="DengXian" panose="02010600030101010101" pitchFamily="2" charset="-122"/>
                <a:cs typeface="Calibri" panose="020F0502020204030204" pitchFamily="34" charset="0"/>
              </a:rPr>
              <a:t>, C. A. (2013) ‘Modelling the Spatial Distribution of Linear Landscape Elements in Europe’, </a:t>
            </a:r>
            <a:r>
              <a:rPr lang="en-GB" sz="900" i="1" dirty="0">
                <a:effectLst/>
                <a:latin typeface="Calibri" panose="020F0502020204030204" pitchFamily="34" charset="0"/>
                <a:ea typeface="DengXian" panose="02010600030101010101" pitchFamily="2" charset="-122"/>
                <a:cs typeface="Calibri" panose="020F0502020204030204" pitchFamily="34" charset="0"/>
              </a:rPr>
              <a:t>Ecological Indicators</a:t>
            </a:r>
            <a:r>
              <a:rPr lang="en-GB" sz="900" dirty="0">
                <a:effectLst/>
                <a:latin typeface="Calibri" panose="020F0502020204030204" pitchFamily="34" charset="0"/>
                <a:ea typeface="DengXian" panose="02010600030101010101" pitchFamily="2" charset="-122"/>
                <a:cs typeface="Calibri" panose="020F0502020204030204" pitchFamily="34" charset="0"/>
              </a:rPr>
              <a:t>, 27, pp. 125–136. </a:t>
            </a:r>
            <a:r>
              <a:rPr lang="en-GB" sz="900" dirty="0" err="1">
                <a:effectLst/>
                <a:latin typeface="Calibri" panose="020F0502020204030204" pitchFamily="34" charset="0"/>
                <a:ea typeface="DengXian" panose="02010600030101010101" pitchFamily="2" charset="-122"/>
                <a:cs typeface="Calibri" panose="020F0502020204030204" pitchFamily="34" charset="0"/>
              </a:rPr>
              <a:t>doi</a:t>
            </a:r>
            <a:r>
              <a:rPr lang="en-GB" sz="900" dirty="0">
                <a:effectLst/>
                <a:latin typeface="Calibri" panose="020F0502020204030204" pitchFamily="34" charset="0"/>
                <a:ea typeface="DengXian" panose="02010600030101010101" pitchFamily="2" charset="-122"/>
                <a:cs typeface="Calibri" panose="020F0502020204030204" pitchFamily="34" charset="0"/>
              </a:rPr>
              <a:t>: 10.1016/j.ecolind.2012.12.002.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73358ABF-88F5-473B-A572-697F4C9EF9CD}"/>
              </a:ext>
            </a:extLst>
          </p:cNvPr>
          <p:cNvSpPr>
            <a:spLocks noGrp="1"/>
          </p:cNvSpPr>
          <p:nvPr>
            <p:ph type="title"/>
          </p:nvPr>
        </p:nvSpPr>
        <p:spPr>
          <a:xfrm>
            <a:off x="228599" y="-375104"/>
            <a:ext cx="10515600" cy="1325563"/>
          </a:xfrm>
        </p:spPr>
        <p:txBody>
          <a:bodyPr/>
          <a:lstStyle/>
          <a:p>
            <a:r>
              <a:rPr lang="en-GB" dirty="0"/>
              <a:t>References</a:t>
            </a:r>
          </a:p>
        </p:txBody>
      </p:sp>
    </p:spTree>
    <p:extLst>
      <p:ext uri="{BB962C8B-B14F-4D97-AF65-F5344CB8AC3E}">
        <p14:creationId xmlns:p14="http://schemas.microsoft.com/office/powerpoint/2010/main" val="2433529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F9A2BF-2F51-47A5-ADC8-53DC3D814A18}"/>
              </a:ext>
            </a:extLst>
          </p:cNvPr>
          <p:cNvPicPr>
            <a:picLocks noChangeAspect="1"/>
          </p:cNvPicPr>
          <p:nvPr/>
        </p:nvPicPr>
        <p:blipFill>
          <a:blip r:embed="rId2"/>
          <a:stretch>
            <a:fillRect/>
          </a:stretch>
        </p:blipFill>
        <p:spPr>
          <a:xfrm>
            <a:off x="314568" y="893054"/>
            <a:ext cx="6268325" cy="4782217"/>
          </a:xfrm>
          <a:prstGeom prst="rect">
            <a:avLst/>
          </a:prstGeo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2232025"/>
            <a:ext cx="3929417" cy="1325563"/>
          </a:xfrm>
        </p:spPr>
        <p:txBody>
          <a:bodyPr/>
          <a:lstStyle/>
          <a:p>
            <a:pPr algn="ctr"/>
            <a:r>
              <a:rPr lang="en-GB" dirty="0"/>
              <a:t>Questions?</a:t>
            </a: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4048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3982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244626987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TotalTime>
  <Words>4253</Words>
  <Application>Microsoft Office PowerPoint</Application>
  <PresentationFormat>Widescreen</PresentationFormat>
  <Paragraphs>264</Paragraphs>
  <Slides>18</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Century Schoolbook</vt:lpstr>
      <vt:lpstr>Times New Roman</vt:lpstr>
      <vt:lpstr>Office Theme</vt:lpstr>
      <vt:lpstr>PowerPoint Presentation</vt:lpstr>
      <vt:lpstr>Overview</vt:lpstr>
      <vt:lpstr>Rational</vt:lpstr>
      <vt:lpstr>PowerPoint Presentation</vt:lpstr>
      <vt:lpstr>PowerPoint Presentation</vt:lpstr>
      <vt:lpstr>Methodology Review</vt:lpstr>
      <vt:lpstr>Location: Gower</vt:lpstr>
      <vt:lpstr>PowerPoint Presentation</vt:lpstr>
      <vt:lpstr>PowerPoint Presentation</vt:lpstr>
      <vt:lpstr>Results &amp; Findings</vt:lpstr>
      <vt:lpstr>PowerPoint Presentation</vt:lpstr>
      <vt:lpstr>PowerPoint Presentation</vt:lpstr>
      <vt:lpstr>Methodology Limitations</vt:lpstr>
      <vt:lpstr>Limitations </vt:lpstr>
      <vt:lpstr>Contributions to Research </vt:lpstr>
      <vt:lpstr>Recommendations for Future Research </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Kristina Jenkins (1805491)</dc:creator>
  <cp:lastModifiedBy>Kristina Jenkins (1805491)</cp:lastModifiedBy>
  <cp:revision>32</cp:revision>
  <dcterms:created xsi:type="dcterms:W3CDTF">2022-05-13T12:40:46Z</dcterms:created>
  <dcterms:modified xsi:type="dcterms:W3CDTF">2022-05-16T10:40:01Z</dcterms:modified>
</cp:coreProperties>
</file>