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57" r:id="rId3"/>
    <p:sldId id="258" r:id="rId4"/>
    <p:sldId id="261" r:id="rId5"/>
    <p:sldId id="260" r:id="rId6"/>
    <p:sldId id="263" r:id="rId7"/>
    <p:sldId id="262" r:id="rId8"/>
    <p:sldId id="266" r:id="rId9"/>
    <p:sldId id="268" r:id="rId10"/>
    <p:sldId id="264" r:id="rId11"/>
    <p:sldId id="259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31FE78-5A99-D7A7-2895-6871C66145F6}" v="6" dt="2026-02-19T11:14:36.932"/>
    <p1510:client id="{14A984E1-F8C3-228A-2D51-3C9144A758D4}" v="111" dt="2026-02-19T11:21:00.787"/>
    <p1510:client id="{183C5CB3-F2E3-5A29-D4F0-CF80D4949306}" v="21" dt="2026-02-18T20:47:26.615"/>
    <p1510:client id="{37D0393F-9704-EC1C-73FA-519D645D97D8}" v="148" dt="2026-02-19T11:30:29.708"/>
    <p1510:client id="{583F81A9-DEFB-4DD8-9A44-01996BDF1DCA}" v="1" dt="2026-02-18T18:13:20.076"/>
    <p1510:client id="{81833215-82D2-7CAB-62D6-0A2E7E4F657E}" v="919" dt="2026-02-19T09:46:53.046"/>
    <p1510:client id="{819CAD25-01FC-9173-05DB-E4B961A885DE}" v="696" dt="2026-02-19T10:28:24.933"/>
    <p1510:client id="{977FCA55-DB03-45B2-13BA-10215849F027}" v="2" dt="2026-02-19T11:24:37.527"/>
    <p1510:client id="{9B3E7602-BA83-3F25-D217-31755EB08FBF}" v="186" dt="2026-02-19T09:16:03.800"/>
    <p1510:client id="{ED941A87-AE41-445C-976F-CDC0BC9CA70B}" v="74" dt="2026-02-18T19:40:32.695"/>
    <p1510:client id="{F9AFD596-33FC-8424-CC69-198F09D0CC43}" v="92" dt="2026-02-19T12:41:41.1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046CB9-80DF-48ED-9FE0-B672C0DE4AA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4B064CF-6223-4AD3-9C27-597B40D918B6}">
      <dgm:prSet/>
      <dgm:spPr/>
      <dgm:t>
        <a:bodyPr/>
        <a:lstStyle/>
        <a:p>
          <a:r>
            <a:rPr lang="en-US"/>
            <a:t>Acts as a planning tool</a:t>
          </a:r>
        </a:p>
      </dgm:t>
    </dgm:pt>
    <dgm:pt modelId="{D94A4AFA-0ADD-4CBF-B1E2-84F0E725BD13}" type="parTrans" cxnId="{BE5C3E81-FF5D-408F-A8B8-3DA9FD284F95}">
      <dgm:prSet/>
      <dgm:spPr/>
      <dgm:t>
        <a:bodyPr/>
        <a:lstStyle/>
        <a:p>
          <a:endParaRPr lang="en-US"/>
        </a:p>
      </dgm:t>
    </dgm:pt>
    <dgm:pt modelId="{295E03EE-CE14-4646-8CD0-187B9B05FEB1}" type="sibTrans" cxnId="{BE5C3E81-FF5D-408F-A8B8-3DA9FD284F95}">
      <dgm:prSet/>
      <dgm:spPr/>
      <dgm:t>
        <a:bodyPr/>
        <a:lstStyle/>
        <a:p>
          <a:endParaRPr lang="en-US"/>
        </a:p>
      </dgm:t>
    </dgm:pt>
    <dgm:pt modelId="{DE775A32-0BAE-466A-BCBB-AE3CDDA915FE}">
      <dgm:prSet/>
      <dgm:spPr/>
      <dgm:t>
        <a:bodyPr/>
        <a:lstStyle/>
        <a:p>
          <a:r>
            <a:rPr lang="en-US"/>
            <a:t>Provides a model to test hypotheses and assumptions</a:t>
          </a:r>
        </a:p>
      </dgm:t>
    </dgm:pt>
    <dgm:pt modelId="{F885D995-1A56-4575-9F95-A6485172FBBD}" type="parTrans" cxnId="{F638B854-7B9E-4039-BDC8-0AFA08E74D5D}">
      <dgm:prSet/>
      <dgm:spPr/>
      <dgm:t>
        <a:bodyPr/>
        <a:lstStyle/>
        <a:p>
          <a:endParaRPr lang="en-US"/>
        </a:p>
      </dgm:t>
    </dgm:pt>
    <dgm:pt modelId="{5F3B8F1E-A2F0-4EE7-B19B-45AEBA37355C}" type="sibTrans" cxnId="{F638B854-7B9E-4039-BDC8-0AFA08E74D5D}">
      <dgm:prSet/>
      <dgm:spPr/>
      <dgm:t>
        <a:bodyPr/>
        <a:lstStyle/>
        <a:p>
          <a:endParaRPr lang="en-US"/>
        </a:p>
      </dgm:t>
    </dgm:pt>
    <dgm:pt modelId="{F2CCC9F0-EE48-46A8-A632-B00181DE3173}">
      <dgm:prSet phldr="0"/>
      <dgm:spPr/>
      <dgm:t>
        <a:bodyPr/>
        <a:lstStyle/>
        <a:p>
          <a:pPr rtl="0"/>
          <a:r>
            <a:rPr lang="en-US">
              <a:latin typeface="Aptos Display" panose="020F0302020204030204"/>
            </a:rPr>
            <a:t>Monitors and evaluate the initiative</a:t>
          </a:r>
          <a:endParaRPr lang="en-US"/>
        </a:p>
      </dgm:t>
    </dgm:pt>
    <dgm:pt modelId="{81603975-4773-4B4C-97D6-6FDFA2228268}" type="parTrans" cxnId="{1C5BB142-F20E-4D15-8103-9975BE875EBA}">
      <dgm:prSet/>
      <dgm:spPr/>
      <dgm:t>
        <a:bodyPr/>
        <a:lstStyle/>
        <a:p>
          <a:endParaRPr lang="en-US"/>
        </a:p>
      </dgm:t>
    </dgm:pt>
    <dgm:pt modelId="{EA675C5D-BB0F-4CAE-A81D-84F836249071}" type="sibTrans" cxnId="{1C5BB142-F20E-4D15-8103-9975BE875EBA}">
      <dgm:prSet/>
      <dgm:spPr/>
      <dgm:t>
        <a:bodyPr/>
        <a:lstStyle/>
        <a:p>
          <a:endParaRPr lang="en-US"/>
        </a:p>
      </dgm:t>
    </dgm:pt>
    <dgm:pt modelId="{C91D78FB-3BE5-4439-A5AC-C39CB51698EF}" type="pres">
      <dgm:prSet presAssocID="{BB046CB9-80DF-48ED-9FE0-B672C0DE4AA9}" presName="diagram" presStyleCnt="0">
        <dgm:presLayoutVars>
          <dgm:dir/>
          <dgm:resizeHandles val="exact"/>
        </dgm:presLayoutVars>
      </dgm:prSet>
      <dgm:spPr/>
    </dgm:pt>
    <dgm:pt modelId="{98BDD60C-A435-40E0-B78D-4D7065CD141D}" type="pres">
      <dgm:prSet presAssocID="{D4B064CF-6223-4AD3-9C27-597B40D918B6}" presName="node" presStyleLbl="node1" presStyleIdx="0" presStyleCnt="3">
        <dgm:presLayoutVars>
          <dgm:bulletEnabled val="1"/>
        </dgm:presLayoutVars>
      </dgm:prSet>
      <dgm:spPr/>
    </dgm:pt>
    <dgm:pt modelId="{6676EC85-BB48-4F72-9A25-16734BFB0B3D}" type="pres">
      <dgm:prSet presAssocID="{295E03EE-CE14-4646-8CD0-187B9B05FEB1}" presName="sibTrans" presStyleCnt="0"/>
      <dgm:spPr/>
    </dgm:pt>
    <dgm:pt modelId="{AECC031A-B76E-416D-9020-FDF2D5BECD12}" type="pres">
      <dgm:prSet presAssocID="{DE775A32-0BAE-466A-BCBB-AE3CDDA915FE}" presName="node" presStyleLbl="node1" presStyleIdx="1" presStyleCnt="3">
        <dgm:presLayoutVars>
          <dgm:bulletEnabled val="1"/>
        </dgm:presLayoutVars>
      </dgm:prSet>
      <dgm:spPr/>
    </dgm:pt>
    <dgm:pt modelId="{513CB654-83F8-4C70-AC74-C0C6AF61383A}" type="pres">
      <dgm:prSet presAssocID="{5F3B8F1E-A2F0-4EE7-B19B-45AEBA37355C}" presName="sibTrans" presStyleCnt="0"/>
      <dgm:spPr/>
    </dgm:pt>
    <dgm:pt modelId="{1BA67A5B-6EF1-41DA-B1EC-C8A832C2E202}" type="pres">
      <dgm:prSet presAssocID="{F2CCC9F0-EE48-46A8-A632-B00181DE3173}" presName="node" presStyleLbl="node1" presStyleIdx="2" presStyleCnt="3">
        <dgm:presLayoutVars>
          <dgm:bulletEnabled val="1"/>
        </dgm:presLayoutVars>
      </dgm:prSet>
      <dgm:spPr/>
    </dgm:pt>
  </dgm:ptLst>
  <dgm:cxnLst>
    <dgm:cxn modelId="{02573518-223A-4DD1-84DD-DFE76A7B6D20}" type="presOf" srcId="{F2CCC9F0-EE48-46A8-A632-B00181DE3173}" destId="{1BA67A5B-6EF1-41DA-B1EC-C8A832C2E202}" srcOrd="0" destOrd="0" presId="urn:microsoft.com/office/officeart/2005/8/layout/default"/>
    <dgm:cxn modelId="{B357485F-D323-45C4-95CB-BE73D2195289}" type="presOf" srcId="{D4B064CF-6223-4AD3-9C27-597B40D918B6}" destId="{98BDD60C-A435-40E0-B78D-4D7065CD141D}" srcOrd="0" destOrd="0" presId="urn:microsoft.com/office/officeart/2005/8/layout/default"/>
    <dgm:cxn modelId="{1C5BB142-F20E-4D15-8103-9975BE875EBA}" srcId="{BB046CB9-80DF-48ED-9FE0-B672C0DE4AA9}" destId="{F2CCC9F0-EE48-46A8-A632-B00181DE3173}" srcOrd="2" destOrd="0" parTransId="{81603975-4773-4B4C-97D6-6FDFA2228268}" sibTransId="{EA675C5D-BB0F-4CAE-A81D-84F836249071}"/>
    <dgm:cxn modelId="{F638B854-7B9E-4039-BDC8-0AFA08E74D5D}" srcId="{BB046CB9-80DF-48ED-9FE0-B672C0DE4AA9}" destId="{DE775A32-0BAE-466A-BCBB-AE3CDDA915FE}" srcOrd="1" destOrd="0" parTransId="{F885D995-1A56-4575-9F95-A6485172FBBD}" sibTransId="{5F3B8F1E-A2F0-4EE7-B19B-45AEBA37355C}"/>
    <dgm:cxn modelId="{6E18C67C-52C0-4039-A992-80A973CA6713}" type="presOf" srcId="{BB046CB9-80DF-48ED-9FE0-B672C0DE4AA9}" destId="{C91D78FB-3BE5-4439-A5AC-C39CB51698EF}" srcOrd="0" destOrd="0" presId="urn:microsoft.com/office/officeart/2005/8/layout/default"/>
    <dgm:cxn modelId="{6EEE527F-4539-45E9-9573-AB18835C2BB4}" type="presOf" srcId="{DE775A32-0BAE-466A-BCBB-AE3CDDA915FE}" destId="{AECC031A-B76E-416D-9020-FDF2D5BECD12}" srcOrd="0" destOrd="0" presId="urn:microsoft.com/office/officeart/2005/8/layout/default"/>
    <dgm:cxn modelId="{BE5C3E81-FF5D-408F-A8B8-3DA9FD284F95}" srcId="{BB046CB9-80DF-48ED-9FE0-B672C0DE4AA9}" destId="{D4B064CF-6223-4AD3-9C27-597B40D918B6}" srcOrd="0" destOrd="0" parTransId="{D94A4AFA-0ADD-4CBF-B1E2-84F0E725BD13}" sibTransId="{295E03EE-CE14-4646-8CD0-187B9B05FEB1}"/>
    <dgm:cxn modelId="{A42AF1B2-D460-44B9-8017-48839A69EA38}" type="presParOf" srcId="{C91D78FB-3BE5-4439-A5AC-C39CB51698EF}" destId="{98BDD60C-A435-40E0-B78D-4D7065CD141D}" srcOrd="0" destOrd="0" presId="urn:microsoft.com/office/officeart/2005/8/layout/default"/>
    <dgm:cxn modelId="{5210B8FF-100D-416F-9765-84C2986AE2B3}" type="presParOf" srcId="{C91D78FB-3BE5-4439-A5AC-C39CB51698EF}" destId="{6676EC85-BB48-4F72-9A25-16734BFB0B3D}" srcOrd="1" destOrd="0" presId="urn:microsoft.com/office/officeart/2005/8/layout/default"/>
    <dgm:cxn modelId="{5FBF8E92-D4AD-4EC8-BD32-DC8E2A16B91A}" type="presParOf" srcId="{C91D78FB-3BE5-4439-A5AC-C39CB51698EF}" destId="{AECC031A-B76E-416D-9020-FDF2D5BECD12}" srcOrd="2" destOrd="0" presId="urn:microsoft.com/office/officeart/2005/8/layout/default"/>
    <dgm:cxn modelId="{55D306EC-3EBD-46AE-8FA4-75C41E4BC1C9}" type="presParOf" srcId="{C91D78FB-3BE5-4439-A5AC-C39CB51698EF}" destId="{513CB654-83F8-4C70-AC74-C0C6AF61383A}" srcOrd="3" destOrd="0" presId="urn:microsoft.com/office/officeart/2005/8/layout/default"/>
    <dgm:cxn modelId="{2C12EA35-EF3A-43F6-BFF6-77942F6E4745}" type="presParOf" srcId="{C91D78FB-3BE5-4439-A5AC-C39CB51698EF}" destId="{1BA67A5B-6EF1-41DA-B1EC-C8A832C2E20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0A6933-137A-4E61-A59C-26DF8CB078B0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89ACCD3-5B3E-4666-BA9E-B728D02BE3E3}">
      <dgm:prSet/>
      <dgm:spPr/>
      <dgm:t>
        <a:bodyPr/>
        <a:lstStyle/>
        <a:p>
          <a:r>
            <a:rPr lang="en-US"/>
            <a:t>That all nurses are digitally literate </a:t>
          </a:r>
        </a:p>
      </dgm:t>
    </dgm:pt>
    <dgm:pt modelId="{7D647455-973E-4678-B0BC-D1E6B2129722}" type="parTrans" cxnId="{AE43C1E7-DA84-4768-A7BC-8E6EE78BBB9F}">
      <dgm:prSet/>
      <dgm:spPr/>
      <dgm:t>
        <a:bodyPr/>
        <a:lstStyle/>
        <a:p>
          <a:endParaRPr lang="en-US"/>
        </a:p>
      </dgm:t>
    </dgm:pt>
    <dgm:pt modelId="{24F510F3-5FFD-402A-919E-0760941EAB2A}" type="sibTrans" cxnId="{AE43C1E7-DA84-4768-A7BC-8E6EE78BBB9F}">
      <dgm:prSet/>
      <dgm:spPr/>
      <dgm:t>
        <a:bodyPr/>
        <a:lstStyle/>
        <a:p>
          <a:endParaRPr lang="en-US"/>
        </a:p>
      </dgm:t>
    </dgm:pt>
    <dgm:pt modelId="{B7B54F07-A61E-4345-8AB3-0410013B4DF3}">
      <dgm:prSet/>
      <dgm:spPr/>
      <dgm:t>
        <a:bodyPr/>
        <a:lstStyle/>
        <a:p>
          <a:r>
            <a:rPr lang="en-US"/>
            <a:t>That all nursing staff are compliant with their trainings</a:t>
          </a:r>
        </a:p>
      </dgm:t>
    </dgm:pt>
    <dgm:pt modelId="{40AB53B1-6DA2-4EC6-953F-591CFEE86D3D}" type="parTrans" cxnId="{0DBD90FB-BD4F-4364-8EFA-E6E015A1296F}">
      <dgm:prSet/>
      <dgm:spPr/>
      <dgm:t>
        <a:bodyPr/>
        <a:lstStyle/>
        <a:p>
          <a:endParaRPr lang="en-US"/>
        </a:p>
      </dgm:t>
    </dgm:pt>
    <dgm:pt modelId="{3178198F-4860-43D2-9F96-67F8E69C6F8C}" type="sibTrans" cxnId="{0DBD90FB-BD4F-4364-8EFA-E6E015A1296F}">
      <dgm:prSet/>
      <dgm:spPr/>
      <dgm:t>
        <a:bodyPr/>
        <a:lstStyle/>
        <a:p>
          <a:endParaRPr lang="en-US"/>
        </a:p>
      </dgm:t>
    </dgm:pt>
    <dgm:pt modelId="{74DC8D6B-2504-44FB-A6CC-24F6AFE2D70D}">
      <dgm:prSet/>
      <dgm:spPr/>
      <dgm:t>
        <a:bodyPr/>
        <a:lstStyle/>
        <a:p>
          <a:r>
            <a:rPr lang="en-US"/>
            <a:t>That all digital system will be design to ensure patient safety</a:t>
          </a:r>
        </a:p>
      </dgm:t>
    </dgm:pt>
    <dgm:pt modelId="{FB0E4A98-A9A0-4C60-898B-7F9D82674C98}" type="parTrans" cxnId="{FC29618E-2ED1-4B20-B44E-57FB7A5D2B85}">
      <dgm:prSet/>
      <dgm:spPr/>
      <dgm:t>
        <a:bodyPr/>
        <a:lstStyle/>
        <a:p>
          <a:endParaRPr lang="en-US"/>
        </a:p>
      </dgm:t>
    </dgm:pt>
    <dgm:pt modelId="{93C22650-17CD-4291-A2B3-EF2E4F437A4F}" type="sibTrans" cxnId="{FC29618E-2ED1-4B20-B44E-57FB7A5D2B85}">
      <dgm:prSet/>
      <dgm:spPr/>
      <dgm:t>
        <a:bodyPr/>
        <a:lstStyle/>
        <a:p>
          <a:endParaRPr lang="en-US"/>
        </a:p>
      </dgm:t>
    </dgm:pt>
    <dgm:pt modelId="{F155FD0B-CE4E-48B8-AB91-3DFD54DAB7F7}">
      <dgm:prSet/>
      <dgm:spPr/>
      <dgm:t>
        <a:bodyPr/>
        <a:lstStyle/>
        <a:p>
          <a:r>
            <a:rPr lang="en-US"/>
            <a:t>That all stakeholders would support the initiative </a:t>
          </a:r>
        </a:p>
      </dgm:t>
    </dgm:pt>
    <dgm:pt modelId="{ACE1CFB9-6D60-439A-9C14-222D4D18350F}" type="parTrans" cxnId="{4CF38773-B1C1-47F1-85E2-477EE7D18ABE}">
      <dgm:prSet/>
      <dgm:spPr/>
      <dgm:t>
        <a:bodyPr/>
        <a:lstStyle/>
        <a:p>
          <a:endParaRPr lang="en-US"/>
        </a:p>
      </dgm:t>
    </dgm:pt>
    <dgm:pt modelId="{9FD20A7D-5849-4391-8566-F472EA771E1B}" type="sibTrans" cxnId="{4CF38773-B1C1-47F1-85E2-477EE7D18ABE}">
      <dgm:prSet/>
      <dgm:spPr/>
      <dgm:t>
        <a:bodyPr/>
        <a:lstStyle/>
        <a:p>
          <a:endParaRPr lang="en-US"/>
        </a:p>
      </dgm:t>
    </dgm:pt>
    <dgm:pt modelId="{CE253BCB-BD7D-4139-81A7-F1AAC91A357D}" type="pres">
      <dgm:prSet presAssocID="{EC0A6933-137A-4E61-A59C-26DF8CB078B0}" presName="matrix" presStyleCnt="0">
        <dgm:presLayoutVars>
          <dgm:chMax val="1"/>
          <dgm:dir/>
          <dgm:resizeHandles val="exact"/>
        </dgm:presLayoutVars>
      </dgm:prSet>
      <dgm:spPr/>
    </dgm:pt>
    <dgm:pt modelId="{0B763FA8-4061-47C5-9416-7BCE450F50A3}" type="pres">
      <dgm:prSet presAssocID="{EC0A6933-137A-4E61-A59C-26DF8CB078B0}" presName="diamond" presStyleLbl="bgShp" presStyleIdx="0" presStyleCnt="1"/>
      <dgm:spPr/>
    </dgm:pt>
    <dgm:pt modelId="{77D96D51-FE22-4A8D-8213-4FC1B7274833}" type="pres">
      <dgm:prSet presAssocID="{EC0A6933-137A-4E61-A59C-26DF8CB078B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7A05A34-71D9-4CB3-B75A-915B79EE2D6A}" type="pres">
      <dgm:prSet presAssocID="{EC0A6933-137A-4E61-A59C-26DF8CB078B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E8445102-AD43-4395-8A93-5151FCF53BAE}" type="pres">
      <dgm:prSet presAssocID="{EC0A6933-137A-4E61-A59C-26DF8CB078B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CB6077A-6B07-4D0B-9894-EF2D6FFEAAE8}" type="pres">
      <dgm:prSet presAssocID="{EC0A6933-137A-4E61-A59C-26DF8CB078B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C5BEEF08-A270-4CE6-9A34-B5AEE7BDDFED}" type="presOf" srcId="{B7B54F07-A61E-4345-8AB3-0410013B4DF3}" destId="{E7A05A34-71D9-4CB3-B75A-915B79EE2D6A}" srcOrd="0" destOrd="0" presId="urn:microsoft.com/office/officeart/2005/8/layout/matrix3"/>
    <dgm:cxn modelId="{3C94F940-B13E-494E-9648-ED67D1352832}" type="presOf" srcId="{74DC8D6B-2504-44FB-A6CC-24F6AFE2D70D}" destId="{E8445102-AD43-4395-8A93-5151FCF53BAE}" srcOrd="0" destOrd="0" presId="urn:microsoft.com/office/officeart/2005/8/layout/matrix3"/>
    <dgm:cxn modelId="{105B816A-A5FB-4F33-8BF9-4BE3704A2419}" type="presOf" srcId="{F155FD0B-CE4E-48B8-AB91-3DFD54DAB7F7}" destId="{2CB6077A-6B07-4D0B-9894-EF2D6FFEAAE8}" srcOrd="0" destOrd="0" presId="urn:microsoft.com/office/officeart/2005/8/layout/matrix3"/>
    <dgm:cxn modelId="{4CF38773-B1C1-47F1-85E2-477EE7D18ABE}" srcId="{EC0A6933-137A-4E61-A59C-26DF8CB078B0}" destId="{F155FD0B-CE4E-48B8-AB91-3DFD54DAB7F7}" srcOrd="3" destOrd="0" parTransId="{ACE1CFB9-6D60-439A-9C14-222D4D18350F}" sibTransId="{9FD20A7D-5849-4391-8566-F472EA771E1B}"/>
    <dgm:cxn modelId="{FC29618E-2ED1-4B20-B44E-57FB7A5D2B85}" srcId="{EC0A6933-137A-4E61-A59C-26DF8CB078B0}" destId="{74DC8D6B-2504-44FB-A6CC-24F6AFE2D70D}" srcOrd="2" destOrd="0" parTransId="{FB0E4A98-A9A0-4C60-898B-7F9D82674C98}" sibTransId="{93C22650-17CD-4291-A2B3-EF2E4F437A4F}"/>
    <dgm:cxn modelId="{8883D5B7-35B6-4D6D-A956-91F87D0FA0BB}" type="presOf" srcId="{289ACCD3-5B3E-4666-BA9E-B728D02BE3E3}" destId="{77D96D51-FE22-4A8D-8213-4FC1B7274833}" srcOrd="0" destOrd="0" presId="urn:microsoft.com/office/officeart/2005/8/layout/matrix3"/>
    <dgm:cxn modelId="{AE43C1E7-DA84-4768-A7BC-8E6EE78BBB9F}" srcId="{EC0A6933-137A-4E61-A59C-26DF8CB078B0}" destId="{289ACCD3-5B3E-4666-BA9E-B728D02BE3E3}" srcOrd="0" destOrd="0" parTransId="{7D647455-973E-4678-B0BC-D1E6B2129722}" sibTransId="{24F510F3-5FFD-402A-919E-0760941EAB2A}"/>
    <dgm:cxn modelId="{C7EE0BEC-BB67-45FD-9758-4436D9A07EB5}" type="presOf" srcId="{EC0A6933-137A-4E61-A59C-26DF8CB078B0}" destId="{CE253BCB-BD7D-4139-81A7-F1AAC91A357D}" srcOrd="0" destOrd="0" presId="urn:microsoft.com/office/officeart/2005/8/layout/matrix3"/>
    <dgm:cxn modelId="{0DBD90FB-BD4F-4364-8EFA-E6E015A1296F}" srcId="{EC0A6933-137A-4E61-A59C-26DF8CB078B0}" destId="{B7B54F07-A61E-4345-8AB3-0410013B4DF3}" srcOrd="1" destOrd="0" parTransId="{40AB53B1-6DA2-4EC6-953F-591CFEE86D3D}" sibTransId="{3178198F-4860-43D2-9F96-67F8E69C6F8C}"/>
    <dgm:cxn modelId="{7B3C7007-D3F4-4E06-920C-4E880A6BDBD7}" type="presParOf" srcId="{CE253BCB-BD7D-4139-81A7-F1AAC91A357D}" destId="{0B763FA8-4061-47C5-9416-7BCE450F50A3}" srcOrd="0" destOrd="0" presId="urn:microsoft.com/office/officeart/2005/8/layout/matrix3"/>
    <dgm:cxn modelId="{68D2BC46-EA08-430D-9AB6-DDDA29D06D5A}" type="presParOf" srcId="{CE253BCB-BD7D-4139-81A7-F1AAC91A357D}" destId="{77D96D51-FE22-4A8D-8213-4FC1B7274833}" srcOrd="1" destOrd="0" presId="urn:microsoft.com/office/officeart/2005/8/layout/matrix3"/>
    <dgm:cxn modelId="{ABDC3545-B729-4689-AFD6-9B1F2BBED65C}" type="presParOf" srcId="{CE253BCB-BD7D-4139-81A7-F1AAC91A357D}" destId="{E7A05A34-71D9-4CB3-B75A-915B79EE2D6A}" srcOrd="2" destOrd="0" presId="urn:microsoft.com/office/officeart/2005/8/layout/matrix3"/>
    <dgm:cxn modelId="{E65114E8-6604-4FD2-9FAB-7A563E1E450C}" type="presParOf" srcId="{CE253BCB-BD7D-4139-81A7-F1AAC91A357D}" destId="{E8445102-AD43-4395-8A93-5151FCF53BAE}" srcOrd="3" destOrd="0" presId="urn:microsoft.com/office/officeart/2005/8/layout/matrix3"/>
    <dgm:cxn modelId="{5869B846-5888-4252-8E0C-1674B959C365}" type="presParOf" srcId="{CE253BCB-BD7D-4139-81A7-F1AAC91A357D}" destId="{2CB6077A-6B07-4D0B-9894-EF2D6FFEAAE8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BDD60C-A435-40E0-B78D-4D7065CD141D}">
      <dsp:nvSpPr>
        <dsp:cNvPr id="0" name=""/>
        <dsp:cNvSpPr/>
      </dsp:nvSpPr>
      <dsp:spPr>
        <a:xfrm>
          <a:off x="1486831" y="1644"/>
          <a:ext cx="2837464" cy="170247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Acts as a planning tool</a:t>
          </a:r>
        </a:p>
      </dsp:txBody>
      <dsp:txXfrm>
        <a:off x="1486831" y="1644"/>
        <a:ext cx="2837464" cy="1702478"/>
      </dsp:txXfrm>
    </dsp:sp>
    <dsp:sp modelId="{AECC031A-B76E-416D-9020-FDF2D5BECD12}">
      <dsp:nvSpPr>
        <dsp:cNvPr id="0" name=""/>
        <dsp:cNvSpPr/>
      </dsp:nvSpPr>
      <dsp:spPr>
        <a:xfrm>
          <a:off x="1486831" y="1987870"/>
          <a:ext cx="2837464" cy="170247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Provides a model to test hypotheses and assumptions</a:t>
          </a:r>
        </a:p>
      </dsp:txBody>
      <dsp:txXfrm>
        <a:off x="1486831" y="1987870"/>
        <a:ext cx="2837464" cy="1702478"/>
      </dsp:txXfrm>
    </dsp:sp>
    <dsp:sp modelId="{1BA67A5B-6EF1-41DA-B1EC-C8A832C2E202}">
      <dsp:nvSpPr>
        <dsp:cNvPr id="0" name=""/>
        <dsp:cNvSpPr/>
      </dsp:nvSpPr>
      <dsp:spPr>
        <a:xfrm>
          <a:off x="1486831" y="3974095"/>
          <a:ext cx="2837464" cy="170247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>
              <a:latin typeface="Aptos Display" panose="020F0302020204030204"/>
            </a:rPr>
            <a:t>Monitors and evaluate the initiative</a:t>
          </a:r>
          <a:endParaRPr lang="en-US" sz="2600" kern="1200"/>
        </a:p>
      </dsp:txBody>
      <dsp:txXfrm>
        <a:off x="1486831" y="3974095"/>
        <a:ext cx="2837464" cy="17024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763FA8-4061-47C5-9416-7BCE450F50A3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D96D51-FE22-4A8D-8213-4FC1B7274833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That all nurses are digitally literate </a:t>
          </a:r>
        </a:p>
      </dsp:txBody>
      <dsp:txXfrm>
        <a:off x="1011204" y="630714"/>
        <a:ext cx="1946396" cy="1946396"/>
      </dsp:txXfrm>
    </dsp:sp>
    <dsp:sp modelId="{E7A05A34-71D9-4CB3-B75A-915B79EE2D6A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That all nursing staff are compliant with their trainings</a:t>
          </a:r>
        </a:p>
      </dsp:txBody>
      <dsp:txXfrm>
        <a:off x="3334113" y="630714"/>
        <a:ext cx="1946396" cy="1946396"/>
      </dsp:txXfrm>
    </dsp:sp>
    <dsp:sp modelId="{E8445102-AD43-4395-8A93-5151FCF53BAE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That all digital system will be design to ensure patient safety</a:t>
          </a:r>
        </a:p>
      </dsp:txBody>
      <dsp:txXfrm>
        <a:off x="1011204" y="2953623"/>
        <a:ext cx="1946396" cy="1946396"/>
      </dsp:txXfrm>
    </dsp:sp>
    <dsp:sp modelId="{2CB6077A-6B07-4D0B-9894-EF2D6FFEAAE8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That all stakeholders would support the initiative </a:t>
          </a:r>
        </a:p>
      </dsp:txBody>
      <dsp:txXfrm>
        <a:off x="3334113" y="2953623"/>
        <a:ext cx="1946396" cy="1946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762B25-50D3-4B22-9100-CB3C45FCB7FE}" type="datetimeFigureOut">
              <a:t>2/19/2026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BED9AD-C6DB-4572-8964-10C0C1F8E6D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65446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ea typeface="Calibri"/>
                <a:cs typeface="Calibri"/>
              </a:rPr>
              <a:t>What do we intend to do?</a:t>
            </a:r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ED9AD-C6DB-4572-8964-10C0C1F8E6DD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9477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1.</a:t>
            </a:r>
          </a:p>
          <a:p>
            <a:r>
              <a:rPr lang="en-US" dirty="0">
                <a:ea typeface="Calibri"/>
                <a:cs typeface="Calibri"/>
              </a:rPr>
              <a:t>What realistically can be done or achieved to work towards a Long Term Goal LTG</a:t>
            </a:r>
          </a:p>
          <a:p>
            <a:r>
              <a:rPr lang="en-US" dirty="0">
                <a:ea typeface="Calibri"/>
                <a:cs typeface="Calibri"/>
              </a:rPr>
              <a:t>2.</a:t>
            </a:r>
          </a:p>
          <a:p>
            <a:r>
              <a:rPr lang="en-US" dirty="0">
                <a:ea typeface="Calibri"/>
                <a:cs typeface="Calibri"/>
              </a:rPr>
              <a:t>Actions, programs, </a:t>
            </a:r>
            <a:r>
              <a:rPr lang="en-US" dirty="0" err="1">
                <a:ea typeface="Calibri"/>
                <a:cs typeface="Calibri"/>
              </a:rPr>
              <a:t>chnages</a:t>
            </a:r>
            <a:r>
              <a:rPr lang="en-US" dirty="0">
                <a:ea typeface="Calibri"/>
                <a:cs typeface="Calibri"/>
              </a:rPr>
              <a:t> to be implemented for this change.</a:t>
            </a:r>
          </a:p>
          <a:p>
            <a:r>
              <a:rPr lang="en-US" dirty="0">
                <a:ea typeface="Calibri"/>
                <a:cs typeface="Calibri"/>
              </a:rPr>
              <a:t>3.</a:t>
            </a:r>
          </a:p>
          <a:p>
            <a:r>
              <a:rPr lang="en-US" dirty="0">
                <a:ea typeface="Calibri"/>
                <a:cs typeface="Calibri"/>
              </a:rPr>
              <a:t>Rationale for interventions</a:t>
            </a:r>
          </a:p>
          <a:p>
            <a:r>
              <a:rPr lang="en-US" dirty="0">
                <a:ea typeface="Calibri"/>
                <a:cs typeface="Calibri"/>
              </a:rPr>
              <a:t>4.</a:t>
            </a:r>
          </a:p>
          <a:p>
            <a:r>
              <a:rPr lang="en-US" dirty="0">
                <a:ea typeface="Calibri"/>
                <a:cs typeface="Calibri"/>
              </a:rPr>
              <a:t>Casual Pathways- who, (skills, knowledge), money, tools, training before training.</a:t>
            </a:r>
          </a:p>
          <a:p>
            <a:r>
              <a:rPr lang="en-US" dirty="0">
                <a:ea typeface="Calibri"/>
                <a:cs typeface="Calibri"/>
              </a:rPr>
              <a:t>5.</a:t>
            </a:r>
          </a:p>
          <a:p>
            <a:r>
              <a:rPr lang="en-US" dirty="0">
                <a:ea typeface="Calibri"/>
                <a:cs typeface="Calibri"/>
              </a:rPr>
              <a:t>Assumptions attitudes, </a:t>
            </a:r>
            <a:r>
              <a:rPr lang="en-US" dirty="0" err="1">
                <a:ea typeface="Calibri"/>
                <a:cs typeface="Calibri"/>
              </a:rPr>
              <a:t>behaviours</a:t>
            </a:r>
            <a:r>
              <a:rPr lang="en-US" dirty="0">
                <a:ea typeface="Calibri"/>
                <a:cs typeface="Calibri"/>
              </a:rPr>
              <a:t>, willingness for change or to envision LTG.</a:t>
            </a:r>
          </a:p>
          <a:p>
            <a:r>
              <a:rPr lang="en-US" dirty="0">
                <a:ea typeface="Calibri"/>
                <a:cs typeface="Calibri"/>
              </a:rPr>
              <a:t>6.</a:t>
            </a:r>
          </a:p>
          <a:p>
            <a:r>
              <a:rPr lang="en-US" dirty="0">
                <a:ea typeface="Calibri"/>
                <a:cs typeface="Calibri"/>
              </a:rPr>
              <a:t>Risk/Mitigations- impacts even a small change/goal an impact the wider picture.</a:t>
            </a:r>
          </a:p>
          <a:p>
            <a:r>
              <a:rPr lang="en-US" dirty="0">
                <a:ea typeface="Calibri"/>
                <a:cs typeface="Calibri"/>
              </a:rPr>
              <a:t>7.</a:t>
            </a:r>
          </a:p>
          <a:p>
            <a:r>
              <a:rPr lang="en-US" dirty="0">
                <a:ea typeface="Calibri"/>
                <a:cs typeface="Calibri"/>
              </a:rPr>
              <a:t>Measured </a:t>
            </a:r>
            <a:r>
              <a:rPr lang="en-US" dirty="0" err="1">
                <a:ea typeface="Calibri"/>
                <a:cs typeface="Calibri"/>
              </a:rPr>
              <a:t>oucomes</a:t>
            </a:r>
            <a:r>
              <a:rPr lang="en-US" dirty="0">
                <a:ea typeface="Calibri"/>
                <a:cs typeface="Calibri"/>
              </a:rPr>
              <a:t>- continuous evaluations of plan. Can consist of different research methods including surveys, opinions, quantitative, RCT. To help evaluate each element of the framework or goal.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ED9AD-C6DB-4572-8964-10C0C1F8E6DD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6204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>
                <a:ea typeface="Calibri"/>
                <a:cs typeface="Calibri"/>
              </a:rPr>
              <a:t>Co-design of the National Health Development Background</a:t>
            </a:r>
            <a:endParaRPr lang="en-US" b="1" dirty="0" err="1"/>
          </a:p>
          <a:p>
            <a:r>
              <a:rPr lang="en-US" dirty="0" err="1">
                <a:ea typeface="Calibri"/>
                <a:cs typeface="Calibri"/>
              </a:rPr>
              <a:t>Equitorial</a:t>
            </a:r>
            <a:r>
              <a:rPr lang="en-US" dirty="0">
                <a:ea typeface="Calibri"/>
                <a:cs typeface="Calibri"/>
              </a:rPr>
              <a:t> Guinea small country on West Coast of Africa.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Only Spanish Speaking Country</a:t>
            </a:r>
          </a:p>
          <a:p>
            <a:r>
              <a:rPr lang="en-US" dirty="0">
                <a:ea typeface="Calibri"/>
                <a:cs typeface="Calibri"/>
              </a:rPr>
              <a:t>Extreme Shortages of trained </a:t>
            </a:r>
            <a:r>
              <a:rPr lang="en-US" dirty="0" err="1">
                <a:ea typeface="Calibri"/>
                <a:cs typeface="Calibri"/>
              </a:rPr>
              <a:t>physisian</a:t>
            </a:r>
            <a:r>
              <a:rPr lang="en-US" dirty="0">
                <a:ea typeface="Calibri"/>
                <a:cs typeface="Calibri"/>
              </a:rPr>
              <a:t> 0.4 per 1000 people</a:t>
            </a:r>
          </a:p>
          <a:p>
            <a:r>
              <a:rPr lang="en-US" dirty="0">
                <a:ea typeface="Calibri"/>
                <a:cs typeface="Calibri"/>
              </a:rPr>
              <a:t>One medical school in country no specialist training programs thereafter</a:t>
            </a:r>
          </a:p>
          <a:p>
            <a:r>
              <a:rPr lang="en-US" dirty="0">
                <a:ea typeface="Calibri"/>
                <a:cs typeface="Calibri"/>
              </a:rPr>
              <a:t>Between 2000-2022 524  graduated but only 42 specialist surgical specialists exist.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Hospital FES aimed to design and implement a long term sustainable specialist training </a:t>
            </a:r>
            <a:r>
              <a:rPr lang="en-US" dirty="0" err="1">
                <a:ea typeface="Calibri"/>
                <a:cs typeface="Calibri"/>
              </a:rPr>
              <a:t>programme</a:t>
            </a:r>
            <a:r>
              <a:rPr lang="en-US" dirty="0">
                <a:ea typeface="Calibri"/>
                <a:cs typeface="Calibri"/>
              </a:rPr>
              <a:t> inside the country.</a:t>
            </a:r>
          </a:p>
          <a:p>
            <a:r>
              <a:rPr lang="en-US" dirty="0">
                <a:ea typeface="Calibri"/>
                <a:cs typeface="Calibri"/>
              </a:rPr>
              <a:t>Used Theory of Change in 3 phases</a:t>
            </a:r>
          </a:p>
          <a:p>
            <a:pPr marL="171450" indent="-171450">
              <a:buAutoNum type="arabicPeriod"/>
            </a:pPr>
            <a:r>
              <a:rPr lang="en-US" dirty="0">
                <a:ea typeface="Calibri"/>
                <a:cs typeface="Calibri"/>
              </a:rPr>
              <a:t>Initial Phase</a:t>
            </a:r>
          </a:p>
          <a:p>
            <a:r>
              <a:rPr lang="en-US" dirty="0">
                <a:ea typeface="Calibri"/>
                <a:cs typeface="Calibri"/>
              </a:rPr>
              <a:t>To understand current capacity and define assumptions and pathways towards the final goal.</a:t>
            </a:r>
          </a:p>
          <a:p>
            <a:r>
              <a:rPr lang="en-US" dirty="0">
                <a:ea typeface="Calibri"/>
                <a:cs typeface="Calibri"/>
              </a:rPr>
              <a:t>Needs Assessment</a:t>
            </a:r>
          </a:p>
          <a:p>
            <a:r>
              <a:rPr lang="en-US" dirty="0">
                <a:ea typeface="Calibri"/>
                <a:cs typeface="Calibri"/>
              </a:rPr>
              <a:t>Mapping existing Resources</a:t>
            </a:r>
          </a:p>
          <a:p>
            <a:r>
              <a:rPr lang="en-US" dirty="0">
                <a:ea typeface="Calibri"/>
                <a:cs typeface="Calibri"/>
              </a:rPr>
              <a:t>Identify gaps in training infrastructure and regulatory systems </a:t>
            </a:r>
          </a:p>
          <a:p>
            <a:endParaRPr lang="en-US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2.Intermediate/Capacity Building phase</a:t>
            </a:r>
          </a:p>
          <a:p>
            <a:r>
              <a:rPr lang="en-US" dirty="0"/>
              <a:t>Create Train the Trainer programmes</a:t>
            </a:r>
            <a:endParaRPr lang="en-US" dirty="0">
              <a:solidFill>
                <a:srgbClr val="444444"/>
              </a:solidFill>
            </a:endParaRPr>
          </a:p>
          <a:p>
            <a:r>
              <a:rPr lang="en-US" dirty="0"/>
              <a:t>Conducted Scientific meeting and workshops</a:t>
            </a:r>
            <a:endParaRPr lang="en-US" dirty="0">
              <a:solidFill>
                <a:srgbClr val="444444"/>
              </a:solidFill>
            </a:endParaRPr>
          </a:p>
          <a:p>
            <a:r>
              <a:rPr lang="en-US" dirty="0"/>
              <a:t>Awarded scholarships for six physicians to train abroad across different surgical specialties.</a:t>
            </a:r>
            <a:endParaRPr lang="en-US" dirty="0">
              <a:solidFill>
                <a:srgbClr val="444444"/>
              </a:solidFill>
            </a:endParaRPr>
          </a:p>
          <a:p>
            <a:r>
              <a:rPr lang="en-US" dirty="0"/>
              <a:t>Impact- strengthen local educational structures</a:t>
            </a:r>
            <a:endParaRPr lang="en-US" dirty="0">
              <a:solidFill>
                <a:srgbClr val="444444"/>
              </a:solidFill>
            </a:endParaRPr>
          </a:p>
          <a:p>
            <a:r>
              <a:rPr lang="en-US" dirty="0"/>
              <a:t>Built early workforce capabilities.</a:t>
            </a:r>
            <a:endParaRPr lang="en-US" dirty="0">
              <a:ea typeface="Calibri"/>
              <a:cs typeface="Calibri"/>
            </a:endParaRPr>
          </a:p>
          <a:p>
            <a:endParaRPr lang="en-US"/>
          </a:p>
          <a:p>
            <a:r>
              <a:rPr lang="en-US" dirty="0"/>
              <a:t>3.Consolidation</a:t>
            </a:r>
            <a:r>
              <a:rPr lang="en-US" dirty="0">
                <a:ea typeface="Calibri"/>
                <a:cs typeface="Calibri"/>
              </a:rPr>
              <a:t> Phase</a:t>
            </a:r>
            <a:endParaRPr lang="en-US" dirty="0"/>
          </a:p>
          <a:p>
            <a:r>
              <a:rPr lang="en-US" dirty="0">
                <a:ea typeface="Calibri"/>
                <a:cs typeface="Calibri"/>
              </a:rPr>
              <a:t>Focus continued educational Intervention</a:t>
            </a:r>
          </a:p>
          <a:p>
            <a:r>
              <a:rPr lang="en-US" dirty="0">
                <a:ea typeface="Calibri"/>
                <a:cs typeface="Calibri"/>
              </a:rPr>
              <a:t>Development of advanced training projects </a:t>
            </a:r>
          </a:p>
          <a:p>
            <a:r>
              <a:rPr lang="en-US" dirty="0">
                <a:ea typeface="Calibri"/>
                <a:cs typeface="Calibri"/>
              </a:rPr>
              <a:t>Co-design of the National Health Development Plan (2021-2025) with the Ministry of Health</a:t>
            </a:r>
          </a:p>
          <a:p>
            <a:endParaRPr lang="en-US" dirty="0">
              <a:ea typeface="Calibri"/>
              <a:cs typeface="Calibri"/>
            </a:endParaRPr>
          </a:p>
          <a:p>
            <a:r>
              <a:rPr lang="en-US" dirty="0">
                <a:ea typeface="Calibri"/>
                <a:cs typeface="Calibri"/>
              </a:rPr>
              <a:t>Conclusion </a:t>
            </a:r>
          </a:p>
          <a:p>
            <a:r>
              <a:rPr lang="en-US" dirty="0">
                <a:ea typeface="Calibri"/>
                <a:cs typeface="Calibri"/>
              </a:rPr>
              <a:t>Combining NGD leadership, government partnerships and a structured Theory of Change approach allowed an effective planning and implementation</a:t>
            </a:r>
          </a:p>
          <a:p>
            <a:r>
              <a:rPr lang="en-US" dirty="0">
                <a:ea typeface="Calibri"/>
                <a:cs typeface="Calibri"/>
              </a:rPr>
              <a:t>The program represented a unique sustainable model for developing a national surgical training system in a local resource setting.</a:t>
            </a:r>
          </a:p>
          <a:p>
            <a:r>
              <a:rPr lang="en-US" dirty="0">
                <a:ea typeface="Calibri"/>
                <a:cs typeface="Calibri"/>
              </a:rPr>
              <a:t>Alignment of stakeholders for the long term intention and use of a strategic framework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ED9AD-C6DB-4572-8964-10C0C1F8E6DD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1188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BPMN NHS 111 Wales Call Handler reaching an Emergency Care as Soon as Possible RCL and different health boards, 3 included in 111 First Electronic referral, Clinical Advice maybe taken, or a clinician for further assessment. Some can be streamed depending on location or Policy Inclusion criteria. </a:t>
            </a:r>
            <a:endParaRPr lang="en-US" dirty="0">
              <a:ea typeface="Calibri"/>
              <a:cs typeface="Calibri"/>
            </a:endParaRPr>
          </a:p>
          <a:p>
            <a:endParaRPr lang="en-US" dirty="0"/>
          </a:p>
          <a:p>
            <a:r>
              <a:rPr lang="en-GB" i="1">
                <a:highlight>
                  <a:srgbClr val="FFFFFF"/>
                </a:highlight>
              </a:rPr>
              <a:t>Written Workflow</a:t>
            </a:r>
            <a:endParaRPr lang="en-US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>
                <a:highlight>
                  <a:srgbClr val="FFFFFF"/>
                </a:highlight>
              </a:rPr>
              <a:t>111 call handler answers phone to a patient accessing 111</a:t>
            </a:r>
            <a:endParaRPr lang="en-US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>
                <a:highlight>
                  <a:srgbClr val="FFFFFF"/>
                </a:highlight>
              </a:rPr>
              <a:t>Takes demographic information into a managing information system that links with a Welsh demographic service database to match a patients record.</a:t>
            </a:r>
            <a:endParaRPr lang="en-US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>
                <a:highlight>
                  <a:srgbClr val="FFFFFF"/>
                </a:highlight>
              </a:rPr>
              <a:t>If symptomatic to complete a triage assessment using a Clinical prioritising software system.</a:t>
            </a:r>
            <a:endParaRPr lang="en-US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If required a call handler may access clinical advice from a clinical advisory line manned by a clinician.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Depending on the Recommended Care level an encounter can be sent to the health board via a pass call gateway electronically waiting for a callback.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Or the patient may need further triage by a 111 clinician before being passed to the health board flow centre.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The Recommended care outcome is “seek emergency Care as soon as possible” with a point of care to Emergency Department or Minor Injury Unit.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Not all health boards within in Wales have this service therefore exclusions and inclusions apply.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If a health board does not offer this electronic pathway referral, then they are sent directly to the appropriate department verbally.</a:t>
            </a:r>
            <a:endParaRPr lang="en-US" dirty="0">
              <a:highlight>
                <a:srgbClr val="C6C6C6"/>
              </a:highlight>
            </a:endParaRPr>
          </a:p>
          <a:p>
            <a:r>
              <a:rPr lang="en-GB" dirty="0">
                <a:highlight>
                  <a:srgbClr val="FFFFFF"/>
                </a:highlight>
              </a:rPr>
              <a:t>Human Errors.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Errors that can occur failure to send the encounter via the pass call gateway (human error)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Failure to document pertinent information before they send to the appropriate health board.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Wrong health board selected- breaching confidentially and delay in care.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Not accepting recommended care level before sending via pass call gateway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Inappropriate selection of Protocol assessment.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Not following the standard operating procedure in place for this service.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Confidence in following this pathway-if newly trained.</a:t>
            </a:r>
            <a:endParaRPr lang="en-US" dirty="0">
              <a:highlight>
                <a:srgbClr val="C6C6C6"/>
              </a:highlight>
            </a:endParaRPr>
          </a:p>
          <a:p>
            <a:r>
              <a:rPr lang="en-GB" dirty="0">
                <a:highlight>
                  <a:srgbClr val="FFFFFF"/>
                </a:highlight>
              </a:rPr>
              <a:t>External Errors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A technical issue with the electronic pathway, so a fax or email maybe be sent instead.</a:t>
            </a:r>
            <a:endParaRPr lang="en-US" dirty="0">
              <a:highlight>
                <a:srgbClr val="C6C6C6"/>
              </a:highlight>
            </a:endParaRPr>
          </a:p>
          <a:p>
            <a:pPr marL="171450" indent="-171450">
              <a:buFont typeface="Symbol"/>
              <a:buChar char="•"/>
            </a:pPr>
            <a:r>
              <a:rPr lang="en-GB" dirty="0">
                <a:highlight>
                  <a:srgbClr val="FFFFFF"/>
                </a:highlight>
              </a:rPr>
              <a:t>Business Continuity Incident planned or unplanned.</a:t>
            </a:r>
            <a:endParaRPr lang="en-US" dirty="0">
              <a:highlight>
                <a:srgbClr val="C6C6C6"/>
              </a:highlight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BED9AD-C6DB-4572-8964-10C0C1F8E6DD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1959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portal.port.ac.uk/en/persons/philip-scott" TargetMode="External"/><Relationship Id="rId7" Type="http://schemas.openxmlformats.org/officeDocument/2006/relationships/hyperlink" Target="https://doi.org/10.5334/aogh.4477" TargetMode="External"/><Relationship Id="rId2" Type="http://schemas.openxmlformats.org/officeDocument/2006/relationships/hyperlink" Target="https://researchportal.port.ac.uk/en/publications/mixed-methods-a-paradigm-for-holistic-evaluation-of-health-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ctknowledge.org/resources/documents/ToC-Tech-Papers.pdf" TargetMode="External"/><Relationship Id="rId5" Type="http://schemas.openxmlformats.org/officeDocument/2006/relationships/hyperlink" Target="https://ebooks.iospress.nl/publication/42820" TargetMode="External"/><Relationship Id="rId4" Type="http://schemas.openxmlformats.org/officeDocument/2006/relationships/hyperlink" Target="https://researchportal.port.ac.uk/en/persons/philip-scott/publications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43CAA20-3569-4189-9E48-239A229A8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451381"/>
            <a:ext cx="10512552" cy="4066540"/>
          </a:xfrm>
        </p:spPr>
        <p:txBody>
          <a:bodyPr anchor="b">
            <a:normAutofit/>
          </a:bodyPr>
          <a:lstStyle/>
          <a:p>
            <a:pPr algn="l"/>
            <a:r>
              <a:rPr lang="en-US" sz="6600"/>
              <a:t>Group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199" y="4983276"/>
            <a:ext cx="10512552" cy="1126680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/>
              <a:t>By Fiona, Chay and Samson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A542B6D-E775-4832-91DC-2D20F85781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4718595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B0C191-53D3-176E-C60E-020FB7E5E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Theory of Change Model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D23E4-ED7A-BC3D-95B8-97C2F4AF3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19C390-CEFF-C071-A6F9-40995B908218}"/>
              </a:ext>
            </a:extLst>
          </p:cNvPr>
          <p:cNvSpPr txBox="1"/>
          <p:nvPr/>
        </p:nvSpPr>
        <p:spPr>
          <a:xfrm>
            <a:off x="6095456" y="2616676"/>
            <a:ext cx="4956324" cy="175432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  <a:p>
            <a:r>
              <a:rPr lang="en-GB" sz="3600"/>
              <a:t>Initiative/programme logistics.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88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16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926D4-5639-3265-D246-5AE16E313B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What is Theory of Change?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62AF-5BDD-799E-C50E-F3A6CDAC1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200"/>
              <a:t>Is an approach to enable you to analyses changes in a logical </a:t>
            </a:r>
            <a:r>
              <a:rPr lang="en-US" sz="2200" err="1"/>
              <a:t>wa</a:t>
            </a:r>
            <a:r>
              <a:rPr lang="en-US" sz="2200"/>
              <a:t>y</a:t>
            </a:r>
          </a:p>
          <a:p>
            <a:r>
              <a:rPr lang="en-US" sz="2200"/>
              <a:t>Defines long term goals</a:t>
            </a:r>
            <a:endParaRPr lang="en-US"/>
          </a:p>
          <a:p>
            <a:r>
              <a:rPr lang="en-US" sz="2200"/>
              <a:t>Maps backwards to identify changes </a:t>
            </a:r>
          </a:p>
          <a:p>
            <a:r>
              <a:rPr lang="en-US" sz="2200"/>
              <a:t>Changes are mapped out to show the pathways of outcomes</a:t>
            </a:r>
          </a:p>
          <a:p>
            <a:r>
              <a:rPr lang="en-US" sz="2200"/>
              <a:t>Every intervention needs to mapped out to the outcomes</a:t>
            </a:r>
          </a:p>
          <a:p>
            <a:r>
              <a:rPr lang="en-US" sz="2200"/>
              <a:t>Is both a process and a product.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245912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64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A28388-728F-A83F-B581-D27586AA9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4600">
                <a:solidFill>
                  <a:srgbClr val="FFFFFF"/>
                </a:solidFill>
              </a:rPr>
              <a:t>Why Use Theory of Change</a:t>
            </a:r>
          </a:p>
        </p:txBody>
      </p:sp>
      <p:graphicFrame>
        <p:nvGraphicFramePr>
          <p:cNvPr id="69" name="Content Placeholder 2">
            <a:extLst>
              <a:ext uri="{FF2B5EF4-FFF2-40B4-BE49-F238E27FC236}">
                <a16:creationId xmlns:a16="http://schemas.microsoft.com/office/drawing/2014/main" id="{5690E0C8-E51B-DADC-E0AF-7CF9D11F5B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16610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38029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25FDEB-65B7-B008-20DA-2C3918F891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/>
              <a:t>First steps</a:t>
            </a:r>
          </a:p>
        </p:txBody>
      </p:sp>
      <p:pic>
        <p:nvPicPr>
          <p:cNvPr id="12" name="Picture 11" descr="A person reaching for a paper on a table full of paper and sticky notes">
            <a:extLst>
              <a:ext uri="{FF2B5EF4-FFF2-40B4-BE49-F238E27FC236}">
                <a16:creationId xmlns:a16="http://schemas.microsoft.com/office/drawing/2014/main" id="{90B7F379-D68B-1E86-DD2D-D0E33FC456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950" r="28723" b="4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8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CDEB7-7900-842F-7DD9-5DF6B8ACF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1900" b="1"/>
              <a:t>Theory of change does not start with the intervention!</a:t>
            </a:r>
          </a:p>
          <a:p>
            <a:r>
              <a:rPr lang="en-GB" sz="1900"/>
              <a:t>Need to identify a long-term goal</a:t>
            </a:r>
          </a:p>
          <a:p>
            <a:r>
              <a:rPr lang="en-GB" sz="1900"/>
              <a:t>Have achievable outcomes which everyone can understand</a:t>
            </a:r>
            <a:r>
              <a:rPr lang="en-GB" sz="1900" b="1"/>
              <a:t>- SHORT TERM PRECONDITIONS</a:t>
            </a:r>
          </a:p>
          <a:p>
            <a:r>
              <a:rPr lang="en-GB" sz="1900"/>
              <a:t>Short term preconditions are placed under the long-term outcome</a:t>
            </a:r>
          </a:p>
          <a:p>
            <a:r>
              <a:rPr lang="en-GB" sz="1900"/>
              <a:t>Questions then need to be asked</a:t>
            </a:r>
          </a:p>
          <a:p>
            <a:r>
              <a:rPr lang="en-GB" sz="1900"/>
              <a:t>Work backwards through processes and identify changes that need to occur.</a:t>
            </a:r>
          </a:p>
          <a:p>
            <a:r>
              <a:rPr lang="en-GB" sz="1900"/>
              <a:t>Then it's time to think which intervention is the best way to achieve the outcomes.</a:t>
            </a:r>
          </a:p>
          <a:p>
            <a:endParaRPr lang="en-GB" sz="1900" b="1"/>
          </a:p>
          <a:p>
            <a:endParaRPr lang="en-GB" sz="1900" b="1"/>
          </a:p>
        </p:txBody>
      </p:sp>
    </p:spTree>
    <p:extLst>
      <p:ext uri="{BB962C8B-B14F-4D97-AF65-F5344CB8AC3E}">
        <p14:creationId xmlns:p14="http://schemas.microsoft.com/office/powerpoint/2010/main" val="13616171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6BDB59-BC3D-97BE-C6BA-EBDFC0B36B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07" y="640080"/>
            <a:ext cx="10751603" cy="610471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/>
              <a:t>Theory of Change Explained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0E8297B-1C12-17C8-9E66-67D361A8DB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29513870"/>
              </p:ext>
            </p:extLst>
          </p:nvPr>
        </p:nvGraphicFramePr>
        <p:xfrm>
          <a:off x="136071" y="117928"/>
          <a:ext cx="11948965" cy="65807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1227">
                  <a:extLst>
                    <a:ext uri="{9D8B030D-6E8A-4147-A177-3AD203B41FA5}">
                      <a16:colId xmlns:a16="http://schemas.microsoft.com/office/drawing/2014/main" val="3923215474"/>
                    </a:ext>
                  </a:extLst>
                </a:gridCol>
                <a:gridCol w="6547738">
                  <a:extLst>
                    <a:ext uri="{9D8B030D-6E8A-4147-A177-3AD203B41FA5}">
                      <a16:colId xmlns:a16="http://schemas.microsoft.com/office/drawing/2014/main" val="3471555068"/>
                    </a:ext>
                  </a:extLst>
                </a:gridCol>
              </a:tblGrid>
              <a:tr h="350516">
                <a:tc>
                  <a:txBody>
                    <a:bodyPr/>
                    <a:lstStyle/>
                    <a:p>
                      <a:r>
                        <a:rPr lang="en-US" dirty="0"/>
                        <a:t>Theory of Change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Definition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3536426"/>
                  </a:ext>
                </a:extLst>
              </a:tr>
              <a:tr h="881025">
                <a:tc>
                  <a:txBody>
                    <a:bodyPr/>
                    <a:lstStyle/>
                    <a:p>
                      <a:r>
                        <a:rPr lang="en-US" i="1" dirty="0"/>
                        <a:t>Long term Goal statement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Who Benefits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How success will be recognised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ultimate change you want to see in the system, population or service.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6189888"/>
                  </a:ext>
                </a:extLst>
              </a:tr>
              <a:tr h="881025">
                <a:tc>
                  <a:txBody>
                    <a:bodyPr/>
                    <a:lstStyle/>
                    <a:p>
                      <a:r>
                        <a:rPr lang="en-US" i="1" dirty="0"/>
                        <a:t>Pre-conditions/Short Term Outcome</a:t>
                      </a:r>
                    </a:p>
                    <a:p>
                      <a:pPr lvl="0">
                        <a:buNone/>
                      </a:pPr>
                      <a:r>
                        <a:rPr lang="en-US" i="0" dirty="0"/>
                        <a:t>Why is it necessary</a:t>
                      </a:r>
                    </a:p>
                    <a:p>
                      <a:pPr lvl="0">
                        <a:buNone/>
                      </a:pPr>
                      <a:r>
                        <a:rPr lang="en-US" i="0" dirty="0"/>
                        <a:t>Assumptions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This condition must be in place for the long-term goal to be achieved.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50286363"/>
                  </a:ext>
                </a:extLst>
              </a:tr>
              <a:tr h="909446">
                <a:tc>
                  <a:txBody>
                    <a:bodyPr/>
                    <a:lstStyle/>
                    <a:p>
                      <a:r>
                        <a:rPr lang="en-US" dirty="0"/>
                        <a:t>Indicators              Data Source                      Frequency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actions, programmes or changes you will implement to bring about the pre-conditions and ultimately the long-term goal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463352"/>
                  </a:ext>
                </a:extLst>
              </a:tr>
              <a:tr h="1146285">
                <a:tc>
                  <a:txBody>
                    <a:bodyPr/>
                    <a:lstStyle/>
                    <a:p>
                      <a:r>
                        <a:rPr lang="en-US" i="1" dirty="0"/>
                        <a:t>Interventions/Activities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Linked Outcomes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Rationale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Delivery Lead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The activities or the resources required to deliver the interventions effectively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0228439"/>
                  </a:ext>
                </a:extLst>
              </a:tr>
              <a:tr h="881025">
                <a:tc>
                  <a:txBody>
                    <a:bodyPr/>
                    <a:lstStyle/>
                    <a:p>
                      <a:r>
                        <a:rPr lang="en-US" i="1" dirty="0"/>
                        <a:t>Casual Pathways/Input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Staffing roles required              Funding/Budget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Equipment tools                          Training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Belief about how well change will happen.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66245182"/>
                  </a:ext>
                </a:extLst>
              </a:tr>
              <a:tr h="1373638">
                <a:tc>
                  <a:txBody>
                    <a:bodyPr/>
                    <a:lstStyle/>
                    <a:p>
                      <a:r>
                        <a:rPr lang="en-US" i="1" dirty="0"/>
                        <a:t>Assumptions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About People           About Systems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About Resources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Risks and Likelihood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Impact and Mitigations                                 Intended Impact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How impact will be measured                   Time frames</a:t>
                      </a:r>
                    </a:p>
                    <a:p>
                      <a:pPr lvl="0">
                        <a:buNone/>
                      </a:pPr>
                      <a:r>
                        <a:rPr lang="en-US" dirty="0"/>
                        <a:t>External Factors influencing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96981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860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AA8973-1471-E259-7D5E-FE42CD89E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An Example of Theory of Change in Practice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sX0" fmla="*/ 0 w 18288"/>
              <a:gd name="csY0" fmla="*/ 0 h 5590381"/>
              <a:gd name="csX1" fmla="*/ 18288 w 18288"/>
              <a:gd name="csY1" fmla="*/ 0 h 5590381"/>
              <a:gd name="csX2" fmla="*/ 18288 w 18288"/>
              <a:gd name="csY2" fmla="*/ 754701 h 5590381"/>
              <a:gd name="csX3" fmla="*/ 18288 w 18288"/>
              <a:gd name="csY3" fmla="*/ 1565307 h 5590381"/>
              <a:gd name="csX4" fmla="*/ 18288 w 18288"/>
              <a:gd name="csY4" fmla="*/ 2152297 h 5590381"/>
              <a:gd name="csX5" fmla="*/ 18288 w 18288"/>
              <a:gd name="csY5" fmla="*/ 2906998 h 5590381"/>
              <a:gd name="csX6" fmla="*/ 18288 w 18288"/>
              <a:gd name="csY6" fmla="*/ 3549892 h 5590381"/>
              <a:gd name="csX7" fmla="*/ 18288 w 18288"/>
              <a:gd name="csY7" fmla="*/ 4080978 h 5590381"/>
              <a:gd name="csX8" fmla="*/ 18288 w 18288"/>
              <a:gd name="csY8" fmla="*/ 4835680 h 5590381"/>
              <a:gd name="csX9" fmla="*/ 18288 w 18288"/>
              <a:gd name="csY9" fmla="*/ 5590381 h 5590381"/>
              <a:gd name="csX10" fmla="*/ 0 w 18288"/>
              <a:gd name="csY10" fmla="*/ 5590381 h 5590381"/>
              <a:gd name="csX11" fmla="*/ 0 w 18288"/>
              <a:gd name="csY11" fmla="*/ 4835680 h 5590381"/>
              <a:gd name="csX12" fmla="*/ 0 w 18288"/>
              <a:gd name="csY12" fmla="*/ 4304593 h 5590381"/>
              <a:gd name="csX13" fmla="*/ 0 w 18288"/>
              <a:gd name="csY13" fmla="*/ 3773507 h 5590381"/>
              <a:gd name="csX14" fmla="*/ 0 w 18288"/>
              <a:gd name="csY14" fmla="*/ 3186517 h 5590381"/>
              <a:gd name="csX15" fmla="*/ 0 w 18288"/>
              <a:gd name="csY15" fmla="*/ 2487720 h 5590381"/>
              <a:gd name="csX16" fmla="*/ 0 w 18288"/>
              <a:gd name="csY16" fmla="*/ 1956633 h 5590381"/>
              <a:gd name="csX17" fmla="*/ 0 w 18288"/>
              <a:gd name="csY17" fmla="*/ 1425547 h 5590381"/>
              <a:gd name="csX18" fmla="*/ 0 w 18288"/>
              <a:gd name="csY18" fmla="*/ 614942 h 5590381"/>
              <a:gd name="csX19" fmla="*/ 0 w 18288"/>
              <a:gd name="csY19" fmla="*/ 0 h 5590381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ctivities and outcomes&#10;&#10;AI-generated content may be incorrect.">
            <a:extLst>
              <a:ext uri="{FF2B5EF4-FFF2-40B4-BE49-F238E27FC236}">
                <a16:creationId xmlns:a16="http://schemas.microsoft.com/office/drawing/2014/main" id="{30D38F89-672D-E4EB-C60A-8EF46074EC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777926"/>
            <a:ext cx="6894576" cy="402786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6AEA6-86B8-0C64-FC50-789B8D105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anchor="t">
            <a:normAutofit/>
          </a:bodyPr>
          <a:lstStyle/>
          <a:p>
            <a:endParaRPr lang="en-US" sz="2200"/>
          </a:p>
          <a:p>
            <a:endParaRPr lang="en-US" sz="2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2553EB-1965-BE73-E87D-A93357616092}"/>
              </a:ext>
            </a:extLst>
          </p:cNvPr>
          <p:cNvSpPr txBox="1"/>
          <p:nvPr/>
        </p:nvSpPr>
        <p:spPr>
          <a:xfrm>
            <a:off x="8345713" y="5509655"/>
            <a:ext cx="36120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err="1"/>
              <a:t>Memba</a:t>
            </a:r>
            <a:r>
              <a:rPr lang="en-US"/>
              <a:t>, R et al (2024)</a:t>
            </a:r>
          </a:p>
        </p:txBody>
      </p:sp>
    </p:spTree>
    <p:extLst>
      <p:ext uri="{BB962C8B-B14F-4D97-AF65-F5344CB8AC3E}">
        <p14:creationId xmlns:p14="http://schemas.microsoft.com/office/powerpoint/2010/main" val="1502987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14D3-F4CD-1E37-5714-DA2C94AD9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82" y="64088"/>
            <a:ext cx="11653895" cy="958675"/>
          </a:xfrm>
        </p:spPr>
        <p:txBody>
          <a:bodyPr>
            <a:normAutofit fontScale="90000"/>
          </a:bodyPr>
          <a:lstStyle/>
          <a:p>
            <a:r>
              <a:rPr lang="en-US"/>
              <a:t>Application of Theory of  change to coursework initiative </a:t>
            </a:r>
            <a:br>
              <a:rPr lang="en-US"/>
            </a:br>
            <a:r>
              <a:rPr lang="en-US" sz="2200"/>
              <a:t>- Improving Digital Clinical Safety Awareness Among Nursing Staff</a:t>
            </a:r>
          </a:p>
        </p:txBody>
      </p:sp>
      <p:pic>
        <p:nvPicPr>
          <p:cNvPr id="4" name="Content Placeholder 3" descr="A screenshot of a computer screen&#10;&#10;AI-generated content may be incorrect.">
            <a:extLst>
              <a:ext uri="{FF2B5EF4-FFF2-40B4-BE49-F238E27FC236}">
                <a16:creationId xmlns:a16="http://schemas.microsoft.com/office/drawing/2014/main" id="{D843FC44-4787-4A26-7276-87EFF65CC7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942" y="1091848"/>
            <a:ext cx="11863699" cy="5292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553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FB43035-9A98-DC83-090F-5B8230D0BD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192" y="216960"/>
            <a:ext cx="11902578" cy="6449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5884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A98442-41E1-144E-C873-B3FAC758A9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682" y="1273763"/>
            <a:ext cx="3873130" cy="37930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Aspects not used and Why? - </a:t>
            </a:r>
            <a:r>
              <a:rPr lang="en-US" sz="3200" b="1">
                <a:solidFill>
                  <a:srgbClr val="FFFFFF"/>
                </a:solidFill>
              </a:rPr>
              <a:t>ASSUMPTIONS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97F626-C63B-1598-E903-C610E93620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1440393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95942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C17DE74-01C9-4859-B65A-85CF999E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068C0432-0E90-4CC1-8CD3-D44A90DF0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347414"/>
          </a:xfrm>
          <a:custGeom>
            <a:avLst/>
            <a:gdLst>
              <a:gd name="connsiteX0" fmla="*/ 0 w 12192000"/>
              <a:gd name="connsiteY0" fmla="*/ 0 h 2347414"/>
              <a:gd name="connsiteX1" fmla="*/ 12192000 w 12192000"/>
              <a:gd name="connsiteY1" fmla="*/ 0 h 2347414"/>
              <a:gd name="connsiteX2" fmla="*/ 12192000 w 12192000"/>
              <a:gd name="connsiteY2" fmla="*/ 1736458 h 2347414"/>
              <a:gd name="connsiteX3" fmla="*/ 11967601 w 12192000"/>
              <a:gd name="connsiteY3" fmla="*/ 1784034 h 2347414"/>
              <a:gd name="connsiteX4" fmla="*/ 10829000 w 12192000"/>
              <a:gd name="connsiteY4" fmla="*/ 1983294 h 2347414"/>
              <a:gd name="connsiteX5" fmla="*/ 10743779 w 12192000"/>
              <a:gd name="connsiteY5" fmla="*/ 1996027 h 2347414"/>
              <a:gd name="connsiteX6" fmla="*/ 10829254 w 12192000"/>
              <a:gd name="connsiteY6" fmla="*/ 1987751 h 2347414"/>
              <a:gd name="connsiteX7" fmla="*/ 10847162 w 12192000"/>
              <a:gd name="connsiteY7" fmla="*/ 1988388 h 2347414"/>
              <a:gd name="connsiteX8" fmla="*/ 11575155 w 12192000"/>
              <a:gd name="connsiteY8" fmla="*/ 1921415 h 2347414"/>
              <a:gd name="connsiteX9" fmla="*/ 12192000 w 12192000"/>
              <a:gd name="connsiteY9" fmla="*/ 1851213 h 2347414"/>
              <a:gd name="connsiteX10" fmla="*/ 12192000 w 12192000"/>
              <a:gd name="connsiteY10" fmla="*/ 1907356 h 2347414"/>
              <a:gd name="connsiteX11" fmla="*/ 12035532 w 12192000"/>
              <a:gd name="connsiteY11" fmla="*/ 1927033 h 2347414"/>
              <a:gd name="connsiteX12" fmla="*/ 11576932 w 12192000"/>
              <a:gd name="connsiteY12" fmla="*/ 1976291 h 2347414"/>
              <a:gd name="connsiteX13" fmla="*/ 10627316 w 12192000"/>
              <a:gd name="connsiteY13" fmla="*/ 2061470 h 2347414"/>
              <a:gd name="connsiteX14" fmla="*/ 9804196 w 12192000"/>
              <a:gd name="connsiteY14" fmla="*/ 2123478 h 2347414"/>
              <a:gd name="connsiteX15" fmla="*/ 9243851 w 12192000"/>
              <a:gd name="connsiteY15" fmla="*/ 2180008 h 2347414"/>
              <a:gd name="connsiteX16" fmla="*/ 8731259 w 12192000"/>
              <a:gd name="connsiteY16" fmla="*/ 2225081 h 2347414"/>
              <a:gd name="connsiteX17" fmla="*/ 8065752 w 12192000"/>
              <a:gd name="connsiteY17" fmla="*/ 2271681 h 2347414"/>
              <a:gd name="connsiteX18" fmla="*/ 7658065 w 12192000"/>
              <a:gd name="connsiteY18" fmla="*/ 2292562 h 2347414"/>
              <a:gd name="connsiteX19" fmla="*/ 6531024 w 12192000"/>
              <a:gd name="connsiteY19" fmla="*/ 2324138 h 2347414"/>
              <a:gd name="connsiteX20" fmla="*/ 6178331 w 12192000"/>
              <a:gd name="connsiteY20" fmla="*/ 2345655 h 2347414"/>
              <a:gd name="connsiteX21" fmla="*/ 5977282 w 12192000"/>
              <a:gd name="connsiteY21" fmla="*/ 2344127 h 2347414"/>
              <a:gd name="connsiteX22" fmla="*/ 5367658 w 12192000"/>
              <a:gd name="connsiteY22" fmla="*/ 2329230 h 2347414"/>
              <a:gd name="connsiteX23" fmla="*/ 4387306 w 12192000"/>
              <a:gd name="connsiteY23" fmla="*/ 2288614 h 2347414"/>
              <a:gd name="connsiteX24" fmla="*/ 4180287 w 12192000"/>
              <a:gd name="connsiteY24" fmla="*/ 2280211 h 2347414"/>
              <a:gd name="connsiteX25" fmla="*/ 3842199 w 12192000"/>
              <a:gd name="connsiteY25" fmla="*/ 2257039 h 2347414"/>
              <a:gd name="connsiteX26" fmla="*/ 3730309 w 12192000"/>
              <a:gd name="connsiteY26" fmla="*/ 2251182 h 2347414"/>
              <a:gd name="connsiteX27" fmla="*/ 3425496 w 12192000"/>
              <a:gd name="connsiteY27" fmla="*/ 2231320 h 2347414"/>
              <a:gd name="connsiteX28" fmla="*/ 3076106 w 12192000"/>
              <a:gd name="connsiteY28" fmla="*/ 2201781 h 2347414"/>
              <a:gd name="connsiteX29" fmla="*/ 2819682 w 12192000"/>
              <a:gd name="connsiteY29" fmla="*/ 2182427 h 2347414"/>
              <a:gd name="connsiteX30" fmla="*/ 2525539 w 12192000"/>
              <a:gd name="connsiteY30" fmla="*/ 2152888 h 2347414"/>
              <a:gd name="connsiteX31" fmla="*/ 2311915 w 12192000"/>
              <a:gd name="connsiteY31" fmla="*/ 2133536 h 2347414"/>
              <a:gd name="connsiteX32" fmla="*/ 2054223 w 12192000"/>
              <a:gd name="connsiteY32" fmla="*/ 2104760 h 2347414"/>
              <a:gd name="connsiteX33" fmla="*/ 1865367 w 12192000"/>
              <a:gd name="connsiteY33" fmla="*/ 2084770 h 2347414"/>
              <a:gd name="connsiteX34" fmla="*/ 1629263 w 12192000"/>
              <a:gd name="connsiteY34" fmla="*/ 2055996 h 2347414"/>
              <a:gd name="connsiteX35" fmla="*/ 1458823 w 12192000"/>
              <a:gd name="connsiteY35" fmla="*/ 2035751 h 2347414"/>
              <a:gd name="connsiteX36" fmla="*/ 1241390 w 12192000"/>
              <a:gd name="connsiteY36" fmla="*/ 2007103 h 2347414"/>
              <a:gd name="connsiteX37" fmla="*/ 1047453 w 12192000"/>
              <a:gd name="connsiteY37" fmla="*/ 1980748 h 2347414"/>
              <a:gd name="connsiteX38" fmla="*/ 814907 w 12192000"/>
              <a:gd name="connsiteY38" fmla="*/ 1949045 h 2347414"/>
              <a:gd name="connsiteX39" fmla="*/ 592649 w 12192000"/>
              <a:gd name="connsiteY39" fmla="*/ 1913776 h 2347414"/>
              <a:gd name="connsiteX40" fmla="*/ 343591 w 12192000"/>
              <a:gd name="connsiteY40" fmla="*/ 1872650 h 2347414"/>
              <a:gd name="connsiteX41" fmla="*/ 35731 w 12192000"/>
              <a:gd name="connsiteY41" fmla="*/ 1821722 h 2347414"/>
              <a:gd name="connsiteX42" fmla="*/ 0 w 12192000"/>
              <a:gd name="connsiteY42" fmla="*/ 1814848 h 2347414"/>
              <a:gd name="connsiteX43" fmla="*/ 0 w 12192000"/>
              <a:gd name="connsiteY43" fmla="*/ 1758489 h 2347414"/>
              <a:gd name="connsiteX44" fmla="*/ 274248 w 12192000"/>
              <a:gd name="connsiteY44" fmla="*/ 1808735 h 2347414"/>
              <a:gd name="connsiteX45" fmla="*/ 498157 w 12192000"/>
              <a:gd name="connsiteY45" fmla="*/ 1846167 h 2347414"/>
              <a:gd name="connsiteX46" fmla="*/ 722828 w 12192000"/>
              <a:gd name="connsiteY46" fmla="*/ 1878635 h 2347414"/>
              <a:gd name="connsiteX47" fmla="*/ 949913 w 12192000"/>
              <a:gd name="connsiteY47" fmla="*/ 1912375 h 2347414"/>
              <a:gd name="connsiteX48" fmla="*/ 1195414 w 12192000"/>
              <a:gd name="connsiteY48" fmla="*/ 1947516 h 2347414"/>
              <a:gd name="connsiteX49" fmla="*/ 1342867 w 12192000"/>
              <a:gd name="connsiteY49" fmla="*/ 1968397 h 2347414"/>
              <a:gd name="connsiteX50" fmla="*/ 1518007 w 12192000"/>
              <a:gd name="connsiteY50" fmla="*/ 1988006 h 2347414"/>
              <a:gd name="connsiteX51" fmla="*/ 1701403 w 12192000"/>
              <a:gd name="connsiteY51" fmla="*/ 2010669 h 2347414"/>
              <a:gd name="connsiteX52" fmla="*/ 1879210 w 12192000"/>
              <a:gd name="connsiteY52" fmla="*/ 2031167 h 2347414"/>
              <a:gd name="connsiteX53" fmla="*/ 2068702 w 12192000"/>
              <a:gd name="connsiteY53" fmla="*/ 2052940 h 2347414"/>
              <a:gd name="connsiteX54" fmla="*/ 2212090 w 12192000"/>
              <a:gd name="connsiteY54" fmla="*/ 2067583 h 2347414"/>
              <a:gd name="connsiteX55" fmla="*/ 2416949 w 12192000"/>
              <a:gd name="connsiteY55" fmla="*/ 2089609 h 2347414"/>
              <a:gd name="connsiteX56" fmla="*/ 2582055 w 12192000"/>
              <a:gd name="connsiteY56" fmla="*/ 2105397 h 2347414"/>
              <a:gd name="connsiteX57" fmla="*/ 2802282 w 12192000"/>
              <a:gd name="connsiteY57" fmla="*/ 2126405 h 2347414"/>
              <a:gd name="connsiteX58" fmla="*/ 2984916 w 12192000"/>
              <a:gd name="connsiteY58" fmla="*/ 2141684 h 2347414"/>
              <a:gd name="connsiteX59" fmla="*/ 3241847 w 12192000"/>
              <a:gd name="connsiteY59" fmla="*/ 2164094 h 2347414"/>
              <a:gd name="connsiteX60" fmla="*/ 3439848 w 12192000"/>
              <a:gd name="connsiteY60" fmla="*/ 2176826 h 2347414"/>
              <a:gd name="connsiteX61" fmla="*/ 3658678 w 12192000"/>
              <a:gd name="connsiteY61" fmla="*/ 2194523 h 2347414"/>
              <a:gd name="connsiteX62" fmla="*/ 3881317 w 12192000"/>
              <a:gd name="connsiteY62" fmla="*/ 2206491 h 2347414"/>
              <a:gd name="connsiteX63" fmla="*/ 4148916 w 12192000"/>
              <a:gd name="connsiteY63" fmla="*/ 2225081 h 2347414"/>
              <a:gd name="connsiteX64" fmla="*/ 4468337 w 12192000"/>
              <a:gd name="connsiteY64" fmla="*/ 2237813 h 2347414"/>
              <a:gd name="connsiteX65" fmla="*/ 4605375 w 12192000"/>
              <a:gd name="connsiteY65" fmla="*/ 2240232 h 2347414"/>
              <a:gd name="connsiteX66" fmla="*/ 4527647 w 12192000"/>
              <a:gd name="connsiteY66" fmla="*/ 2236412 h 2347414"/>
              <a:gd name="connsiteX67" fmla="*/ 4175589 w 12192000"/>
              <a:gd name="connsiteY67" fmla="*/ 2212985 h 2347414"/>
              <a:gd name="connsiteX68" fmla="*/ 3988255 w 12192000"/>
              <a:gd name="connsiteY68" fmla="*/ 2200253 h 2347414"/>
              <a:gd name="connsiteX69" fmla="*/ 3686492 w 12192000"/>
              <a:gd name="connsiteY69" fmla="*/ 2176062 h 2347414"/>
              <a:gd name="connsiteX70" fmla="*/ 3517320 w 12192000"/>
              <a:gd name="connsiteY70" fmla="*/ 2163330 h 2347414"/>
              <a:gd name="connsiteX71" fmla="*/ 3258357 w 12192000"/>
              <a:gd name="connsiteY71" fmla="*/ 2139519 h 2347414"/>
              <a:gd name="connsiteX72" fmla="*/ 3101506 w 12192000"/>
              <a:gd name="connsiteY72" fmla="*/ 2126787 h 2347414"/>
              <a:gd name="connsiteX73" fmla="*/ 2809395 w 12192000"/>
              <a:gd name="connsiteY73" fmla="*/ 2097502 h 2347414"/>
              <a:gd name="connsiteX74" fmla="*/ 2598566 w 12192000"/>
              <a:gd name="connsiteY74" fmla="*/ 2078532 h 2347414"/>
              <a:gd name="connsiteX75" fmla="*/ 2337444 w 12192000"/>
              <a:gd name="connsiteY75" fmla="*/ 2048611 h 2347414"/>
              <a:gd name="connsiteX76" fmla="*/ 2091054 w 12192000"/>
              <a:gd name="connsiteY76" fmla="*/ 2023146 h 2347414"/>
              <a:gd name="connsiteX77" fmla="*/ 1755761 w 12192000"/>
              <a:gd name="connsiteY77" fmla="*/ 1981384 h 2347414"/>
              <a:gd name="connsiteX78" fmla="*/ 1441169 w 12192000"/>
              <a:gd name="connsiteY78" fmla="*/ 1943824 h 2347414"/>
              <a:gd name="connsiteX79" fmla="*/ 1017607 w 12192000"/>
              <a:gd name="connsiteY79" fmla="*/ 1883345 h 2347414"/>
              <a:gd name="connsiteX80" fmla="*/ 594427 w 12192000"/>
              <a:gd name="connsiteY80" fmla="*/ 1821849 h 2347414"/>
              <a:gd name="connsiteX81" fmla="*/ 200711 w 12192000"/>
              <a:gd name="connsiteY81" fmla="*/ 1755132 h 2347414"/>
              <a:gd name="connsiteX82" fmla="*/ 0 w 12192000"/>
              <a:gd name="connsiteY82" fmla="*/ 1718743 h 23474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</a:cxnLst>
            <a:rect l="l" t="t" r="r" b="b"/>
            <a:pathLst>
              <a:path w="12192000" h="2347414">
                <a:moveTo>
                  <a:pt x="0" y="0"/>
                </a:moveTo>
                <a:lnTo>
                  <a:pt x="12192000" y="0"/>
                </a:lnTo>
                <a:lnTo>
                  <a:pt x="12192000" y="1736458"/>
                </a:lnTo>
                <a:lnTo>
                  <a:pt x="11967601" y="1784034"/>
                </a:lnTo>
                <a:cubicBezTo>
                  <a:pt x="11589888" y="1859409"/>
                  <a:pt x="11209762" y="1923961"/>
                  <a:pt x="10829000" y="1983294"/>
                </a:cubicBezTo>
                <a:lnTo>
                  <a:pt x="10743779" y="1996027"/>
                </a:lnTo>
                <a:cubicBezTo>
                  <a:pt x="10772495" y="1996778"/>
                  <a:pt x="10801211" y="1993989"/>
                  <a:pt x="10829254" y="1987751"/>
                </a:cubicBezTo>
                <a:cubicBezTo>
                  <a:pt x="10835198" y="1988337"/>
                  <a:pt x="10841180" y="1988553"/>
                  <a:pt x="10847162" y="1988388"/>
                </a:cubicBezTo>
                <a:cubicBezTo>
                  <a:pt x="11090123" y="1968907"/>
                  <a:pt x="11332703" y="1945734"/>
                  <a:pt x="11575155" y="1921415"/>
                </a:cubicBezTo>
                <a:lnTo>
                  <a:pt x="12192000" y="1851213"/>
                </a:lnTo>
                <a:lnTo>
                  <a:pt x="12192000" y="1907356"/>
                </a:lnTo>
                <a:lnTo>
                  <a:pt x="12035532" y="1927033"/>
                </a:lnTo>
                <a:cubicBezTo>
                  <a:pt x="11882793" y="1944747"/>
                  <a:pt x="11729910" y="1961077"/>
                  <a:pt x="11576932" y="1976291"/>
                </a:cubicBezTo>
                <a:cubicBezTo>
                  <a:pt x="11260690" y="2008122"/>
                  <a:pt x="10944193" y="2037279"/>
                  <a:pt x="10627316" y="2061470"/>
                </a:cubicBezTo>
                <a:cubicBezTo>
                  <a:pt x="10352985" y="2082351"/>
                  <a:pt x="10078401" y="2100431"/>
                  <a:pt x="9804196" y="2123478"/>
                </a:cubicBezTo>
                <a:cubicBezTo>
                  <a:pt x="9617118" y="2139137"/>
                  <a:pt x="9430675" y="2161674"/>
                  <a:pt x="9243851" y="2180008"/>
                </a:cubicBezTo>
                <a:cubicBezTo>
                  <a:pt x="9073157" y="2196433"/>
                  <a:pt x="8902207" y="2211966"/>
                  <a:pt x="8731259" y="2225081"/>
                </a:cubicBezTo>
                <a:cubicBezTo>
                  <a:pt x="8509507" y="2242054"/>
                  <a:pt x="8287667" y="2257586"/>
                  <a:pt x="8065752" y="2271681"/>
                </a:cubicBezTo>
                <a:cubicBezTo>
                  <a:pt x="7929984" y="2280466"/>
                  <a:pt x="7793961" y="2285814"/>
                  <a:pt x="7658065" y="2292562"/>
                </a:cubicBezTo>
                <a:cubicBezTo>
                  <a:pt x="7282640" y="2311661"/>
                  <a:pt x="6906704" y="2314208"/>
                  <a:pt x="6531024" y="2324138"/>
                </a:cubicBezTo>
                <a:cubicBezTo>
                  <a:pt x="6413417" y="2327322"/>
                  <a:pt x="6295937" y="2338399"/>
                  <a:pt x="6178331" y="2345655"/>
                </a:cubicBezTo>
                <a:cubicBezTo>
                  <a:pt x="6111271" y="2349730"/>
                  <a:pt x="6044342" y="2345655"/>
                  <a:pt x="5977282" y="2344127"/>
                </a:cubicBezTo>
                <a:cubicBezTo>
                  <a:pt x="5774073" y="2338908"/>
                  <a:pt x="5570866" y="2334960"/>
                  <a:pt x="5367658" y="2329230"/>
                </a:cubicBezTo>
                <a:cubicBezTo>
                  <a:pt x="5040746" y="2319809"/>
                  <a:pt x="4713963" y="2306274"/>
                  <a:pt x="4387306" y="2288614"/>
                </a:cubicBezTo>
                <a:cubicBezTo>
                  <a:pt x="4318342" y="2284796"/>
                  <a:pt x="4249253" y="2284286"/>
                  <a:pt x="4180287" y="2280211"/>
                </a:cubicBezTo>
                <a:cubicBezTo>
                  <a:pt x="4067634" y="2273463"/>
                  <a:pt x="3954980" y="2265060"/>
                  <a:pt x="3842199" y="2257039"/>
                </a:cubicBezTo>
                <a:cubicBezTo>
                  <a:pt x="3804988" y="2254492"/>
                  <a:pt x="3767648" y="2254620"/>
                  <a:pt x="3730309" y="2251182"/>
                </a:cubicBezTo>
                <a:cubicBezTo>
                  <a:pt x="3628704" y="2242142"/>
                  <a:pt x="3527101" y="2238449"/>
                  <a:pt x="3425496" y="2231320"/>
                </a:cubicBezTo>
                <a:cubicBezTo>
                  <a:pt x="3308906" y="2222534"/>
                  <a:pt x="3192569" y="2211330"/>
                  <a:pt x="3076106" y="2201781"/>
                </a:cubicBezTo>
                <a:cubicBezTo>
                  <a:pt x="2990757" y="2194905"/>
                  <a:pt x="2905157" y="2190067"/>
                  <a:pt x="2819682" y="2182427"/>
                </a:cubicBezTo>
                <a:cubicBezTo>
                  <a:pt x="2721507" y="2173515"/>
                  <a:pt x="2623586" y="2162311"/>
                  <a:pt x="2525539" y="2152888"/>
                </a:cubicBezTo>
                <a:cubicBezTo>
                  <a:pt x="2454289" y="2145886"/>
                  <a:pt x="2383038" y="2140920"/>
                  <a:pt x="2311915" y="2133536"/>
                </a:cubicBezTo>
                <a:cubicBezTo>
                  <a:pt x="2225933" y="2124749"/>
                  <a:pt x="2140204" y="2114182"/>
                  <a:pt x="2054223" y="2104760"/>
                </a:cubicBezTo>
                <a:cubicBezTo>
                  <a:pt x="1990719" y="2097758"/>
                  <a:pt x="1928233" y="2092028"/>
                  <a:pt x="1865367" y="2084770"/>
                </a:cubicBezTo>
                <a:cubicBezTo>
                  <a:pt x="1786622" y="2075603"/>
                  <a:pt x="1708006" y="2065545"/>
                  <a:pt x="1629263" y="2055996"/>
                </a:cubicBezTo>
                <a:cubicBezTo>
                  <a:pt x="1572492" y="2049120"/>
                  <a:pt x="1515595" y="2043264"/>
                  <a:pt x="1458823" y="2035751"/>
                </a:cubicBezTo>
                <a:cubicBezTo>
                  <a:pt x="1386303" y="2026585"/>
                  <a:pt x="1313784" y="2016780"/>
                  <a:pt x="1241390" y="2007103"/>
                </a:cubicBezTo>
                <a:lnTo>
                  <a:pt x="1047453" y="1980748"/>
                </a:lnTo>
                <a:cubicBezTo>
                  <a:pt x="969980" y="1970180"/>
                  <a:pt x="892254" y="1960377"/>
                  <a:pt x="814907" y="1949045"/>
                </a:cubicBezTo>
                <a:cubicBezTo>
                  <a:pt x="740609" y="1938094"/>
                  <a:pt x="666692" y="1925744"/>
                  <a:pt x="592649" y="1913776"/>
                </a:cubicBezTo>
                <a:cubicBezTo>
                  <a:pt x="509587" y="1900280"/>
                  <a:pt x="426653" y="1886274"/>
                  <a:pt x="343591" y="1872650"/>
                </a:cubicBezTo>
                <a:cubicBezTo>
                  <a:pt x="240972" y="1855716"/>
                  <a:pt x="138225" y="1839673"/>
                  <a:pt x="35731" y="1821722"/>
                </a:cubicBezTo>
                <a:lnTo>
                  <a:pt x="0" y="1814848"/>
                </a:lnTo>
                <a:lnTo>
                  <a:pt x="0" y="1758489"/>
                </a:lnTo>
                <a:lnTo>
                  <a:pt x="274248" y="1808735"/>
                </a:lnTo>
                <a:cubicBezTo>
                  <a:pt x="348926" y="1821467"/>
                  <a:pt x="423604" y="1832798"/>
                  <a:pt x="498157" y="1846167"/>
                </a:cubicBezTo>
                <a:cubicBezTo>
                  <a:pt x="572708" y="1859536"/>
                  <a:pt x="647896" y="1867813"/>
                  <a:pt x="722828" y="1878635"/>
                </a:cubicBezTo>
                <a:cubicBezTo>
                  <a:pt x="797762" y="1889457"/>
                  <a:pt x="874219" y="1901426"/>
                  <a:pt x="949913" y="1912375"/>
                </a:cubicBezTo>
                <a:cubicBezTo>
                  <a:pt x="1031704" y="1924343"/>
                  <a:pt x="1113496" y="1935802"/>
                  <a:pt x="1195414" y="1947516"/>
                </a:cubicBezTo>
                <a:cubicBezTo>
                  <a:pt x="1244566" y="1954519"/>
                  <a:pt x="1293589" y="1962285"/>
                  <a:pt x="1342867" y="1968397"/>
                </a:cubicBezTo>
                <a:cubicBezTo>
                  <a:pt x="1401162" y="1975656"/>
                  <a:pt x="1459712" y="1981130"/>
                  <a:pt x="1518007" y="1988006"/>
                </a:cubicBezTo>
                <a:cubicBezTo>
                  <a:pt x="1579224" y="1995263"/>
                  <a:pt x="1640186" y="2003411"/>
                  <a:pt x="1701403" y="2010669"/>
                </a:cubicBezTo>
                <a:cubicBezTo>
                  <a:pt x="1762618" y="2017926"/>
                  <a:pt x="1820279" y="2024292"/>
                  <a:pt x="1879210" y="2031167"/>
                </a:cubicBezTo>
                <a:cubicBezTo>
                  <a:pt x="1942712" y="2038425"/>
                  <a:pt x="2006214" y="2046064"/>
                  <a:pt x="2068702" y="2052940"/>
                </a:cubicBezTo>
                <a:cubicBezTo>
                  <a:pt x="2116455" y="2058160"/>
                  <a:pt x="2164335" y="2062362"/>
                  <a:pt x="2212090" y="2067583"/>
                </a:cubicBezTo>
                <a:cubicBezTo>
                  <a:pt x="2280419" y="2074967"/>
                  <a:pt x="2348493" y="2085152"/>
                  <a:pt x="2416949" y="2089609"/>
                </a:cubicBezTo>
                <a:cubicBezTo>
                  <a:pt x="2472070" y="2093302"/>
                  <a:pt x="2526936" y="2099540"/>
                  <a:pt x="2582055" y="2105397"/>
                </a:cubicBezTo>
                <a:cubicBezTo>
                  <a:pt x="2655337" y="2113291"/>
                  <a:pt x="2729001" y="2119785"/>
                  <a:pt x="2802282" y="2126405"/>
                </a:cubicBezTo>
                <a:cubicBezTo>
                  <a:pt x="2862991" y="2131753"/>
                  <a:pt x="2924207" y="2136337"/>
                  <a:pt x="2984916" y="2141684"/>
                </a:cubicBezTo>
                <a:cubicBezTo>
                  <a:pt x="3070516" y="2149324"/>
                  <a:pt x="3156373" y="2152888"/>
                  <a:pt x="3241847" y="2164094"/>
                </a:cubicBezTo>
                <a:cubicBezTo>
                  <a:pt x="3307255" y="2172624"/>
                  <a:pt x="3374060" y="2169822"/>
                  <a:pt x="3439848" y="2176826"/>
                </a:cubicBezTo>
                <a:cubicBezTo>
                  <a:pt x="3512622" y="2184592"/>
                  <a:pt x="3585777" y="2186247"/>
                  <a:pt x="3658678" y="2194523"/>
                </a:cubicBezTo>
                <a:cubicBezTo>
                  <a:pt x="3731578" y="2202800"/>
                  <a:pt x="3807019" y="2201781"/>
                  <a:pt x="3881317" y="2206491"/>
                </a:cubicBezTo>
                <a:cubicBezTo>
                  <a:pt x="3970222" y="2212094"/>
                  <a:pt x="4059124" y="2223552"/>
                  <a:pt x="4148916" y="2225081"/>
                </a:cubicBezTo>
                <a:cubicBezTo>
                  <a:pt x="4255600" y="2226736"/>
                  <a:pt x="4361779" y="2236539"/>
                  <a:pt x="4468337" y="2237813"/>
                </a:cubicBezTo>
                <a:cubicBezTo>
                  <a:pt x="4511390" y="2238577"/>
                  <a:pt x="4554190" y="2246852"/>
                  <a:pt x="4605375" y="2240232"/>
                </a:cubicBezTo>
                <a:cubicBezTo>
                  <a:pt x="4574131" y="2238704"/>
                  <a:pt x="4550762" y="2237940"/>
                  <a:pt x="4527647" y="2236412"/>
                </a:cubicBezTo>
                <a:cubicBezTo>
                  <a:pt x="4410293" y="2228773"/>
                  <a:pt x="4292942" y="2220751"/>
                  <a:pt x="4175589" y="2212985"/>
                </a:cubicBezTo>
                <a:cubicBezTo>
                  <a:pt x="4113101" y="2208783"/>
                  <a:pt x="4050615" y="2205219"/>
                  <a:pt x="3988255" y="2200253"/>
                </a:cubicBezTo>
                <a:cubicBezTo>
                  <a:pt x="3887668" y="2192487"/>
                  <a:pt x="3787079" y="2184082"/>
                  <a:pt x="3686492" y="2176062"/>
                </a:cubicBezTo>
                <a:cubicBezTo>
                  <a:pt x="3630102" y="2171605"/>
                  <a:pt x="3573711" y="2168040"/>
                  <a:pt x="3517320" y="2163330"/>
                </a:cubicBezTo>
                <a:cubicBezTo>
                  <a:pt x="3430958" y="2155689"/>
                  <a:pt x="3344721" y="2147159"/>
                  <a:pt x="3258357" y="2139519"/>
                </a:cubicBezTo>
                <a:cubicBezTo>
                  <a:pt x="3206031" y="2134809"/>
                  <a:pt x="3153705" y="2131371"/>
                  <a:pt x="3101506" y="2126787"/>
                </a:cubicBezTo>
                <a:cubicBezTo>
                  <a:pt x="3004220" y="2117365"/>
                  <a:pt x="2907061" y="2106798"/>
                  <a:pt x="2809395" y="2097502"/>
                </a:cubicBezTo>
                <a:cubicBezTo>
                  <a:pt x="2739161" y="2090628"/>
                  <a:pt x="2668673" y="2085916"/>
                  <a:pt x="2598566" y="2078532"/>
                </a:cubicBezTo>
                <a:cubicBezTo>
                  <a:pt x="2511441" y="2069365"/>
                  <a:pt x="2424569" y="2058160"/>
                  <a:pt x="2337444" y="2048611"/>
                </a:cubicBezTo>
                <a:cubicBezTo>
                  <a:pt x="2255399" y="2039699"/>
                  <a:pt x="2173099" y="2032950"/>
                  <a:pt x="2091054" y="2023146"/>
                </a:cubicBezTo>
                <a:cubicBezTo>
                  <a:pt x="1979162" y="2010414"/>
                  <a:pt x="1867524" y="1995008"/>
                  <a:pt x="1755761" y="1981384"/>
                </a:cubicBezTo>
                <a:cubicBezTo>
                  <a:pt x="1650982" y="1968652"/>
                  <a:pt x="1545821" y="1957830"/>
                  <a:pt x="1441169" y="1943824"/>
                </a:cubicBezTo>
                <a:cubicBezTo>
                  <a:pt x="1299813" y="1924980"/>
                  <a:pt x="1158837" y="1903718"/>
                  <a:pt x="1017607" y="1883345"/>
                </a:cubicBezTo>
                <a:cubicBezTo>
                  <a:pt x="876378" y="1862974"/>
                  <a:pt x="735402" y="1844003"/>
                  <a:pt x="594427" y="1821849"/>
                </a:cubicBezTo>
                <a:cubicBezTo>
                  <a:pt x="462850" y="1801222"/>
                  <a:pt x="331526" y="1778304"/>
                  <a:pt x="200711" y="1755132"/>
                </a:cubicBezTo>
                <a:lnTo>
                  <a:pt x="0" y="1718743"/>
                </a:lnTo>
                <a:close/>
              </a:path>
            </a:pathLst>
          </a:custGeom>
          <a:solidFill>
            <a:schemeClr val="accent2"/>
          </a:solidFill>
          <a:ln w="819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FE5D6-767F-E2BD-AD8F-2EB2BF1D7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1221"/>
            <a:ext cx="10515600" cy="1348065"/>
          </a:xfrm>
        </p:spPr>
        <p:txBody>
          <a:bodyPr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DA2A8-1BEB-7D41-47FF-E1A2038920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86789"/>
            <a:ext cx="10515600" cy="359017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Arial"/>
                <a:cs typeface="Arial"/>
                <a:hlinkClick r:id="rId2"/>
              </a:rPr>
              <a:t>Mixed methods: a paradigm for holistic evaluation of health IT</a:t>
            </a:r>
            <a:r>
              <a:rPr lang="en-US" sz="1600">
                <a:latin typeface="Arial"/>
                <a:cs typeface="Arial"/>
              </a:rPr>
              <a:t>. </a:t>
            </a:r>
            <a:r>
              <a:rPr lang="en-US" sz="1600">
                <a:latin typeface="Arial"/>
                <a:cs typeface="Arial"/>
                <a:hlinkClick r:id="rId3"/>
              </a:rPr>
              <a:t>Scott, P.</a:t>
            </a:r>
            <a:r>
              <a:rPr lang="en-US" sz="1600">
                <a:latin typeface="Arial"/>
                <a:cs typeface="Arial"/>
              </a:rPr>
              <a:t>, 2016, </a:t>
            </a:r>
            <a:r>
              <a:rPr lang="en-US" sz="1600" i="1">
                <a:latin typeface="Arial"/>
                <a:cs typeface="Arial"/>
              </a:rPr>
              <a:t>Evidence-based health informatics: Promoting safety and efficiency through scientific methods and ethical policy</a:t>
            </a:r>
            <a:r>
              <a:rPr lang="en-US" sz="1600">
                <a:latin typeface="Arial"/>
                <a:cs typeface="Arial"/>
              </a:rPr>
              <a:t>. </a:t>
            </a:r>
            <a:r>
              <a:rPr lang="en-US" sz="1600" err="1">
                <a:latin typeface="Arial"/>
                <a:cs typeface="Arial"/>
              </a:rPr>
              <a:t>Ammenwerth</a:t>
            </a:r>
            <a:r>
              <a:rPr lang="en-US" sz="1600">
                <a:latin typeface="Arial"/>
                <a:cs typeface="Arial"/>
              </a:rPr>
              <a:t>, E. &amp; Rigby, M. (eds.). </a:t>
            </a:r>
            <a:r>
              <a:rPr lang="en-US" sz="1600">
                <a:latin typeface="Arial"/>
                <a:cs typeface="Arial"/>
                <a:hlinkClick r:id="rId4"/>
              </a:rPr>
              <a:t>IOS Press</a:t>
            </a:r>
            <a:r>
              <a:rPr lang="en-US" sz="1600">
                <a:latin typeface="Arial"/>
                <a:cs typeface="Arial"/>
              </a:rPr>
              <a:t>, pp. 102-113. (Studies in Health Technology and Informatics; vol. 222). Available from </a:t>
            </a:r>
            <a:r>
              <a:rPr lang="en-US" sz="1600">
                <a:latin typeface="Arial"/>
                <a:cs typeface="Arial"/>
                <a:hlinkClick r:id="rId5"/>
              </a:rPr>
              <a:t>https://ebooks.iospress.nl/publication/42820</a:t>
            </a:r>
            <a:r>
              <a:rPr lang="en-US" sz="1600">
                <a:latin typeface="Arial"/>
                <a:cs typeface="Arial"/>
              </a:rPr>
              <a:t> </a:t>
            </a:r>
          </a:p>
          <a:p>
            <a:r>
              <a:rPr lang="en-US" sz="1600">
                <a:latin typeface="Arial"/>
                <a:cs typeface="Arial"/>
              </a:rPr>
              <a:t>Taplin, D.H., Clark, H., Collins E., Colby D.C., 2013, Theory of Change-Technical papers, </a:t>
            </a:r>
            <a:r>
              <a:rPr lang="en-US" sz="1600" err="1">
                <a:latin typeface="Arial"/>
                <a:cs typeface="Arial"/>
              </a:rPr>
              <a:t>Actknowledge</a:t>
            </a:r>
            <a:r>
              <a:rPr lang="en-US" sz="1600">
                <a:latin typeface="Arial"/>
                <a:cs typeface="Arial"/>
              </a:rPr>
              <a:t>, </a:t>
            </a:r>
            <a:r>
              <a:rPr lang="en-US" sz="1600" err="1">
                <a:latin typeface="Arial"/>
                <a:cs typeface="Arial"/>
              </a:rPr>
              <a:t>NewYork</a:t>
            </a:r>
            <a:r>
              <a:rPr lang="en-US" sz="1600">
                <a:latin typeface="Arial"/>
                <a:cs typeface="Arial"/>
              </a:rPr>
              <a:t> </a:t>
            </a:r>
            <a:r>
              <a:rPr lang="en-US" sz="1600">
                <a:ea typeface="+mn-lt"/>
                <a:cs typeface="+mn-lt"/>
                <a:hlinkClick r:id="rId6"/>
              </a:rPr>
              <a:t>ToC-Tech-Papers.pdf</a:t>
            </a:r>
          </a:p>
          <a:p>
            <a:r>
              <a:rPr lang="en-US" sz="1600" err="1">
                <a:ea typeface="+mn-lt"/>
                <a:cs typeface="+mn-lt"/>
              </a:rPr>
              <a:t>Memba</a:t>
            </a:r>
            <a:r>
              <a:rPr lang="en-US" sz="1600">
                <a:ea typeface="+mn-lt"/>
                <a:cs typeface="+mn-lt"/>
              </a:rPr>
              <a:t>, R. </a:t>
            </a:r>
            <a:r>
              <a:rPr lang="en-US" sz="1600" i="1">
                <a:ea typeface="+mn-lt"/>
                <a:cs typeface="+mn-lt"/>
              </a:rPr>
              <a:t>et al.</a:t>
            </a:r>
            <a:r>
              <a:rPr lang="en-US" sz="1600">
                <a:ea typeface="+mn-lt"/>
                <a:cs typeface="+mn-lt"/>
              </a:rPr>
              <a:t> (2024) “The Use of a Theory of Change Model to Guide the Implementation of a Comprehensive Surgical Specialty Training Program in Equatorial Guinea,” </a:t>
            </a:r>
            <a:r>
              <a:rPr lang="en-US" sz="1600" i="1">
                <a:ea typeface="+mn-lt"/>
                <a:cs typeface="+mn-lt"/>
              </a:rPr>
              <a:t>Annals of global health</a:t>
            </a:r>
            <a:r>
              <a:rPr lang="en-US" sz="1600">
                <a:ea typeface="+mn-lt"/>
                <a:cs typeface="+mn-lt"/>
              </a:rPr>
              <a:t>, 90(1), pp. 43–43. Available at: </a:t>
            </a:r>
            <a:r>
              <a:rPr lang="en-US" sz="1600">
                <a:ea typeface="+mn-lt"/>
                <a:cs typeface="+mn-lt"/>
                <a:hlinkClick r:id="rId7"/>
              </a:rPr>
              <a:t>https://doi.org/10.5334/aogh.4477</a:t>
            </a:r>
            <a:r>
              <a:rPr lang="en-US" sz="1600">
                <a:ea typeface="+mn-lt"/>
                <a:cs typeface="+mn-lt"/>
              </a:rPr>
              <a:t>. </a:t>
            </a:r>
          </a:p>
          <a:p>
            <a:pPr marL="0" indent="0">
              <a:buNone/>
            </a:pPr>
            <a:endParaRPr lang="en-US" sz="1600">
              <a:latin typeface="Aptos" panose="020B0004020202020204"/>
              <a:cs typeface="Arial"/>
              <a:hlinkClick r:id="rId6"/>
            </a:endParaRPr>
          </a:p>
        </p:txBody>
      </p:sp>
    </p:spTree>
    <p:extLst>
      <p:ext uri="{BB962C8B-B14F-4D97-AF65-F5344CB8AC3E}">
        <p14:creationId xmlns:p14="http://schemas.microsoft.com/office/powerpoint/2010/main" val="5598940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2DE17-34C1-AF1C-9986-1CCE7C89D3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86" y="219982"/>
            <a:ext cx="4954815" cy="871992"/>
          </a:xfrm>
        </p:spPr>
        <p:txBody>
          <a:bodyPr>
            <a:normAutofit/>
          </a:bodyPr>
          <a:lstStyle/>
          <a:p>
            <a:r>
              <a:rPr lang="en-US" sz="2400"/>
              <a:t>Standardised BPMN 2.0 Example</a:t>
            </a:r>
          </a:p>
        </p:txBody>
      </p:sp>
      <p:pic>
        <p:nvPicPr>
          <p:cNvPr id="6" name="Content Placeholder 5" descr="A diagram of a flowchart&#10;&#10;AI-generated content may be incorrect.">
            <a:extLst>
              <a:ext uri="{FF2B5EF4-FFF2-40B4-BE49-F238E27FC236}">
                <a16:creationId xmlns:a16="http://schemas.microsoft.com/office/drawing/2014/main" id="{216BF944-CB58-1E20-EB23-28FB8A02A1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r="1412" b="-118"/>
          <a:stretch>
            <a:fillRect/>
          </a:stretch>
        </p:blipFill>
        <p:spPr>
          <a:xfrm>
            <a:off x="-569" y="792307"/>
            <a:ext cx="12020995" cy="5963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2699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Group Presentation</vt:lpstr>
      <vt:lpstr>Theory of Change Model</vt:lpstr>
      <vt:lpstr>What is Theory of Change?</vt:lpstr>
      <vt:lpstr>Why Use Theory of Change</vt:lpstr>
      <vt:lpstr>First steps</vt:lpstr>
      <vt:lpstr>Theory of Change Explained</vt:lpstr>
      <vt:lpstr>An Example of Theory of Change in Practice</vt:lpstr>
      <vt:lpstr>Application of Theory of  change to coursework initiative  - Improving Digital Clinical Safety Awareness Among Nursing Staff</vt:lpstr>
      <vt:lpstr>PowerPoint Presentation</vt:lpstr>
      <vt:lpstr>Aspects not used and Why? - ASSUMPTIONS</vt:lpstr>
      <vt:lpstr>References</vt:lpstr>
      <vt:lpstr>Standardised BPMN 2.0 Example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95</cp:revision>
  <dcterms:created xsi:type="dcterms:W3CDTF">2026-02-12T15:45:05Z</dcterms:created>
  <dcterms:modified xsi:type="dcterms:W3CDTF">2026-02-19T16:48:26Z</dcterms:modified>
</cp:coreProperties>
</file>