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71" r:id="rId8"/>
    <p:sldId id="264" r:id="rId9"/>
    <p:sldId id="265" r:id="rId10"/>
    <p:sldId id="272" r:id="rId11"/>
    <p:sldId id="267" r:id="rId12"/>
    <p:sldId id="273" r:id="rId13"/>
    <p:sldId id="268" r:id="rId14"/>
    <p:sldId id="269" r:id="rId15"/>
    <p:sldId id="270" r:id="rId16"/>
    <p:sldId id="259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757A5C3-3858-2D42-9079-FAC0376994A5}">
          <p14:sldIdLst>
            <p14:sldId id="256"/>
            <p14:sldId id="257"/>
            <p14:sldId id="258"/>
            <p14:sldId id="261"/>
            <p14:sldId id="262"/>
            <p14:sldId id="263"/>
            <p14:sldId id="271"/>
            <p14:sldId id="264"/>
            <p14:sldId id="265"/>
            <p14:sldId id="272"/>
            <p14:sldId id="267"/>
            <p14:sldId id="273"/>
            <p14:sldId id="268"/>
            <p14:sldId id="269"/>
            <p14:sldId id="270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61" d="100"/>
          <a:sy n="161" d="100"/>
        </p:scale>
        <p:origin x="-104" y="-7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printerSettings" Target="printerSettings/printerSettings1.bin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D0ECA7F-170D-9444-920E-7D58A30BDB13}" type="datetimeFigureOut">
              <a:rPr lang="en-US" smtClean="0"/>
              <a:t>23/11/17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98F0CB7-3ECD-FD4E-8E4C-28C9BB62B34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Curriculum Studies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Singapore </a:t>
            </a:r>
            <a:r>
              <a:rPr lang="en-US" dirty="0" err="1" smtClean="0"/>
              <a:t>Vs</a:t>
            </a:r>
            <a:r>
              <a:rPr lang="en-US" dirty="0" smtClean="0"/>
              <a:t> United Kingdom</a:t>
            </a:r>
            <a:endParaRPr lang="en-US" dirty="0"/>
          </a:p>
        </p:txBody>
      </p:sp>
      <p:pic>
        <p:nvPicPr>
          <p:cNvPr id="5" name="Picture 4" descr="spore flag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576" y="1814339"/>
            <a:ext cx="3517019" cy="2287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697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PowerPoint 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Assess the curriculum used in Singapore which will cover early years, Primary school and Secondary school</a:t>
            </a:r>
          </a:p>
          <a:p>
            <a:endParaRPr lang="en-US" dirty="0"/>
          </a:p>
          <a:p>
            <a:r>
              <a:rPr lang="en-US" dirty="0" smtClean="0"/>
              <a:t>Compare and contrast where these differ to the National Curriculum used in the UK.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305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036" y="0"/>
            <a:ext cx="7024744" cy="1143000"/>
          </a:xfrm>
        </p:spPr>
        <p:txBody>
          <a:bodyPr/>
          <a:lstStyle/>
          <a:p>
            <a:r>
              <a:rPr lang="en-US" dirty="0" smtClean="0"/>
              <a:t>Singapore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036" y="1143000"/>
            <a:ext cx="6777317" cy="3508977"/>
          </a:xfrm>
        </p:spPr>
        <p:txBody>
          <a:bodyPr/>
          <a:lstStyle/>
          <a:p>
            <a:r>
              <a:rPr lang="en-US" dirty="0" smtClean="0"/>
              <a:t>5.3 million population</a:t>
            </a:r>
          </a:p>
          <a:p>
            <a:endParaRPr lang="en-US" dirty="0"/>
          </a:p>
          <a:p>
            <a:r>
              <a:rPr lang="en-US" dirty="0" smtClean="0"/>
              <a:t>Global financial hub</a:t>
            </a:r>
          </a:p>
          <a:p>
            <a:endParaRPr lang="en-US" dirty="0"/>
          </a:p>
          <a:p>
            <a:r>
              <a:rPr lang="en-US" dirty="0" smtClean="0"/>
              <a:t>1</a:t>
            </a:r>
            <a:r>
              <a:rPr lang="en-US" baseline="30000" dirty="0" smtClean="0"/>
              <a:t>st</a:t>
            </a:r>
            <a:r>
              <a:rPr lang="en-US" dirty="0" smtClean="0"/>
              <a:t> Pisa world rankings</a:t>
            </a:r>
            <a:endParaRPr lang="en-US" dirty="0"/>
          </a:p>
        </p:txBody>
      </p:sp>
      <p:pic>
        <p:nvPicPr>
          <p:cNvPr id="6" name="Picture 5" descr="58471359dd08953b448b4af2-1200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347"/>
          <a:stretch/>
        </p:blipFill>
        <p:spPr>
          <a:xfrm>
            <a:off x="1738495" y="3486635"/>
            <a:ext cx="5163424" cy="290548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901919" y="6100628"/>
            <a:ext cx="2821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(OECD,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639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2331" y="-114990"/>
            <a:ext cx="7024744" cy="1143000"/>
          </a:xfrm>
        </p:spPr>
        <p:txBody>
          <a:bodyPr/>
          <a:lstStyle/>
          <a:p>
            <a:r>
              <a:rPr lang="en-US" dirty="0" smtClean="0"/>
              <a:t>Kindergarten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099" y="2962915"/>
            <a:ext cx="6777317" cy="3508977"/>
          </a:xfrm>
        </p:spPr>
        <p:txBody>
          <a:bodyPr/>
          <a:lstStyle/>
          <a:p>
            <a:r>
              <a:rPr lang="en-US" dirty="0" smtClean="0"/>
              <a:t>Language and Literacy</a:t>
            </a:r>
          </a:p>
          <a:p>
            <a:r>
              <a:rPr lang="en-US" dirty="0" smtClean="0"/>
              <a:t>Numeracy</a:t>
            </a:r>
          </a:p>
          <a:p>
            <a:r>
              <a:rPr lang="en-US" dirty="0" smtClean="0"/>
              <a:t>Discovery of the world</a:t>
            </a:r>
          </a:p>
          <a:p>
            <a:r>
              <a:rPr lang="en-US" dirty="0" smtClean="0"/>
              <a:t>Motor skills development</a:t>
            </a:r>
          </a:p>
          <a:p>
            <a:r>
              <a:rPr lang="en-US" dirty="0" smtClean="0"/>
              <a:t>Social and emotional development</a:t>
            </a:r>
          </a:p>
          <a:p>
            <a:r>
              <a:rPr lang="en-US" dirty="0" smtClean="0"/>
              <a:t>Creativity</a:t>
            </a:r>
          </a:p>
          <a:p>
            <a:r>
              <a:rPr lang="en-US" dirty="0" smtClean="0"/>
              <a:t>Digital Literacy</a:t>
            </a:r>
            <a:endParaRPr lang="en-US" dirty="0"/>
          </a:p>
        </p:txBody>
      </p:sp>
      <p:pic>
        <p:nvPicPr>
          <p:cNvPr id="4" name="Picture 3" descr="Screen Shot 2017-11-21 at 22.12.46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4" t="4812" r="8176" b="30217"/>
          <a:stretch/>
        </p:blipFill>
        <p:spPr>
          <a:xfrm>
            <a:off x="1366951" y="1122671"/>
            <a:ext cx="6141979" cy="168652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08970" y="6090217"/>
            <a:ext cx="39350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(Ministry of Education, 2012)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5409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291481"/>
            <a:ext cx="7024744" cy="1143000"/>
          </a:xfrm>
        </p:spPr>
        <p:txBody>
          <a:bodyPr/>
          <a:lstStyle/>
          <a:p>
            <a:r>
              <a:rPr lang="en-US" dirty="0" smtClean="0"/>
              <a:t>Curriculum explained..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0" y="1567990"/>
            <a:ext cx="3765989" cy="3508977"/>
          </a:xfrm>
        </p:spPr>
        <p:txBody>
          <a:bodyPr/>
          <a:lstStyle/>
          <a:p>
            <a:r>
              <a:rPr lang="en-US" dirty="0" smtClean="0"/>
              <a:t>Children at the center</a:t>
            </a:r>
          </a:p>
          <a:p>
            <a:endParaRPr lang="en-US" dirty="0" smtClean="0"/>
          </a:p>
          <a:p>
            <a:r>
              <a:rPr lang="en-US" dirty="0" smtClean="0"/>
              <a:t>Teachers as facilitators </a:t>
            </a:r>
          </a:p>
          <a:p>
            <a:endParaRPr lang="en-US" dirty="0" smtClean="0"/>
          </a:p>
          <a:p>
            <a:r>
              <a:rPr lang="en-US" dirty="0" smtClean="0"/>
              <a:t>Children construct their own knowledge</a:t>
            </a:r>
            <a:endParaRPr lang="en-US" dirty="0"/>
          </a:p>
        </p:txBody>
      </p:sp>
      <p:pic>
        <p:nvPicPr>
          <p:cNvPr id="7" name="Picture 6" descr="Screen Shot 2017-11-21 at 22.23.39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8553" y="1434481"/>
            <a:ext cx="4085388" cy="4225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1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247952"/>
            <a:ext cx="7024744" cy="1143000"/>
          </a:xfrm>
        </p:spPr>
        <p:txBody>
          <a:bodyPr/>
          <a:lstStyle/>
          <a:p>
            <a:r>
              <a:rPr lang="en-US" dirty="0" smtClean="0"/>
              <a:t>Similarities &amp; Differences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6779816"/>
              </p:ext>
            </p:extLst>
          </p:nvPr>
        </p:nvGraphicFramePr>
        <p:xfrm>
          <a:off x="1798203" y="1703827"/>
          <a:ext cx="4975812" cy="405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7906"/>
                <a:gridCol w="2487906"/>
              </a:tblGrid>
              <a:tr h="758639">
                <a:tc>
                  <a:txBody>
                    <a:bodyPr/>
                    <a:lstStyle/>
                    <a:p>
                      <a:r>
                        <a:rPr lang="en-US" dirty="0" smtClean="0"/>
                        <a:t>Similarities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Differences</a:t>
                      </a:r>
                      <a:endParaRPr lang="en-US" dirty="0"/>
                    </a:p>
                  </a:txBody>
                  <a:tcPr/>
                </a:tc>
              </a:tr>
              <a:tr h="1221541">
                <a:tc>
                  <a:txBody>
                    <a:bodyPr/>
                    <a:lstStyle/>
                    <a:p>
                      <a:r>
                        <a:rPr lang="en-US" dirty="0" smtClean="0"/>
                        <a:t>Teachers have the role of a facilitator</a:t>
                      </a:r>
                      <a:r>
                        <a:rPr lang="en-US" baseline="0" dirty="0" smtClean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Languages</a:t>
                      </a:r>
                      <a:endParaRPr lang="en-US" dirty="0"/>
                    </a:p>
                  </a:txBody>
                  <a:tcPr/>
                </a:tc>
              </a:tr>
              <a:tr h="1221541">
                <a:tc>
                  <a:txBody>
                    <a:bodyPr/>
                    <a:lstStyle/>
                    <a:p>
                      <a:r>
                        <a:rPr lang="en-US" dirty="0" smtClean="0"/>
                        <a:t>Importance</a:t>
                      </a:r>
                      <a:r>
                        <a:rPr lang="en-US" baseline="0" dirty="0" smtClean="0"/>
                        <a:t> of early years education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855079">
                <a:tc>
                  <a:txBody>
                    <a:bodyPr/>
                    <a:lstStyle/>
                    <a:p>
                      <a:r>
                        <a:rPr lang="en-US" dirty="0" smtClean="0"/>
                        <a:t>Freedom to adapt lessons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9597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Positive or Negative?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 child centered curriculum keeps pupils interested (Montessori and </a:t>
            </a:r>
            <a:r>
              <a:rPr lang="en-US" dirty="0" err="1" smtClean="0"/>
              <a:t>Gutek</a:t>
            </a:r>
            <a:r>
              <a:rPr lang="en-US" dirty="0" smtClean="0"/>
              <a:t> 2004).</a:t>
            </a:r>
          </a:p>
          <a:p>
            <a:pPr marL="68580" indent="0">
              <a:buNone/>
            </a:pPr>
            <a:endParaRPr lang="en-US" dirty="0"/>
          </a:p>
          <a:p>
            <a:r>
              <a:rPr lang="en-US" dirty="0" smtClean="0"/>
              <a:t>Dewey (1999) </a:t>
            </a:r>
            <a:r>
              <a:rPr lang="en-GB" dirty="0"/>
              <a:t>believes </a:t>
            </a:r>
            <a:r>
              <a:rPr lang="en-US" dirty="0"/>
              <a:t>Children are at optimal learning when they are directly involved with the school </a:t>
            </a:r>
            <a:r>
              <a:rPr lang="en-US" dirty="0" smtClean="0"/>
              <a:t>curriculum.</a:t>
            </a:r>
          </a:p>
          <a:p>
            <a:endParaRPr lang="en-US" dirty="0" smtClean="0"/>
          </a:p>
          <a:p>
            <a:r>
              <a:rPr lang="en-US" dirty="0" smtClean="0"/>
              <a:t>Fine line between teaching and facilitating (Darling, 1994).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4240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065" y="664796"/>
            <a:ext cx="7024744" cy="1143000"/>
          </a:xfrm>
        </p:spPr>
        <p:txBody>
          <a:bodyPr/>
          <a:lstStyle/>
          <a:p>
            <a:r>
              <a:rPr lang="en-US" dirty="0" smtClean="0"/>
              <a:t>Primary Education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08" y="2213214"/>
            <a:ext cx="6777317" cy="3508977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en-US" dirty="0"/>
          </a:p>
          <a:p>
            <a:r>
              <a:rPr lang="en-US" dirty="0"/>
              <a:t>Six </a:t>
            </a:r>
            <a:r>
              <a:rPr lang="en-US" dirty="0" smtClean="0"/>
              <a:t>years </a:t>
            </a:r>
            <a:r>
              <a:rPr lang="en-US" dirty="0" smtClean="0"/>
              <a:t>focused on English </a:t>
            </a:r>
            <a:r>
              <a:rPr lang="en-US" dirty="0" smtClean="0"/>
              <a:t>and </a:t>
            </a:r>
            <a:r>
              <a:rPr lang="en-US" dirty="0" err="1" smtClean="0"/>
              <a:t>M</a:t>
            </a:r>
            <a:r>
              <a:rPr lang="en-US" dirty="0" err="1" smtClean="0"/>
              <a:t>aths</a:t>
            </a:r>
            <a:endParaRPr lang="en-US" dirty="0" smtClean="0"/>
          </a:p>
          <a:p>
            <a:pPr marL="68580" indent="0">
              <a:buNone/>
            </a:pPr>
            <a:endParaRPr lang="en-US" dirty="0"/>
          </a:p>
          <a:p>
            <a:r>
              <a:rPr lang="en-US" dirty="0" smtClean="0"/>
              <a:t>Science, moral education, music, art, health education and PE</a:t>
            </a:r>
          </a:p>
          <a:p>
            <a:endParaRPr lang="en-US" dirty="0"/>
          </a:p>
          <a:p>
            <a:r>
              <a:rPr lang="en-US" dirty="0" smtClean="0"/>
              <a:t>Exams determine their secondary </a:t>
            </a:r>
            <a:r>
              <a:rPr lang="en-US" dirty="0" smtClean="0"/>
              <a:t>school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8468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Curriculum further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Student centered </a:t>
            </a:r>
            <a:r>
              <a:rPr lang="mr-IN" dirty="0" smtClean="0"/>
              <a:t>–</a:t>
            </a:r>
            <a:r>
              <a:rPr lang="en-US" dirty="0" smtClean="0"/>
              <a:t> Whole child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Life </a:t>
            </a:r>
            <a:r>
              <a:rPr lang="en-US" dirty="0" smtClean="0"/>
              <a:t>skills</a:t>
            </a:r>
          </a:p>
          <a:p>
            <a:endParaRPr lang="en-US" dirty="0"/>
          </a:p>
          <a:p>
            <a:r>
              <a:rPr lang="en-US" dirty="0" smtClean="0"/>
              <a:t>Thinking</a:t>
            </a:r>
            <a:r>
              <a:rPr lang="en-US" dirty="0" smtClean="0"/>
              <a:t> skills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Content - Languages</a:t>
            </a:r>
            <a:r>
              <a:rPr lang="en-US" dirty="0" smtClean="0"/>
              <a:t>, </a:t>
            </a:r>
            <a:r>
              <a:rPr lang="en-US" dirty="0" err="1" smtClean="0"/>
              <a:t>Maths</a:t>
            </a:r>
            <a:r>
              <a:rPr lang="en-US" dirty="0" smtClean="0"/>
              <a:t> &amp; Science and The Arts.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5959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Positive &amp; Negative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Singapore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No testing until final year exams</a:t>
            </a:r>
          </a:p>
          <a:p>
            <a:endParaRPr lang="en-US" dirty="0"/>
          </a:p>
          <a:p>
            <a:r>
              <a:rPr lang="en-US" dirty="0" smtClean="0"/>
              <a:t>Life skills prepare them for the real world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UK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 smtClean="0"/>
              <a:t>Regular assessment</a:t>
            </a:r>
          </a:p>
          <a:p>
            <a:endParaRPr lang="en-US" dirty="0"/>
          </a:p>
          <a:p>
            <a:r>
              <a:rPr lang="en-US" dirty="0" smtClean="0"/>
              <a:t>More subjects studied, less emphasis on life than Singapore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3366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9135" y="277259"/>
            <a:ext cx="7024744" cy="1143000"/>
          </a:xfrm>
        </p:spPr>
        <p:txBody>
          <a:bodyPr/>
          <a:lstStyle/>
          <a:p>
            <a:r>
              <a:rPr lang="en-US" dirty="0" smtClean="0"/>
              <a:t>Secondary Education</a:t>
            </a:r>
            <a:endParaRPr lang="en-US" dirty="0"/>
          </a:p>
        </p:txBody>
      </p:sp>
      <p:pic>
        <p:nvPicPr>
          <p:cNvPr id="5" name="Picture 4" descr="flexibility-courses-small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97" b="2328"/>
          <a:stretch/>
        </p:blipFill>
        <p:spPr>
          <a:xfrm>
            <a:off x="996987" y="1420259"/>
            <a:ext cx="3874954" cy="49094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871941" y="1686521"/>
            <a:ext cx="3581086" cy="45243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 smtClean="0"/>
              <a:t>3 courses which students can switch between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Segregating children into different courses causes diversity within society (Mathews and Chiang, 2016)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928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Secondary Subjects</a:t>
            </a:r>
            <a:endParaRPr lang="en-US" dirty="0"/>
          </a:p>
        </p:txBody>
      </p:sp>
      <p:sp>
        <p:nvSpPr>
          <p:cNvPr id="14" name="Text Placeholder 1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Secondary 2</a:t>
            </a:r>
            <a:r>
              <a:rPr lang="en-US" baseline="30000" dirty="0" smtClean="0"/>
              <a:t>nd</a:t>
            </a:r>
            <a:r>
              <a:rPr lang="en-US" dirty="0" smtClean="0"/>
              <a:t> year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smtClean="0"/>
              <a:t>English Literature</a:t>
            </a:r>
          </a:p>
          <a:p>
            <a:r>
              <a:rPr lang="en-US" dirty="0" err="1" smtClean="0"/>
              <a:t>Maths</a:t>
            </a:r>
            <a:endParaRPr lang="en-US" dirty="0" smtClean="0"/>
          </a:p>
          <a:p>
            <a:r>
              <a:rPr lang="en-US" dirty="0" smtClean="0"/>
              <a:t>Additional </a:t>
            </a:r>
            <a:r>
              <a:rPr lang="en-US" dirty="0" err="1" smtClean="0"/>
              <a:t>maths</a:t>
            </a:r>
            <a:endParaRPr lang="en-US" dirty="0" smtClean="0"/>
          </a:p>
          <a:p>
            <a:r>
              <a:rPr lang="en-US" dirty="0" smtClean="0"/>
              <a:t>Coordinated science</a:t>
            </a:r>
          </a:p>
          <a:p>
            <a:r>
              <a:rPr lang="en-US" dirty="0" smtClean="0"/>
              <a:t>Biology, Chemistry, Physics</a:t>
            </a:r>
          </a:p>
          <a:p>
            <a:r>
              <a:rPr lang="en-US" dirty="0" smtClean="0"/>
              <a:t>Languages</a:t>
            </a:r>
          </a:p>
          <a:p>
            <a:r>
              <a:rPr lang="en-US" dirty="0" smtClean="0"/>
              <a:t>Accountancy</a:t>
            </a:r>
          </a:p>
          <a:p>
            <a:r>
              <a:rPr lang="en-US" dirty="0" smtClean="0"/>
              <a:t>Information technology</a:t>
            </a:r>
          </a:p>
          <a:p>
            <a:r>
              <a:rPr lang="en-US" dirty="0" smtClean="0"/>
              <a:t>Art and design</a:t>
            </a:r>
          </a:p>
          <a:p>
            <a:r>
              <a:rPr lang="en-US" dirty="0" smtClean="0"/>
              <a:t>History</a:t>
            </a:r>
          </a:p>
          <a:p>
            <a:r>
              <a:rPr lang="en-US" dirty="0" smtClean="0"/>
              <a:t>Research</a:t>
            </a:r>
          </a:p>
          <a:p>
            <a:r>
              <a:rPr lang="en-US" dirty="0" smtClean="0"/>
              <a:t>Business studies</a:t>
            </a:r>
          </a:p>
          <a:p>
            <a:r>
              <a:rPr lang="en-US" dirty="0" smtClean="0"/>
              <a:t>Economics </a:t>
            </a:r>
          </a:p>
          <a:p>
            <a:r>
              <a:rPr lang="en-US" dirty="0" smtClean="0"/>
              <a:t>Physical education</a:t>
            </a:r>
            <a:endParaRPr lang="en-US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/>
              <a:t>Secondary 1</a:t>
            </a:r>
            <a:r>
              <a:rPr lang="en-US" baseline="30000" dirty="0" smtClean="0"/>
              <a:t>st</a:t>
            </a:r>
            <a:r>
              <a:rPr lang="en-US" dirty="0" smtClean="0"/>
              <a:t> year</a:t>
            </a:r>
            <a:endParaRPr lang="en-US" dirty="0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English</a:t>
            </a:r>
          </a:p>
          <a:p>
            <a:r>
              <a:rPr lang="en-US" dirty="0" err="1" smtClean="0"/>
              <a:t>Maths</a:t>
            </a:r>
            <a:endParaRPr lang="en-US" dirty="0" smtClean="0"/>
          </a:p>
          <a:p>
            <a:r>
              <a:rPr lang="en-US" dirty="0" smtClean="0"/>
              <a:t>Science</a:t>
            </a:r>
          </a:p>
          <a:p>
            <a:r>
              <a:rPr lang="en-US" dirty="0" smtClean="0"/>
              <a:t>Computer science</a:t>
            </a:r>
          </a:p>
          <a:p>
            <a:r>
              <a:rPr lang="en-US" dirty="0" smtClean="0"/>
              <a:t>Geography</a:t>
            </a:r>
          </a:p>
          <a:p>
            <a:r>
              <a:rPr lang="en-US" dirty="0" smtClean="0"/>
              <a:t>History</a:t>
            </a:r>
          </a:p>
          <a:p>
            <a:r>
              <a:rPr lang="en-US" dirty="0" smtClean="0"/>
              <a:t>Art</a:t>
            </a:r>
          </a:p>
          <a:p>
            <a:r>
              <a:rPr lang="en-US" dirty="0" smtClean="0"/>
              <a:t>P.E</a:t>
            </a:r>
          </a:p>
          <a:p>
            <a:r>
              <a:rPr lang="en-US" dirty="0" smtClean="0"/>
              <a:t>Music</a:t>
            </a:r>
          </a:p>
          <a:p>
            <a:r>
              <a:rPr lang="en-US" dirty="0" err="1" smtClean="0"/>
              <a:t>Reasearch</a:t>
            </a:r>
            <a:r>
              <a:rPr lang="en-US" dirty="0" smtClean="0"/>
              <a:t> education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29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Similarities and Differences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Not many similarities </a:t>
            </a:r>
          </a:p>
          <a:p>
            <a:endParaRPr lang="en-US" dirty="0"/>
          </a:p>
          <a:p>
            <a:r>
              <a:rPr lang="en-US" dirty="0" smtClean="0"/>
              <a:t>UK put pupils into sets</a:t>
            </a:r>
          </a:p>
          <a:p>
            <a:endParaRPr lang="en-US" dirty="0"/>
          </a:p>
          <a:p>
            <a:r>
              <a:rPr lang="en-US" dirty="0" smtClean="0"/>
              <a:t>Both countries end with </a:t>
            </a:r>
            <a:r>
              <a:rPr lang="en-US" dirty="0" smtClean="0"/>
              <a:t>GCSE’s</a:t>
            </a:r>
          </a:p>
          <a:p>
            <a:endParaRPr lang="en-US" dirty="0"/>
          </a:p>
          <a:p>
            <a:r>
              <a:rPr lang="en-US" dirty="0" smtClean="0"/>
              <a:t>Community Service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28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Positives &amp; Negatives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Benson (2000) believes the </a:t>
            </a:r>
            <a:r>
              <a:rPr lang="en-US" dirty="0" smtClean="0"/>
              <a:t>curriculum is </a:t>
            </a:r>
            <a:r>
              <a:rPr lang="en-US" dirty="0" smtClean="0"/>
              <a:t>good for the country. </a:t>
            </a:r>
          </a:p>
          <a:p>
            <a:endParaRPr lang="en-US" dirty="0"/>
          </a:p>
          <a:p>
            <a:r>
              <a:rPr lang="en-US" dirty="0" smtClean="0"/>
              <a:t>Lawson, Heaton and Brown (2009) disagrees by saying a tripartite system decides a child future through one exam.</a:t>
            </a:r>
          </a:p>
          <a:p>
            <a:endParaRPr lang="en-US" dirty="0"/>
          </a:p>
          <a:p>
            <a:r>
              <a:rPr lang="en-US" dirty="0" smtClean="0"/>
              <a:t>King (2016) says the Singapore curriculum should not be emulated worldwide.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465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UK and Singapore are similar until Secondary school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Singapore tripartite system is heavily </a:t>
            </a:r>
            <a:r>
              <a:rPr lang="en-US" dirty="0" err="1" smtClean="0"/>
              <a:t>criticised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Singapore goes from child centered to exam centered.</a:t>
            </a:r>
          </a:p>
          <a:p>
            <a:endParaRPr lang="en-US" dirty="0"/>
          </a:p>
          <a:p>
            <a:r>
              <a:rPr lang="en-US" dirty="0" smtClean="0"/>
              <a:t>Suits the economy and not the pupils.</a:t>
            </a:r>
          </a:p>
          <a:p>
            <a:endParaRPr lang="en-US" dirty="0"/>
          </a:p>
          <a:p>
            <a:r>
              <a:rPr lang="en-US" dirty="0" smtClean="0"/>
              <a:t>Life skills is a key theme throughout Singapore and not UK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81595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3060" y="333482"/>
            <a:ext cx="7024744" cy="1143000"/>
          </a:xfrm>
        </p:spPr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080637" y="1640793"/>
            <a:ext cx="66573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dirty="0" smtClean="0"/>
              <a:t>Benson</a:t>
            </a:r>
            <a:r>
              <a:rPr lang="en-US" sz="1400" dirty="0"/>
              <a:t>, J. (2000). </a:t>
            </a:r>
            <a:r>
              <a:rPr lang="en-US" sz="1400" i="1" dirty="0"/>
              <a:t>Globalization and </a:t>
            </a:r>
            <a:r>
              <a:rPr lang="en-US" sz="1400" i="1" dirty="0" err="1"/>
              <a:t>Labour</a:t>
            </a:r>
            <a:r>
              <a:rPr lang="en-US" sz="1400" i="1" dirty="0"/>
              <a:t> in the Asia Pacific Region</a:t>
            </a:r>
            <a:r>
              <a:rPr lang="en-US" sz="1400" dirty="0"/>
              <a:t>. London: Frank Cass Publishers</a:t>
            </a:r>
            <a:r>
              <a:rPr lang="en-US" sz="1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Darling, J. (1994). </a:t>
            </a:r>
            <a:r>
              <a:rPr lang="en-US" sz="1400" i="1" dirty="0"/>
              <a:t>Child-</a:t>
            </a:r>
            <a:r>
              <a:rPr lang="en-US" sz="1400" i="1" dirty="0" err="1"/>
              <a:t>centred</a:t>
            </a:r>
            <a:r>
              <a:rPr lang="en-US" sz="1400" i="1" dirty="0"/>
              <a:t> education and its critics</a:t>
            </a:r>
            <a:r>
              <a:rPr lang="en-US" sz="1400" dirty="0"/>
              <a:t>. London: Paul Chapman</a:t>
            </a:r>
            <a:r>
              <a:rPr lang="en-US" sz="1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Dewey, J. (1999). </a:t>
            </a:r>
            <a:r>
              <a:rPr lang="en-US" sz="1400" i="1" dirty="0"/>
              <a:t>Democracy and education</a:t>
            </a:r>
            <a:r>
              <a:rPr lang="en-US" sz="1400" dirty="0"/>
              <a:t>. New York: Free Press</a:t>
            </a:r>
            <a:r>
              <a:rPr lang="en-US" sz="1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King, R. (2016). </a:t>
            </a:r>
            <a:r>
              <a:rPr lang="en-US" sz="1400" i="1" dirty="0"/>
              <a:t>Singapore's education system, myth and reality</a:t>
            </a:r>
            <a:r>
              <a:rPr lang="en-US" sz="1400" dirty="0"/>
              <a:t>. </a:t>
            </a:r>
            <a:r>
              <a:rPr lang="en-US" sz="1400" dirty="0" err="1"/>
              <a:t>CreateSpace</a:t>
            </a:r>
            <a:r>
              <a:rPr lang="en-US" sz="1400" dirty="0"/>
              <a:t> Independent Publishing Platform</a:t>
            </a:r>
            <a:r>
              <a:rPr lang="en-US" sz="1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Lawson, T., Heaton, T. and Brown, A. (2009). </a:t>
            </a:r>
            <a:r>
              <a:rPr lang="en-US" sz="1400" i="1" dirty="0"/>
              <a:t>Education and training.</a:t>
            </a:r>
            <a:r>
              <a:rPr lang="en-US" sz="1400" dirty="0"/>
              <a:t>. 2nd ed. Palgrave Macmillan</a:t>
            </a:r>
            <a:r>
              <a:rPr lang="en-US" sz="1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Mathews, M. and Chiang, W. (2016). </a:t>
            </a:r>
            <a:r>
              <a:rPr lang="en-US" sz="1400" i="1" dirty="0"/>
              <a:t>Managing diversity in Singapore</a:t>
            </a:r>
            <a:r>
              <a:rPr lang="en-US" sz="1400" dirty="0"/>
              <a:t>. World Scientific</a:t>
            </a:r>
            <a:r>
              <a:rPr lang="en-US" sz="1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Montessori, M. and </a:t>
            </a:r>
            <a:r>
              <a:rPr lang="en-US" sz="1400" dirty="0" err="1"/>
              <a:t>Gutek</a:t>
            </a:r>
            <a:r>
              <a:rPr lang="en-US" sz="1400" dirty="0"/>
              <a:t>, G. (2004). </a:t>
            </a:r>
            <a:r>
              <a:rPr lang="en-US" sz="1400" i="1" dirty="0"/>
              <a:t>The Montessori method</a:t>
            </a:r>
            <a:r>
              <a:rPr lang="en-US" sz="1400" dirty="0"/>
              <a:t>. Lanham. </a:t>
            </a:r>
            <a:r>
              <a:rPr lang="en-US" sz="1400" dirty="0" err="1"/>
              <a:t>Md</a:t>
            </a:r>
            <a:r>
              <a:rPr lang="en-US" sz="1400" dirty="0"/>
              <a:t>: </a:t>
            </a:r>
            <a:r>
              <a:rPr lang="en-US" sz="1400" dirty="0" err="1"/>
              <a:t>Rowman</a:t>
            </a:r>
            <a:r>
              <a:rPr lang="en-US" sz="1400" dirty="0"/>
              <a:t> &amp; Littlefield</a:t>
            </a:r>
            <a:r>
              <a:rPr lang="en-US" sz="1400" dirty="0" smtClean="0"/>
              <a:t>.</a:t>
            </a:r>
          </a:p>
          <a:p>
            <a:pPr marL="285750" indent="-285750">
              <a:buFont typeface="Arial"/>
              <a:buChar char="•"/>
            </a:pPr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OECD (2015). </a:t>
            </a:r>
            <a:r>
              <a:rPr lang="en-US" sz="1400" i="1" dirty="0"/>
              <a:t>PISA - PISA</a:t>
            </a:r>
            <a:r>
              <a:rPr lang="en-US" sz="1400" dirty="0"/>
              <a:t>. [online] </a:t>
            </a:r>
            <a:r>
              <a:rPr lang="en-US" sz="1400" dirty="0" err="1"/>
              <a:t>Oecd.org</a:t>
            </a:r>
            <a:r>
              <a:rPr lang="en-US" sz="1400" dirty="0"/>
              <a:t>. Available at: http://</a:t>
            </a:r>
            <a:r>
              <a:rPr lang="en-US" sz="1400" dirty="0" err="1"/>
              <a:t>www.oecd.org</a:t>
            </a:r>
            <a:r>
              <a:rPr lang="en-US" sz="1400" dirty="0"/>
              <a:t>/</a:t>
            </a:r>
            <a:r>
              <a:rPr lang="en-US" sz="1400" dirty="0" err="1"/>
              <a:t>pisa</a:t>
            </a:r>
            <a:r>
              <a:rPr lang="en-US" sz="1400" dirty="0"/>
              <a:t>/ [Accessed 17 Nov. 2017].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3284964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微软雅黑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Austin.thmx</Template>
  <TotalTime>820</TotalTime>
  <Words>628</Words>
  <Application>Microsoft Macintosh PowerPoint</Application>
  <PresentationFormat>On-screen Show (4:3)</PresentationFormat>
  <Paragraphs>144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Austin</vt:lpstr>
      <vt:lpstr>Curriculum Studies</vt:lpstr>
      <vt:lpstr>PowerPoint Objectives</vt:lpstr>
      <vt:lpstr>Singapore</vt:lpstr>
      <vt:lpstr>Kindergarten</vt:lpstr>
      <vt:lpstr>Curriculum explained..</vt:lpstr>
      <vt:lpstr>Similarities &amp; Differences</vt:lpstr>
      <vt:lpstr>Positive or Negative?</vt:lpstr>
      <vt:lpstr>Primary Education</vt:lpstr>
      <vt:lpstr>Curriculum further</vt:lpstr>
      <vt:lpstr>Positive &amp; Negative</vt:lpstr>
      <vt:lpstr>Secondary Education</vt:lpstr>
      <vt:lpstr>Secondary Subjects</vt:lpstr>
      <vt:lpstr>Similarities and Differences </vt:lpstr>
      <vt:lpstr>Positives &amp; Negatives</vt:lpstr>
      <vt:lpstr>Conclusion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Thomas Braddock</dc:creator>
  <cp:lastModifiedBy>Thomas Braddock</cp:lastModifiedBy>
  <cp:revision>32</cp:revision>
  <dcterms:created xsi:type="dcterms:W3CDTF">2017-11-21T14:27:46Z</dcterms:created>
  <dcterms:modified xsi:type="dcterms:W3CDTF">2017-11-23T22:57:23Z</dcterms:modified>
</cp:coreProperties>
</file>