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72" r:id="rId2"/>
    <p:sldId id="257" r:id="rId3"/>
    <p:sldId id="273" r:id="rId4"/>
    <p:sldId id="259" r:id="rId5"/>
    <p:sldId id="260" r:id="rId6"/>
    <p:sldId id="261" r:id="rId7"/>
    <p:sldId id="262" r:id="rId8"/>
    <p:sldId id="263" r:id="rId9"/>
    <p:sldId id="264" r:id="rId10"/>
    <p:sldId id="265" r:id="rId11"/>
    <p:sldId id="266" r:id="rId12"/>
    <p:sldId id="268" r:id="rId13"/>
    <p:sldId id="269" r:id="rId1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10"/>
  </p:normalViewPr>
  <p:slideViewPr>
    <p:cSldViewPr snapToGrid="0" snapToObjects="1">
      <p:cViewPr varScale="1">
        <p:scale>
          <a:sx n="111" d="100"/>
          <a:sy n="111" d="100"/>
        </p:scale>
        <p:origin x="393" y="1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Kowalik" userId="dc241c273705c912" providerId="LiveId" clId="{7DE74A1A-A316-41EB-BB07-276475194407}"/>
    <pc:docChg chg="modSld">
      <pc:chgData name="Adam Kowalik" userId="dc241c273705c912" providerId="LiveId" clId="{7DE74A1A-A316-41EB-BB07-276475194407}" dt="2026-07-11T20:59:53.354" v="2" actId="20577"/>
      <pc:docMkLst>
        <pc:docMk/>
      </pc:docMkLst>
      <pc:sldChg chg="modNotesTx">
        <pc:chgData name="Adam Kowalik" userId="dc241c273705c912" providerId="LiveId" clId="{7DE74A1A-A316-41EB-BB07-276475194407}" dt="2026-07-11T20:59:53.354" v="2" actId="20577"/>
        <pc:sldMkLst>
          <pc:docMk/>
          <pc:sldMk cId="0" sldId="268"/>
        </pc:sldMkLst>
      </pc:sldChg>
    </pc:docChg>
  </pc:docChgLst>
  <pc:docChgLst>
    <pc:chgData name="Adam Kowalik" userId="dc241c273705c912" providerId="LiveId" clId="{CFA3A0C7-2BAC-4D10-8C62-2B7F33A9AECB}"/>
    <pc:docChg chg="undo custSel addSld delSld modSld sldOrd">
      <pc:chgData name="Adam Kowalik" userId="dc241c273705c912" providerId="LiveId" clId="{CFA3A0C7-2BAC-4D10-8C62-2B7F33A9AECB}" dt="2026-07-12T10:20:41.216" v="603"/>
      <pc:docMkLst>
        <pc:docMk/>
      </pc:docMkLst>
      <pc:sldChg chg="modSp mod">
        <pc:chgData name="Adam Kowalik" userId="dc241c273705c912" providerId="LiveId" clId="{CFA3A0C7-2BAC-4D10-8C62-2B7F33A9AECB}" dt="2026-07-05T09:59:44.288" v="448" actId="20577"/>
        <pc:sldMkLst>
          <pc:docMk/>
          <pc:sldMk cId="0" sldId="257"/>
        </pc:sldMkLst>
        <pc:spChg chg="mod">
          <ac:chgData name="Adam Kowalik" userId="dc241c273705c912" providerId="LiveId" clId="{CFA3A0C7-2BAC-4D10-8C62-2B7F33A9AECB}" dt="2026-07-05T09:59:32.849" v="444" actId="20577"/>
          <ac:spMkLst>
            <pc:docMk/>
            <pc:sldMk cId="0" sldId="257"/>
            <ac:spMk id="17" creationId="{00000000-0000-0000-0000-000000000000}"/>
          </ac:spMkLst>
        </pc:spChg>
        <pc:spChg chg="mod">
          <ac:chgData name="Adam Kowalik" userId="dc241c273705c912" providerId="LiveId" clId="{CFA3A0C7-2BAC-4D10-8C62-2B7F33A9AECB}" dt="2026-07-05T09:59:38.900" v="446" actId="20577"/>
          <ac:spMkLst>
            <pc:docMk/>
            <pc:sldMk cId="0" sldId="257"/>
            <ac:spMk id="21" creationId="{00000000-0000-0000-0000-000000000000}"/>
          </ac:spMkLst>
        </pc:spChg>
        <pc:spChg chg="mod">
          <ac:chgData name="Adam Kowalik" userId="dc241c273705c912" providerId="LiveId" clId="{CFA3A0C7-2BAC-4D10-8C62-2B7F33A9AECB}" dt="2026-07-05T09:59:44.288" v="448" actId="20577"/>
          <ac:spMkLst>
            <pc:docMk/>
            <pc:sldMk cId="0" sldId="257"/>
            <ac:spMk id="25" creationId="{00000000-0000-0000-0000-000000000000}"/>
          </ac:spMkLst>
        </pc:spChg>
      </pc:sldChg>
      <pc:sldChg chg="delSp modSp mod ord">
        <pc:chgData name="Adam Kowalik" userId="dc241c273705c912" providerId="LiveId" clId="{CFA3A0C7-2BAC-4D10-8C62-2B7F33A9AECB}" dt="2026-07-12T10:20:41.216" v="603"/>
        <pc:sldMkLst>
          <pc:docMk/>
          <pc:sldMk cId="0" sldId="259"/>
        </pc:sldMkLst>
        <pc:spChg chg="del">
          <ac:chgData name="Adam Kowalik" userId="dc241c273705c912" providerId="LiveId" clId="{CFA3A0C7-2BAC-4D10-8C62-2B7F33A9AECB}" dt="2026-07-12T08:11:56.048" v="539" actId="478"/>
          <ac:spMkLst>
            <pc:docMk/>
            <pc:sldMk cId="0" sldId="259"/>
            <ac:spMk id="6" creationId="{00000000-0000-0000-0000-000000000000}"/>
          </ac:spMkLst>
        </pc:spChg>
        <pc:spChg chg="mod">
          <ac:chgData name="Adam Kowalik" userId="dc241c273705c912" providerId="LiveId" clId="{CFA3A0C7-2BAC-4D10-8C62-2B7F33A9AECB}" dt="2026-07-12T08:19:28.618" v="574" actId="1076"/>
          <ac:spMkLst>
            <pc:docMk/>
            <pc:sldMk cId="0" sldId="259"/>
            <ac:spMk id="14" creationId="{00000000-0000-0000-0000-000000000000}"/>
          </ac:spMkLst>
        </pc:spChg>
        <pc:spChg chg="mod">
          <ac:chgData name="Adam Kowalik" userId="dc241c273705c912" providerId="LiveId" clId="{CFA3A0C7-2BAC-4D10-8C62-2B7F33A9AECB}" dt="2026-07-05T10:01:40.170" v="453" actId="20577"/>
          <ac:spMkLst>
            <pc:docMk/>
            <pc:sldMk cId="0" sldId="259"/>
            <ac:spMk id="35" creationId="{00000000-0000-0000-0000-000000000000}"/>
          </ac:spMkLst>
        </pc:spChg>
      </pc:sldChg>
      <pc:sldChg chg="modSp mod">
        <pc:chgData name="Adam Kowalik" userId="dc241c273705c912" providerId="LiveId" clId="{CFA3A0C7-2BAC-4D10-8C62-2B7F33A9AECB}" dt="2026-07-12T08:13:25.454" v="544" actId="1076"/>
        <pc:sldMkLst>
          <pc:docMk/>
          <pc:sldMk cId="0" sldId="260"/>
        </pc:sldMkLst>
        <pc:spChg chg="mod">
          <ac:chgData name="Adam Kowalik" userId="dc241c273705c912" providerId="LiveId" clId="{CFA3A0C7-2BAC-4D10-8C62-2B7F33A9AECB}" dt="2026-07-12T08:12:35.041" v="541" actId="20577"/>
          <ac:spMkLst>
            <pc:docMk/>
            <pc:sldMk cId="0" sldId="260"/>
            <ac:spMk id="3" creationId="{00000000-0000-0000-0000-000000000000}"/>
          </ac:spMkLst>
        </pc:spChg>
        <pc:spChg chg="mod">
          <ac:chgData name="Adam Kowalik" userId="dc241c273705c912" providerId="LiveId" clId="{CFA3A0C7-2BAC-4D10-8C62-2B7F33A9AECB}" dt="2026-07-05T10:02:32.586" v="456" actId="20577"/>
          <ac:spMkLst>
            <pc:docMk/>
            <pc:sldMk cId="0" sldId="260"/>
            <ac:spMk id="7" creationId="{00000000-0000-0000-0000-000000000000}"/>
          </ac:spMkLst>
        </pc:spChg>
        <pc:spChg chg="mod">
          <ac:chgData name="Adam Kowalik" userId="dc241c273705c912" providerId="LiveId" clId="{CFA3A0C7-2BAC-4D10-8C62-2B7F33A9AECB}" dt="2026-07-05T09:15:15.431" v="89" actId="1076"/>
          <ac:spMkLst>
            <pc:docMk/>
            <pc:sldMk cId="0" sldId="260"/>
            <ac:spMk id="12" creationId="{00000000-0000-0000-0000-000000000000}"/>
          </ac:spMkLst>
        </pc:spChg>
        <pc:spChg chg="mod">
          <ac:chgData name="Adam Kowalik" userId="dc241c273705c912" providerId="LiveId" clId="{CFA3A0C7-2BAC-4D10-8C62-2B7F33A9AECB}" dt="2026-07-05T09:15:19.071" v="90" actId="1076"/>
          <ac:spMkLst>
            <pc:docMk/>
            <pc:sldMk cId="0" sldId="260"/>
            <ac:spMk id="14" creationId="{00000000-0000-0000-0000-000000000000}"/>
          </ac:spMkLst>
        </pc:spChg>
        <pc:spChg chg="mod">
          <ac:chgData name="Adam Kowalik" userId="dc241c273705c912" providerId="LiveId" clId="{CFA3A0C7-2BAC-4D10-8C62-2B7F33A9AECB}" dt="2026-07-05T09:15:22.519" v="91" actId="1076"/>
          <ac:spMkLst>
            <pc:docMk/>
            <pc:sldMk cId="0" sldId="260"/>
            <ac:spMk id="16" creationId="{00000000-0000-0000-0000-000000000000}"/>
          </ac:spMkLst>
        </pc:spChg>
        <pc:spChg chg="mod">
          <ac:chgData name="Adam Kowalik" userId="dc241c273705c912" providerId="LiveId" clId="{CFA3A0C7-2BAC-4D10-8C62-2B7F33A9AECB}" dt="2026-07-05T09:15:25.199" v="92" actId="1076"/>
          <ac:spMkLst>
            <pc:docMk/>
            <pc:sldMk cId="0" sldId="260"/>
            <ac:spMk id="18" creationId="{00000000-0000-0000-0000-000000000000}"/>
          </ac:spMkLst>
        </pc:spChg>
        <pc:spChg chg="mod">
          <ac:chgData name="Adam Kowalik" userId="dc241c273705c912" providerId="LiveId" clId="{CFA3A0C7-2BAC-4D10-8C62-2B7F33A9AECB}" dt="2026-07-05T09:16:04.132" v="97" actId="1076"/>
          <ac:spMkLst>
            <pc:docMk/>
            <pc:sldMk cId="0" sldId="260"/>
            <ac:spMk id="23" creationId="{00000000-0000-0000-0000-000000000000}"/>
          </ac:spMkLst>
        </pc:spChg>
        <pc:spChg chg="mod">
          <ac:chgData name="Adam Kowalik" userId="dc241c273705c912" providerId="LiveId" clId="{CFA3A0C7-2BAC-4D10-8C62-2B7F33A9AECB}" dt="2026-07-05T09:15:54.244" v="94" actId="1076"/>
          <ac:spMkLst>
            <pc:docMk/>
            <pc:sldMk cId="0" sldId="260"/>
            <ac:spMk id="24" creationId="{00000000-0000-0000-0000-000000000000}"/>
          </ac:spMkLst>
        </pc:spChg>
        <pc:spChg chg="mod">
          <ac:chgData name="Adam Kowalik" userId="dc241c273705c912" providerId="LiveId" clId="{CFA3A0C7-2BAC-4D10-8C62-2B7F33A9AECB}" dt="2026-07-05T09:15:58.631" v="95" actId="1076"/>
          <ac:spMkLst>
            <pc:docMk/>
            <pc:sldMk cId="0" sldId="260"/>
            <ac:spMk id="26" creationId="{00000000-0000-0000-0000-000000000000}"/>
          </ac:spMkLst>
        </pc:spChg>
        <pc:spChg chg="mod">
          <ac:chgData name="Adam Kowalik" userId="dc241c273705c912" providerId="LiveId" clId="{CFA3A0C7-2BAC-4D10-8C62-2B7F33A9AECB}" dt="2026-07-05T09:16:03.563" v="96" actId="1076"/>
          <ac:spMkLst>
            <pc:docMk/>
            <pc:sldMk cId="0" sldId="260"/>
            <ac:spMk id="28" creationId="{00000000-0000-0000-0000-000000000000}"/>
          </ac:spMkLst>
        </pc:spChg>
        <pc:spChg chg="mod">
          <ac:chgData name="Adam Kowalik" userId="dc241c273705c912" providerId="LiveId" clId="{CFA3A0C7-2BAC-4D10-8C62-2B7F33A9AECB}" dt="2026-07-05T09:16:08.171" v="98" actId="1076"/>
          <ac:spMkLst>
            <pc:docMk/>
            <pc:sldMk cId="0" sldId="260"/>
            <ac:spMk id="30" creationId="{00000000-0000-0000-0000-000000000000}"/>
          </ac:spMkLst>
        </pc:spChg>
        <pc:spChg chg="mod">
          <ac:chgData name="Adam Kowalik" userId="dc241c273705c912" providerId="LiveId" clId="{CFA3A0C7-2BAC-4D10-8C62-2B7F33A9AECB}" dt="2026-07-12T08:13:25.454" v="544" actId="1076"/>
          <ac:spMkLst>
            <pc:docMk/>
            <pc:sldMk cId="0" sldId="260"/>
            <ac:spMk id="36" creationId="{00000000-0000-0000-0000-000000000000}"/>
          </ac:spMkLst>
        </pc:spChg>
        <pc:spChg chg="mod">
          <ac:chgData name="Adam Kowalik" userId="dc241c273705c912" providerId="LiveId" clId="{CFA3A0C7-2BAC-4D10-8C62-2B7F33A9AECB}" dt="2026-07-05T09:16:26.564" v="100" actId="1076"/>
          <ac:spMkLst>
            <pc:docMk/>
            <pc:sldMk cId="0" sldId="260"/>
            <ac:spMk id="38" creationId="{00000000-0000-0000-0000-000000000000}"/>
          </ac:spMkLst>
        </pc:spChg>
        <pc:spChg chg="mod">
          <ac:chgData name="Adam Kowalik" userId="dc241c273705c912" providerId="LiveId" clId="{CFA3A0C7-2BAC-4D10-8C62-2B7F33A9AECB}" dt="2026-07-05T09:16:30.425" v="101" actId="1076"/>
          <ac:spMkLst>
            <pc:docMk/>
            <pc:sldMk cId="0" sldId="260"/>
            <ac:spMk id="40" creationId="{00000000-0000-0000-0000-000000000000}"/>
          </ac:spMkLst>
        </pc:spChg>
        <pc:spChg chg="mod">
          <ac:chgData name="Adam Kowalik" userId="dc241c273705c912" providerId="LiveId" clId="{CFA3A0C7-2BAC-4D10-8C62-2B7F33A9AECB}" dt="2026-07-12T08:13:15.712" v="543" actId="1076"/>
          <ac:spMkLst>
            <pc:docMk/>
            <pc:sldMk cId="0" sldId="260"/>
            <ac:spMk id="42" creationId="{00000000-0000-0000-0000-000000000000}"/>
          </ac:spMkLst>
        </pc:spChg>
        <pc:spChg chg="mod">
          <ac:chgData name="Adam Kowalik" userId="dc241c273705c912" providerId="LiveId" clId="{CFA3A0C7-2BAC-4D10-8C62-2B7F33A9AECB}" dt="2026-07-05T09:17:40.023" v="103" actId="1076"/>
          <ac:spMkLst>
            <pc:docMk/>
            <pc:sldMk cId="0" sldId="260"/>
            <ac:spMk id="44" creationId="{00000000-0000-0000-0000-000000000000}"/>
          </ac:spMkLst>
        </pc:spChg>
      </pc:sldChg>
      <pc:sldChg chg="modSp mod">
        <pc:chgData name="Adam Kowalik" userId="dc241c273705c912" providerId="LiveId" clId="{CFA3A0C7-2BAC-4D10-8C62-2B7F33A9AECB}" dt="2026-07-12T10:17:45.624" v="601" actId="114"/>
        <pc:sldMkLst>
          <pc:docMk/>
          <pc:sldMk cId="0" sldId="261"/>
        </pc:sldMkLst>
        <pc:spChg chg="mod">
          <ac:chgData name="Adam Kowalik" userId="dc241c273705c912" providerId="LiveId" clId="{CFA3A0C7-2BAC-4D10-8C62-2B7F33A9AECB}" dt="2026-07-05T11:14:07.131" v="525" actId="20577"/>
          <ac:spMkLst>
            <pc:docMk/>
            <pc:sldMk cId="0" sldId="261"/>
            <ac:spMk id="3" creationId="{00000000-0000-0000-0000-000000000000}"/>
          </ac:spMkLst>
        </pc:spChg>
        <pc:spChg chg="mod">
          <ac:chgData name="Adam Kowalik" userId="dc241c273705c912" providerId="LiveId" clId="{CFA3A0C7-2BAC-4D10-8C62-2B7F33A9AECB}" dt="2026-07-05T10:02:50.142" v="458" actId="20577"/>
          <ac:spMkLst>
            <pc:docMk/>
            <pc:sldMk cId="0" sldId="261"/>
            <ac:spMk id="7" creationId="{00000000-0000-0000-0000-000000000000}"/>
          </ac:spMkLst>
        </pc:spChg>
        <pc:spChg chg="mod">
          <ac:chgData name="Adam Kowalik" userId="dc241c273705c912" providerId="LiveId" clId="{CFA3A0C7-2BAC-4D10-8C62-2B7F33A9AECB}" dt="2026-07-05T09:19:31.779" v="118" actId="20577"/>
          <ac:spMkLst>
            <pc:docMk/>
            <pc:sldMk cId="0" sldId="261"/>
            <ac:spMk id="14" creationId="{00000000-0000-0000-0000-000000000000}"/>
          </ac:spMkLst>
        </pc:spChg>
        <pc:spChg chg="mod">
          <ac:chgData name="Adam Kowalik" userId="dc241c273705c912" providerId="LiveId" clId="{CFA3A0C7-2BAC-4D10-8C62-2B7F33A9AECB}" dt="2026-07-05T09:19:12.049" v="112" actId="20577"/>
          <ac:spMkLst>
            <pc:docMk/>
            <pc:sldMk cId="0" sldId="261"/>
            <ac:spMk id="17" creationId="{00000000-0000-0000-0000-000000000000}"/>
          </ac:spMkLst>
        </pc:spChg>
        <pc:spChg chg="mod">
          <ac:chgData name="Adam Kowalik" userId="dc241c273705c912" providerId="LiveId" clId="{CFA3A0C7-2BAC-4D10-8C62-2B7F33A9AECB}" dt="2026-07-05T09:19:18.727" v="114" actId="20577"/>
          <ac:spMkLst>
            <pc:docMk/>
            <pc:sldMk cId="0" sldId="261"/>
            <ac:spMk id="20" creationId="{00000000-0000-0000-0000-000000000000}"/>
          </ac:spMkLst>
        </pc:spChg>
        <pc:spChg chg="mod">
          <ac:chgData name="Adam Kowalik" userId="dc241c273705c912" providerId="LiveId" clId="{CFA3A0C7-2BAC-4D10-8C62-2B7F33A9AECB}" dt="2026-07-05T09:19:37.791" v="120" actId="20577"/>
          <ac:spMkLst>
            <pc:docMk/>
            <pc:sldMk cId="0" sldId="261"/>
            <ac:spMk id="23" creationId="{00000000-0000-0000-0000-000000000000}"/>
          </ac:spMkLst>
        </pc:spChg>
        <pc:spChg chg="mod">
          <ac:chgData name="Adam Kowalik" userId="dc241c273705c912" providerId="LiveId" clId="{CFA3A0C7-2BAC-4D10-8C62-2B7F33A9AECB}" dt="2026-07-12T10:17:45.624" v="601" actId="114"/>
          <ac:spMkLst>
            <pc:docMk/>
            <pc:sldMk cId="0" sldId="261"/>
            <ac:spMk id="29" creationId="{00000000-0000-0000-0000-000000000000}"/>
          </ac:spMkLst>
        </pc:spChg>
        <pc:spChg chg="mod">
          <ac:chgData name="Adam Kowalik" userId="dc241c273705c912" providerId="LiveId" clId="{CFA3A0C7-2BAC-4D10-8C62-2B7F33A9AECB}" dt="2026-07-05T09:18:04.571" v="104" actId="1076"/>
          <ac:spMkLst>
            <pc:docMk/>
            <pc:sldMk cId="0" sldId="261"/>
            <ac:spMk id="32" creationId="{00000000-0000-0000-0000-000000000000}"/>
          </ac:spMkLst>
        </pc:spChg>
      </pc:sldChg>
      <pc:sldChg chg="modSp mod">
        <pc:chgData name="Adam Kowalik" userId="dc241c273705c912" providerId="LiveId" clId="{CFA3A0C7-2BAC-4D10-8C62-2B7F33A9AECB}" dt="2026-07-12T08:13:47.920" v="546" actId="20577"/>
        <pc:sldMkLst>
          <pc:docMk/>
          <pc:sldMk cId="0" sldId="262"/>
        </pc:sldMkLst>
        <pc:spChg chg="mod">
          <ac:chgData name="Adam Kowalik" userId="dc241c273705c912" providerId="LiveId" clId="{CFA3A0C7-2BAC-4D10-8C62-2B7F33A9AECB}" dt="2026-07-12T08:13:47.920" v="546" actId="20577"/>
          <ac:spMkLst>
            <pc:docMk/>
            <pc:sldMk cId="0" sldId="262"/>
            <ac:spMk id="3" creationId="{00000000-0000-0000-0000-000000000000}"/>
          </ac:spMkLst>
        </pc:spChg>
        <pc:spChg chg="mod">
          <ac:chgData name="Adam Kowalik" userId="dc241c273705c912" providerId="LiveId" clId="{CFA3A0C7-2BAC-4D10-8C62-2B7F33A9AECB}" dt="2026-07-05T10:14:04.805" v="468" actId="1076"/>
          <ac:spMkLst>
            <pc:docMk/>
            <pc:sldMk cId="0" sldId="262"/>
            <ac:spMk id="6" creationId="{00000000-0000-0000-0000-000000000000}"/>
          </ac:spMkLst>
        </pc:spChg>
        <pc:spChg chg="mod">
          <ac:chgData name="Adam Kowalik" userId="dc241c273705c912" providerId="LiveId" clId="{CFA3A0C7-2BAC-4D10-8C62-2B7F33A9AECB}" dt="2026-07-05T09:19:57.032" v="122" actId="20577"/>
          <ac:spMkLst>
            <pc:docMk/>
            <pc:sldMk cId="0" sldId="262"/>
            <ac:spMk id="7" creationId="{00000000-0000-0000-0000-000000000000}"/>
          </ac:spMkLst>
        </pc:spChg>
        <pc:spChg chg="mod">
          <ac:chgData name="Adam Kowalik" userId="dc241c273705c912" providerId="LiveId" clId="{CFA3A0C7-2BAC-4D10-8C62-2B7F33A9AECB}" dt="2026-07-05T10:14:03.915" v="467" actId="14100"/>
          <ac:spMkLst>
            <pc:docMk/>
            <pc:sldMk cId="0" sldId="262"/>
            <ac:spMk id="10" creationId="{00000000-0000-0000-0000-000000000000}"/>
          </ac:spMkLst>
        </pc:spChg>
        <pc:spChg chg="mod">
          <ac:chgData name="Adam Kowalik" userId="dc241c273705c912" providerId="LiveId" clId="{CFA3A0C7-2BAC-4D10-8C62-2B7F33A9AECB}" dt="2026-07-05T10:14:11.229" v="469" actId="14100"/>
          <ac:spMkLst>
            <pc:docMk/>
            <pc:sldMk cId="0" sldId="262"/>
            <ac:spMk id="14" creationId="{00000000-0000-0000-0000-000000000000}"/>
          </ac:spMkLst>
        </pc:spChg>
        <pc:spChg chg="mod">
          <ac:chgData name="Adam Kowalik" userId="dc241c273705c912" providerId="LiveId" clId="{CFA3A0C7-2BAC-4D10-8C62-2B7F33A9AECB}" dt="2026-07-05T10:14:11.847" v="470" actId="1076"/>
          <ac:spMkLst>
            <pc:docMk/>
            <pc:sldMk cId="0" sldId="262"/>
            <ac:spMk id="16" creationId="{00000000-0000-0000-0000-000000000000}"/>
          </ac:spMkLst>
        </pc:spChg>
        <pc:spChg chg="mod">
          <ac:chgData name="Adam Kowalik" userId="dc241c273705c912" providerId="LiveId" clId="{CFA3A0C7-2BAC-4D10-8C62-2B7F33A9AECB}" dt="2026-07-05T10:14:16.554" v="471" actId="14100"/>
          <ac:spMkLst>
            <pc:docMk/>
            <pc:sldMk cId="0" sldId="262"/>
            <ac:spMk id="18" creationId="{00000000-0000-0000-0000-000000000000}"/>
          </ac:spMkLst>
        </pc:spChg>
        <pc:spChg chg="mod">
          <ac:chgData name="Adam Kowalik" userId="dc241c273705c912" providerId="LiveId" clId="{CFA3A0C7-2BAC-4D10-8C62-2B7F33A9AECB}" dt="2026-07-05T09:20:16.362" v="126" actId="20577"/>
          <ac:spMkLst>
            <pc:docMk/>
            <pc:sldMk cId="0" sldId="262"/>
            <ac:spMk id="19" creationId="{00000000-0000-0000-0000-000000000000}"/>
          </ac:spMkLst>
        </pc:spChg>
        <pc:spChg chg="mod">
          <ac:chgData name="Adam Kowalik" userId="dc241c273705c912" providerId="LiveId" clId="{CFA3A0C7-2BAC-4D10-8C62-2B7F33A9AECB}" dt="2026-07-05T10:14:17.187" v="472" actId="1076"/>
          <ac:spMkLst>
            <pc:docMk/>
            <pc:sldMk cId="0" sldId="262"/>
            <ac:spMk id="20" creationId="{00000000-0000-0000-0000-000000000000}"/>
          </ac:spMkLst>
        </pc:spChg>
        <pc:spChg chg="mod">
          <ac:chgData name="Adam Kowalik" userId="dc241c273705c912" providerId="LiveId" clId="{CFA3A0C7-2BAC-4D10-8C62-2B7F33A9AECB}" dt="2026-07-05T10:14:22.288" v="473" actId="14100"/>
          <ac:spMkLst>
            <pc:docMk/>
            <pc:sldMk cId="0" sldId="262"/>
            <ac:spMk id="22" creationId="{00000000-0000-0000-0000-000000000000}"/>
          </ac:spMkLst>
        </pc:spChg>
        <pc:spChg chg="mod">
          <ac:chgData name="Adam Kowalik" userId="dc241c273705c912" providerId="LiveId" clId="{CFA3A0C7-2BAC-4D10-8C62-2B7F33A9AECB}" dt="2026-07-05T09:20:05.599" v="124" actId="20577"/>
          <ac:spMkLst>
            <pc:docMk/>
            <pc:sldMk cId="0" sldId="262"/>
            <ac:spMk id="23" creationId="{00000000-0000-0000-0000-000000000000}"/>
          </ac:spMkLst>
        </pc:spChg>
        <pc:spChg chg="mod">
          <ac:chgData name="Adam Kowalik" userId="dc241c273705c912" providerId="LiveId" clId="{CFA3A0C7-2BAC-4D10-8C62-2B7F33A9AECB}" dt="2026-07-05T09:18:24.830" v="105" actId="1076"/>
          <ac:spMkLst>
            <pc:docMk/>
            <pc:sldMk cId="0" sldId="262"/>
            <ac:spMk id="24" creationId="{00000000-0000-0000-0000-000000000000}"/>
          </ac:spMkLst>
        </pc:spChg>
      </pc:sldChg>
      <pc:sldChg chg="modSp mod">
        <pc:chgData name="Adam Kowalik" userId="dc241c273705c912" providerId="LiveId" clId="{CFA3A0C7-2BAC-4D10-8C62-2B7F33A9AECB}" dt="2026-07-05T09:20:41.355" v="128" actId="1076"/>
        <pc:sldMkLst>
          <pc:docMk/>
          <pc:sldMk cId="0" sldId="263"/>
        </pc:sldMkLst>
        <pc:spChg chg="mod">
          <ac:chgData name="Adam Kowalik" userId="dc241c273705c912" providerId="LiveId" clId="{CFA3A0C7-2BAC-4D10-8C62-2B7F33A9AECB}" dt="2026-07-05T09:20:41.355" v="128" actId="1076"/>
          <ac:spMkLst>
            <pc:docMk/>
            <pc:sldMk cId="0" sldId="263"/>
            <ac:spMk id="47" creationId="{00000000-0000-0000-0000-000000000000}"/>
          </ac:spMkLst>
        </pc:spChg>
      </pc:sldChg>
      <pc:sldChg chg="modSp mod">
        <pc:chgData name="Adam Kowalik" userId="dc241c273705c912" providerId="LiveId" clId="{CFA3A0C7-2BAC-4D10-8C62-2B7F33A9AECB}" dt="2026-07-05T09:21:41.868" v="140" actId="20577"/>
        <pc:sldMkLst>
          <pc:docMk/>
          <pc:sldMk cId="0" sldId="264"/>
        </pc:sldMkLst>
        <pc:spChg chg="mod">
          <ac:chgData name="Adam Kowalik" userId="dc241c273705c912" providerId="LiveId" clId="{CFA3A0C7-2BAC-4D10-8C62-2B7F33A9AECB}" dt="2026-07-05T09:21:41.868" v="140" actId="20577"/>
          <ac:spMkLst>
            <pc:docMk/>
            <pc:sldMk cId="0" sldId="264"/>
            <ac:spMk id="21" creationId="{00000000-0000-0000-0000-000000000000}"/>
          </ac:spMkLst>
        </pc:spChg>
        <pc:spChg chg="mod">
          <ac:chgData name="Adam Kowalik" userId="dc241c273705c912" providerId="LiveId" clId="{CFA3A0C7-2BAC-4D10-8C62-2B7F33A9AECB}" dt="2026-07-05T09:21:35.403" v="138" actId="20577"/>
          <ac:spMkLst>
            <pc:docMk/>
            <pc:sldMk cId="0" sldId="264"/>
            <ac:spMk id="27" creationId="{00000000-0000-0000-0000-000000000000}"/>
          </ac:spMkLst>
        </pc:spChg>
        <pc:spChg chg="mod">
          <ac:chgData name="Adam Kowalik" userId="dc241c273705c912" providerId="LiveId" clId="{CFA3A0C7-2BAC-4D10-8C62-2B7F33A9AECB}" dt="2026-07-05T09:21:18.025" v="132" actId="20577"/>
          <ac:spMkLst>
            <pc:docMk/>
            <pc:sldMk cId="0" sldId="264"/>
            <ac:spMk id="29" creationId="{00000000-0000-0000-0000-000000000000}"/>
          </ac:spMkLst>
        </pc:spChg>
        <pc:spChg chg="mod">
          <ac:chgData name="Adam Kowalik" userId="dc241c273705c912" providerId="LiveId" clId="{CFA3A0C7-2BAC-4D10-8C62-2B7F33A9AECB}" dt="2026-07-05T09:21:25.032" v="134" actId="20577"/>
          <ac:spMkLst>
            <pc:docMk/>
            <pc:sldMk cId="0" sldId="264"/>
            <ac:spMk id="33" creationId="{00000000-0000-0000-0000-000000000000}"/>
          </ac:spMkLst>
        </pc:spChg>
        <pc:spChg chg="mod">
          <ac:chgData name="Adam Kowalik" userId="dc241c273705c912" providerId="LiveId" clId="{CFA3A0C7-2BAC-4D10-8C62-2B7F33A9AECB}" dt="2026-07-05T09:21:29.736" v="136" actId="20577"/>
          <ac:spMkLst>
            <pc:docMk/>
            <pc:sldMk cId="0" sldId="264"/>
            <ac:spMk id="39" creationId="{00000000-0000-0000-0000-000000000000}"/>
          </ac:spMkLst>
        </pc:spChg>
        <pc:spChg chg="mod">
          <ac:chgData name="Adam Kowalik" userId="dc241c273705c912" providerId="LiveId" clId="{CFA3A0C7-2BAC-4D10-8C62-2B7F33A9AECB}" dt="2026-07-05T09:21:12.442" v="130" actId="1076"/>
          <ac:spMkLst>
            <pc:docMk/>
            <pc:sldMk cId="0" sldId="264"/>
            <ac:spMk id="48" creationId="{00000000-0000-0000-0000-000000000000}"/>
          </ac:spMkLst>
        </pc:spChg>
      </pc:sldChg>
      <pc:sldChg chg="modSp mod">
        <pc:chgData name="Adam Kowalik" userId="dc241c273705c912" providerId="LiveId" clId="{CFA3A0C7-2BAC-4D10-8C62-2B7F33A9AECB}" dt="2026-07-05T10:44:42.775" v="513" actId="20577"/>
        <pc:sldMkLst>
          <pc:docMk/>
          <pc:sldMk cId="0" sldId="265"/>
        </pc:sldMkLst>
        <pc:spChg chg="mod">
          <ac:chgData name="Adam Kowalik" userId="dc241c273705c912" providerId="LiveId" clId="{CFA3A0C7-2BAC-4D10-8C62-2B7F33A9AECB}" dt="2026-07-05T10:17:24.178" v="481" actId="20577"/>
          <ac:spMkLst>
            <pc:docMk/>
            <pc:sldMk cId="0" sldId="265"/>
            <ac:spMk id="3" creationId="{00000000-0000-0000-0000-000000000000}"/>
          </ac:spMkLst>
        </pc:spChg>
        <pc:spChg chg="mod">
          <ac:chgData name="Adam Kowalik" userId="dc241c273705c912" providerId="LiveId" clId="{CFA3A0C7-2BAC-4D10-8C62-2B7F33A9AECB}" dt="2026-07-05T10:03:52.799" v="462" actId="20577"/>
          <ac:spMkLst>
            <pc:docMk/>
            <pc:sldMk cId="0" sldId="265"/>
            <ac:spMk id="9" creationId="{00000000-0000-0000-0000-000000000000}"/>
          </ac:spMkLst>
        </pc:spChg>
        <pc:spChg chg="mod">
          <ac:chgData name="Adam Kowalik" userId="dc241c273705c912" providerId="LiveId" clId="{CFA3A0C7-2BAC-4D10-8C62-2B7F33A9AECB}" dt="2026-07-05T09:22:33.797" v="143" actId="20577"/>
          <ac:spMkLst>
            <pc:docMk/>
            <pc:sldMk cId="0" sldId="265"/>
            <ac:spMk id="22" creationId="{00000000-0000-0000-0000-000000000000}"/>
          </ac:spMkLst>
        </pc:spChg>
        <pc:spChg chg="mod">
          <ac:chgData name="Adam Kowalik" userId="dc241c273705c912" providerId="LiveId" clId="{CFA3A0C7-2BAC-4D10-8C62-2B7F33A9AECB}" dt="2026-07-05T09:22:45.791" v="147" actId="20577"/>
          <ac:spMkLst>
            <pc:docMk/>
            <pc:sldMk cId="0" sldId="265"/>
            <ac:spMk id="25" creationId="{00000000-0000-0000-0000-000000000000}"/>
          </ac:spMkLst>
        </pc:spChg>
        <pc:spChg chg="mod">
          <ac:chgData name="Adam Kowalik" userId="dc241c273705c912" providerId="LiveId" clId="{CFA3A0C7-2BAC-4D10-8C62-2B7F33A9AECB}" dt="2026-07-05T09:22:39.956" v="145" actId="20577"/>
          <ac:spMkLst>
            <pc:docMk/>
            <pc:sldMk cId="0" sldId="265"/>
            <ac:spMk id="28" creationId="{00000000-0000-0000-0000-000000000000}"/>
          </ac:spMkLst>
        </pc:spChg>
        <pc:spChg chg="mod">
          <ac:chgData name="Adam Kowalik" userId="dc241c273705c912" providerId="LiveId" clId="{CFA3A0C7-2BAC-4D10-8C62-2B7F33A9AECB}" dt="2026-07-05T10:44:42.775" v="513" actId="20577"/>
          <ac:spMkLst>
            <pc:docMk/>
            <pc:sldMk cId="0" sldId="265"/>
            <ac:spMk id="31" creationId="{00000000-0000-0000-0000-000000000000}"/>
          </ac:spMkLst>
        </pc:spChg>
        <pc:spChg chg="mod">
          <ac:chgData name="Adam Kowalik" userId="dc241c273705c912" providerId="LiveId" clId="{CFA3A0C7-2BAC-4D10-8C62-2B7F33A9AECB}" dt="2026-07-05T09:22:58.324" v="150" actId="1076"/>
          <ac:spMkLst>
            <pc:docMk/>
            <pc:sldMk cId="0" sldId="265"/>
            <ac:spMk id="32" creationId="{00000000-0000-0000-0000-000000000000}"/>
          </ac:spMkLst>
        </pc:spChg>
      </pc:sldChg>
      <pc:sldChg chg="modSp mod">
        <pc:chgData name="Adam Kowalik" userId="dc241c273705c912" providerId="LiveId" clId="{CFA3A0C7-2BAC-4D10-8C62-2B7F33A9AECB}" dt="2026-07-05T11:15:33.980" v="529" actId="1076"/>
        <pc:sldMkLst>
          <pc:docMk/>
          <pc:sldMk cId="0" sldId="266"/>
        </pc:sldMkLst>
        <pc:spChg chg="mod">
          <ac:chgData name="Adam Kowalik" userId="dc241c273705c912" providerId="LiveId" clId="{CFA3A0C7-2BAC-4D10-8C62-2B7F33A9AECB}" dt="2026-07-05T11:15:30.032" v="528" actId="20577"/>
          <ac:spMkLst>
            <pc:docMk/>
            <pc:sldMk cId="0" sldId="266"/>
            <ac:spMk id="7" creationId="{00000000-0000-0000-0000-000000000000}"/>
          </ac:spMkLst>
        </pc:spChg>
        <pc:spChg chg="mod">
          <ac:chgData name="Adam Kowalik" userId="dc241c273705c912" providerId="LiveId" clId="{CFA3A0C7-2BAC-4D10-8C62-2B7F33A9AECB}" dt="2026-07-05T11:15:33.980" v="529" actId="1076"/>
          <ac:spMkLst>
            <pc:docMk/>
            <pc:sldMk cId="0" sldId="266"/>
            <ac:spMk id="21" creationId="{00000000-0000-0000-0000-000000000000}"/>
          </ac:spMkLst>
        </pc:spChg>
        <pc:spChg chg="mod">
          <ac:chgData name="Adam Kowalik" userId="dc241c273705c912" providerId="LiveId" clId="{CFA3A0C7-2BAC-4D10-8C62-2B7F33A9AECB}" dt="2026-07-05T10:49:52.781" v="524" actId="20577"/>
          <ac:spMkLst>
            <pc:docMk/>
            <pc:sldMk cId="0" sldId="266"/>
            <ac:spMk id="23" creationId="{00000000-0000-0000-0000-000000000000}"/>
          </ac:spMkLst>
        </pc:spChg>
        <pc:spChg chg="mod">
          <ac:chgData name="Adam Kowalik" userId="dc241c273705c912" providerId="LiveId" clId="{CFA3A0C7-2BAC-4D10-8C62-2B7F33A9AECB}" dt="2026-07-05T09:23:19.698" v="152" actId="1076"/>
          <ac:spMkLst>
            <pc:docMk/>
            <pc:sldMk cId="0" sldId="266"/>
            <ac:spMk id="36" creationId="{00000000-0000-0000-0000-000000000000}"/>
          </ac:spMkLst>
        </pc:spChg>
      </pc:sldChg>
      <pc:sldChg chg="modSp mod modNotesTx">
        <pc:chgData name="Adam Kowalik" userId="dc241c273705c912" providerId="LiveId" clId="{CFA3A0C7-2BAC-4D10-8C62-2B7F33A9AECB}" dt="2026-07-12T10:11:07.290" v="600" actId="20577"/>
        <pc:sldMkLst>
          <pc:docMk/>
          <pc:sldMk cId="0" sldId="268"/>
        </pc:sldMkLst>
        <pc:spChg chg="mod">
          <ac:chgData name="Adam Kowalik" userId="dc241c273705c912" providerId="LiveId" clId="{CFA3A0C7-2BAC-4D10-8C62-2B7F33A9AECB}" dt="2026-07-05T09:29:30.931" v="433" actId="20577"/>
          <ac:spMkLst>
            <pc:docMk/>
            <pc:sldMk cId="0" sldId="268"/>
            <ac:spMk id="10" creationId="{00000000-0000-0000-0000-000000000000}"/>
          </ac:spMkLst>
        </pc:spChg>
        <pc:spChg chg="mod">
          <ac:chgData name="Adam Kowalik" userId="dc241c273705c912" providerId="LiveId" clId="{CFA3A0C7-2BAC-4D10-8C62-2B7F33A9AECB}" dt="2026-07-12T08:17:27.660" v="560" actId="20577"/>
          <ac:spMkLst>
            <pc:docMk/>
            <pc:sldMk cId="0" sldId="268"/>
            <ac:spMk id="14" creationId="{00000000-0000-0000-0000-000000000000}"/>
          </ac:spMkLst>
        </pc:spChg>
        <pc:spChg chg="mod">
          <ac:chgData name="Adam Kowalik" userId="dc241c273705c912" providerId="LiveId" clId="{CFA3A0C7-2BAC-4D10-8C62-2B7F33A9AECB}" dt="2026-07-12T08:17:47.056" v="565" actId="1076"/>
          <ac:spMkLst>
            <pc:docMk/>
            <pc:sldMk cId="0" sldId="268"/>
            <ac:spMk id="17" creationId="{00000000-0000-0000-0000-000000000000}"/>
          </ac:spMkLst>
        </pc:spChg>
        <pc:spChg chg="mod">
          <ac:chgData name="Adam Kowalik" userId="dc241c273705c912" providerId="LiveId" clId="{CFA3A0C7-2BAC-4D10-8C62-2B7F33A9AECB}" dt="2026-07-12T08:18:10.357" v="569" actId="20577"/>
          <ac:spMkLst>
            <pc:docMk/>
            <pc:sldMk cId="0" sldId="268"/>
            <ac:spMk id="18" creationId="{00000000-0000-0000-0000-000000000000}"/>
          </ac:spMkLst>
        </pc:spChg>
        <pc:spChg chg="mod">
          <ac:chgData name="Adam Kowalik" userId="dc241c273705c912" providerId="LiveId" clId="{CFA3A0C7-2BAC-4D10-8C62-2B7F33A9AECB}" dt="2026-07-12T08:19:29.306" v="575" actId="1076"/>
          <ac:spMkLst>
            <pc:docMk/>
            <pc:sldMk cId="0" sldId="268"/>
            <ac:spMk id="21" creationId="{00000000-0000-0000-0000-000000000000}"/>
          </ac:spMkLst>
        </pc:spChg>
        <pc:spChg chg="mod">
          <ac:chgData name="Adam Kowalik" userId="dc241c273705c912" providerId="LiveId" clId="{CFA3A0C7-2BAC-4D10-8C62-2B7F33A9AECB}" dt="2026-07-05T09:26:24.489" v="172" actId="20577"/>
          <ac:spMkLst>
            <pc:docMk/>
            <pc:sldMk cId="0" sldId="268"/>
            <ac:spMk id="22" creationId="{00000000-0000-0000-0000-000000000000}"/>
          </ac:spMkLst>
        </pc:spChg>
      </pc:sldChg>
      <pc:sldChg chg="delSp modSp mod modNotesTx">
        <pc:chgData name="Adam Kowalik" userId="dc241c273705c912" providerId="LiveId" clId="{CFA3A0C7-2BAC-4D10-8C62-2B7F33A9AECB}" dt="2026-07-05T09:28:41.845" v="431" actId="20577"/>
        <pc:sldMkLst>
          <pc:docMk/>
          <pc:sldMk cId="0" sldId="269"/>
        </pc:sldMkLst>
        <pc:spChg chg="mod">
          <ac:chgData name="Adam Kowalik" userId="dc241c273705c912" providerId="LiveId" clId="{CFA3A0C7-2BAC-4D10-8C62-2B7F33A9AECB}" dt="2026-07-05T09:28:20.043" v="186" actId="20577"/>
          <ac:spMkLst>
            <pc:docMk/>
            <pc:sldMk cId="0" sldId="269"/>
            <ac:spMk id="15" creationId="{00000000-0000-0000-0000-000000000000}"/>
          </ac:spMkLst>
        </pc:spChg>
        <pc:picChg chg="mod">
          <ac:chgData name="Adam Kowalik" userId="dc241c273705c912" providerId="LiveId" clId="{CFA3A0C7-2BAC-4D10-8C62-2B7F33A9AECB}" dt="2026-07-05T09:26:50.489" v="173" actId="1076"/>
          <ac:picMkLst>
            <pc:docMk/>
            <pc:sldMk cId="0" sldId="269"/>
            <ac:picMk id="4" creationId="{00000000-0000-0000-0000-000000000000}"/>
          </ac:picMkLst>
        </pc:picChg>
      </pc:sldChg>
      <pc:sldChg chg="modSp add mod modNotesTx">
        <pc:chgData name="Adam Kowalik" userId="dc241c273705c912" providerId="LiveId" clId="{CFA3A0C7-2BAC-4D10-8C62-2B7F33A9AECB}" dt="2026-07-05T10:47:31.548" v="522" actId="20577"/>
        <pc:sldMkLst>
          <pc:docMk/>
          <pc:sldMk cId="3229496276" sldId="272"/>
        </pc:sldMkLst>
        <pc:picChg chg="mod">
          <ac:chgData name="Adam Kowalik" userId="dc241c273705c912" providerId="LiveId" clId="{CFA3A0C7-2BAC-4D10-8C62-2B7F33A9AECB}" dt="2026-07-05T10:46:25.103" v="514" actId="1076"/>
          <ac:picMkLst>
            <pc:docMk/>
            <pc:sldMk cId="3229496276" sldId="272"/>
            <ac:picMk id="4" creationId="{00000000-0000-0000-0000-000000000000}"/>
          </ac:picMkLst>
        </pc:picChg>
      </pc:sldChg>
      <pc:sldChg chg="modSp add mod">
        <pc:chgData name="Adam Kowalik" userId="dc241c273705c912" providerId="LiveId" clId="{CFA3A0C7-2BAC-4D10-8C62-2B7F33A9AECB}" dt="2026-07-12T10:06:11.749" v="599" actId="1076"/>
        <pc:sldMkLst>
          <pc:docMk/>
          <pc:sldMk cId="3271417390" sldId="273"/>
        </pc:sldMkLst>
        <pc:spChg chg="mod">
          <ac:chgData name="Adam Kowalik" userId="dc241c273705c912" providerId="LiveId" clId="{CFA3A0C7-2BAC-4D10-8C62-2B7F33A9AECB}" dt="2026-07-12T10:06:02.699" v="597" actId="14100"/>
          <ac:spMkLst>
            <pc:docMk/>
            <pc:sldMk cId="3271417390" sldId="273"/>
            <ac:spMk id="10" creationId="{00000000-0000-0000-0000-000000000000}"/>
          </ac:spMkLst>
        </pc:spChg>
        <pc:picChg chg="mod">
          <ac:chgData name="Adam Kowalik" userId="dc241c273705c912" providerId="LiveId" clId="{CFA3A0C7-2BAC-4D10-8C62-2B7F33A9AECB}" dt="2026-07-12T10:06:11.749" v="599" actId="1076"/>
          <ac:picMkLst>
            <pc:docMk/>
            <pc:sldMk cId="3271417390" sldId="273"/>
            <ac:picMk id="8"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0365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My name is Adam and I work at EnduraMaxx Ltd in Peterborough as a Production Operative and Team Leader Assistant. I have been with the company for over 10 years so I know it really well from the inside.
Today I am going to present a recruitment and selection strategy for EnduraMaxx as the company goes through a significant period of change.
I will be covering the key steps in recruitment, three types of interviews we should use, the best questioning techniques, and I will compare face-to-face interviews with virtual ones.
Let's get started.</a:t>
            </a:r>
          </a:p>
        </p:txBody>
      </p:sp>
      <p:sp>
        <p:nvSpPr>
          <p:cNvPr id="4" name="Slide Number Placeholder 3"/>
          <p:cNvSpPr>
            <a:spLocks noGrp="1"/>
          </p:cNvSpPr>
          <p:nvPr>
            <p:ph type="sldNum" sz="quarter" idx="10"/>
          </p:nvPr>
        </p:nvSpPr>
        <p:spPr/>
        <p:txBody>
          <a:bodyPr/>
          <a:lstStyle/>
          <a:p>
            <a:fld id="{CE5E9CC1-C706-0F49-92D6-E571CC5EEA8F}"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gives you a quick overview of what we will be covering today.
We will start with some background on EnduraMaxx and why recruitment matters so much right now. Then we will work through the process step by step - how we find people, how we interview them, how we question them, and how we compare interview formats.
I have split it into 12 sections and I will keep each one focused and clear.</a:t>
            </a:r>
          </a:p>
        </p:txBody>
      </p:sp>
      <p:sp>
        <p:nvSpPr>
          <p:cNvPr id="4" name="Slide Number Placeholder 3"/>
          <p:cNvSpPr>
            <a:spLocks noGrp="1"/>
          </p:cNvSpPr>
          <p:nvPr>
            <p:ph type="sldNum" sz="quarter" idx="10"/>
          </p:nvPr>
        </p:nvSpPr>
        <p:spPr/>
        <p:txBody>
          <a:bodyPr/>
          <a:lstStyle/>
          <a:p>
            <a:fld id="{CE5E9CC1-C706-0F49-92D6-E571CC5EEA8F}"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a bit of background on EnduraMaxx for anyone who is not familiar with the company.
We are the UK's leading manufacturer of rotationally moulded tanks and liquid storage containers, based in Baston near Peterborough. Our tanks serve waste water, clean water and chemical applications - all manufactured in Britain.
At the moment, the company is going through four major areas of change.
The first is process digitalisation. We are rolling out a system called MaintainX for logging faults on the shop floor, and we are capturing machine data through the SRM system.
Second, the structure of Team Leader roles is changing. They are being asked to step up, take more ownership, and lead their shifts more proactively.
Third, we are expanding into new large-capacity tank product lines, which means we need people with the right skills to help deliver them.
And fourth, there is a cultural shift happening. We want to move away from reactive firefighting and build a genuine culture of continuous improvement across the whole site.
All of this transformation means that getting the right people into the right roles is absolutely critical for EnduraMaxx right now. Armstrong (2020) and CIPD (2023) both support this view.</a:t>
            </a:r>
          </a:p>
        </p:txBody>
      </p:sp>
      <p:sp>
        <p:nvSpPr>
          <p:cNvPr id="4" name="Slide Number Placeholder 3"/>
          <p:cNvSpPr>
            <a:spLocks noGrp="1"/>
          </p:cNvSpPr>
          <p:nvPr>
            <p:ph type="sldNum" sz="quarter" idx="10"/>
          </p:nvPr>
        </p:nvSpPr>
        <p:spPr/>
        <p:txBody>
          <a:bodyPr/>
          <a:lstStyle/>
          <a:p>
            <a:fld id="{CE5E9CC1-C706-0F49-92D6-E571CC5EEA8F}"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can even think about interviewing anyone, we need to make sure we have got the foundations right. There are four key steps in the recruitment process.
The first is job analysis. This is where we figure out exactly what the role involves - what tasks need doing, what knowledge and skills are required, and crucially, how this role connects to what EnduraMaxx is trying to achieve. Bratton and Gold (2017) describe this as the foundation of the whole process.
Once that is done, we write the job description. This is the formal document that sets out the role title, the key responsibilities, who the person reports to, and what good performance looks like.
Then we create the person specification. This is where we separate the must-haves from the nice-to-haves - qualifications, experience, skills and behaviours. That distinction matters - it is what we actually use to sift applications.
And finally, we choose where to advertise. For EnduraMaxx, that is a mix of LinkedIn, Indeed, specialist manufacturing job boards, and our own internal notice boards. I would always recommend looking internally first.
Reference: Bratton and Gold (2017); Armstrong (2020)</a:t>
            </a:r>
          </a:p>
        </p:txBody>
      </p:sp>
      <p:sp>
        <p:nvSpPr>
          <p:cNvPr id="4" name="Slide Number Placeholder 3"/>
          <p:cNvSpPr>
            <a:spLocks noGrp="1"/>
          </p:cNvSpPr>
          <p:nvPr>
            <p:ph type="sldNum" sz="quarter" idx="10"/>
          </p:nvPr>
        </p:nvSpPr>
        <p:spPr/>
        <p:txBody>
          <a:bodyPr/>
          <a:lstStyle/>
          <a:p>
            <a:fld id="{CE5E9CC1-C706-0F49-92D6-E571CC5EEA8F}"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type of interview I would recommend for EnduraMaxx is the structured interview.
What this means in practice is that every candidate gets asked exactly the same questions, in exactly the same order, and their answers are scored against exactly the same set of criteria. There is no going off-script.
This makes the whole process fair and consistent. You are genuinely comparing apples with apples.
Schmidt and Hunter (1998) found that structured interviews have a predictive validity of 0.51 - which means they are actually quite a good predictor of how well someone will perform in the job.
For EnduraMaxx, I would use structured interviews for the more senior transformation roles like Change Manager, Operations Manager and Production Team Leader. These are high-stakes appointments.
They are also legally very solid. Because everything is documented and consistent across all candidates, structured interviews are much easier to defend if anyone ever questions the process - which is important under the Equality Act 2010.
If you are asked about validity - 0.51 means it works better than most selection methods. Keep it simple.
Reference: Schmidt and Hunter (1998); Torrington et al. (2020); CIPD (2023)</a:t>
            </a:r>
          </a:p>
        </p:txBody>
      </p:sp>
      <p:sp>
        <p:nvSpPr>
          <p:cNvPr id="4" name="Slide Number Placeholder 3"/>
          <p:cNvSpPr>
            <a:spLocks noGrp="1"/>
          </p:cNvSpPr>
          <p:nvPr>
            <p:ph type="sldNum" sz="quarter" idx="10"/>
          </p:nvPr>
        </p:nvSpPr>
        <p:spPr/>
        <p:txBody>
          <a:bodyPr/>
          <a:lstStyle/>
          <a:p>
            <a:fld id="{CE5E9CC1-C706-0F49-92D6-E571CC5EEA8F}"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 type of interview is competency-based - and for the roles we are recruiting at EnduraMaxx right now, this might be the most useful one.
The basic idea is straightforward. Instead of asking candidates what they would do in a situation, you ask them what they have actually done. It is based on the idea, backed up by Whiddett and Hollyforde (2003), that how someone has behaved in the past is one of the best predictors of how they will behave in the future.
A really helpful structure for this is the STAR framework. S stands for Situation - set the context. T is Task - what were you responsible for? A is Action - what did you specifically do? And R is Result - what happened? Can you put a number on it?
For EnduraMaxx, a question like "Tell me about a time you managed resistance to change in your team" would work brilliantly for a Change Manager or Operations Manager role.
Bratton and Gold (2017) point out that when you build your competency framework around the organisation's strategy, you are screening for exactly the behaviours that will drive that strategy forward.
Reference: Whiddett and Hollyforde (2003); Bratton and Gold (2017)</a:t>
            </a:r>
          </a:p>
        </p:txBody>
      </p:sp>
      <p:sp>
        <p:nvSpPr>
          <p:cNvPr id="4" name="Slide Number Placeholder 3"/>
          <p:cNvSpPr>
            <a:spLocks noGrp="1"/>
          </p:cNvSpPr>
          <p:nvPr>
            <p:ph type="sldNum" sz="quarter" idx="10"/>
          </p:nvPr>
        </p:nvSpPr>
        <p:spPr/>
        <p:txBody>
          <a:bodyPr/>
          <a:lstStyle/>
          <a:p>
            <a:fld id="{CE5E9CC1-C706-0F49-92D6-E571CC5EEA8F}"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interview type is the panel interview - where two or more people interview the candidate at the same time.
For EnduraMaxx, I would suggest a panel of three: the HR Officer, the Production Manager, and whoever is leading on the digital transformation side. Each person on that panel is looking for slightly different qualities, and together you get a much richer picture.
CIPD (2023) makes a really important point - having multiple people involved significantly reduces the risk of any one interviewer's personal preferences dominating the outcome.
It is also more efficient. One well-run panel session can replace what might otherwise be two or three separate interviews over several weeks.
One really practical tip - make sure the panel debrief happens straight after the interview, while everyone's impressions are still fresh. Torrington et al. (2020) specifically mention this. Do not leave it until the next day.
Reference: CIPD (2023); Torrington et al. (2020)</a:t>
            </a:r>
          </a:p>
        </p:txBody>
      </p:sp>
      <p:sp>
        <p:nvSpPr>
          <p:cNvPr id="4" name="Slide Number Placeholder 3"/>
          <p:cNvSpPr>
            <a:spLocks noGrp="1"/>
          </p:cNvSpPr>
          <p:nvPr>
            <p:ph type="sldNum" sz="quarter" idx="10"/>
          </p:nvPr>
        </p:nvSpPr>
        <p:spPr/>
        <p:txBody>
          <a:bodyPr/>
          <a:lstStyle/>
          <a:p>
            <a:fld id="{CE5E9CC1-C706-0F49-92D6-E571CC5EEA8F}"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type of interview you use is important - but so is the specific questioning technique you apply inside that interview. I want to cover five techniques that I would recommend for EnduraMaxx.
First - behavioural questions. These are the "tell me about a time when" questions. They ask candidates to draw on real past experience. According to Whiddett and Hollyforde (2003), past behaviour is one of the strongest predictors we have of future performance.
Second - situational questions. These give candidates a realistic workplace scenario and ask what they would do. They are particularly useful when you are interviewing someone who might not have direct previous experience. Dipboye (2017) supports these for exactly that reason.
Third - competency-based questions. Every question should map directly onto the competencies in the person specification. CIPD (2023) strongly backs this approach.
Fourth - probing questions. These are follow-up questions that dig beneath the surface. Things like "What exactly was your personal role in that?" They help you find out what actually happened versus what sounds impressive.
Fifth - Socratic questions. These challenge candidates to examine their own thinking. Elder and Paul (2010) developed this approach to encourage critical reflection.
My recommendation: use behavioural and situational questions as the core, and then use probing questions to follow up on anything that sounds vague.
Do not try to name all five at once - walk through the table row by row. The audience can read it. You are adding the "why".
Reference: Whiddett and Hollyforde (2003); Dipboye (2017); CIPD (2023); Elder and Paul (2010)</a:t>
            </a:r>
          </a:p>
        </p:txBody>
      </p:sp>
      <p:sp>
        <p:nvSpPr>
          <p:cNvPr id="4" name="Slide Number Placeholder 3"/>
          <p:cNvSpPr>
            <a:spLocks noGrp="1"/>
          </p:cNvSpPr>
          <p:nvPr>
            <p:ph type="sldNum" sz="quarter" idx="10"/>
          </p:nvPr>
        </p:nvSpPr>
        <p:spPr/>
        <p:txBody>
          <a:bodyPr/>
          <a:lstStyle/>
          <a:p>
            <a:fld id="{CE5E9CC1-C706-0F49-92D6-E571CC5EEA8F}" type="slidenum">
              <a:rPr lang="en-US"/>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compares face-to-face interviews with virtual ones across six areas. I think it is worth being honest about the pros and cons of both.
Starting with candidate observation. In a face-to-face interview you get the full picture - body language, how someone carries themselves, how they interact with the room. Online, you are limited to what the camera shows, which is usually from the shoulders up. Lievens and De Soete (2012) acknowledge this as a genuine limitation of virtual interviews.
On accessibility, virtual wins clearly. Face-to-face can disadvantage candidates who live far away. Virtual interviews open things up nationally - and for specialist skills that might not exist locally, that really matters.
On cost, virtual is considerably cheaper. No travel expenses, no room hire, no refreshments.
Scheduling is also much easier and faster online.
The main risk with virtual is technology. Connections drop, software updates at the wrong moment.
And on the legal side - if we are recording any part of a virtual interview, we need explicit consent from the candidate beforehand. That is a GDPR requirement under the ICO (2021).
Reference: Lievens and De Soete (2012); CIPD (2023); ICO (2021)</a:t>
            </a:r>
          </a:p>
        </p:txBody>
      </p:sp>
      <p:sp>
        <p:nvSpPr>
          <p:cNvPr id="4" name="Slide Number Placeholder 3"/>
          <p:cNvSpPr>
            <a:spLocks noGrp="1"/>
          </p:cNvSpPr>
          <p:nvPr>
            <p:ph type="sldNum" sz="quarter" idx="10"/>
          </p:nvPr>
        </p:nvSpPr>
        <p:spPr/>
        <p:txBody>
          <a:bodyPr/>
          <a:lstStyle/>
          <a:p>
            <a:fld id="{CE5E9CC1-C706-0F49-92D6-E571CC5EEA8F}" type="slidenum">
              <a:rPr lang="en-US"/>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everything we have looked at, my recommendation for EnduraMaxx is a three-stage hybrid model.
Stage one is a short virtual screening - about 15 to 20 minutes, just with HR. The purpose here is simply to check basic eligibility and genuine interest. We might receive 20 or 30 applications for one role, so this stage helps us narrow things down quickly and cheaply.
Stage two is a more in-depth virtual interview where the line manager also joins. This is where we run through the competency-based questions. Candidates at this stage have already been screened, so we are using everyone's time much more effectively.
Stage three is the face-to-face panel interview - the full structured assessment, with HR, the Production Manager and the Digital Lead all present. This is where the final decision gets made.
The benefits are clear - we reach more candidates, we spend our budget more wisely, we get a thorough final assessment, and we stay legally compliant throughout.
CIPD (2023) specifically recommends virtual for early sifting and face-to-face for final selection - which is exactly what this model delivers.
Reference: CIPD (2023); Lievens and De Soete (2012); ICO (2021)</a:t>
            </a:r>
          </a:p>
        </p:txBody>
      </p:sp>
      <p:sp>
        <p:nvSpPr>
          <p:cNvPr id="4" name="Slide Number Placeholder 3"/>
          <p:cNvSpPr>
            <a:spLocks noGrp="1"/>
          </p:cNvSpPr>
          <p:nvPr>
            <p:ph type="sldNum" sz="quarter" idx="10"/>
          </p:nvPr>
        </p:nvSpPr>
        <p:spPr/>
        <p:txBody>
          <a:bodyPr/>
          <a:lstStyle/>
          <a:p>
            <a:fld id="{CE5E9CC1-C706-0F49-92D6-E571CC5EEA8F}" type="slidenum">
              <a:rPr lang="en-US"/>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Equal opportunities is not just a legal requirement - it is also genuinely important for the quality of the people we hire and the culture we are building at EnduraMaxx.
Under the Equality Act 2010, we are legally required to make sure our recruitment process does not discriminate against anyone on the basis of protected characteristics - things like age, gender, race, disability or religion.
So what does this look like in practice?
Blind shortlisting - remove names, ages and personal details from CVs before anyone scores them. Research consistently shows this reduces unconscious bias.
Diverse panels - the people doing the interviewing should not all look the same or come from the same background.
Consistent scoring - every candidate scored the same way, against the same criteria. No exceptions.
Reasonable adjustments - if someone has a disability and needs extra time or a different interview format, that is not optional - it is the law.
Document everything - if any decision is ever challenged, you need to be able to show your working.
And finally, unconscious bias training for every interviewer. ACAS (2022) specifically recommends this.
CIPD (2023) also points out that fairer recruitment processes lead to better employee engagement and lower turnover.
Reference: Equality Act 2010; ACAS (2022); CIPD (2023)</a:t>
            </a:r>
          </a:p>
        </p:txBody>
      </p:sp>
      <p:sp>
        <p:nvSpPr>
          <p:cNvPr id="4" name="Slide Number Placeholder 3"/>
          <p:cNvSpPr>
            <a:spLocks noGrp="1"/>
          </p:cNvSpPr>
          <p:nvPr>
            <p:ph type="sldNum" sz="quarter" idx="10"/>
          </p:nvPr>
        </p:nvSpPr>
        <p:spPr/>
        <p:txBody>
          <a:bodyPr/>
          <a:lstStyle/>
          <a:p>
            <a:fld id="{CE5E9CC1-C706-0F49-92D6-E571CC5EEA8F}" type="slidenum">
              <a:rPr lang="en-US"/>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to bring everything together - here are my five key recommendations for EnduraMaxx.
First - do not rely on just one interview type. Use structured, competency-based and panel interviews together. They complement each other.
Second - use the three-stage hybrid model. Virtual for the early stages because it is efficient and cost-effective. Face-to-face for the final panel because for roles as important as these, that in-person assessment really does matter.
Third - mix your questioning techniques. Behavioural and situational questions as the foundation, probing questions to dig deeper, and Socratic questions for the more senior roles.
Fourth - equal opportunities must run through every single stage of the process, from the moment we write the job description to the moment we make the final offer.
Fifth - link recruitment to the wider workforce strategy. Plan ahead, develop from within first, use the Apprenticeship Levy, and make sure onboarding is properly resourced.
If we get this right, we are not just filling vacancies. We are building the team that will drive EnduraMaxx's transformation forward.
</a:t>
            </a:r>
          </a:p>
        </p:txBody>
      </p:sp>
      <p:sp>
        <p:nvSpPr>
          <p:cNvPr id="4" name="Slide Number Placeholder 3"/>
          <p:cNvSpPr>
            <a:spLocks noGrp="1"/>
          </p:cNvSpPr>
          <p:nvPr>
            <p:ph type="sldNum" sz="quarter" idx="10"/>
          </p:nvPr>
        </p:nvSpPr>
        <p:spPr/>
        <p:txBody>
          <a:bodyPr/>
          <a:lstStyle/>
          <a:p>
            <a:fld id="{CE5E9CC1-C706-0F49-92D6-E571CC5EEA8F}" type="slidenum">
              <a:rPr lang="en-US"/>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E5E9CC1-C706-0F49-92D6-E571CC5EEA8F}" type="slidenum">
              <a:rPr lang="en-US"/>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
          </a:xfrm>
          <a:prstGeom prst="rect">
            <a:avLst/>
          </a:prstGeom>
          <a:solidFill>
            <a:srgbClr val="C81E1E"/>
          </a:solidFill>
          <a:ln w="12700">
            <a:solidFill>
              <a:srgbClr val="C81E1E"/>
            </a:solidFill>
            <a:prstDash val="solid"/>
          </a:ln>
        </p:spPr>
        <p:txBody>
          <a:bodyPr/>
          <a:lstStyle/>
          <a:p>
            <a:endParaRPr lang="en-GB"/>
          </a:p>
        </p:txBody>
      </p:sp>
      <p:pic>
        <p:nvPicPr>
          <p:cNvPr id="3" name="Image 0" descr="preencoded.png"/>
          <p:cNvPicPr>
            <a:picLocks noChangeAspect="1"/>
          </p:cNvPicPr>
          <p:nvPr/>
        </p:nvPicPr>
        <p:blipFill>
          <a:blip r:embed="rId3"/>
          <a:stretch>
            <a:fillRect/>
          </a:stretch>
        </p:blipFill>
        <p:spPr>
          <a:xfrm>
            <a:off x="457200" y="365760"/>
            <a:ext cx="3291840" cy="1408176"/>
          </a:xfrm>
          <a:prstGeom prst="rect">
            <a:avLst/>
          </a:prstGeom>
        </p:spPr>
      </p:pic>
      <p:pic>
        <p:nvPicPr>
          <p:cNvPr id="4" name="Image 1" descr="preencoded.png"/>
          <p:cNvPicPr>
            <a:picLocks noChangeAspect="1"/>
          </p:cNvPicPr>
          <p:nvPr/>
        </p:nvPicPr>
        <p:blipFill>
          <a:blip r:embed="rId4"/>
          <a:srcRect l="11000" t="12000" r="1500" b="500"/>
          <a:stretch>
            <a:fillRect/>
          </a:stretch>
        </p:blipFill>
        <p:spPr>
          <a:xfrm>
            <a:off x="6185795" y="533400"/>
            <a:ext cx="2743200" cy="2959100"/>
          </a:xfrm>
          <a:prstGeom prst="rect">
            <a:avLst/>
          </a:prstGeom>
        </p:spPr>
      </p:pic>
      <p:sp>
        <p:nvSpPr>
          <p:cNvPr id="5" name="Shape 1"/>
          <p:cNvSpPr/>
          <p:nvPr/>
        </p:nvSpPr>
        <p:spPr>
          <a:xfrm>
            <a:off x="457200" y="1874520"/>
            <a:ext cx="5669280" cy="36576"/>
          </a:xfrm>
          <a:prstGeom prst="rect">
            <a:avLst/>
          </a:prstGeom>
          <a:solidFill>
            <a:srgbClr val="C81E1E"/>
          </a:solidFill>
          <a:ln w="12700">
            <a:solidFill>
              <a:srgbClr val="C81E1E"/>
            </a:solidFill>
            <a:prstDash val="solid"/>
          </a:ln>
        </p:spPr>
        <p:txBody>
          <a:bodyPr/>
          <a:lstStyle/>
          <a:p>
            <a:endParaRPr lang="en-GB"/>
          </a:p>
        </p:txBody>
      </p:sp>
      <p:sp>
        <p:nvSpPr>
          <p:cNvPr id="6" name="Text 2"/>
          <p:cNvSpPr/>
          <p:nvPr/>
        </p:nvSpPr>
        <p:spPr>
          <a:xfrm>
            <a:off x="457200" y="1993392"/>
            <a:ext cx="5760720" cy="1463040"/>
          </a:xfrm>
          <a:prstGeom prst="rect">
            <a:avLst/>
          </a:prstGeom>
          <a:noFill/>
          <a:ln/>
        </p:spPr>
        <p:txBody>
          <a:bodyPr wrap="square" rtlCol="0" anchor="ctr"/>
          <a:lstStyle/>
          <a:p>
            <a:pPr marL="0" indent="0">
              <a:lnSpc>
                <a:spcPct val="120000"/>
              </a:lnSpc>
              <a:buNone/>
            </a:pPr>
            <a:r>
              <a:rPr lang="en-US" sz="2800" b="1" dirty="0">
                <a:solidFill>
                  <a:srgbClr val="222222"/>
                </a:solidFill>
                <a:latin typeface="Arial" pitchFamily="34" charset="0"/>
                <a:ea typeface="Arial" pitchFamily="34" charset="-122"/>
                <a:cs typeface="Arial" pitchFamily="34" charset="-120"/>
              </a:rPr>
              <a:t>Recruitment &amp; Selection</a:t>
            </a:r>
            <a:endParaRPr lang="en-US" sz="2800" dirty="0"/>
          </a:p>
          <a:p>
            <a:pPr marL="0" indent="0">
              <a:lnSpc>
                <a:spcPct val="120000"/>
              </a:lnSpc>
              <a:buNone/>
            </a:pPr>
            <a:r>
              <a:rPr lang="en-US" sz="2800" b="1" dirty="0">
                <a:solidFill>
                  <a:srgbClr val="222222"/>
                </a:solidFill>
                <a:latin typeface="Arial" pitchFamily="34" charset="0"/>
                <a:ea typeface="Arial" pitchFamily="34" charset="-122"/>
                <a:cs typeface="Arial" pitchFamily="34" charset="-120"/>
              </a:rPr>
              <a:t>During Organisational Transformation</a:t>
            </a:r>
            <a:endParaRPr lang="en-US" sz="2800" dirty="0"/>
          </a:p>
        </p:txBody>
      </p:sp>
      <p:sp>
        <p:nvSpPr>
          <p:cNvPr id="7" name="Text 3"/>
          <p:cNvSpPr/>
          <p:nvPr/>
        </p:nvSpPr>
        <p:spPr>
          <a:xfrm>
            <a:off x="457200" y="3520440"/>
            <a:ext cx="5760720" cy="365760"/>
          </a:xfrm>
          <a:prstGeom prst="rect">
            <a:avLst/>
          </a:prstGeom>
          <a:noFill/>
          <a:ln/>
        </p:spPr>
        <p:txBody>
          <a:bodyPr wrap="square" rtlCol="0" anchor="ctr"/>
          <a:lstStyle/>
          <a:p>
            <a:pPr marL="0" indent="0">
              <a:buNone/>
            </a:pPr>
            <a:r>
              <a:rPr lang="en-US" sz="1400" dirty="0">
                <a:solidFill>
                  <a:srgbClr val="666666"/>
                </a:solidFill>
                <a:latin typeface="Arial" pitchFamily="34" charset="0"/>
                <a:ea typeface="Arial" pitchFamily="34" charset="-122"/>
                <a:cs typeface="Arial" pitchFamily="34" charset="-120"/>
              </a:rPr>
              <a:t>A Strategic HR Presentation for Senior Management</a:t>
            </a:r>
            <a:endParaRPr lang="en-US" sz="1400" dirty="0"/>
          </a:p>
        </p:txBody>
      </p:sp>
      <p:sp>
        <p:nvSpPr>
          <p:cNvPr id="8" name="Shape 4"/>
          <p:cNvSpPr/>
          <p:nvPr/>
        </p:nvSpPr>
        <p:spPr>
          <a:xfrm>
            <a:off x="457200" y="3950208"/>
            <a:ext cx="5669280" cy="9144"/>
          </a:xfrm>
          <a:prstGeom prst="rect">
            <a:avLst/>
          </a:prstGeom>
          <a:solidFill>
            <a:srgbClr val="DDDDDD"/>
          </a:solidFill>
          <a:ln w="12700">
            <a:solidFill>
              <a:srgbClr val="DDDDDD"/>
            </a:solidFill>
            <a:prstDash val="solid"/>
          </a:ln>
        </p:spPr>
        <p:txBody>
          <a:bodyPr/>
          <a:lstStyle/>
          <a:p>
            <a:endParaRPr lang="en-GB"/>
          </a:p>
        </p:txBody>
      </p:sp>
      <p:sp>
        <p:nvSpPr>
          <p:cNvPr id="9" name="Text 5"/>
          <p:cNvSpPr/>
          <p:nvPr/>
        </p:nvSpPr>
        <p:spPr>
          <a:xfrm>
            <a:off x="457200" y="4041648"/>
            <a:ext cx="5760720" cy="914400"/>
          </a:xfrm>
          <a:prstGeom prst="rect">
            <a:avLst/>
          </a:prstGeom>
          <a:noFill/>
          <a:ln/>
        </p:spPr>
        <p:txBody>
          <a:bodyPr wrap="square" rtlCol="0" anchor="ctr"/>
          <a:lstStyle/>
          <a:p>
            <a:r>
              <a:rPr lang="en-US" sz="1100" dirty="0">
                <a:solidFill>
                  <a:srgbClr val="666666"/>
                </a:solidFill>
                <a:latin typeface="Arial" pitchFamily="34" charset="0"/>
                <a:ea typeface="Arial" pitchFamily="34" charset="-122"/>
                <a:cs typeface="Arial" pitchFamily="34" charset="-120"/>
              </a:rPr>
              <a:t>Module: LCLM5002 - Developing and Managing Individuals and Teams</a:t>
            </a:r>
          </a:p>
          <a:p>
            <a:pPr marL="0" indent="0">
              <a:buNone/>
            </a:pPr>
            <a:r>
              <a:rPr lang="en-US" sz="1100" dirty="0">
                <a:solidFill>
                  <a:srgbClr val="666666"/>
                </a:solidFill>
                <a:latin typeface="Arial" pitchFamily="34" charset="0"/>
                <a:ea typeface="Arial" pitchFamily="34" charset="-122"/>
                <a:cs typeface="Arial" pitchFamily="34" charset="-120"/>
              </a:rPr>
              <a:t>Prepared by: Adam Wojciech Kowalik </a:t>
            </a:r>
          </a:p>
          <a:p>
            <a:pPr marL="0" indent="0">
              <a:buNone/>
            </a:pPr>
            <a:r>
              <a:rPr lang="en-US" sz="1100" dirty="0">
                <a:solidFill>
                  <a:srgbClr val="666666"/>
                </a:solidFill>
                <a:latin typeface="Arial" pitchFamily="34" charset="0"/>
                <a:ea typeface="Arial" pitchFamily="34" charset="-122"/>
                <a:cs typeface="Arial" pitchFamily="34" charset="-120"/>
              </a:rPr>
              <a:t>Student ID: 2436788</a:t>
            </a:r>
            <a:endParaRPr lang="en-US" sz="1100" dirty="0"/>
          </a:p>
          <a:p>
            <a:pPr marL="0" indent="0">
              <a:buNone/>
            </a:pPr>
            <a:r>
              <a:rPr lang="en-US" sz="1100" dirty="0">
                <a:solidFill>
                  <a:srgbClr val="666666"/>
                </a:solidFill>
                <a:latin typeface="Arial" pitchFamily="34" charset="0"/>
                <a:ea typeface="Arial" pitchFamily="34" charset="-122"/>
                <a:cs typeface="Arial" pitchFamily="34" charset="-120"/>
              </a:rPr>
              <a:t>Lecturer: Amer Kareem</a:t>
            </a:r>
            <a:endParaRPr lang="en-US" sz="1100" dirty="0"/>
          </a:p>
        </p:txBody>
      </p:sp>
      <p:sp>
        <p:nvSpPr>
          <p:cNvPr id="10" name="TextBox 9">
            <a:extLst>
              <a:ext uri="{FF2B5EF4-FFF2-40B4-BE49-F238E27FC236}">
                <a16:creationId xmlns:a16="http://schemas.microsoft.com/office/drawing/2014/main" id="{C3E1BE9F-7E33-4B4D-80C4-DD15E9A2E794}"/>
              </a:ext>
            </a:extLst>
          </p:cNvPr>
          <p:cNvSpPr txBox="1"/>
          <p:nvPr/>
        </p:nvSpPr>
        <p:spPr>
          <a:xfrm>
            <a:off x="6453909" y="3576320"/>
            <a:ext cx="2743200" cy="254000"/>
          </a:xfrm>
          <a:prstGeom prst="rect">
            <a:avLst/>
          </a:prstGeom>
          <a:noFill/>
        </p:spPr>
        <p:txBody>
          <a:bodyPr vertOverflow="overflow" vert="horz" wrap="none" rtlCol="0" anchor="t">
            <a:noAutofit/>
          </a:bodyPr>
          <a:lstStyle/>
          <a:p>
            <a:pPr algn="l"/>
            <a:r>
              <a:rPr lang="fr-FR" sz="900" i="1" dirty="0">
                <a:solidFill>
                  <a:srgbClr val="666666"/>
                </a:solidFill>
                <a:latin typeface="Arial"/>
                <a:cs typeface="Arial"/>
              </a:rPr>
              <a:t>Image source: enduramaxx.co.uk</a:t>
            </a:r>
            <a:endParaRPr lang="en-GB" sz="900" i="1" dirty="0">
              <a:solidFill>
                <a:srgbClr val="666666"/>
              </a:solidFill>
              <a:latin typeface="Arial"/>
              <a:cs typeface="Arial"/>
            </a:endParaRPr>
          </a:p>
        </p:txBody>
      </p:sp>
      <p:sp>
        <p:nvSpPr>
          <p:cNvPr id="20" name="Cover"/>
          <p:cNvSpPr/>
          <p:nvPr/>
        </p:nvSpPr>
        <p:spPr>
          <a:xfrm>
            <a:off x="8280400" y="533400"/>
            <a:ext cx="609600" cy="330200"/>
          </a:xfrm>
          <a:prstGeom prst="rect">
            <a:avLst/>
          </a:prstGeom>
          <a:solidFill>
            <a:srgbClr val="FFFFFF"/>
          </a:solidFill>
          <a:ln>
            <a:noFill/>
          </a:ln>
        </p:spPr>
        <p:txBody>
          <a:bodyPr/>
          <a:lstStyle/>
          <a:p>
            <a:endParaRPr lang="en-US"/>
          </a:p>
        </p:txBody>
      </p:sp>
    </p:spTree>
    <p:extLst>
      <p:ext uri="{BB962C8B-B14F-4D97-AF65-F5344CB8AC3E}">
        <p14:creationId xmlns:p14="http://schemas.microsoft.com/office/powerpoint/2010/main" val="3229496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Table of Contents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1</a:t>
            </a:r>
            <a:endParaRPr lang="en-US" sz="900" dirty="0"/>
          </a:p>
        </p:txBody>
      </p:sp>
      <p:sp>
        <p:nvSpPr>
          <p:cNvPr id="6" name="Shape 3"/>
          <p:cNvSpPr/>
          <p:nvPr/>
        </p:nvSpPr>
        <p:spPr>
          <a:xfrm>
            <a:off x="365760" y="868680"/>
            <a:ext cx="4206240" cy="594360"/>
          </a:xfrm>
          <a:prstGeom prst="rect">
            <a:avLst/>
          </a:prstGeom>
          <a:solidFill>
            <a:srgbClr val="F0F0F0"/>
          </a:solidFill>
          <a:ln w="12700">
            <a:solidFill>
              <a:srgbClr val="DDDDDD"/>
            </a:solidFill>
            <a:prstDash val="solid"/>
          </a:ln>
        </p:spPr>
        <p:txBody>
          <a:bodyPr/>
          <a:lstStyle/>
          <a:p>
            <a:endParaRPr lang="en-GB"/>
          </a:p>
        </p:txBody>
      </p:sp>
      <p:sp>
        <p:nvSpPr>
          <p:cNvPr id="7" name="Shape 4"/>
          <p:cNvSpPr/>
          <p:nvPr/>
        </p:nvSpPr>
        <p:spPr>
          <a:xfrm>
            <a:off x="365760" y="868680"/>
            <a:ext cx="475488" cy="594360"/>
          </a:xfrm>
          <a:prstGeom prst="rect">
            <a:avLst/>
          </a:prstGeom>
          <a:solidFill>
            <a:srgbClr val="C81E1E"/>
          </a:solidFill>
          <a:ln w="12700">
            <a:solidFill>
              <a:srgbClr val="C81E1E"/>
            </a:solidFill>
            <a:prstDash val="solid"/>
          </a:ln>
        </p:spPr>
        <p:txBody>
          <a:bodyPr/>
          <a:lstStyle/>
          <a:p>
            <a:endParaRPr lang="en-GB"/>
          </a:p>
        </p:txBody>
      </p:sp>
      <p:sp>
        <p:nvSpPr>
          <p:cNvPr id="8" name="Text 5"/>
          <p:cNvSpPr/>
          <p:nvPr/>
        </p:nvSpPr>
        <p:spPr>
          <a:xfrm>
            <a:off x="365760" y="868680"/>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01</a:t>
            </a:r>
            <a:endParaRPr lang="en-US" sz="1100" dirty="0"/>
          </a:p>
        </p:txBody>
      </p:sp>
      <p:sp>
        <p:nvSpPr>
          <p:cNvPr id="9" name="Text 6"/>
          <p:cNvSpPr/>
          <p:nvPr/>
        </p:nvSpPr>
        <p:spPr>
          <a:xfrm>
            <a:off x="914400" y="868680"/>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Company Introduction &amp; Transformation Context</a:t>
            </a:r>
            <a:endParaRPr lang="en-US" sz="1100" dirty="0"/>
          </a:p>
        </p:txBody>
      </p:sp>
      <p:sp>
        <p:nvSpPr>
          <p:cNvPr id="10" name="Shape 7"/>
          <p:cNvSpPr/>
          <p:nvPr/>
        </p:nvSpPr>
        <p:spPr>
          <a:xfrm>
            <a:off x="365760" y="1572768"/>
            <a:ext cx="4206240" cy="594360"/>
          </a:xfrm>
          <a:prstGeom prst="rect">
            <a:avLst/>
          </a:prstGeom>
          <a:solidFill>
            <a:srgbClr val="FFFFFF"/>
          </a:solidFill>
          <a:ln w="12700">
            <a:solidFill>
              <a:srgbClr val="DDDDDD"/>
            </a:solidFill>
            <a:prstDash val="solid"/>
          </a:ln>
        </p:spPr>
        <p:txBody>
          <a:bodyPr/>
          <a:lstStyle/>
          <a:p>
            <a:endParaRPr lang="en-GB"/>
          </a:p>
        </p:txBody>
      </p:sp>
      <p:sp>
        <p:nvSpPr>
          <p:cNvPr id="11" name="Shape 8"/>
          <p:cNvSpPr/>
          <p:nvPr/>
        </p:nvSpPr>
        <p:spPr>
          <a:xfrm>
            <a:off x="365760" y="1572768"/>
            <a:ext cx="475488" cy="594360"/>
          </a:xfrm>
          <a:prstGeom prst="rect">
            <a:avLst/>
          </a:prstGeom>
          <a:solidFill>
            <a:srgbClr val="C81E1E"/>
          </a:solidFill>
          <a:ln w="12700">
            <a:solidFill>
              <a:srgbClr val="C81E1E"/>
            </a:solidFill>
            <a:prstDash val="solid"/>
          </a:ln>
        </p:spPr>
        <p:txBody>
          <a:bodyPr/>
          <a:lstStyle/>
          <a:p>
            <a:endParaRPr lang="en-GB"/>
          </a:p>
        </p:txBody>
      </p:sp>
      <p:sp>
        <p:nvSpPr>
          <p:cNvPr id="12" name="Text 9"/>
          <p:cNvSpPr/>
          <p:nvPr/>
        </p:nvSpPr>
        <p:spPr>
          <a:xfrm>
            <a:off x="365760" y="1572768"/>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02</a:t>
            </a:r>
            <a:endParaRPr lang="en-US" sz="1100" dirty="0"/>
          </a:p>
        </p:txBody>
      </p:sp>
      <p:sp>
        <p:nvSpPr>
          <p:cNvPr id="13" name="Text 10"/>
          <p:cNvSpPr/>
          <p:nvPr/>
        </p:nvSpPr>
        <p:spPr>
          <a:xfrm>
            <a:off x="914400" y="1572768"/>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Overview of the Recruitment Process</a:t>
            </a:r>
            <a:endParaRPr lang="en-US" sz="1100" dirty="0"/>
          </a:p>
        </p:txBody>
      </p:sp>
      <p:sp>
        <p:nvSpPr>
          <p:cNvPr id="14" name="Shape 11"/>
          <p:cNvSpPr/>
          <p:nvPr/>
        </p:nvSpPr>
        <p:spPr>
          <a:xfrm>
            <a:off x="365760" y="2276856"/>
            <a:ext cx="4206240" cy="594360"/>
          </a:xfrm>
          <a:prstGeom prst="rect">
            <a:avLst/>
          </a:prstGeom>
          <a:solidFill>
            <a:srgbClr val="F0F0F0"/>
          </a:solidFill>
          <a:ln w="12700">
            <a:solidFill>
              <a:srgbClr val="DDDDDD"/>
            </a:solidFill>
            <a:prstDash val="solid"/>
          </a:ln>
        </p:spPr>
        <p:txBody>
          <a:bodyPr/>
          <a:lstStyle/>
          <a:p>
            <a:endParaRPr lang="en-GB"/>
          </a:p>
        </p:txBody>
      </p:sp>
      <p:sp>
        <p:nvSpPr>
          <p:cNvPr id="15" name="Shape 12"/>
          <p:cNvSpPr/>
          <p:nvPr/>
        </p:nvSpPr>
        <p:spPr>
          <a:xfrm>
            <a:off x="365760" y="2276856"/>
            <a:ext cx="475488" cy="594360"/>
          </a:xfrm>
          <a:prstGeom prst="rect">
            <a:avLst/>
          </a:prstGeom>
          <a:solidFill>
            <a:srgbClr val="C81E1E"/>
          </a:solidFill>
          <a:ln w="12700">
            <a:solidFill>
              <a:srgbClr val="C81E1E"/>
            </a:solidFill>
            <a:prstDash val="solid"/>
          </a:ln>
        </p:spPr>
        <p:txBody>
          <a:bodyPr/>
          <a:lstStyle/>
          <a:p>
            <a:endParaRPr lang="en-GB"/>
          </a:p>
        </p:txBody>
      </p:sp>
      <p:sp>
        <p:nvSpPr>
          <p:cNvPr id="16" name="Text 13"/>
          <p:cNvSpPr/>
          <p:nvPr/>
        </p:nvSpPr>
        <p:spPr>
          <a:xfrm>
            <a:off x="365760" y="2276856"/>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03</a:t>
            </a:r>
            <a:endParaRPr lang="en-US" sz="1100" dirty="0"/>
          </a:p>
        </p:txBody>
      </p:sp>
      <p:sp>
        <p:nvSpPr>
          <p:cNvPr id="17" name="Text 14"/>
          <p:cNvSpPr/>
          <p:nvPr/>
        </p:nvSpPr>
        <p:spPr>
          <a:xfrm>
            <a:off x="914400" y="2276856"/>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Interview Type 1 - Structured Interviews</a:t>
            </a:r>
            <a:endParaRPr lang="en-US" sz="1100" dirty="0"/>
          </a:p>
        </p:txBody>
      </p:sp>
      <p:sp>
        <p:nvSpPr>
          <p:cNvPr id="18" name="Shape 15"/>
          <p:cNvSpPr/>
          <p:nvPr/>
        </p:nvSpPr>
        <p:spPr>
          <a:xfrm>
            <a:off x="365760" y="2980944"/>
            <a:ext cx="4206240" cy="594360"/>
          </a:xfrm>
          <a:prstGeom prst="rect">
            <a:avLst/>
          </a:prstGeom>
          <a:solidFill>
            <a:srgbClr val="FFFFFF"/>
          </a:solidFill>
          <a:ln w="12700">
            <a:solidFill>
              <a:srgbClr val="DDDDDD"/>
            </a:solidFill>
            <a:prstDash val="solid"/>
          </a:ln>
        </p:spPr>
        <p:txBody>
          <a:bodyPr/>
          <a:lstStyle/>
          <a:p>
            <a:endParaRPr lang="en-GB"/>
          </a:p>
        </p:txBody>
      </p:sp>
      <p:sp>
        <p:nvSpPr>
          <p:cNvPr id="19" name="Shape 16"/>
          <p:cNvSpPr/>
          <p:nvPr/>
        </p:nvSpPr>
        <p:spPr>
          <a:xfrm>
            <a:off x="365760" y="2980944"/>
            <a:ext cx="475488" cy="594360"/>
          </a:xfrm>
          <a:prstGeom prst="rect">
            <a:avLst/>
          </a:prstGeom>
          <a:solidFill>
            <a:srgbClr val="C81E1E"/>
          </a:solidFill>
          <a:ln w="12700">
            <a:solidFill>
              <a:srgbClr val="C81E1E"/>
            </a:solidFill>
            <a:prstDash val="solid"/>
          </a:ln>
        </p:spPr>
        <p:txBody>
          <a:bodyPr/>
          <a:lstStyle/>
          <a:p>
            <a:endParaRPr lang="en-GB"/>
          </a:p>
        </p:txBody>
      </p:sp>
      <p:sp>
        <p:nvSpPr>
          <p:cNvPr id="20" name="Text 17"/>
          <p:cNvSpPr/>
          <p:nvPr/>
        </p:nvSpPr>
        <p:spPr>
          <a:xfrm>
            <a:off x="365760" y="2980944"/>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04</a:t>
            </a:r>
            <a:endParaRPr lang="en-US" sz="1100" dirty="0"/>
          </a:p>
        </p:txBody>
      </p:sp>
      <p:sp>
        <p:nvSpPr>
          <p:cNvPr id="21" name="Text 18"/>
          <p:cNvSpPr/>
          <p:nvPr/>
        </p:nvSpPr>
        <p:spPr>
          <a:xfrm>
            <a:off x="914400" y="2980944"/>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Interview Type 2 - Competency-Based Interviews</a:t>
            </a:r>
            <a:endParaRPr lang="en-US" sz="1100" dirty="0"/>
          </a:p>
        </p:txBody>
      </p:sp>
      <p:sp>
        <p:nvSpPr>
          <p:cNvPr id="22" name="Shape 19"/>
          <p:cNvSpPr/>
          <p:nvPr/>
        </p:nvSpPr>
        <p:spPr>
          <a:xfrm>
            <a:off x="365760" y="3685032"/>
            <a:ext cx="4206240" cy="594360"/>
          </a:xfrm>
          <a:prstGeom prst="rect">
            <a:avLst/>
          </a:prstGeom>
          <a:solidFill>
            <a:srgbClr val="F0F0F0"/>
          </a:solidFill>
          <a:ln w="12700">
            <a:solidFill>
              <a:srgbClr val="DDDDDD"/>
            </a:solidFill>
            <a:prstDash val="solid"/>
          </a:ln>
        </p:spPr>
        <p:txBody>
          <a:bodyPr/>
          <a:lstStyle/>
          <a:p>
            <a:endParaRPr lang="en-GB"/>
          </a:p>
        </p:txBody>
      </p:sp>
      <p:sp>
        <p:nvSpPr>
          <p:cNvPr id="23" name="Shape 20"/>
          <p:cNvSpPr/>
          <p:nvPr/>
        </p:nvSpPr>
        <p:spPr>
          <a:xfrm>
            <a:off x="365760" y="3685032"/>
            <a:ext cx="475488" cy="594360"/>
          </a:xfrm>
          <a:prstGeom prst="rect">
            <a:avLst/>
          </a:prstGeom>
          <a:solidFill>
            <a:srgbClr val="C81E1E"/>
          </a:solidFill>
          <a:ln w="12700">
            <a:solidFill>
              <a:srgbClr val="C81E1E"/>
            </a:solidFill>
            <a:prstDash val="solid"/>
          </a:ln>
        </p:spPr>
        <p:txBody>
          <a:bodyPr/>
          <a:lstStyle/>
          <a:p>
            <a:endParaRPr lang="en-GB"/>
          </a:p>
        </p:txBody>
      </p:sp>
      <p:sp>
        <p:nvSpPr>
          <p:cNvPr id="24" name="Text 21"/>
          <p:cNvSpPr/>
          <p:nvPr/>
        </p:nvSpPr>
        <p:spPr>
          <a:xfrm>
            <a:off x="365760" y="3685032"/>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05</a:t>
            </a:r>
            <a:endParaRPr lang="en-US" sz="1100" dirty="0"/>
          </a:p>
        </p:txBody>
      </p:sp>
      <p:sp>
        <p:nvSpPr>
          <p:cNvPr id="25" name="Text 22"/>
          <p:cNvSpPr/>
          <p:nvPr/>
        </p:nvSpPr>
        <p:spPr>
          <a:xfrm>
            <a:off x="914400" y="3685032"/>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Interview Type 3 - Panel Interviews</a:t>
            </a:r>
            <a:endParaRPr lang="en-US" sz="1100" dirty="0"/>
          </a:p>
        </p:txBody>
      </p:sp>
      <p:sp>
        <p:nvSpPr>
          <p:cNvPr id="26" name="Shape 23"/>
          <p:cNvSpPr/>
          <p:nvPr/>
        </p:nvSpPr>
        <p:spPr>
          <a:xfrm>
            <a:off x="365760" y="4389120"/>
            <a:ext cx="4206240" cy="594360"/>
          </a:xfrm>
          <a:prstGeom prst="rect">
            <a:avLst/>
          </a:prstGeom>
          <a:solidFill>
            <a:srgbClr val="FFFFFF"/>
          </a:solidFill>
          <a:ln w="12700">
            <a:solidFill>
              <a:srgbClr val="DDDDDD"/>
            </a:solidFill>
            <a:prstDash val="solid"/>
          </a:ln>
        </p:spPr>
        <p:txBody>
          <a:bodyPr/>
          <a:lstStyle/>
          <a:p>
            <a:endParaRPr lang="en-GB"/>
          </a:p>
        </p:txBody>
      </p:sp>
      <p:sp>
        <p:nvSpPr>
          <p:cNvPr id="27" name="Shape 24"/>
          <p:cNvSpPr/>
          <p:nvPr/>
        </p:nvSpPr>
        <p:spPr>
          <a:xfrm>
            <a:off x="365760" y="4389120"/>
            <a:ext cx="475488" cy="594360"/>
          </a:xfrm>
          <a:prstGeom prst="rect">
            <a:avLst/>
          </a:prstGeom>
          <a:solidFill>
            <a:srgbClr val="C81E1E"/>
          </a:solidFill>
          <a:ln w="12700">
            <a:solidFill>
              <a:srgbClr val="C81E1E"/>
            </a:solidFill>
            <a:prstDash val="solid"/>
          </a:ln>
        </p:spPr>
        <p:txBody>
          <a:bodyPr/>
          <a:lstStyle/>
          <a:p>
            <a:endParaRPr lang="en-GB"/>
          </a:p>
        </p:txBody>
      </p:sp>
      <p:sp>
        <p:nvSpPr>
          <p:cNvPr id="28" name="Text 25"/>
          <p:cNvSpPr/>
          <p:nvPr/>
        </p:nvSpPr>
        <p:spPr>
          <a:xfrm>
            <a:off x="365760" y="4389120"/>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06</a:t>
            </a:r>
            <a:endParaRPr lang="en-US" sz="1100" dirty="0"/>
          </a:p>
        </p:txBody>
      </p:sp>
      <p:sp>
        <p:nvSpPr>
          <p:cNvPr id="29" name="Text 26"/>
          <p:cNvSpPr/>
          <p:nvPr/>
        </p:nvSpPr>
        <p:spPr>
          <a:xfrm>
            <a:off x="914400" y="4389120"/>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Questioning Techniques</a:t>
            </a:r>
            <a:endParaRPr lang="en-US" sz="1100" dirty="0"/>
          </a:p>
        </p:txBody>
      </p:sp>
      <p:sp>
        <p:nvSpPr>
          <p:cNvPr id="30" name="Shape 27"/>
          <p:cNvSpPr/>
          <p:nvPr/>
        </p:nvSpPr>
        <p:spPr>
          <a:xfrm>
            <a:off x="4754880" y="868680"/>
            <a:ext cx="4206240" cy="594360"/>
          </a:xfrm>
          <a:prstGeom prst="rect">
            <a:avLst/>
          </a:prstGeom>
          <a:solidFill>
            <a:srgbClr val="F0F0F0"/>
          </a:solidFill>
          <a:ln w="12700">
            <a:solidFill>
              <a:srgbClr val="DDDDDD"/>
            </a:solidFill>
            <a:prstDash val="solid"/>
          </a:ln>
        </p:spPr>
        <p:txBody>
          <a:bodyPr/>
          <a:lstStyle/>
          <a:p>
            <a:endParaRPr lang="en-GB"/>
          </a:p>
        </p:txBody>
      </p:sp>
      <p:sp>
        <p:nvSpPr>
          <p:cNvPr id="31" name="Shape 28"/>
          <p:cNvSpPr/>
          <p:nvPr/>
        </p:nvSpPr>
        <p:spPr>
          <a:xfrm>
            <a:off x="4754880" y="868680"/>
            <a:ext cx="475488" cy="594360"/>
          </a:xfrm>
          <a:prstGeom prst="rect">
            <a:avLst/>
          </a:prstGeom>
          <a:solidFill>
            <a:srgbClr val="C81E1E"/>
          </a:solidFill>
          <a:ln w="12700">
            <a:solidFill>
              <a:srgbClr val="C81E1E"/>
            </a:solidFill>
            <a:prstDash val="solid"/>
          </a:ln>
        </p:spPr>
        <p:txBody>
          <a:bodyPr/>
          <a:lstStyle/>
          <a:p>
            <a:endParaRPr lang="en-GB"/>
          </a:p>
        </p:txBody>
      </p:sp>
      <p:sp>
        <p:nvSpPr>
          <p:cNvPr id="32" name="Text 29"/>
          <p:cNvSpPr/>
          <p:nvPr/>
        </p:nvSpPr>
        <p:spPr>
          <a:xfrm>
            <a:off x="4754880" y="868680"/>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07</a:t>
            </a:r>
            <a:endParaRPr lang="en-US" sz="1100" dirty="0"/>
          </a:p>
        </p:txBody>
      </p:sp>
      <p:sp>
        <p:nvSpPr>
          <p:cNvPr id="33" name="Text 30"/>
          <p:cNvSpPr/>
          <p:nvPr/>
        </p:nvSpPr>
        <p:spPr>
          <a:xfrm>
            <a:off x="5303520" y="868680"/>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Face-to-Face vs Virtual Interviews</a:t>
            </a:r>
            <a:endParaRPr lang="en-US" sz="1100" dirty="0"/>
          </a:p>
        </p:txBody>
      </p:sp>
      <p:sp>
        <p:nvSpPr>
          <p:cNvPr id="34" name="Shape 31"/>
          <p:cNvSpPr/>
          <p:nvPr/>
        </p:nvSpPr>
        <p:spPr>
          <a:xfrm>
            <a:off x="4754880" y="1572768"/>
            <a:ext cx="4206240" cy="594360"/>
          </a:xfrm>
          <a:prstGeom prst="rect">
            <a:avLst/>
          </a:prstGeom>
          <a:solidFill>
            <a:srgbClr val="FFFFFF"/>
          </a:solidFill>
          <a:ln w="12700">
            <a:solidFill>
              <a:srgbClr val="DDDDDD"/>
            </a:solidFill>
            <a:prstDash val="solid"/>
          </a:ln>
        </p:spPr>
        <p:txBody>
          <a:bodyPr/>
          <a:lstStyle/>
          <a:p>
            <a:endParaRPr lang="en-GB"/>
          </a:p>
        </p:txBody>
      </p:sp>
      <p:sp>
        <p:nvSpPr>
          <p:cNvPr id="35" name="Shape 32"/>
          <p:cNvSpPr/>
          <p:nvPr/>
        </p:nvSpPr>
        <p:spPr>
          <a:xfrm>
            <a:off x="4754880" y="1572768"/>
            <a:ext cx="475488" cy="594360"/>
          </a:xfrm>
          <a:prstGeom prst="rect">
            <a:avLst/>
          </a:prstGeom>
          <a:solidFill>
            <a:srgbClr val="C81E1E"/>
          </a:solidFill>
          <a:ln w="12700">
            <a:solidFill>
              <a:srgbClr val="C81E1E"/>
            </a:solidFill>
            <a:prstDash val="solid"/>
          </a:ln>
        </p:spPr>
        <p:txBody>
          <a:bodyPr/>
          <a:lstStyle/>
          <a:p>
            <a:endParaRPr lang="en-GB"/>
          </a:p>
        </p:txBody>
      </p:sp>
      <p:sp>
        <p:nvSpPr>
          <p:cNvPr id="36" name="Text 33"/>
          <p:cNvSpPr/>
          <p:nvPr/>
        </p:nvSpPr>
        <p:spPr>
          <a:xfrm>
            <a:off x="4754880" y="1572768"/>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08</a:t>
            </a:r>
            <a:endParaRPr lang="en-US" sz="1100" dirty="0"/>
          </a:p>
        </p:txBody>
      </p:sp>
      <p:sp>
        <p:nvSpPr>
          <p:cNvPr id="37" name="Text 34"/>
          <p:cNvSpPr/>
          <p:nvPr/>
        </p:nvSpPr>
        <p:spPr>
          <a:xfrm>
            <a:off x="5303520" y="1572768"/>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Recommended Hybrid Model</a:t>
            </a:r>
            <a:endParaRPr lang="en-US" sz="1100" dirty="0"/>
          </a:p>
        </p:txBody>
      </p:sp>
      <p:sp>
        <p:nvSpPr>
          <p:cNvPr id="38" name="Shape 35"/>
          <p:cNvSpPr/>
          <p:nvPr/>
        </p:nvSpPr>
        <p:spPr>
          <a:xfrm>
            <a:off x="4754880" y="2276856"/>
            <a:ext cx="4206240" cy="594360"/>
          </a:xfrm>
          <a:prstGeom prst="rect">
            <a:avLst/>
          </a:prstGeom>
          <a:solidFill>
            <a:srgbClr val="F0F0F0"/>
          </a:solidFill>
          <a:ln w="12700">
            <a:solidFill>
              <a:srgbClr val="DDDDDD"/>
            </a:solidFill>
            <a:prstDash val="solid"/>
          </a:ln>
        </p:spPr>
        <p:txBody>
          <a:bodyPr/>
          <a:lstStyle/>
          <a:p>
            <a:endParaRPr lang="en-GB"/>
          </a:p>
        </p:txBody>
      </p:sp>
      <p:sp>
        <p:nvSpPr>
          <p:cNvPr id="39" name="Shape 36"/>
          <p:cNvSpPr/>
          <p:nvPr/>
        </p:nvSpPr>
        <p:spPr>
          <a:xfrm>
            <a:off x="4754880" y="2276856"/>
            <a:ext cx="475488" cy="594360"/>
          </a:xfrm>
          <a:prstGeom prst="rect">
            <a:avLst/>
          </a:prstGeom>
          <a:solidFill>
            <a:srgbClr val="C81E1E"/>
          </a:solidFill>
          <a:ln w="12700">
            <a:solidFill>
              <a:srgbClr val="C81E1E"/>
            </a:solidFill>
            <a:prstDash val="solid"/>
          </a:ln>
        </p:spPr>
        <p:txBody>
          <a:bodyPr/>
          <a:lstStyle/>
          <a:p>
            <a:endParaRPr lang="en-GB"/>
          </a:p>
        </p:txBody>
      </p:sp>
      <p:sp>
        <p:nvSpPr>
          <p:cNvPr id="40" name="Text 37"/>
          <p:cNvSpPr/>
          <p:nvPr/>
        </p:nvSpPr>
        <p:spPr>
          <a:xfrm>
            <a:off x="4754880" y="2276856"/>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09</a:t>
            </a:r>
            <a:endParaRPr lang="en-US" sz="1100" dirty="0"/>
          </a:p>
        </p:txBody>
      </p:sp>
      <p:sp>
        <p:nvSpPr>
          <p:cNvPr id="41" name="Text 38"/>
          <p:cNvSpPr/>
          <p:nvPr/>
        </p:nvSpPr>
        <p:spPr>
          <a:xfrm>
            <a:off x="5303520" y="2276856"/>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Equal Opportunities &amp; Workforce Strategy</a:t>
            </a:r>
            <a:endParaRPr lang="en-US" sz="1100" dirty="0"/>
          </a:p>
        </p:txBody>
      </p:sp>
      <p:sp>
        <p:nvSpPr>
          <p:cNvPr id="46" name="Shape 43"/>
          <p:cNvSpPr/>
          <p:nvPr/>
        </p:nvSpPr>
        <p:spPr>
          <a:xfrm>
            <a:off x="4754880" y="2980944"/>
            <a:ext cx="4206240" cy="594360"/>
          </a:xfrm>
          <a:prstGeom prst="rect">
            <a:avLst/>
          </a:prstGeom>
          <a:solidFill>
            <a:srgbClr val="F0F0F0"/>
          </a:solidFill>
          <a:ln w="12700">
            <a:solidFill>
              <a:srgbClr val="DDDDDD"/>
            </a:solidFill>
            <a:prstDash val="solid"/>
          </a:ln>
        </p:spPr>
        <p:txBody>
          <a:bodyPr/>
          <a:lstStyle/>
          <a:p>
            <a:endParaRPr lang="en-GB"/>
          </a:p>
        </p:txBody>
      </p:sp>
      <p:sp>
        <p:nvSpPr>
          <p:cNvPr id="47" name="Shape 44"/>
          <p:cNvSpPr/>
          <p:nvPr/>
        </p:nvSpPr>
        <p:spPr>
          <a:xfrm>
            <a:off x="4754880" y="2980944"/>
            <a:ext cx="475488" cy="594360"/>
          </a:xfrm>
          <a:prstGeom prst="rect">
            <a:avLst/>
          </a:prstGeom>
          <a:solidFill>
            <a:srgbClr val="C81E1E"/>
          </a:solidFill>
          <a:ln w="12700">
            <a:solidFill>
              <a:srgbClr val="C81E1E"/>
            </a:solidFill>
            <a:prstDash val="solid"/>
          </a:ln>
        </p:spPr>
        <p:txBody>
          <a:bodyPr/>
          <a:lstStyle/>
          <a:p>
            <a:endParaRPr lang="en-GB"/>
          </a:p>
        </p:txBody>
      </p:sp>
      <p:sp>
        <p:nvSpPr>
          <p:cNvPr id="48" name="Text 45"/>
          <p:cNvSpPr/>
          <p:nvPr/>
        </p:nvSpPr>
        <p:spPr>
          <a:xfrm>
            <a:off x="4754880" y="2980944"/>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10</a:t>
            </a:r>
            <a:endParaRPr lang="en-US" sz="1100" dirty="0"/>
          </a:p>
        </p:txBody>
      </p:sp>
      <p:sp>
        <p:nvSpPr>
          <p:cNvPr id="49" name="Text 46"/>
          <p:cNvSpPr/>
          <p:nvPr/>
        </p:nvSpPr>
        <p:spPr>
          <a:xfrm>
            <a:off x="5303520" y="2980944"/>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Conclusion &amp; Key Recommendations</a:t>
            </a:r>
            <a:endParaRPr lang="en-US" sz="1100" dirty="0"/>
          </a:p>
        </p:txBody>
      </p:sp>
      <p:sp>
        <p:nvSpPr>
          <p:cNvPr id="50" name="Shape 47"/>
          <p:cNvSpPr/>
          <p:nvPr/>
        </p:nvSpPr>
        <p:spPr>
          <a:xfrm>
            <a:off x="4754880" y="3685032"/>
            <a:ext cx="4206240" cy="594360"/>
          </a:xfrm>
          <a:prstGeom prst="rect">
            <a:avLst/>
          </a:prstGeom>
          <a:solidFill>
            <a:srgbClr val="FFFFFF"/>
          </a:solidFill>
          <a:ln w="12700">
            <a:solidFill>
              <a:srgbClr val="DDDDDD"/>
            </a:solidFill>
            <a:prstDash val="solid"/>
          </a:ln>
        </p:spPr>
        <p:txBody>
          <a:bodyPr/>
          <a:lstStyle/>
          <a:p>
            <a:endParaRPr lang="en-GB"/>
          </a:p>
        </p:txBody>
      </p:sp>
      <p:sp>
        <p:nvSpPr>
          <p:cNvPr id="51" name="Shape 48"/>
          <p:cNvSpPr/>
          <p:nvPr/>
        </p:nvSpPr>
        <p:spPr>
          <a:xfrm>
            <a:off x="4754880" y="3685032"/>
            <a:ext cx="475488" cy="594360"/>
          </a:xfrm>
          <a:prstGeom prst="rect">
            <a:avLst/>
          </a:prstGeom>
          <a:solidFill>
            <a:srgbClr val="C81E1E"/>
          </a:solidFill>
          <a:ln w="12700">
            <a:solidFill>
              <a:srgbClr val="C81E1E"/>
            </a:solidFill>
            <a:prstDash val="solid"/>
          </a:ln>
        </p:spPr>
        <p:txBody>
          <a:bodyPr/>
          <a:lstStyle/>
          <a:p>
            <a:endParaRPr lang="en-GB"/>
          </a:p>
        </p:txBody>
      </p:sp>
      <p:sp>
        <p:nvSpPr>
          <p:cNvPr id="52" name="Text 49"/>
          <p:cNvSpPr/>
          <p:nvPr/>
        </p:nvSpPr>
        <p:spPr>
          <a:xfrm>
            <a:off x="4754880" y="3685032"/>
            <a:ext cx="475488" cy="594360"/>
          </a:xfrm>
          <a:prstGeom prst="rect">
            <a:avLst/>
          </a:prstGeom>
          <a:noFill/>
          <a:ln/>
        </p:spPr>
        <p:txBody>
          <a:bodyPr wrap="square"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11</a:t>
            </a:r>
            <a:endParaRPr lang="en-US" sz="1100" dirty="0"/>
          </a:p>
        </p:txBody>
      </p:sp>
      <p:sp>
        <p:nvSpPr>
          <p:cNvPr id="53" name="Text 50"/>
          <p:cNvSpPr/>
          <p:nvPr/>
        </p:nvSpPr>
        <p:spPr>
          <a:xfrm>
            <a:off x="5303520" y="3685032"/>
            <a:ext cx="3566160" cy="59436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References</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01  |  Company Introduction &amp; Transformation Context</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2</a:t>
            </a:r>
            <a:endParaRPr lang="en-US" sz="900" dirty="0"/>
          </a:p>
        </p:txBody>
      </p:sp>
      <p:sp>
        <p:nvSpPr>
          <p:cNvPr id="6" name="Shape 3"/>
          <p:cNvSpPr/>
          <p:nvPr/>
        </p:nvSpPr>
        <p:spPr>
          <a:xfrm>
            <a:off x="411480" y="768096"/>
            <a:ext cx="3291840" cy="4114800"/>
          </a:xfrm>
          <a:prstGeom prst="roundRect">
            <a:avLst>
              <a:gd name="adj" fmla="val 1389"/>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dirty="0"/>
          </a:p>
        </p:txBody>
      </p:sp>
      <p:pic>
        <p:nvPicPr>
          <p:cNvPr id="7" name="Image 1" descr="preencoded.png"/>
          <p:cNvPicPr>
            <a:picLocks noChangeAspect="1"/>
          </p:cNvPicPr>
          <p:nvPr/>
        </p:nvPicPr>
        <p:blipFill>
          <a:blip r:embed="rId3"/>
          <a:stretch>
            <a:fillRect/>
          </a:stretch>
        </p:blipFill>
        <p:spPr>
          <a:xfrm>
            <a:off x="594360" y="960120"/>
            <a:ext cx="2651760" cy="1133856"/>
          </a:xfrm>
          <a:prstGeom prst="rect">
            <a:avLst/>
          </a:prstGeom>
        </p:spPr>
      </p:pic>
      <p:pic>
        <p:nvPicPr>
          <p:cNvPr id="8" name="Image 2" descr="preencoded.png"/>
          <p:cNvPicPr>
            <a:picLocks noChangeAspect="1"/>
          </p:cNvPicPr>
          <p:nvPr/>
        </p:nvPicPr>
        <p:blipFill>
          <a:blip r:embed="rId4"/>
          <a:srcRect t="13000"/>
          <a:stretch>
            <a:fillRect/>
          </a:stretch>
        </p:blipFill>
        <p:spPr>
          <a:xfrm>
            <a:off x="411480" y="2309623"/>
            <a:ext cx="3108960" cy="1104900"/>
          </a:xfrm>
          <a:prstGeom prst="rect">
            <a:avLst/>
          </a:prstGeom>
        </p:spPr>
      </p:pic>
      <p:sp>
        <p:nvSpPr>
          <p:cNvPr id="10" name="Text 4"/>
          <p:cNvSpPr/>
          <p:nvPr/>
        </p:nvSpPr>
        <p:spPr>
          <a:xfrm>
            <a:off x="548640" y="3575305"/>
            <a:ext cx="3017520" cy="1143000"/>
          </a:xfrm>
          <a:prstGeom prst="rect">
            <a:avLst/>
          </a:prstGeom>
          <a:noFill/>
          <a:ln/>
        </p:spPr>
        <p:txBody>
          <a:bodyPr wrap="square" rtlCol="0" anchor="ctr"/>
          <a:lstStyle/>
          <a:p>
            <a:pPr>
              <a:lnSpc>
                <a:spcPct val="130000"/>
              </a:lnSpc>
            </a:pPr>
            <a:r>
              <a:rPr lang="fr-FR" sz="800" i="1" dirty="0">
                <a:solidFill>
                  <a:srgbClr val="666666"/>
                </a:solidFill>
                <a:latin typeface="Arial"/>
                <a:cs typeface="Arial"/>
              </a:rPr>
              <a:t>Image source: enduramaxx.co.uk</a:t>
            </a:r>
          </a:p>
          <a:p>
            <a:pPr>
              <a:lnSpc>
                <a:spcPct val="130000"/>
              </a:lnSpc>
            </a:pPr>
            <a:endParaRPr lang="en-US" sz="800" dirty="0">
              <a:solidFill>
                <a:srgbClr val="444444"/>
              </a:solidFill>
              <a:latin typeface="Arial" pitchFamily="34" charset="0"/>
              <a:ea typeface="Arial" pitchFamily="34" charset="-122"/>
              <a:cs typeface="Arial" pitchFamily="34" charset="-120"/>
            </a:endParaRPr>
          </a:p>
          <a:p>
            <a:pPr marL="171450" indent="-171450">
              <a:lnSpc>
                <a:spcPct val="130000"/>
              </a:lnSpc>
              <a:buFont typeface="Arial" panose="020B0604020202020204" pitchFamily="34" charset="0"/>
              <a:buChar char="•"/>
            </a:pPr>
            <a:r>
              <a:rPr lang="en-US" sz="1100" dirty="0" err="1">
                <a:solidFill>
                  <a:srgbClr val="444444"/>
                </a:solidFill>
                <a:latin typeface="Arial" pitchFamily="34" charset="0"/>
                <a:ea typeface="Arial" pitchFamily="34" charset="-122"/>
                <a:cs typeface="Arial" pitchFamily="34" charset="-120"/>
              </a:rPr>
              <a:t>EnduraMaxx</a:t>
            </a:r>
            <a:r>
              <a:rPr lang="en-US" sz="1100" dirty="0">
                <a:solidFill>
                  <a:srgbClr val="444444"/>
                </a:solidFill>
                <a:latin typeface="Arial" pitchFamily="34" charset="0"/>
                <a:ea typeface="Arial" pitchFamily="34" charset="-122"/>
                <a:cs typeface="Arial" pitchFamily="34" charset="-120"/>
              </a:rPr>
              <a:t> Ltd - Baston, Peterborough, UK</a:t>
            </a:r>
            <a:endParaRPr lang="en-US" sz="1100" dirty="0"/>
          </a:p>
          <a:p>
            <a:pPr marL="171450" indent="-171450">
              <a:lnSpc>
                <a:spcPct val="130000"/>
              </a:lnSpc>
              <a:buFont typeface="Arial" panose="020B0604020202020204" pitchFamily="34" charset="0"/>
              <a:buChar char="•"/>
            </a:pPr>
            <a:r>
              <a:rPr lang="en-US" sz="1100" dirty="0">
                <a:solidFill>
                  <a:srgbClr val="444444"/>
                </a:solidFill>
                <a:latin typeface="Arial" pitchFamily="34" charset="0"/>
                <a:ea typeface="Arial" pitchFamily="34" charset="-122"/>
                <a:cs typeface="Arial" pitchFamily="34" charset="-120"/>
              </a:rPr>
              <a:t>Rotational </a:t>
            </a:r>
            <a:r>
              <a:rPr lang="en-US" sz="1100" dirty="0" err="1">
                <a:solidFill>
                  <a:srgbClr val="444444"/>
                </a:solidFill>
                <a:latin typeface="Arial" pitchFamily="34" charset="0"/>
                <a:ea typeface="Arial" pitchFamily="34" charset="-122"/>
                <a:cs typeface="Arial" pitchFamily="34" charset="-120"/>
              </a:rPr>
              <a:t>Moulding</a:t>
            </a:r>
            <a:r>
              <a:rPr lang="en-US" sz="1100" dirty="0">
                <a:solidFill>
                  <a:srgbClr val="444444"/>
                </a:solidFill>
                <a:latin typeface="Arial" pitchFamily="34" charset="0"/>
                <a:ea typeface="Arial" pitchFamily="34" charset="-122"/>
                <a:cs typeface="Arial" pitchFamily="34" charset="-120"/>
              </a:rPr>
              <a:t> Manufacturer</a:t>
            </a:r>
            <a:endParaRPr lang="en-US" sz="1100" dirty="0"/>
          </a:p>
          <a:p>
            <a:pPr marL="171450" indent="-171450">
              <a:lnSpc>
                <a:spcPct val="130000"/>
              </a:lnSpc>
              <a:buFont typeface="Arial" panose="020B0604020202020204" pitchFamily="34" charset="0"/>
              <a:buChar char="•"/>
            </a:pPr>
            <a:r>
              <a:rPr lang="en-US" sz="1100" dirty="0">
                <a:solidFill>
                  <a:srgbClr val="444444"/>
                </a:solidFill>
                <a:latin typeface="Arial" pitchFamily="34" charset="0"/>
                <a:ea typeface="Arial" pitchFamily="34" charset="-122"/>
                <a:cs typeface="Arial" pitchFamily="34" charset="-120"/>
              </a:rPr>
              <a:t>Polyethylene Tanks: 50L – 120,000L</a:t>
            </a:r>
            <a:endParaRPr lang="en-US" sz="1100" dirty="0"/>
          </a:p>
          <a:p>
            <a:pPr marL="171450" indent="-171450">
              <a:lnSpc>
                <a:spcPct val="130000"/>
              </a:lnSpc>
              <a:buFont typeface="Arial" panose="020B0604020202020204" pitchFamily="34" charset="0"/>
              <a:buChar char="•"/>
            </a:pPr>
            <a:r>
              <a:rPr lang="en-US" sz="1100" dirty="0">
                <a:solidFill>
                  <a:srgbClr val="444444"/>
                </a:solidFill>
                <a:latin typeface="Arial" pitchFamily="34" charset="0"/>
                <a:ea typeface="Arial" pitchFamily="34" charset="-122"/>
                <a:cs typeface="Arial" pitchFamily="34" charset="-120"/>
              </a:rPr>
              <a:t>Agriculture, Industrial &amp; Water Sectors</a:t>
            </a:r>
            <a:endParaRPr lang="en-US" sz="1100" dirty="0"/>
          </a:p>
        </p:txBody>
      </p:sp>
      <p:sp>
        <p:nvSpPr>
          <p:cNvPr id="11" name="Shape 5"/>
          <p:cNvSpPr/>
          <p:nvPr/>
        </p:nvSpPr>
        <p:spPr>
          <a:xfrm>
            <a:off x="3840480" y="868680"/>
            <a:ext cx="5029200" cy="914400"/>
          </a:xfrm>
          <a:prstGeom prst="roundRect">
            <a:avLst>
              <a:gd name="adj" fmla="val 5000"/>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2" name="Text 6"/>
          <p:cNvSpPr/>
          <p:nvPr/>
        </p:nvSpPr>
        <p:spPr>
          <a:xfrm>
            <a:off x="3931920" y="941832"/>
            <a:ext cx="475488" cy="749808"/>
          </a:xfrm>
          <a:prstGeom prst="rect">
            <a:avLst/>
          </a:prstGeom>
          <a:noFill/>
          <a:ln/>
        </p:spPr>
        <p:txBody>
          <a:bodyPr wrap="square" rtlCol="0" anchor="ctr"/>
          <a:lstStyle/>
          <a:p>
            <a:pPr marL="0" indent="0" algn="ctr">
              <a:buNone/>
            </a:pPr>
            <a:endParaRPr lang="en-US" sz="2000" dirty="0"/>
          </a:p>
        </p:txBody>
      </p:sp>
      <p:sp>
        <p:nvSpPr>
          <p:cNvPr id="13" name="Text 7"/>
          <p:cNvSpPr/>
          <p:nvPr/>
        </p:nvSpPr>
        <p:spPr>
          <a:xfrm>
            <a:off x="4480560" y="960120"/>
            <a:ext cx="4251960" cy="310896"/>
          </a:xfrm>
          <a:prstGeom prst="rect">
            <a:avLst/>
          </a:prstGeom>
          <a:noFill/>
          <a:ln/>
        </p:spPr>
        <p:txBody>
          <a:bodyPr wrap="square" lIns="0" tIns="0" rIns="0" bIns="0" rtlCol="0" anchor="ctr"/>
          <a:lstStyle/>
          <a:p>
            <a:pPr marL="0" indent="0">
              <a:buNone/>
            </a:pPr>
            <a:r>
              <a:rPr lang="en-US" sz="1200" b="1" dirty="0">
                <a:solidFill>
                  <a:srgbClr val="222222"/>
                </a:solidFill>
                <a:latin typeface="Arial" pitchFamily="34" charset="0"/>
                <a:ea typeface="Arial" pitchFamily="34" charset="-122"/>
                <a:cs typeface="Arial" pitchFamily="34" charset="-120"/>
              </a:rPr>
              <a:t>Process Digitalisation</a:t>
            </a:r>
            <a:endParaRPr lang="en-US" sz="1200" dirty="0"/>
          </a:p>
        </p:txBody>
      </p:sp>
      <p:sp>
        <p:nvSpPr>
          <p:cNvPr id="14" name="Text 8"/>
          <p:cNvSpPr/>
          <p:nvPr/>
        </p:nvSpPr>
        <p:spPr>
          <a:xfrm>
            <a:off x="4480560" y="1307592"/>
            <a:ext cx="4251960" cy="402336"/>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Rolling out MaintainX for fault-logging and SRM data capture across all production shifts.</a:t>
            </a:r>
            <a:endParaRPr lang="en-US" sz="1100" dirty="0"/>
          </a:p>
        </p:txBody>
      </p:sp>
      <p:sp>
        <p:nvSpPr>
          <p:cNvPr id="15" name="Shape 9"/>
          <p:cNvSpPr/>
          <p:nvPr/>
        </p:nvSpPr>
        <p:spPr>
          <a:xfrm>
            <a:off x="3840480" y="1901952"/>
            <a:ext cx="5029200" cy="914400"/>
          </a:xfrm>
          <a:prstGeom prst="roundRect">
            <a:avLst>
              <a:gd name="adj" fmla="val 5000"/>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6" name="Text 10"/>
          <p:cNvSpPr/>
          <p:nvPr/>
        </p:nvSpPr>
        <p:spPr>
          <a:xfrm>
            <a:off x="3931920" y="1975104"/>
            <a:ext cx="475488" cy="749808"/>
          </a:xfrm>
          <a:prstGeom prst="rect">
            <a:avLst/>
          </a:prstGeom>
          <a:noFill/>
          <a:ln/>
        </p:spPr>
        <p:txBody>
          <a:bodyPr wrap="square" rtlCol="0" anchor="ctr"/>
          <a:lstStyle/>
          <a:p>
            <a:pPr marL="0" indent="0" algn="ctr">
              <a:buNone/>
            </a:pPr>
            <a:endParaRPr lang="en-US" sz="2000" dirty="0"/>
          </a:p>
        </p:txBody>
      </p:sp>
      <p:sp>
        <p:nvSpPr>
          <p:cNvPr id="17" name="Text 11"/>
          <p:cNvSpPr/>
          <p:nvPr/>
        </p:nvSpPr>
        <p:spPr>
          <a:xfrm>
            <a:off x="4480560" y="1993392"/>
            <a:ext cx="4251960" cy="310896"/>
          </a:xfrm>
          <a:prstGeom prst="rect">
            <a:avLst/>
          </a:prstGeom>
          <a:noFill/>
          <a:ln/>
        </p:spPr>
        <p:txBody>
          <a:bodyPr wrap="square" lIns="0" tIns="0" rIns="0" bIns="0" rtlCol="0" anchor="ctr"/>
          <a:lstStyle/>
          <a:p>
            <a:pPr marL="0" indent="0">
              <a:buNone/>
            </a:pPr>
            <a:r>
              <a:rPr lang="en-US" sz="1200" b="1" dirty="0">
                <a:solidFill>
                  <a:srgbClr val="222222"/>
                </a:solidFill>
                <a:latin typeface="Arial" pitchFamily="34" charset="0"/>
                <a:ea typeface="Arial" pitchFamily="34" charset="-122"/>
                <a:cs typeface="Arial" pitchFamily="34" charset="-120"/>
              </a:rPr>
              <a:t>Structural Change</a:t>
            </a:r>
            <a:endParaRPr lang="en-US" sz="1200" dirty="0"/>
          </a:p>
        </p:txBody>
      </p:sp>
      <p:sp>
        <p:nvSpPr>
          <p:cNvPr id="18" name="Text 12"/>
          <p:cNvSpPr/>
          <p:nvPr/>
        </p:nvSpPr>
        <p:spPr>
          <a:xfrm>
            <a:off x="4480560" y="2340864"/>
            <a:ext cx="4251960" cy="402336"/>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Team Leader roles evolving to take on more responsibility and accountability.</a:t>
            </a:r>
            <a:endParaRPr lang="en-US" sz="1100" dirty="0"/>
          </a:p>
        </p:txBody>
      </p:sp>
      <p:sp>
        <p:nvSpPr>
          <p:cNvPr id="19" name="Shape 13"/>
          <p:cNvSpPr/>
          <p:nvPr/>
        </p:nvSpPr>
        <p:spPr>
          <a:xfrm>
            <a:off x="3840480" y="2935224"/>
            <a:ext cx="5029200" cy="914400"/>
          </a:xfrm>
          <a:prstGeom prst="roundRect">
            <a:avLst>
              <a:gd name="adj" fmla="val 5000"/>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0" name="Text 14"/>
          <p:cNvSpPr/>
          <p:nvPr/>
        </p:nvSpPr>
        <p:spPr>
          <a:xfrm>
            <a:off x="3931920" y="3008376"/>
            <a:ext cx="475488" cy="749808"/>
          </a:xfrm>
          <a:prstGeom prst="rect">
            <a:avLst/>
          </a:prstGeom>
          <a:noFill/>
          <a:ln/>
        </p:spPr>
        <p:txBody>
          <a:bodyPr wrap="square" rtlCol="0" anchor="ctr"/>
          <a:lstStyle/>
          <a:p>
            <a:pPr marL="0" indent="0" algn="ctr">
              <a:buNone/>
            </a:pPr>
            <a:endParaRPr lang="en-US" sz="2000" dirty="0"/>
          </a:p>
        </p:txBody>
      </p:sp>
      <p:sp>
        <p:nvSpPr>
          <p:cNvPr id="21" name="Text 15"/>
          <p:cNvSpPr/>
          <p:nvPr/>
        </p:nvSpPr>
        <p:spPr>
          <a:xfrm>
            <a:off x="4480560" y="3026664"/>
            <a:ext cx="4251960" cy="310896"/>
          </a:xfrm>
          <a:prstGeom prst="rect">
            <a:avLst/>
          </a:prstGeom>
          <a:noFill/>
          <a:ln/>
        </p:spPr>
        <p:txBody>
          <a:bodyPr wrap="square" lIns="0" tIns="0" rIns="0" bIns="0" rtlCol="0" anchor="ctr"/>
          <a:lstStyle/>
          <a:p>
            <a:pPr marL="0" indent="0">
              <a:buNone/>
            </a:pPr>
            <a:r>
              <a:rPr lang="en-US" sz="1200" b="1" dirty="0">
                <a:solidFill>
                  <a:srgbClr val="222222"/>
                </a:solidFill>
                <a:latin typeface="Arial" pitchFamily="34" charset="0"/>
                <a:ea typeface="Arial" pitchFamily="34" charset="-122"/>
                <a:cs typeface="Arial" pitchFamily="34" charset="-120"/>
              </a:rPr>
              <a:t>Capacity Expansion</a:t>
            </a:r>
            <a:endParaRPr lang="en-US" sz="1200" dirty="0"/>
          </a:p>
        </p:txBody>
      </p:sp>
      <p:sp>
        <p:nvSpPr>
          <p:cNvPr id="22" name="Text 16"/>
          <p:cNvSpPr/>
          <p:nvPr/>
        </p:nvSpPr>
        <p:spPr>
          <a:xfrm>
            <a:off x="4480560" y="3374136"/>
            <a:ext cx="4251960" cy="402336"/>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New large-capacity tank product lines need skilled production specialists to deliver them.</a:t>
            </a:r>
            <a:endParaRPr lang="en-US" sz="1100" dirty="0"/>
          </a:p>
        </p:txBody>
      </p:sp>
      <p:sp>
        <p:nvSpPr>
          <p:cNvPr id="23" name="Shape 17"/>
          <p:cNvSpPr/>
          <p:nvPr/>
        </p:nvSpPr>
        <p:spPr>
          <a:xfrm>
            <a:off x="3840480" y="3968496"/>
            <a:ext cx="5029200" cy="914400"/>
          </a:xfrm>
          <a:prstGeom prst="roundRect">
            <a:avLst>
              <a:gd name="adj" fmla="val 5000"/>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4" name="Text 18"/>
          <p:cNvSpPr/>
          <p:nvPr/>
        </p:nvSpPr>
        <p:spPr>
          <a:xfrm>
            <a:off x="3931920" y="4041648"/>
            <a:ext cx="475488" cy="749808"/>
          </a:xfrm>
          <a:prstGeom prst="rect">
            <a:avLst/>
          </a:prstGeom>
          <a:noFill/>
          <a:ln/>
        </p:spPr>
        <p:txBody>
          <a:bodyPr wrap="square" rtlCol="0" anchor="ctr"/>
          <a:lstStyle/>
          <a:p>
            <a:pPr marL="0" indent="0" algn="ctr">
              <a:buNone/>
            </a:pPr>
            <a:endParaRPr lang="en-US" sz="2000" dirty="0"/>
          </a:p>
        </p:txBody>
      </p:sp>
      <p:sp>
        <p:nvSpPr>
          <p:cNvPr id="25" name="Text 19"/>
          <p:cNvSpPr/>
          <p:nvPr/>
        </p:nvSpPr>
        <p:spPr>
          <a:xfrm>
            <a:off x="4480560" y="4059936"/>
            <a:ext cx="4251960" cy="310896"/>
          </a:xfrm>
          <a:prstGeom prst="rect">
            <a:avLst/>
          </a:prstGeom>
          <a:noFill/>
          <a:ln/>
        </p:spPr>
        <p:txBody>
          <a:bodyPr wrap="square" lIns="0" tIns="0" rIns="0" bIns="0" rtlCol="0" anchor="ctr"/>
          <a:lstStyle/>
          <a:p>
            <a:pPr marL="0" indent="0">
              <a:buNone/>
            </a:pPr>
            <a:r>
              <a:rPr lang="en-US" sz="1200" b="1" dirty="0">
                <a:solidFill>
                  <a:srgbClr val="222222"/>
                </a:solidFill>
                <a:latin typeface="Arial" pitchFamily="34" charset="0"/>
                <a:ea typeface="Arial" pitchFamily="34" charset="-122"/>
                <a:cs typeface="Arial" pitchFamily="34" charset="-120"/>
              </a:rPr>
              <a:t>Cultural Shift</a:t>
            </a:r>
            <a:endParaRPr lang="en-US" sz="1200" dirty="0"/>
          </a:p>
        </p:txBody>
      </p:sp>
      <p:sp>
        <p:nvSpPr>
          <p:cNvPr id="26" name="Text 20"/>
          <p:cNvSpPr/>
          <p:nvPr/>
        </p:nvSpPr>
        <p:spPr>
          <a:xfrm>
            <a:off x="4480560" y="4407408"/>
            <a:ext cx="4251960" cy="402336"/>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Moving the whole company towards continuous improvement and a proactive quality culture.</a:t>
            </a:r>
            <a:endParaRPr lang="en-US" sz="1100" dirty="0"/>
          </a:p>
        </p:txBody>
      </p:sp>
    </p:spTree>
    <p:extLst>
      <p:ext uri="{BB962C8B-B14F-4D97-AF65-F5344CB8AC3E}">
        <p14:creationId xmlns:p14="http://schemas.microsoft.com/office/powerpoint/2010/main" val="3271417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02  |  Overview of the Recruitment Process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3</a:t>
            </a:r>
            <a:endParaRPr lang="en-US" sz="900" dirty="0"/>
          </a:p>
        </p:txBody>
      </p:sp>
      <p:sp>
        <p:nvSpPr>
          <p:cNvPr id="7" name="Shape 4"/>
          <p:cNvSpPr/>
          <p:nvPr/>
        </p:nvSpPr>
        <p:spPr>
          <a:xfrm>
            <a:off x="365760" y="868680"/>
            <a:ext cx="2011680" cy="3794760"/>
          </a:xfrm>
          <a:prstGeom prst="roundRect">
            <a:avLst>
              <a:gd name="adj" fmla="val 2273"/>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8" name="Shape 5"/>
          <p:cNvSpPr/>
          <p:nvPr/>
        </p:nvSpPr>
        <p:spPr>
          <a:xfrm>
            <a:off x="1143000" y="987552"/>
            <a:ext cx="457200" cy="457200"/>
          </a:xfrm>
          <a:prstGeom prst="ellipse">
            <a:avLst/>
          </a:prstGeom>
          <a:solidFill>
            <a:srgbClr val="C81E1E"/>
          </a:solidFill>
          <a:ln w="12700">
            <a:solidFill>
              <a:srgbClr val="C81E1E"/>
            </a:solidFill>
            <a:prstDash val="solid"/>
          </a:ln>
        </p:spPr>
        <p:txBody>
          <a:bodyPr/>
          <a:lstStyle/>
          <a:p>
            <a:endParaRPr lang="en-GB"/>
          </a:p>
        </p:txBody>
      </p:sp>
      <p:sp>
        <p:nvSpPr>
          <p:cNvPr id="9" name="Text 6"/>
          <p:cNvSpPr/>
          <p:nvPr/>
        </p:nvSpPr>
        <p:spPr>
          <a:xfrm>
            <a:off x="1143000" y="987552"/>
            <a:ext cx="457200" cy="457200"/>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01</a:t>
            </a:r>
            <a:endParaRPr lang="en-US" sz="1100" dirty="0"/>
          </a:p>
        </p:txBody>
      </p:sp>
      <p:sp>
        <p:nvSpPr>
          <p:cNvPr id="10" name="Text 7"/>
          <p:cNvSpPr/>
          <p:nvPr/>
        </p:nvSpPr>
        <p:spPr>
          <a:xfrm>
            <a:off x="365760" y="1536192"/>
            <a:ext cx="2011680" cy="457200"/>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11" name="Text 8"/>
          <p:cNvSpPr/>
          <p:nvPr/>
        </p:nvSpPr>
        <p:spPr>
          <a:xfrm>
            <a:off x="457200" y="2048256"/>
            <a:ext cx="1828800" cy="420624"/>
          </a:xfrm>
          <a:prstGeom prst="rect">
            <a:avLst/>
          </a:prstGeom>
          <a:noFill/>
          <a:ln/>
        </p:spPr>
        <p:txBody>
          <a:bodyPr wrap="square" lIns="0" tIns="0" rIns="0" bIns="0" rtlCol="0" anchor="ctr"/>
          <a:lstStyle/>
          <a:p>
            <a:pPr marL="0" indent="0" algn="ctr">
              <a:buNone/>
            </a:pPr>
            <a:r>
              <a:rPr lang="en-US" sz="1100" b="1" dirty="0">
                <a:solidFill>
                  <a:srgbClr val="222222"/>
                </a:solidFill>
                <a:latin typeface="Arial" pitchFamily="34" charset="0"/>
                <a:ea typeface="Arial" pitchFamily="34" charset="-122"/>
                <a:cs typeface="Arial" pitchFamily="34" charset="-120"/>
              </a:rPr>
              <a:t>Job Analysis</a:t>
            </a:r>
            <a:endParaRPr lang="en-US" sz="1100" dirty="0"/>
          </a:p>
        </p:txBody>
      </p:sp>
      <p:sp>
        <p:nvSpPr>
          <p:cNvPr id="12" name="Text 9"/>
          <p:cNvSpPr/>
          <p:nvPr/>
        </p:nvSpPr>
        <p:spPr>
          <a:xfrm>
            <a:off x="457200" y="2542032"/>
            <a:ext cx="1828800" cy="114300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Identify the tasks, skills and knowledge the role needs.</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This links the vacancy directly to the transformation goals.</a:t>
            </a:r>
            <a:endParaRPr lang="en-US" sz="1100" dirty="0"/>
          </a:p>
        </p:txBody>
      </p:sp>
      <p:sp>
        <p:nvSpPr>
          <p:cNvPr id="13" name="Text 10"/>
          <p:cNvSpPr/>
          <p:nvPr/>
        </p:nvSpPr>
        <p:spPr>
          <a:xfrm>
            <a:off x="2368296" y="2670048"/>
            <a:ext cx="201168" cy="274320"/>
          </a:xfrm>
          <a:prstGeom prst="rect">
            <a:avLst/>
          </a:prstGeom>
          <a:noFill/>
          <a:ln/>
        </p:spPr>
        <p:txBody>
          <a:bodyPr wrap="square" rtlCol="0" anchor="ctr"/>
          <a:lstStyle/>
          <a:p>
            <a:pPr marL="0" indent="0" algn="ctr">
              <a:buNone/>
            </a:pPr>
            <a:r>
              <a:rPr lang="en-US" sz="1300" dirty="0">
                <a:solidFill>
                  <a:srgbClr val="C81E1E"/>
                </a:solidFill>
              </a:rPr>
              <a:t>▶</a:t>
            </a:r>
            <a:endParaRPr lang="en-US" sz="1300" dirty="0"/>
          </a:p>
        </p:txBody>
      </p:sp>
      <p:sp>
        <p:nvSpPr>
          <p:cNvPr id="14" name="Shape 11"/>
          <p:cNvSpPr/>
          <p:nvPr/>
        </p:nvSpPr>
        <p:spPr>
          <a:xfrm>
            <a:off x="2532888" y="868680"/>
            <a:ext cx="2011680" cy="3794760"/>
          </a:xfrm>
          <a:prstGeom prst="roundRect">
            <a:avLst>
              <a:gd name="adj" fmla="val 2273"/>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5" name="Shape 12"/>
          <p:cNvSpPr/>
          <p:nvPr/>
        </p:nvSpPr>
        <p:spPr>
          <a:xfrm>
            <a:off x="3310128" y="987552"/>
            <a:ext cx="457200" cy="457200"/>
          </a:xfrm>
          <a:prstGeom prst="ellipse">
            <a:avLst/>
          </a:prstGeom>
          <a:solidFill>
            <a:srgbClr val="C81E1E"/>
          </a:solidFill>
          <a:ln w="12700">
            <a:solidFill>
              <a:srgbClr val="C81E1E"/>
            </a:solidFill>
            <a:prstDash val="solid"/>
          </a:ln>
        </p:spPr>
        <p:txBody>
          <a:bodyPr/>
          <a:lstStyle/>
          <a:p>
            <a:endParaRPr lang="en-GB"/>
          </a:p>
        </p:txBody>
      </p:sp>
      <p:sp>
        <p:nvSpPr>
          <p:cNvPr id="16" name="Text 13"/>
          <p:cNvSpPr/>
          <p:nvPr/>
        </p:nvSpPr>
        <p:spPr>
          <a:xfrm>
            <a:off x="3310128" y="987552"/>
            <a:ext cx="457200" cy="457200"/>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02</a:t>
            </a:r>
            <a:endParaRPr lang="en-US" sz="1100" dirty="0"/>
          </a:p>
        </p:txBody>
      </p:sp>
      <p:sp>
        <p:nvSpPr>
          <p:cNvPr id="17" name="Text 14"/>
          <p:cNvSpPr/>
          <p:nvPr/>
        </p:nvSpPr>
        <p:spPr>
          <a:xfrm>
            <a:off x="2532888" y="1536192"/>
            <a:ext cx="2011680" cy="457200"/>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18" name="Text 15"/>
          <p:cNvSpPr/>
          <p:nvPr/>
        </p:nvSpPr>
        <p:spPr>
          <a:xfrm>
            <a:off x="2624328" y="2048256"/>
            <a:ext cx="1828800" cy="420624"/>
          </a:xfrm>
          <a:prstGeom prst="rect">
            <a:avLst/>
          </a:prstGeom>
          <a:noFill/>
          <a:ln/>
        </p:spPr>
        <p:txBody>
          <a:bodyPr wrap="square" lIns="0" tIns="0" rIns="0" bIns="0" rtlCol="0" anchor="ctr"/>
          <a:lstStyle/>
          <a:p>
            <a:pPr marL="0" indent="0" algn="ctr">
              <a:buNone/>
            </a:pPr>
            <a:r>
              <a:rPr lang="en-US" sz="1100" b="1" dirty="0">
                <a:solidFill>
                  <a:srgbClr val="222222"/>
                </a:solidFill>
                <a:latin typeface="Arial" pitchFamily="34" charset="0"/>
                <a:ea typeface="Arial" pitchFamily="34" charset="-122"/>
                <a:cs typeface="Arial" pitchFamily="34" charset="-120"/>
              </a:rPr>
              <a:t>Job Description</a:t>
            </a:r>
            <a:endParaRPr lang="en-US" sz="1100" dirty="0"/>
          </a:p>
        </p:txBody>
      </p:sp>
      <p:sp>
        <p:nvSpPr>
          <p:cNvPr id="19" name="Text 16"/>
          <p:cNvSpPr/>
          <p:nvPr/>
        </p:nvSpPr>
        <p:spPr>
          <a:xfrm>
            <a:off x="2624328" y="2542032"/>
            <a:ext cx="1828800" cy="114300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Write up the role title, responsibilities,</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reporting lines and key performance targets.</a:t>
            </a:r>
            <a:endParaRPr lang="en-US" sz="1100" dirty="0"/>
          </a:p>
        </p:txBody>
      </p:sp>
      <p:sp>
        <p:nvSpPr>
          <p:cNvPr id="20" name="Text 17"/>
          <p:cNvSpPr/>
          <p:nvPr/>
        </p:nvSpPr>
        <p:spPr>
          <a:xfrm>
            <a:off x="4535424" y="2670048"/>
            <a:ext cx="201168" cy="274320"/>
          </a:xfrm>
          <a:prstGeom prst="rect">
            <a:avLst/>
          </a:prstGeom>
          <a:noFill/>
          <a:ln/>
        </p:spPr>
        <p:txBody>
          <a:bodyPr wrap="square" rtlCol="0" anchor="ctr"/>
          <a:lstStyle/>
          <a:p>
            <a:pPr marL="0" indent="0" algn="ctr">
              <a:buNone/>
            </a:pPr>
            <a:r>
              <a:rPr lang="en-US" sz="1300" dirty="0">
                <a:solidFill>
                  <a:srgbClr val="C81E1E"/>
                </a:solidFill>
              </a:rPr>
              <a:t>▶</a:t>
            </a:r>
            <a:endParaRPr lang="en-US" sz="1300" dirty="0"/>
          </a:p>
        </p:txBody>
      </p:sp>
      <p:sp>
        <p:nvSpPr>
          <p:cNvPr id="21" name="Shape 18"/>
          <p:cNvSpPr/>
          <p:nvPr/>
        </p:nvSpPr>
        <p:spPr>
          <a:xfrm>
            <a:off x="4700016" y="868680"/>
            <a:ext cx="2011680" cy="3794760"/>
          </a:xfrm>
          <a:prstGeom prst="roundRect">
            <a:avLst>
              <a:gd name="adj" fmla="val 2273"/>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2" name="Shape 19"/>
          <p:cNvSpPr/>
          <p:nvPr/>
        </p:nvSpPr>
        <p:spPr>
          <a:xfrm>
            <a:off x="5477256" y="987552"/>
            <a:ext cx="457200" cy="457200"/>
          </a:xfrm>
          <a:prstGeom prst="ellipse">
            <a:avLst/>
          </a:prstGeom>
          <a:solidFill>
            <a:srgbClr val="C81E1E"/>
          </a:solidFill>
          <a:ln w="12700">
            <a:solidFill>
              <a:srgbClr val="C81E1E"/>
            </a:solidFill>
            <a:prstDash val="solid"/>
          </a:ln>
        </p:spPr>
        <p:txBody>
          <a:bodyPr/>
          <a:lstStyle/>
          <a:p>
            <a:endParaRPr lang="en-GB"/>
          </a:p>
        </p:txBody>
      </p:sp>
      <p:sp>
        <p:nvSpPr>
          <p:cNvPr id="23" name="Text 20"/>
          <p:cNvSpPr/>
          <p:nvPr/>
        </p:nvSpPr>
        <p:spPr>
          <a:xfrm>
            <a:off x="5477256" y="987552"/>
            <a:ext cx="457200" cy="457200"/>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03</a:t>
            </a:r>
            <a:endParaRPr lang="en-US" sz="1100" dirty="0"/>
          </a:p>
        </p:txBody>
      </p:sp>
      <p:sp>
        <p:nvSpPr>
          <p:cNvPr id="24" name="Text 21"/>
          <p:cNvSpPr/>
          <p:nvPr/>
        </p:nvSpPr>
        <p:spPr>
          <a:xfrm>
            <a:off x="4700016" y="1536192"/>
            <a:ext cx="2011680" cy="457200"/>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25" name="Text 22"/>
          <p:cNvSpPr/>
          <p:nvPr/>
        </p:nvSpPr>
        <p:spPr>
          <a:xfrm>
            <a:off x="4791456" y="2048256"/>
            <a:ext cx="1828800" cy="420624"/>
          </a:xfrm>
          <a:prstGeom prst="rect">
            <a:avLst/>
          </a:prstGeom>
          <a:noFill/>
          <a:ln/>
        </p:spPr>
        <p:txBody>
          <a:bodyPr wrap="square" lIns="0" tIns="0" rIns="0" bIns="0" rtlCol="0" anchor="ctr"/>
          <a:lstStyle/>
          <a:p>
            <a:pPr marL="0" indent="0" algn="ctr">
              <a:buNone/>
            </a:pPr>
            <a:r>
              <a:rPr lang="en-US" sz="1100" b="1" dirty="0">
                <a:solidFill>
                  <a:srgbClr val="222222"/>
                </a:solidFill>
                <a:latin typeface="Arial" pitchFamily="34" charset="0"/>
                <a:ea typeface="Arial" pitchFamily="34" charset="-122"/>
                <a:cs typeface="Arial" pitchFamily="34" charset="-120"/>
              </a:rPr>
              <a:t>Person Specification</a:t>
            </a:r>
            <a:endParaRPr lang="en-US" sz="1100" dirty="0"/>
          </a:p>
        </p:txBody>
      </p:sp>
      <p:sp>
        <p:nvSpPr>
          <p:cNvPr id="26" name="Text 23"/>
          <p:cNvSpPr/>
          <p:nvPr/>
        </p:nvSpPr>
        <p:spPr>
          <a:xfrm>
            <a:off x="4791456" y="2542032"/>
            <a:ext cx="1828800" cy="114300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List essential versus desirable attributes:</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qualifications, experience, skills and behaviours.</a:t>
            </a:r>
            <a:endParaRPr lang="en-US" sz="1100" dirty="0"/>
          </a:p>
        </p:txBody>
      </p:sp>
      <p:sp>
        <p:nvSpPr>
          <p:cNvPr id="27" name="Text 24"/>
          <p:cNvSpPr/>
          <p:nvPr/>
        </p:nvSpPr>
        <p:spPr>
          <a:xfrm>
            <a:off x="6702552" y="2670048"/>
            <a:ext cx="201168" cy="274320"/>
          </a:xfrm>
          <a:prstGeom prst="rect">
            <a:avLst/>
          </a:prstGeom>
          <a:noFill/>
          <a:ln/>
        </p:spPr>
        <p:txBody>
          <a:bodyPr wrap="square" rtlCol="0" anchor="ctr"/>
          <a:lstStyle/>
          <a:p>
            <a:pPr marL="0" indent="0" algn="ctr">
              <a:buNone/>
            </a:pPr>
            <a:r>
              <a:rPr lang="en-US" sz="1300" dirty="0">
                <a:solidFill>
                  <a:srgbClr val="C81E1E"/>
                </a:solidFill>
              </a:rPr>
              <a:t>▶</a:t>
            </a:r>
            <a:endParaRPr lang="en-US" sz="1300" dirty="0"/>
          </a:p>
        </p:txBody>
      </p:sp>
      <p:sp>
        <p:nvSpPr>
          <p:cNvPr id="28" name="Shape 25"/>
          <p:cNvSpPr/>
          <p:nvPr/>
        </p:nvSpPr>
        <p:spPr>
          <a:xfrm>
            <a:off x="6867144" y="868680"/>
            <a:ext cx="2011680" cy="3794760"/>
          </a:xfrm>
          <a:prstGeom prst="roundRect">
            <a:avLst>
              <a:gd name="adj" fmla="val 2273"/>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9" name="Shape 26"/>
          <p:cNvSpPr/>
          <p:nvPr/>
        </p:nvSpPr>
        <p:spPr>
          <a:xfrm>
            <a:off x="7644384" y="987552"/>
            <a:ext cx="457200" cy="457200"/>
          </a:xfrm>
          <a:prstGeom prst="ellipse">
            <a:avLst/>
          </a:prstGeom>
          <a:solidFill>
            <a:srgbClr val="C81E1E"/>
          </a:solidFill>
          <a:ln w="12700">
            <a:solidFill>
              <a:srgbClr val="C81E1E"/>
            </a:solidFill>
            <a:prstDash val="solid"/>
          </a:ln>
        </p:spPr>
        <p:txBody>
          <a:bodyPr/>
          <a:lstStyle/>
          <a:p>
            <a:endParaRPr lang="en-GB"/>
          </a:p>
        </p:txBody>
      </p:sp>
      <p:sp>
        <p:nvSpPr>
          <p:cNvPr id="30" name="Text 27"/>
          <p:cNvSpPr/>
          <p:nvPr/>
        </p:nvSpPr>
        <p:spPr>
          <a:xfrm>
            <a:off x="7644384" y="987552"/>
            <a:ext cx="457200" cy="457200"/>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04</a:t>
            </a:r>
            <a:endParaRPr lang="en-US" sz="1100" dirty="0"/>
          </a:p>
        </p:txBody>
      </p:sp>
      <p:sp>
        <p:nvSpPr>
          <p:cNvPr id="31" name="Text 28"/>
          <p:cNvSpPr/>
          <p:nvPr/>
        </p:nvSpPr>
        <p:spPr>
          <a:xfrm>
            <a:off x="6867144" y="1536192"/>
            <a:ext cx="2011680" cy="457200"/>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32" name="Text 29"/>
          <p:cNvSpPr/>
          <p:nvPr/>
        </p:nvSpPr>
        <p:spPr>
          <a:xfrm>
            <a:off x="6958584" y="2048256"/>
            <a:ext cx="1828800" cy="420624"/>
          </a:xfrm>
          <a:prstGeom prst="rect">
            <a:avLst/>
          </a:prstGeom>
          <a:noFill/>
          <a:ln/>
        </p:spPr>
        <p:txBody>
          <a:bodyPr wrap="square" lIns="0" tIns="0" rIns="0" bIns="0" rtlCol="0" anchor="ctr"/>
          <a:lstStyle/>
          <a:p>
            <a:pPr marL="0" indent="0" algn="ctr">
              <a:buNone/>
            </a:pPr>
            <a:r>
              <a:rPr lang="en-US" sz="1100" b="1" dirty="0">
                <a:solidFill>
                  <a:srgbClr val="222222"/>
                </a:solidFill>
                <a:latin typeface="Arial" pitchFamily="34" charset="0"/>
                <a:ea typeface="Arial" pitchFamily="34" charset="-122"/>
                <a:cs typeface="Arial" pitchFamily="34" charset="-120"/>
              </a:rPr>
              <a:t>Advertisement Platform</a:t>
            </a:r>
            <a:endParaRPr lang="en-US" sz="1100" dirty="0"/>
          </a:p>
        </p:txBody>
      </p:sp>
      <p:sp>
        <p:nvSpPr>
          <p:cNvPr id="33" name="Text 30"/>
          <p:cNvSpPr/>
          <p:nvPr/>
        </p:nvSpPr>
        <p:spPr>
          <a:xfrm>
            <a:off x="6958584" y="2542032"/>
            <a:ext cx="1828800" cy="114300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Post on LinkedIn, Indeed, sector job boards</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and internal notice boards at EnduraMaxx.</a:t>
            </a:r>
            <a:endParaRPr lang="en-US" sz="1100" dirty="0"/>
          </a:p>
        </p:txBody>
      </p:sp>
      <p:sp>
        <p:nvSpPr>
          <p:cNvPr id="34" name="Shape 31"/>
          <p:cNvSpPr/>
          <p:nvPr/>
        </p:nvSpPr>
        <p:spPr>
          <a:xfrm>
            <a:off x="365760" y="4617720"/>
            <a:ext cx="8412480" cy="411480"/>
          </a:xfrm>
          <a:prstGeom prst="roundRect">
            <a:avLst>
              <a:gd name="adj" fmla="val 11111"/>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35" name="Text 32"/>
          <p:cNvSpPr/>
          <p:nvPr/>
        </p:nvSpPr>
        <p:spPr>
          <a:xfrm>
            <a:off x="502920" y="4636008"/>
            <a:ext cx="8229600" cy="374904"/>
          </a:xfrm>
          <a:prstGeom prst="rect">
            <a:avLst/>
          </a:prstGeom>
          <a:noFill/>
          <a:ln/>
        </p:spPr>
        <p:txBody>
          <a:bodyPr wrap="square" rtlCol="0" anchor="ctr"/>
          <a:lstStyle/>
          <a:p>
            <a:pPr marL="0" indent="0">
              <a:buNone/>
            </a:pPr>
            <a:r>
              <a:rPr lang="en-US" sz="1100" i="1" dirty="0">
                <a:solidFill>
                  <a:srgbClr val="666666"/>
                </a:solidFill>
                <a:latin typeface="Arial" pitchFamily="34" charset="0"/>
                <a:ea typeface="Arial" pitchFamily="34" charset="-122"/>
                <a:cs typeface="Arial" pitchFamily="34" charset="-120"/>
              </a:rPr>
              <a:t>The right person, at the right time, for the right role (Armstrong and Taylor, 2023).</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03  |  Interview Type 1 - Structured Interviews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4</a:t>
            </a:r>
            <a:endParaRPr lang="en-US" sz="900" dirty="0"/>
          </a:p>
        </p:txBody>
      </p:sp>
      <p:sp>
        <p:nvSpPr>
          <p:cNvPr id="6" name="Shape 3"/>
          <p:cNvSpPr/>
          <p:nvPr/>
        </p:nvSpPr>
        <p:spPr>
          <a:xfrm>
            <a:off x="365760" y="868680"/>
            <a:ext cx="8412480" cy="658368"/>
          </a:xfrm>
          <a:prstGeom prst="roundRect">
            <a:avLst>
              <a:gd name="adj" fmla="val 6944"/>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7" name="Text 4"/>
          <p:cNvSpPr/>
          <p:nvPr/>
        </p:nvSpPr>
        <p:spPr>
          <a:xfrm>
            <a:off x="502920" y="886968"/>
            <a:ext cx="8229600" cy="621792"/>
          </a:xfrm>
          <a:prstGeom prst="rect">
            <a:avLst/>
          </a:prstGeom>
          <a:noFill/>
          <a:ln/>
        </p:spPr>
        <p:txBody>
          <a:bodyPr wrap="square" rtlCol="0" anchor="ctr"/>
          <a:lstStyle/>
          <a:p>
            <a:pPr marL="0" indent="0">
              <a:buNone/>
            </a:pPr>
            <a:r>
              <a:rPr lang="en-US" sz="1100" i="1" dirty="0">
                <a:solidFill>
                  <a:srgbClr val="444444"/>
                </a:solidFill>
                <a:latin typeface="Arial" pitchFamily="34" charset="0"/>
                <a:ea typeface="Arial" pitchFamily="34" charset="-122"/>
                <a:cs typeface="Arial" pitchFamily="34" charset="-120"/>
              </a:rPr>
              <a:t>Same pre-set questions, same order - fair and objective comparison (Torrington et al., 2024).</a:t>
            </a:r>
            <a:endParaRPr lang="en-US" sz="1100" dirty="0"/>
          </a:p>
        </p:txBody>
      </p:sp>
      <p:sp>
        <p:nvSpPr>
          <p:cNvPr id="8" name="Shape 5"/>
          <p:cNvSpPr/>
          <p:nvPr/>
        </p:nvSpPr>
        <p:spPr>
          <a:xfrm>
            <a:off x="365760" y="1664208"/>
            <a:ext cx="2743200" cy="384048"/>
          </a:xfrm>
          <a:prstGeom prst="rect">
            <a:avLst/>
          </a:prstGeom>
          <a:solidFill>
            <a:srgbClr val="F0F0F0"/>
          </a:solidFill>
          <a:ln w="12700">
            <a:solidFill>
              <a:srgbClr val="DDDDDD"/>
            </a:solidFill>
            <a:prstDash val="solid"/>
          </a:ln>
        </p:spPr>
        <p:txBody>
          <a:bodyPr/>
          <a:lstStyle/>
          <a:p>
            <a:endParaRPr lang="en-GB"/>
          </a:p>
        </p:txBody>
      </p:sp>
      <p:sp>
        <p:nvSpPr>
          <p:cNvPr id="9" name="Shape 6"/>
          <p:cNvSpPr/>
          <p:nvPr/>
        </p:nvSpPr>
        <p:spPr>
          <a:xfrm>
            <a:off x="365760" y="1664208"/>
            <a:ext cx="73152" cy="384048"/>
          </a:xfrm>
          <a:prstGeom prst="rect">
            <a:avLst/>
          </a:prstGeom>
          <a:solidFill>
            <a:srgbClr val="C81E1E"/>
          </a:solidFill>
          <a:ln w="12700">
            <a:solidFill>
              <a:srgbClr val="C81E1E"/>
            </a:solidFill>
            <a:prstDash val="solid"/>
          </a:ln>
        </p:spPr>
        <p:txBody>
          <a:bodyPr/>
          <a:lstStyle/>
          <a:p>
            <a:endParaRPr lang="en-GB"/>
          </a:p>
        </p:txBody>
      </p:sp>
      <p:sp>
        <p:nvSpPr>
          <p:cNvPr id="10" name="Text 7"/>
          <p:cNvSpPr/>
          <p:nvPr/>
        </p:nvSpPr>
        <p:spPr>
          <a:xfrm>
            <a:off x="530352" y="1664208"/>
            <a:ext cx="2468880" cy="384048"/>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Key Features</a:t>
            </a:r>
            <a:endParaRPr lang="en-US" sz="1100" dirty="0"/>
          </a:p>
        </p:txBody>
      </p:sp>
      <p:sp>
        <p:nvSpPr>
          <p:cNvPr id="11" name="Shape 8"/>
          <p:cNvSpPr/>
          <p:nvPr/>
        </p:nvSpPr>
        <p:spPr>
          <a:xfrm>
            <a:off x="365760" y="2048256"/>
            <a:ext cx="2743200" cy="2926080"/>
          </a:xfrm>
          <a:prstGeom prst="roundRect">
            <a:avLst>
              <a:gd name="adj" fmla="val 1667"/>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2" name="Shape 9"/>
          <p:cNvSpPr/>
          <p:nvPr/>
        </p:nvSpPr>
        <p:spPr>
          <a:xfrm>
            <a:off x="535632" y="2308860"/>
            <a:ext cx="164592" cy="164592"/>
          </a:xfrm>
          <a:prstGeom prst="ellipse">
            <a:avLst/>
          </a:prstGeom>
          <a:solidFill>
            <a:srgbClr val="C81E1E"/>
          </a:solidFill>
          <a:ln w="12700">
            <a:solidFill>
              <a:srgbClr val="C81E1E"/>
            </a:solidFill>
            <a:prstDash val="solid"/>
          </a:ln>
        </p:spPr>
        <p:txBody>
          <a:bodyPr/>
          <a:lstStyle/>
          <a:p>
            <a:endParaRPr lang="en-GB"/>
          </a:p>
        </p:txBody>
      </p:sp>
      <p:sp>
        <p:nvSpPr>
          <p:cNvPr id="13" name="Text 10"/>
          <p:cNvSpPr/>
          <p:nvPr/>
        </p:nvSpPr>
        <p:spPr>
          <a:xfrm>
            <a:off x="804672" y="2176272"/>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All candidates get the same questions</a:t>
            </a:r>
            <a:endParaRPr lang="en-US" sz="1100" dirty="0"/>
          </a:p>
        </p:txBody>
      </p:sp>
      <p:sp>
        <p:nvSpPr>
          <p:cNvPr id="14" name="Shape 11"/>
          <p:cNvSpPr/>
          <p:nvPr/>
        </p:nvSpPr>
        <p:spPr>
          <a:xfrm>
            <a:off x="548640" y="3073071"/>
            <a:ext cx="164592" cy="164592"/>
          </a:xfrm>
          <a:prstGeom prst="ellipse">
            <a:avLst/>
          </a:prstGeom>
          <a:solidFill>
            <a:srgbClr val="C81E1E"/>
          </a:solidFill>
          <a:ln w="12700">
            <a:solidFill>
              <a:srgbClr val="C81E1E"/>
            </a:solidFill>
            <a:prstDash val="solid"/>
          </a:ln>
        </p:spPr>
        <p:txBody>
          <a:bodyPr/>
          <a:lstStyle/>
          <a:p>
            <a:endParaRPr lang="en-GB"/>
          </a:p>
        </p:txBody>
      </p:sp>
      <p:sp>
        <p:nvSpPr>
          <p:cNvPr id="15" name="Text 12"/>
          <p:cNvSpPr/>
          <p:nvPr/>
        </p:nvSpPr>
        <p:spPr>
          <a:xfrm>
            <a:off x="804672" y="2852928"/>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Scored with a standard rubric</a:t>
            </a:r>
            <a:endParaRPr lang="en-US" sz="1100" dirty="0"/>
          </a:p>
        </p:txBody>
      </p:sp>
      <p:sp>
        <p:nvSpPr>
          <p:cNvPr id="16" name="Shape 13"/>
          <p:cNvSpPr/>
          <p:nvPr/>
        </p:nvSpPr>
        <p:spPr>
          <a:xfrm>
            <a:off x="552675" y="3744468"/>
            <a:ext cx="164592" cy="164592"/>
          </a:xfrm>
          <a:prstGeom prst="ellipse">
            <a:avLst/>
          </a:prstGeom>
          <a:solidFill>
            <a:srgbClr val="C81E1E"/>
          </a:solidFill>
          <a:ln w="12700">
            <a:solidFill>
              <a:srgbClr val="C81E1E"/>
            </a:solidFill>
            <a:prstDash val="solid"/>
          </a:ln>
        </p:spPr>
        <p:txBody>
          <a:bodyPr/>
          <a:lstStyle/>
          <a:p>
            <a:endParaRPr lang="en-GB"/>
          </a:p>
        </p:txBody>
      </p:sp>
      <p:sp>
        <p:nvSpPr>
          <p:cNvPr id="17" name="Text 14"/>
          <p:cNvSpPr/>
          <p:nvPr/>
        </p:nvSpPr>
        <p:spPr>
          <a:xfrm>
            <a:off x="804672" y="3529584"/>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Reduces interviewer bias</a:t>
            </a:r>
            <a:endParaRPr lang="en-US" sz="1100" dirty="0"/>
          </a:p>
        </p:txBody>
      </p:sp>
      <p:sp>
        <p:nvSpPr>
          <p:cNvPr id="18" name="Shape 15"/>
          <p:cNvSpPr/>
          <p:nvPr/>
        </p:nvSpPr>
        <p:spPr>
          <a:xfrm>
            <a:off x="544089" y="4407408"/>
            <a:ext cx="164592" cy="164592"/>
          </a:xfrm>
          <a:prstGeom prst="ellipse">
            <a:avLst/>
          </a:prstGeom>
          <a:solidFill>
            <a:srgbClr val="C81E1E"/>
          </a:solidFill>
          <a:ln w="12700">
            <a:solidFill>
              <a:srgbClr val="C81E1E"/>
            </a:solidFill>
            <a:prstDash val="solid"/>
          </a:ln>
        </p:spPr>
        <p:txBody>
          <a:bodyPr/>
          <a:lstStyle/>
          <a:p>
            <a:endParaRPr lang="en-GB"/>
          </a:p>
        </p:txBody>
      </p:sp>
      <p:sp>
        <p:nvSpPr>
          <p:cNvPr id="19" name="Text 16"/>
          <p:cNvSpPr/>
          <p:nvPr/>
        </p:nvSpPr>
        <p:spPr>
          <a:xfrm>
            <a:off x="804672" y="4206240"/>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Can be used as a panel or solo</a:t>
            </a:r>
            <a:endParaRPr lang="en-US" sz="1100" dirty="0"/>
          </a:p>
        </p:txBody>
      </p:sp>
      <p:sp>
        <p:nvSpPr>
          <p:cNvPr id="20" name="Shape 17"/>
          <p:cNvSpPr/>
          <p:nvPr/>
        </p:nvSpPr>
        <p:spPr>
          <a:xfrm>
            <a:off x="3246120" y="1664208"/>
            <a:ext cx="2743200" cy="384048"/>
          </a:xfrm>
          <a:prstGeom prst="rect">
            <a:avLst/>
          </a:prstGeom>
          <a:solidFill>
            <a:srgbClr val="F0F0F0"/>
          </a:solidFill>
          <a:ln w="12700">
            <a:solidFill>
              <a:srgbClr val="DDDDDD"/>
            </a:solidFill>
            <a:prstDash val="solid"/>
          </a:ln>
        </p:spPr>
        <p:txBody>
          <a:bodyPr/>
          <a:lstStyle/>
          <a:p>
            <a:endParaRPr lang="en-GB"/>
          </a:p>
        </p:txBody>
      </p:sp>
      <p:sp>
        <p:nvSpPr>
          <p:cNvPr id="21" name="Shape 18"/>
          <p:cNvSpPr/>
          <p:nvPr/>
        </p:nvSpPr>
        <p:spPr>
          <a:xfrm>
            <a:off x="3246120" y="1664208"/>
            <a:ext cx="73152" cy="384048"/>
          </a:xfrm>
          <a:prstGeom prst="rect">
            <a:avLst/>
          </a:prstGeom>
          <a:solidFill>
            <a:srgbClr val="C81E1E"/>
          </a:solidFill>
          <a:ln w="12700">
            <a:solidFill>
              <a:srgbClr val="C81E1E"/>
            </a:solidFill>
            <a:prstDash val="solid"/>
          </a:ln>
        </p:spPr>
        <p:txBody>
          <a:bodyPr/>
          <a:lstStyle/>
          <a:p>
            <a:endParaRPr lang="en-GB"/>
          </a:p>
        </p:txBody>
      </p:sp>
      <p:sp>
        <p:nvSpPr>
          <p:cNvPr id="22" name="Text 19"/>
          <p:cNvSpPr/>
          <p:nvPr/>
        </p:nvSpPr>
        <p:spPr>
          <a:xfrm>
            <a:off x="3410712" y="1664208"/>
            <a:ext cx="2468880" cy="384048"/>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EnduraMaxx Roles</a:t>
            </a:r>
            <a:endParaRPr lang="en-US" sz="1100" dirty="0"/>
          </a:p>
        </p:txBody>
      </p:sp>
      <p:sp>
        <p:nvSpPr>
          <p:cNvPr id="23" name="Shape 20"/>
          <p:cNvSpPr/>
          <p:nvPr/>
        </p:nvSpPr>
        <p:spPr>
          <a:xfrm>
            <a:off x="3246120" y="2023443"/>
            <a:ext cx="2743200" cy="2926080"/>
          </a:xfrm>
          <a:prstGeom prst="roundRect">
            <a:avLst>
              <a:gd name="adj" fmla="val 1667"/>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4" name="Shape 21"/>
          <p:cNvSpPr/>
          <p:nvPr/>
        </p:nvSpPr>
        <p:spPr>
          <a:xfrm>
            <a:off x="3443210" y="2391156"/>
            <a:ext cx="164592" cy="164592"/>
          </a:xfrm>
          <a:prstGeom prst="ellipse">
            <a:avLst/>
          </a:prstGeom>
          <a:solidFill>
            <a:srgbClr val="C81E1E"/>
          </a:solidFill>
          <a:ln w="12700">
            <a:solidFill>
              <a:srgbClr val="C81E1E"/>
            </a:solidFill>
            <a:prstDash val="solid"/>
          </a:ln>
        </p:spPr>
        <p:txBody>
          <a:bodyPr/>
          <a:lstStyle/>
          <a:p>
            <a:endParaRPr lang="en-GB"/>
          </a:p>
        </p:txBody>
      </p:sp>
      <p:sp>
        <p:nvSpPr>
          <p:cNvPr id="25" name="Text 22"/>
          <p:cNvSpPr/>
          <p:nvPr/>
        </p:nvSpPr>
        <p:spPr>
          <a:xfrm>
            <a:off x="3685032" y="2176272"/>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Change Manager</a:t>
            </a:r>
            <a:endParaRPr lang="en-US" sz="1100" dirty="0"/>
          </a:p>
        </p:txBody>
      </p:sp>
      <p:sp>
        <p:nvSpPr>
          <p:cNvPr id="26" name="Shape 23"/>
          <p:cNvSpPr/>
          <p:nvPr/>
        </p:nvSpPr>
        <p:spPr>
          <a:xfrm>
            <a:off x="3461713" y="3081099"/>
            <a:ext cx="164592" cy="164592"/>
          </a:xfrm>
          <a:prstGeom prst="ellipse">
            <a:avLst/>
          </a:prstGeom>
          <a:solidFill>
            <a:srgbClr val="C81E1E"/>
          </a:solidFill>
          <a:ln w="12700">
            <a:solidFill>
              <a:srgbClr val="C81E1E"/>
            </a:solidFill>
            <a:prstDash val="solid"/>
          </a:ln>
        </p:spPr>
        <p:txBody>
          <a:bodyPr/>
          <a:lstStyle/>
          <a:p>
            <a:endParaRPr lang="en-GB"/>
          </a:p>
        </p:txBody>
      </p:sp>
      <p:sp>
        <p:nvSpPr>
          <p:cNvPr id="27" name="Text 24"/>
          <p:cNvSpPr/>
          <p:nvPr/>
        </p:nvSpPr>
        <p:spPr>
          <a:xfrm>
            <a:off x="3685032" y="2852928"/>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Operations Manager</a:t>
            </a:r>
            <a:endParaRPr lang="en-US" sz="1100" dirty="0"/>
          </a:p>
        </p:txBody>
      </p:sp>
      <p:sp>
        <p:nvSpPr>
          <p:cNvPr id="28" name="Shape 25"/>
          <p:cNvSpPr/>
          <p:nvPr/>
        </p:nvSpPr>
        <p:spPr>
          <a:xfrm>
            <a:off x="3429000" y="3758184"/>
            <a:ext cx="164592" cy="164592"/>
          </a:xfrm>
          <a:prstGeom prst="ellipse">
            <a:avLst/>
          </a:prstGeom>
          <a:solidFill>
            <a:srgbClr val="C81E1E"/>
          </a:solidFill>
          <a:ln w="12700">
            <a:solidFill>
              <a:srgbClr val="C81E1E"/>
            </a:solidFill>
            <a:prstDash val="solid"/>
          </a:ln>
        </p:spPr>
        <p:txBody>
          <a:bodyPr/>
          <a:lstStyle/>
          <a:p>
            <a:endParaRPr lang="en-GB"/>
          </a:p>
        </p:txBody>
      </p:sp>
      <p:sp>
        <p:nvSpPr>
          <p:cNvPr id="29" name="Text 26"/>
          <p:cNvSpPr/>
          <p:nvPr/>
        </p:nvSpPr>
        <p:spPr>
          <a:xfrm>
            <a:off x="3685032" y="3529584"/>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Digital Specialist</a:t>
            </a:r>
            <a:endParaRPr lang="en-US" sz="1100" dirty="0"/>
          </a:p>
        </p:txBody>
      </p:sp>
      <p:sp>
        <p:nvSpPr>
          <p:cNvPr id="30" name="Shape 27"/>
          <p:cNvSpPr/>
          <p:nvPr/>
        </p:nvSpPr>
        <p:spPr>
          <a:xfrm>
            <a:off x="3435612" y="4390279"/>
            <a:ext cx="164592" cy="164592"/>
          </a:xfrm>
          <a:prstGeom prst="ellipse">
            <a:avLst/>
          </a:prstGeom>
          <a:solidFill>
            <a:srgbClr val="C81E1E"/>
          </a:solidFill>
          <a:ln w="12700">
            <a:solidFill>
              <a:srgbClr val="C81E1E"/>
            </a:solidFill>
            <a:prstDash val="solid"/>
          </a:ln>
        </p:spPr>
        <p:txBody>
          <a:bodyPr/>
          <a:lstStyle/>
          <a:p>
            <a:endParaRPr lang="en-GB"/>
          </a:p>
        </p:txBody>
      </p:sp>
      <p:sp>
        <p:nvSpPr>
          <p:cNvPr id="31" name="Text 28"/>
          <p:cNvSpPr/>
          <p:nvPr/>
        </p:nvSpPr>
        <p:spPr>
          <a:xfrm>
            <a:off x="3685032" y="4206240"/>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Production Team Leader</a:t>
            </a:r>
            <a:endParaRPr lang="en-US" sz="1100" dirty="0"/>
          </a:p>
        </p:txBody>
      </p:sp>
      <p:sp>
        <p:nvSpPr>
          <p:cNvPr id="32" name="Shape 29"/>
          <p:cNvSpPr/>
          <p:nvPr/>
        </p:nvSpPr>
        <p:spPr>
          <a:xfrm>
            <a:off x="6126480" y="1664208"/>
            <a:ext cx="2743200" cy="384048"/>
          </a:xfrm>
          <a:prstGeom prst="rect">
            <a:avLst/>
          </a:prstGeom>
          <a:solidFill>
            <a:srgbClr val="F0F0F0"/>
          </a:solidFill>
          <a:ln w="12700">
            <a:solidFill>
              <a:srgbClr val="DDDDDD"/>
            </a:solidFill>
            <a:prstDash val="solid"/>
          </a:ln>
        </p:spPr>
        <p:txBody>
          <a:bodyPr/>
          <a:lstStyle/>
          <a:p>
            <a:endParaRPr lang="en-GB"/>
          </a:p>
        </p:txBody>
      </p:sp>
      <p:sp>
        <p:nvSpPr>
          <p:cNvPr id="33" name="Shape 30"/>
          <p:cNvSpPr/>
          <p:nvPr/>
        </p:nvSpPr>
        <p:spPr>
          <a:xfrm>
            <a:off x="6126480" y="1664208"/>
            <a:ext cx="73152" cy="384048"/>
          </a:xfrm>
          <a:prstGeom prst="rect">
            <a:avLst/>
          </a:prstGeom>
          <a:solidFill>
            <a:srgbClr val="C81E1E"/>
          </a:solidFill>
          <a:ln w="12700">
            <a:solidFill>
              <a:srgbClr val="C81E1E"/>
            </a:solidFill>
            <a:prstDash val="solid"/>
          </a:ln>
        </p:spPr>
        <p:txBody>
          <a:bodyPr/>
          <a:lstStyle/>
          <a:p>
            <a:endParaRPr lang="en-GB"/>
          </a:p>
        </p:txBody>
      </p:sp>
      <p:sp>
        <p:nvSpPr>
          <p:cNvPr id="34" name="Text 31"/>
          <p:cNvSpPr/>
          <p:nvPr/>
        </p:nvSpPr>
        <p:spPr>
          <a:xfrm>
            <a:off x="6291072" y="1664208"/>
            <a:ext cx="2468880" cy="384048"/>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Why It Works</a:t>
            </a:r>
            <a:endParaRPr lang="en-US" sz="1100" dirty="0"/>
          </a:p>
        </p:txBody>
      </p:sp>
      <p:sp>
        <p:nvSpPr>
          <p:cNvPr id="35" name="Shape 32"/>
          <p:cNvSpPr/>
          <p:nvPr/>
        </p:nvSpPr>
        <p:spPr>
          <a:xfrm>
            <a:off x="6126480" y="2048256"/>
            <a:ext cx="2743200" cy="2926080"/>
          </a:xfrm>
          <a:prstGeom prst="roundRect">
            <a:avLst>
              <a:gd name="adj" fmla="val 1667"/>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36" name="Shape 33"/>
          <p:cNvSpPr/>
          <p:nvPr/>
        </p:nvSpPr>
        <p:spPr>
          <a:xfrm>
            <a:off x="6326703" y="2258568"/>
            <a:ext cx="164592" cy="164592"/>
          </a:xfrm>
          <a:prstGeom prst="ellipse">
            <a:avLst/>
          </a:prstGeom>
          <a:solidFill>
            <a:srgbClr val="C81E1E"/>
          </a:solidFill>
          <a:ln w="12700">
            <a:solidFill>
              <a:srgbClr val="C81E1E"/>
            </a:solidFill>
            <a:prstDash val="solid"/>
          </a:ln>
        </p:spPr>
        <p:txBody>
          <a:bodyPr/>
          <a:lstStyle/>
          <a:p>
            <a:endParaRPr lang="en-GB"/>
          </a:p>
        </p:txBody>
      </p:sp>
      <p:sp>
        <p:nvSpPr>
          <p:cNvPr id="37" name="Text 34"/>
          <p:cNvSpPr/>
          <p:nvPr/>
        </p:nvSpPr>
        <p:spPr>
          <a:xfrm>
            <a:off x="6565392" y="2176272"/>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Top-ranked selection method for predicting job performance (Sackett et al., 2022)</a:t>
            </a:r>
            <a:endParaRPr lang="en-US" sz="1100" dirty="0"/>
          </a:p>
        </p:txBody>
      </p:sp>
      <p:sp>
        <p:nvSpPr>
          <p:cNvPr id="38" name="Shape 35"/>
          <p:cNvSpPr/>
          <p:nvPr/>
        </p:nvSpPr>
        <p:spPr>
          <a:xfrm>
            <a:off x="6321681" y="3015975"/>
            <a:ext cx="164592" cy="164592"/>
          </a:xfrm>
          <a:prstGeom prst="ellipse">
            <a:avLst/>
          </a:prstGeom>
          <a:solidFill>
            <a:srgbClr val="C81E1E"/>
          </a:solidFill>
          <a:ln w="12700">
            <a:solidFill>
              <a:srgbClr val="C81E1E"/>
            </a:solidFill>
            <a:prstDash val="solid"/>
          </a:ln>
        </p:spPr>
        <p:txBody>
          <a:bodyPr/>
          <a:lstStyle/>
          <a:p>
            <a:endParaRPr lang="en-GB"/>
          </a:p>
        </p:txBody>
      </p:sp>
      <p:sp>
        <p:nvSpPr>
          <p:cNvPr id="39" name="Text 36"/>
          <p:cNvSpPr/>
          <p:nvPr/>
        </p:nvSpPr>
        <p:spPr>
          <a:xfrm>
            <a:off x="6565392" y="2852928"/>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Legally defensible under Equality Act 2010</a:t>
            </a:r>
            <a:endParaRPr lang="en-US" sz="1100" dirty="0"/>
          </a:p>
        </p:txBody>
      </p:sp>
      <p:sp>
        <p:nvSpPr>
          <p:cNvPr id="40" name="Shape 37"/>
          <p:cNvSpPr/>
          <p:nvPr/>
        </p:nvSpPr>
        <p:spPr>
          <a:xfrm>
            <a:off x="6309360" y="3739896"/>
            <a:ext cx="164592" cy="164592"/>
          </a:xfrm>
          <a:prstGeom prst="ellipse">
            <a:avLst/>
          </a:prstGeom>
          <a:solidFill>
            <a:srgbClr val="C81E1E"/>
          </a:solidFill>
          <a:ln w="12700">
            <a:solidFill>
              <a:srgbClr val="C81E1E"/>
            </a:solidFill>
            <a:prstDash val="solid"/>
          </a:ln>
        </p:spPr>
        <p:txBody>
          <a:bodyPr/>
          <a:lstStyle/>
          <a:p>
            <a:endParaRPr lang="en-GB"/>
          </a:p>
        </p:txBody>
      </p:sp>
      <p:sp>
        <p:nvSpPr>
          <p:cNvPr id="41" name="Text 38"/>
          <p:cNvSpPr/>
          <p:nvPr/>
        </p:nvSpPr>
        <p:spPr>
          <a:xfrm>
            <a:off x="6565392" y="3529584"/>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Consistent candidate experience</a:t>
            </a:r>
            <a:endParaRPr lang="en-US" sz="1100" dirty="0"/>
          </a:p>
        </p:txBody>
      </p:sp>
      <p:sp>
        <p:nvSpPr>
          <p:cNvPr id="42" name="Shape 39"/>
          <p:cNvSpPr/>
          <p:nvPr/>
        </p:nvSpPr>
        <p:spPr>
          <a:xfrm>
            <a:off x="6321294" y="4291240"/>
            <a:ext cx="164592" cy="164592"/>
          </a:xfrm>
          <a:prstGeom prst="ellipse">
            <a:avLst/>
          </a:prstGeom>
          <a:solidFill>
            <a:srgbClr val="C81E1E"/>
          </a:solidFill>
          <a:ln w="12700">
            <a:solidFill>
              <a:srgbClr val="C81E1E"/>
            </a:solidFill>
            <a:prstDash val="solid"/>
          </a:ln>
        </p:spPr>
        <p:txBody>
          <a:bodyPr/>
          <a:lstStyle/>
          <a:p>
            <a:endParaRPr lang="en-GB"/>
          </a:p>
        </p:txBody>
      </p:sp>
      <p:sp>
        <p:nvSpPr>
          <p:cNvPr id="43" name="Text 40"/>
          <p:cNvSpPr/>
          <p:nvPr/>
        </p:nvSpPr>
        <p:spPr>
          <a:xfrm>
            <a:off x="6565392" y="4206240"/>
            <a:ext cx="2212848" cy="594360"/>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Prevents favouritism in internal Team Leader promotions - decisions rest on scored evidence</a:t>
            </a:r>
            <a:endParaRPr lang="en-US" sz="1100" dirty="0"/>
          </a:p>
        </p:txBody>
      </p:sp>
      <p:sp>
        <p:nvSpPr>
          <p:cNvPr id="44" name="Text 41"/>
          <p:cNvSpPr/>
          <p:nvPr/>
        </p:nvSpPr>
        <p:spPr>
          <a:xfrm>
            <a:off x="365760" y="4974336"/>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Sackett et al. (2022); Torrington et al. (2024); CIPD (2023)</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04  |  Interview Type 2 - Competency-Based Interviews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5</a:t>
            </a:r>
            <a:endParaRPr lang="en-US" sz="900" dirty="0"/>
          </a:p>
        </p:txBody>
      </p:sp>
      <p:sp>
        <p:nvSpPr>
          <p:cNvPr id="6" name="Shape 3"/>
          <p:cNvSpPr/>
          <p:nvPr/>
        </p:nvSpPr>
        <p:spPr>
          <a:xfrm>
            <a:off x="365760" y="868680"/>
            <a:ext cx="8412480" cy="658368"/>
          </a:xfrm>
          <a:prstGeom prst="roundRect">
            <a:avLst>
              <a:gd name="adj" fmla="val 6944"/>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7" name="Text 4"/>
          <p:cNvSpPr/>
          <p:nvPr/>
        </p:nvSpPr>
        <p:spPr>
          <a:xfrm>
            <a:off x="502920" y="886968"/>
            <a:ext cx="8229600" cy="621792"/>
          </a:xfrm>
          <a:prstGeom prst="rect">
            <a:avLst/>
          </a:prstGeom>
          <a:noFill/>
          <a:ln/>
        </p:spPr>
        <p:txBody>
          <a:bodyPr wrap="square" rtlCol="0" anchor="ctr"/>
          <a:lstStyle/>
          <a:p>
            <a:pPr marL="0" indent="0">
              <a:buNone/>
            </a:pPr>
            <a:r>
              <a:rPr lang="en-US" sz="1100" i="1" dirty="0">
                <a:solidFill>
                  <a:srgbClr val="444444"/>
                </a:solidFill>
                <a:latin typeface="Arial" pitchFamily="34" charset="0"/>
                <a:ea typeface="Arial" pitchFamily="34" charset="-122"/>
                <a:cs typeface="Arial" pitchFamily="34" charset="-120"/>
              </a:rPr>
              <a:t>Candidates use past behaviour to evidence the required competencies (CIPD, 2023).</a:t>
            </a:r>
            <a:endParaRPr lang="en-US" sz="1100" dirty="0"/>
          </a:p>
        </p:txBody>
      </p:sp>
      <p:sp>
        <p:nvSpPr>
          <p:cNvPr id="8" name="Shape 5"/>
          <p:cNvSpPr/>
          <p:nvPr/>
        </p:nvSpPr>
        <p:spPr>
          <a:xfrm>
            <a:off x="365760" y="1664208"/>
            <a:ext cx="5029200" cy="3310128"/>
          </a:xfrm>
          <a:prstGeom prst="roundRect">
            <a:avLst>
              <a:gd name="adj" fmla="val 1381"/>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9" name="Shape 6"/>
          <p:cNvSpPr/>
          <p:nvPr/>
        </p:nvSpPr>
        <p:spPr>
          <a:xfrm>
            <a:off x="365760" y="1664208"/>
            <a:ext cx="5029200" cy="384048"/>
          </a:xfrm>
          <a:prstGeom prst="rect">
            <a:avLst/>
          </a:prstGeom>
          <a:solidFill>
            <a:srgbClr val="F0F0F0"/>
          </a:solidFill>
          <a:ln w="12700">
            <a:solidFill>
              <a:srgbClr val="DDDDDD"/>
            </a:solidFill>
            <a:prstDash val="solid"/>
          </a:ln>
        </p:spPr>
        <p:txBody>
          <a:bodyPr/>
          <a:lstStyle/>
          <a:p>
            <a:endParaRPr lang="en-GB"/>
          </a:p>
        </p:txBody>
      </p:sp>
      <p:sp>
        <p:nvSpPr>
          <p:cNvPr id="10" name="Shape 7"/>
          <p:cNvSpPr/>
          <p:nvPr/>
        </p:nvSpPr>
        <p:spPr>
          <a:xfrm>
            <a:off x="365760" y="1664208"/>
            <a:ext cx="73152" cy="384048"/>
          </a:xfrm>
          <a:prstGeom prst="rect">
            <a:avLst/>
          </a:prstGeom>
          <a:solidFill>
            <a:srgbClr val="C81E1E"/>
          </a:solidFill>
          <a:ln w="12700">
            <a:solidFill>
              <a:srgbClr val="C81E1E"/>
            </a:solidFill>
            <a:prstDash val="solid"/>
          </a:ln>
        </p:spPr>
        <p:txBody>
          <a:bodyPr/>
          <a:lstStyle/>
          <a:p>
            <a:endParaRPr lang="en-GB"/>
          </a:p>
        </p:txBody>
      </p:sp>
      <p:sp>
        <p:nvSpPr>
          <p:cNvPr id="11" name="Text 8"/>
          <p:cNvSpPr/>
          <p:nvPr/>
        </p:nvSpPr>
        <p:spPr>
          <a:xfrm>
            <a:off x="530352" y="1664208"/>
            <a:ext cx="4754880" cy="384048"/>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The STAR Framework</a:t>
            </a:r>
            <a:endParaRPr lang="en-US" sz="1100" dirty="0"/>
          </a:p>
        </p:txBody>
      </p:sp>
      <p:sp>
        <p:nvSpPr>
          <p:cNvPr id="12" name="Shape 9"/>
          <p:cNvSpPr/>
          <p:nvPr/>
        </p:nvSpPr>
        <p:spPr>
          <a:xfrm>
            <a:off x="530352" y="2267712"/>
            <a:ext cx="384048" cy="384048"/>
          </a:xfrm>
          <a:prstGeom prst="ellipse">
            <a:avLst/>
          </a:prstGeom>
          <a:solidFill>
            <a:srgbClr val="C81E1E"/>
          </a:solidFill>
          <a:ln w="12700">
            <a:solidFill>
              <a:srgbClr val="C81E1E"/>
            </a:solidFill>
            <a:prstDash val="solid"/>
          </a:ln>
        </p:spPr>
        <p:txBody>
          <a:bodyPr/>
          <a:lstStyle/>
          <a:p>
            <a:endParaRPr lang="en-GB"/>
          </a:p>
        </p:txBody>
      </p:sp>
      <p:sp>
        <p:nvSpPr>
          <p:cNvPr id="13" name="Text 10"/>
          <p:cNvSpPr/>
          <p:nvPr/>
        </p:nvSpPr>
        <p:spPr>
          <a:xfrm>
            <a:off x="530352" y="2267712"/>
            <a:ext cx="384048"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S</a:t>
            </a:r>
            <a:endParaRPr lang="en-US" sz="1400" dirty="0"/>
          </a:p>
        </p:txBody>
      </p:sp>
      <p:sp>
        <p:nvSpPr>
          <p:cNvPr id="14" name="Text 11"/>
          <p:cNvSpPr/>
          <p:nvPr/>
        </p:nvSpPr>
        <p:spPr>
          <a:xfrm>
            <a:off x="1024128" y="2286000"/>
            <a:ext cx="4206240" cy="38404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Situation - </a:t>
            </a:r>
            <a:r>
              <a:rPr lang="en-US" sz="1100" dirty="0">
                <a:solidFill>
                  <a:srgbClr val="666666"/>
                </a:solidFill>
                <a:latin typeface="Arial" pitchFamily="34" charset="0"/>
                <a:ea typeface="Arial" pitchFamily="34" charset="-122"/>
                <a:cs typeface="Arial" pitchFamily="34" charset="-120"/>
              </a:rPr>
              <a:t>Set the scene - what was the context?</a:t>
            </a:r>
            <a:endParaRPr lang="en-US" sz="1100" dirty="0"/>
          </a:p>
        </p:txBody>
      </p:sp>
      <p:sp>
        <p:nvSpPr>
          <p:cNvPr id="15" name="Shape 12"/>
          <p:cNvSpPr/>
          <p:nvPr/>
        </p:nvSpPr>
        <p:spPr>
          <a:xfrm>
            <a:off x="530352" y="2980944"/>
            <a:ext cx="384048" cy="384048"/>
          </a:xfrm>
          <a:prstGeom prst="ellipse">
            <a:avLst/>
          </a:prstGeom>
          <a:solidFill>
            <a:srgbClr val="C81E1E"/>
          </a:solidFill>
          <a:ln w="12700">
            <a:solidFill>
              <a:srgbClr val="C81E1E"/>
            </a:solidFill>
            <a:prstDash val="solid"/>
          </a:ln>
        </p:spPr>
        <p:txBody>
          <a:bodyPr/>
          <a:lstStyle/>
          <a:p>
            <a:endParaRPr lang="en-GB"/>
          </a:p>
        </p:txBody>
      </p:sp>
      <p:sp>
        <p:nvSpPr>
          <p:cNvPr id="16" name="Text 13"/>
          <p:cNvSpPr/>
          <p:nvPr/>
        </p:nvSpPr>
        <p:spPr>
          <a:xfrm>
            <a:off x="530352" y="2980944"/>
            <a:ext cx="384048"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T</a:t>
            </a:r>
            <a:endParaRPr lang="en-US" sz="1400" dirty="0"/>
          </a:p>
        </p:txBody>
      </p:sp>
      <p:sp>
        <p:nvSpPr>
          <p:cNvPr id="17" name="Text 14"/>
          <p:cNvSpPr/>
          <p:nvPr/>
        </p:nvSpPr>
        <p:spPr>
          <a:xfrm>
            <a:off x="1024128" y="2999232"/>
            <a:ext cx="4206240" cy="38404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Task - </a:t>
            </a:r>
            <a:r>
              <a:rPr lang="en-US" sz="1100" dirty="0">
                <a:solidFill>
                  <a:srgbClr val="666666"/>
                </a:solidFill>
                <a:latin typeface="Arial" pitchFamily="34" charset="0"/>
                <a:ea typeface="Arial" pitchFamily="34" charset="-122"/>
                <a:cs typeface="Arial" pitchFamily="34" charset="-120"/>
              </a:rPr>
              <a:t>What was your specific responsibility?</a:t>
            </a:r>
            <a:endParaRPr lang="en-US" sz="1100" dirty="0"/>
          </a:p>
        </p:txBody>
      </p:sp>
      <p:sp>
        <p:nvSpPr>
          <p:cNvPr id="18" name="Shape 15"/>
          <p:cNvSpPr/>
          <p:nvPr/>
        </p:nvSpPr>
        <p:spPr>
          <a:xfrm>
            <a:off x="530352" y="3694176"/>
            <a:ext cx="384048" cy="384048"/>
          </a:xfrm>
          <a:prstGeom prst="ellipse">
            <a:avLst/>
          </a:prstGeom>
          <a:solidFill>
            <a:srgbClr val="C81E1E"/>
          </a:solidFill>
          <a:ln w="12700">
            <a:solidFill>
              <a:srgbClr val="C81E1E"/>
            </a:solidFill>
            <a:prstDash val="solid"/>
          </a:ln>
        </p:spPr>
        <p:txBody>
          <a:bodyPr/>
          <a:lstStyle/>
          <a:p>
            <a:endParaRPr lang="en-GB"/>
          </a:p>
        </p:txBody>
      </p:sp>
      <p:sp>
        <p:nvSpPr>
          <p:cNvPr id="19" name="Text 16"/>
          <p:cNvSpPr/>
          <p:nvPr/>
        </p:nvSpPr>
        <p:spPr>
          <a:xfrm>
            <a:off x="530352" y="3694176"/>
            <a:ext cx="384048"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A</a:t>
            </a:r>
            <a:endParaRPr lang="en-US" sz="1400" dirty="0"/>
          </a:p>
        </p:txBody>
      </p:sp>
      <p:sp>
        <p:nvSpPr>
          <p:cNvPr id="20" name="Text 17"/>
          <p:cNvSpPr/>
          <p:nvPr/>
        </p:nvSpPr>
        <p:spPr>
          <a:xfrm>
            <a:off x="1024128" y="3712464"/>
            <a:ext cx="4206240" cy="38404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Action - </a:t>
            </a:r>
            <a:r>
              <a:rPr lang="en-US" sz="1100" dirty="0">
                <a:solidFill>
                  <a:srgbClr val="666666"/>
                </a:solidFill>
                <a:latin typeface="Arial" pitchFamily="34" charset="0"/>
                <a:ea typeface="Arial" pitchFamily="34" charset="-122"/>
                <a:cs typeface="Arial" pitchFamily="34" charset="-120"/>
              </a:rPr>
              <a:t>What did you actually do?</a:t>
            </a:r>
            <a:endParaRPr lang="en-US" sz="1100" dirty="0"/>
          </a:p>
        </p:txBody>
      </p:sp>
      <p:sp>
        <p:nvSpPr>
          <p:cNvPr id="21" name="Shape 18"/>
          <p:cNvSpPr/>
          <p:nvPr/>
        </p:nvSpPr>
        <p:spPr>
          <a:xfrm>
            <a:off x="530352" y="4407408"/>
            <a:ext cx="384048" cy="384048"/>
          </a:xfrm>
          <a:prstGeom prst="ellipse">
            <a:avLst/>
          </a:prstGeom>
          <a:solidFill>
            <a:srgbClr val="C81E1E"/>
          </a:solidFill>
          <a:ln w="12700">
            <a:solidFill>
              <a:srgbClr val="C81E1E"/>
            </a:solidFill>
            <a:prstDash val="solid"/>
          </a:ln>
        </p:spPr>
        <p:txBody>
          <a:bodyPr/>
          <a:lstStyle/>
          <a:p>
            <a:endParaRPr lang="en-GB"/>
          </a:p>
        </p:txBody>
      </p:sp>
      <p:sp>
        <p:nvSpPr>
          <p:cNvPr id="22" name="Text 19"/>
          <p:cNvSpPr/>
          <p:nvPr/>
        </p:nvSpPr>
        <p:spPr>
          <a:xfrm>
            <a:off x="530352" y="4407408"/>
            <a:ext cx="384048" cy="384048"/>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R</a:t>
            </a:r>
            <a:endParaRPr lang="en-US" sz="1400" dirty="0"/>
          </a:p>
        </p:txBody>
      </p:sp>
      <p:sp>
        <p:nvSpPr>
          <p:cNvPr id="23" name="Text 20"/>
          <p:cNvSpPr/>
          <p:nvPr/>
        </p:nvSpPr>
        <p:spPr>
          <a:xfrm>
            <a:off x="1024128" y="4425696"/>
            <a:ext cx="4206240" cy="38404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Result - </a:t>
            </a:r>
            <a:r>
              <a:rPr lang="en-US" sz="1100" dirty="0">
                <a:solidFill>
                  <a:srgbClr val="666666"/>
                </a:solidFill>
                <a:latin typeface="Arial" pitchFamily="34" charset="0"/>
                <a:ea typeface="Arial" pitchFamily="34" charset="-122"/>
                <a:cs typeface="Arial" pitchFamily="34" charset="-120"/>
              </a:rPr>
              <a:t>What was the outcome - and can you measure it?</a:t>
            </a:r>
            <a:endParaRPr lang="en-US" sz="1100" dirty="0"/>
          </a:p>
        </p:txBody>
      </p:sp>
      <p:sp>
        <p:nvSpPr>
          <p:cNvPr id="24" name="Shape 21"/>
          <p:cNvSpPr/>
          <p:nvPr/>
        </p:nvSpPr>
        <p:spPr>
          <a:xfrm>
            <a:off x="5577840" y="1664208"/>
            <a:ext cx="3200400" cy="3310128"/>
          </a:xfrm>
          <a:prstGeom prst="roundRect">
            <a:avLst>
              <a:gd name="adj" fmla="val 1429"/>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5" name="Text 22"/>
          <p:cNvSpPr/>
          <p:nvPr/>
        </p:nvSpPr>
        <p:spPr>
          <a:xfrm>
            <a:off x="5715000" y="1737360"/>
            <a:ext cx="2926080" cy="329184"/>
          </a:xfrm>
          <a:prstGeom prst="rect">
            <a:avLst/>
          </a:prstGeom>
          <a:noFill/>
          <a:ln/>
        </p:spPr>
        <p:txBody>
          <a:bodyPr wrap="square" lIns="0" tIns="0" rIns="0" bIns="0" rtlCol="0" anchor="ctr"/>
          <a:lstStyle/>
          <a:p>
            <a:pPr marL="0" indent="0">
              <a:buNone/>
            </a:pPr>
            <a:r>
              <a:rPr lang="en-US" sz="1200" b="1" dirty="0">
                <a:solidFill>
                  <a:srgbClr val="222222"/>
                </a:solidFill>
                <a:latin typeface="Arial" pitchFamily="34" charset="0"/>
                <a:ea typeface="Arial" pitchFamily="34" charset="-122"/>
                <a:cs typeface="Arial" pitchFamily="34" charset="-120"/>
              </a:rPr>
              <a:t>EnduraMaxx Application</a:t>
            </a:r>
            <a:endParaRPr lang="en-US" sz="1200" dirty="0"/>
          </a:p>
        </p:txBody>
      </p:sp>
      <p:sp>
        <p:nvSpPr>
          <p:cNvPr id="26" name="Text 23"/>
          <p:cNvSpPr/>
          <p:nvPr/>
        </p:nvSpPr>
        <p:spPr>
          <a:xfrm>
            <a:off x="5715000" y="2176272"/>
            <a:ext cx="2926080" cy="256032"/>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Sample question - change:</a:t>
            </a:r>
            <a:endParaRPr lang="en-US" sz="1100" dirty="0"/>
          </a:p>
        </p:txBody>
      </p:sp>
      <p:sp>
        <p:nvSpPr>
          <p:cNvPr id="27" name="Text 24"/>
          <p:cNvSpPr/>
          <p:nvPr/>
        </p:nvSpPr>
        <p:spPr>
          <a:xfrm>
            <a:off x="5715000" y="2450592"/>
            <a:ext cx="2926080" cy="621792"/>
          </a:xfrm>
          <a:prstGeom prst="rect">
            <a:avLst/>
          </a:prstGeom>
          <a:noFill/>
          <a:ln/>
        </p:spPr>
        <p:txBody>
          <a:bodyPr wrap="square" lIns="0" tIns="0" rIns="0" bIns="0" rtlCol="0" anchor="ctr"/>
          <a:lstStyle/>
          <a:p>
            <a:pPr marL="0" indent="0">
              <a:buNone/>
            </a:pPr>
            <a:r>
              <a:rPr lang="en-US" sz="1100" i="1" dirty="0">
                <a:solidFill>
                  <a:srgbClr val="666666"/>
                </a:solidFill>
                <a:latin typeface="Arial" pitchFamily="34" charset="0"/>
                <a:ea typeface="Arial" pitchFamily="34" charset="-122"/>
                <a:cs typeface="Arial" pitchFamily="34" charset="-120"/>
              </a:rPr>
              <a:t>"Tell me about a time you managed resistance to change in your team. What did you do?"</a:t>
            </a:r>
            <a:endParaRPr lang="en-US" sz="1100" dirty="0"/>
          </a:p>
        </p:txBody>
      </p:sp>
      <p:sp>
        <p:nvSpPr>
          <p:cNvPr id="28" name="Text 25"/>
          <p:cNvSpPr/>
          <p:nvPr/>
        </p:nvSpPr>
        <p:spPr>
          <a:xfrm>
            <a:off x="5715000" y="3163824"/>
            <a:ext cx="2926080" cy="256032"/>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Sample question - digital:</a:t>
            </a:r>
            <a:endParaRPr lang="en-US" sz="1100" dirty="0"/>
          </a:p>
        </p:txBody>
      </p:sp>
      <p:sp>
        <p:nvSpPr>
          <p:cNvPr id="29" name="Text 26"/>
          <p:cNvSpPr/>
          <p:nvPr/>
        </p:nvSpPr>
        <p:spPr>
          <a:xfrm>
            <a:off x="5715000" y="3438144"/>
            <a:ext cx="2926080" cy="621792"/>
          </a:xfrm>
          <a:prstGeom prst="rect">
            <a:avLst/>
          </a:prstGeom>
          <a:noFill/>
          <a:ln/>
        </p:spPr>
        <p:txBody>
          <a:bodyPr wrap="square" lIns="0" tIns="0" rIns="0" bIns="0" rtlCol="0" anchor="ctr"/>
          <a:lstStyle/>
          <a:p>
            <a:pPr marL="0" indent="0">
              <a:buNone/>
            </a:pPr>
            <a:r>
              <a:rPr lang="en-US" sz="1100" i="1" dirty="0">
                <a:solidFill>
                  <a:srgbClr val="666666"/>
                </a:solidFill>
                <a:latin typeface="Arial" pitchFamily="34" charset="0"/>
                <a:ea typeface="Arial" pitchFamily="34" charset="-122"/>
                <a:cs typeface="Arial" pitchFamily="34" charset="-120"/>
              </a:rPr>
              <a:t>"Give me an example of helping a team adopt a new system like MaintainX. What worked?"</a:t>
            </a:r>
            <a:endParaRPr lang="en-US" sz="1100" i="1" dirty="0"/>
          </a:p>
        </p:txBody>
      </p:sp>
      <p:sp>
        <p:nvSpPr>
          <p:cNvPr id="30" name="Text 27"/>
          <p:cNvSpPr/>
          <p:nvPr/>
        </p:nvSpPr>
        <p:spPr>
          <a:xfrm>
            <a:off x="5715000" y="4151376"/>
            <a:ext cx="2926080" cy="256032"/>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Competencies tested:</a:t>
            </a:r>
            <a:endParaRPr lang="en-US" sz="1100" dirty="0"/>
          </a:p>
        </p:txBody>
      </p:sp>
      <p:sp>
        <p:nvSpPr>
          <p:cNvPr id="31" name="Text 28"/>
          <p:cNvSpPr/>
          <p:nvPr/>
        </p:nvSpPr>
        <p:spPr>
          <a:xfrm>
            <a:off x="5715000" y="4425696"/>
            <a:ext cx="2926080" cy="621792"/>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Leadership, adaptability, communication, digital literacy</a:t>
            </a:r>
            <a:endParaRPr lang="en-US" sz="1100" dirty="0"/>
          </a:p>
        </p:txBody>
      </p:sp>
      <p:sp>
        <p:nvSpPr>
          <p:cNvPr id="32" name="Text 29"/>
          <p:cNvSpPr/>
          <p:nvPr/>
        </p:nvSpPr>
        <p:spPr>
          <a:xfrm>
            <a:off x="365760" y="4992624"/>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CIPD (2023); Armstrong and Taylor (2023)</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05  |  Interview Type 3 - Panel Interviews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6</a:t>
            </a:r>
            <a:endParaRPr lang="en-US" sz="900" dirty="0"/>
          </a:p>
        </p:txBody>
      </p:sp>
      <p:sp>
        <p:nvSpPr>
          <p:cNvPr id="6" name="Shape 3"/>
          <p:cNvSpPr/>
          <p:nvPr/>
        </p:nvSpPr>
        <p:spPr>
          <a:xfrm>
            <a:off x="365760" y="882933"/>
            <a:ext cx="8412480" cy="658368"/>
          </a:xfrm>
          <a:prstGeom prst="roundRect">
            <a:avLst>
              <a:gd name="adj" fmla="val 6944"/>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7" name="Text 4"/>
          <p:cNvSpPr/>
          <p:nvPr/>
        </p:nvSpPr>
        <p:spPr>
          <a:xfrm>
            <a:off x="502920" y="886968"/>
            <a:ext cx="8229600" cy="621792"/>
          </a:xfrm>
          <a:prstGeom prst="rect">
            <a:avLst/>
          </a:prstGeom>
          <a:noFill/>
          <a:ln/>
        </p:spPr>
        <p:txBody>
          <a:bodyPr wrap="square" rtlCol="0" anchor="ctr"/>
          <a:lstStyle/>
          <a:p>
            <a:pPr marL="0" indent="0">
              <a:buNone/>
            </a:pPr>
            <a:r>
              <a:rPr lang="en-US" sz="1100" i="1" dirty="0">
                <a:solidFill>
                  <a:srgbClr val="444444"/>
                </a:solidFill>
                <a:latin typeface="Arial" pitchFamily="34" charset="0"/>
                <a:ea typeface="Arial" pitchFamily="34" charset="-122"/>
                <a:cs typeface="Arial" pitchFamily="34" charset="-120"/>
              </a:rPr>
              <a:t>Several interviewers assess the candidate together, each from a different perspective (CIPD, 2023).</a:t>
            </a:r>
            <a:endParaRPr lang="en-US" sz="1100" dirty="0"/>
          </a:p>
        </p:txBody>
      </p:sp>
      <p:sp>
        <p:nvSpPr>
          <p:cNvPr id="8" name="Shape 5"/>
          <p:cNvSpPr/>
          <p:nvPr/>
        </p:nvSpPr>
        <p:spPr>
          <a:xfrm>
            <a:off x="365760" y="1664208"/>
            <a:ext cx="8412480" cy="713232"/>
          </a:xfrm>
          <a:prstGeom prst="roundRect">
            <a:avLst>
              <a:gd name="adj" fmla="val 6410"/>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9" name="Text 6"/>
          <p:cNvSpPr/>
          <p:nvPr/>
        </p:nvSpPr>
        <p:spPr>
          <a:xfrm>
            <a:off x="457200" y="1664208"/>
            <a:ext cx="566928" cy="713232"/>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10" name="Text 7"/>
          <p:cNvSpPr/>
          <p:nvPr/>
        </p:nvSpPr>
        <p:spPr>
          <a:xfrm>
            <a:off x="1115568" y="1737360"/>
            <a:ext cx="2103120" cy="621792"/>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Multiple perspectives</a:t>
            </a:r>
            <a:endParaRPr lang="en-US" sz="1100" dirty="0"/>
          </a:p>
        </p:txBody>
      </p:sp>
      <p:sp>
        <p:nvSpPr>
          <p:cNvPr id="11" name="Text 8"/>
          <p:cNvSpPr/>
          <p:nvPr/>
        </p:nvSpPr>
        <p:spPr>
          <a:xfrm>
            <a:off x="3291840" y="1755648"/>
            <a:ext cx="5394960" cy="530352"/>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HR, operations and digital each bring different criteria - a richer picture</a:t>
            </a:r>
            <a:endParaRPr lang="en-US" sz="1100" dirty="0"/>
          </a:p>
        </p:txBody>
      </p:sp>
      <p:sp>
        <p:nvSpPr>
          <p:cNvPr id="12" name="Shape 9"/>
          <p:cNvSpPr/>
          <p:nvPr/>
        </p:nvSpPr>
        <p:spPr>
          <a:xfrm>
            <a:off x="365760" y="2468880"/>
            <a:ext cx="8412480" cy="713232"/>
          </a:xfrm>
          <a:prstGeom prst="roundRect">
            <a:avLst>
              <a:gd name="adj" fmla="val 6410"/>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3" name="Text 10"/>
          <p:cNvSpPr/>
          <p:nvPr/>
        </p:nvSpPr>
        <p:spPr>
          <a:xfrm>
            <a:off x="457200" y="2468880"/>
            <a:ext cx="566928" cy="713232"/>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14" name="Text 11"/>
          <p:cNvSpPr/>
          <p:nvPr/>
        </p:nvSpPr>
        <p:spPr>
          <a:xfrm>
            <a:off x="1115568" y="2542032"/>
            <a:ext cx="2103120" cy="548640"/>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Reduced individual bias</a:t>
            </a:r>
            <a:endParaRPr lang="en-US" sz="1100" dirty="0"/>
          </a:p>
        </p:txBody>
      </p:sp>
      <p:sp>
        <p:nvSpPr>
          <p:cNvPr id="15" name="Text 12"/>
          <p:cNvSpPr/>
          <p:nvPr/>
        </p:nvSpPr>
        <p:spPr>
          <a:xfrm>
            <a:off x="3291840" y="2560320"/>
            <a:ext cx="5394960" cy="530352"/>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No single opinion dominates - fairer final decisions (CIPD, 2023)</a:t>
            </a:r>
            <a:endParaRPr lang="en-US" sz="1100" dirty="0"/>
          </a:p>
        </p:txBody>
      </p:sp>
      <p:sp>
        <p:nvSpPr>
          <p:cNvPr id="16" name="Shape 13"/>
          <p:cNvSpPr/>
          <p:nvPr/>
        </p:nvSpPr>
        <p:spPr>
          <a:xfrm>
            <a:off x="365760" y="3255264"/>
            <a:ext cx="8412480" cy="713232"/>
          </a:xfrm>
          <a:prstGeom prst="roundRect">
            <a:avLst>
              <a:gd name="adj" fmla="val 6410"/>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7" name="Text 14"/>
          <p:cNvSpPr/>
          <p:nvPr/>
        </p:nvSpPr>
        <p:spPr>
          <a:xfrm>
            <a:off x="457200" y="3273552"/>
            <a:ext cx="566928" cy="713232"/>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18" name="Text 15"/>
          <p:cNvSpPr/>
          <p:nvPr/>
        </p:nvSpPr>
        <p:spPr>
          <a:xfrm>
            <a:off x="1115568" y="3346704"/>
            <a:ext cx="2103120" cy="548640"/>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More efficient</a:t>
            </a:r>
            <a:endParaRPr lang="en-US" sz="1100" dirty="0"/>
          </a:p>
        </p:txBody>
      </p:sp>
      <p:sp>
        <p:nvSpPr>
          <p:cNvPr id="19" name="Text 16"/>
          <p:cNvSpPr/>
          <p:nvPr/>
        </p:nvSpPr>
        <p:spPr>
          <a:xfrm>
            <a:off x="3291840" y="3364992"/>
            <a:ext cx="5394960" cy="530352"/>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One session replaces two or three interviews - saves everyone time</a:t>
            </a:r>
            <a:endParaRPr lang="en-US" sz="1100" dirty="0"/>
          </a:p>
        </p:txBody>
      </p:sp>
      <p:sp>
        <p:nvSpPr>
          <p:cNvPr id="20" name="Shape 17"/>
          <p:cNvSpPr/>
          <p:nvPr/>
        </p:nvSpPr>
        <p:spPr>
          <a:xfrm>
            <a:off x="365760" y="4069080"/>
            <a:ext cx="8412480" cy="713232"/>
          </a:xfrm>
          <a:prstGeom prst="roundRect">
            <a:avLst>
              <a:gd name="adj" fmla="val 6410"/>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1" name="Text 18"/>
          <p:cNvSpPr/>
          <p:nvPr/>
        </p:nvSpPr>
        <p:spPr>
          <a:xfrm>
            <a:off x="457200" y="4078224"/>
            <a:ext cx="566928" cy="713232"/>
          </a:xfrm>
          <a:prstGeom prst="rect">
            <a:avLst/>
          </a:prstGeom>
          <a:noFill/>
          <a:ln/>
        </p:spPr>
        <p:txBody>
          <a:bodyPr wrap="square" rtlCol="0" anchor="ctr"/>
          <a:lstStyle/>
          <a:p>
            <a:pPr marL="0" indent="0" algn="ctr">
              <a:buNone/>
            </a:pPr>
            <a:r>
              <a:rPr lang="en-US" sz="2000" dirty="0">
                <a:solidFill>
                  <a:srgbClr val="000000"/>
                </a:solidFill>
              </a:rPr>
              <a:t>🏭</a:t>
            </a:r>
            <a:endParaRPr lang="en-US" sz="2000" dirty="0"/>
          </a:p>
        </p:txBody>
      </p:sp>
      <p:sp>
        <p:nvSpPr>
          <p:cNvPr id="22" name="Text 19"/>
          <p:cNvSpPr/>
          <p:nvPr/>
        </p:nvSpPr>
        <p:spPr>
          <a:xfrm>
            <a:off x="1115568" y="4151376"/>
            <a:ext cx="2103120" cy="530352"/>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For EnduraMaxx</a:t>
            </a:r>
            <a:endParaRPr lang="en-US" sz="1100" dirty="0"/>
          </a:p>
        </p:txBody>
      </p:sp>
      <p:sp>
        <p:nvSpPr>
          <p:cNvPr id="23" name="Text 20"/>
          <p:cNvSpPr/>
          <p:nvPr/>
        </p:nvSpPr>
        <p:spPr>
          <a:xfrm>
            <a:off x="3291840" y="4169664"/>
            <a:ext cx="5394960" cy="530352"/>
          </a:xfrm>
          <a:prstGeom prst="rect">
            <a:avLst/>
          </a:prstGeom>
          <a:noFill/>
          <a:ln/>
        </p:spPr>
        <p:txBody>
          <a:bodyPr wrap="square" lIns="0" tIns="0" rIns="0" bIns="0" rtlCol="0" anchor="ctr"/>
          <a:lstStyle/>
          <a:p>
            <a:pPr marL="0" indent="0">
              <a:buNone/>
            </a:pPr>
            <a:r>
              <a:rPr lang="en-US" sz="1100" dirty="0">
                <a:solidFill>
                  <a:srgbClr val="666666"/>
                </a:solidFill>
                <a:latin typeface="Arial" pitchFamily="34" charset="0"/>
                <a:ea typeface="Arial" pitchFamily="34" charset="-122"/>
                <a:cs typeface="Arial" pitchFamily="34" charset="-120"/>
              </a:rPr>
              <a:t>Panel: HR Officer + Production Manager + Digital Lead. Debrief straight after (Torrington et al., 2024)</a:t>
            </a:r>
            <a:endParaRPr lang="en-US" sz="1100" dirty="0"/>
          </a:p>
        </p:txBody>
      </p:sp>
      <p:sp>
        <p:nvSpPr>
          <p:cNvPr id="24" name="Text 21"/>
          <p:cNvSpPr/>
          <p:nvPr/>
        </p:nvSpPr>
        <p:spPr>
          <a:xfrm>
            <a:off x="365760" y="4974336"/>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CIPD (2023); Torrington et al. (2024)</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06  |  Questioning Techniques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7</a:t>
            </a:r>
            <a:endParaRPr lang="en-US" sz="900" dirty="0"/>
          </a:p>
        </p:txBody>
      </p:sp>
      <p:sp>
        <p:nvSpPr>
          <p:cNvPr id="6" name="Shape 3"/>
          <p:cNvSpPr/>
          <p:nvPr/>
        </p:nvSpPr>
        <p:spPr>
          <a:xfrm>
            <a:off x="365760" y="868680"/>
            <a:ext cx="1920240" cy="365760"/>
          </a:xfrm>
          <a:prstGeom prst="rect">
            <a:avLst/>
          </a:prstGeom>
          <a:solidFill>
            <a:srgbClr val="F0F0F0"/>
          </a:solidFill>
          <a:ln w="12700">
            <a:solidFill>
              <a:srgbClr val="DDDDDD"/>
            </a:solidFill>
            <a:prstDash val="solid"/>
          </a:ln>
        </p:spPr>
        <p:txBody>
          <a:bodyPr/>
          <a:lstStyle/>
          <a:p>
            <a:endParaRPr lang="en-GB"/>
          </a:p>
        </p:txBody>
      </p:sp>
      <p:sp>
        <p:nvSpPr>
          <p:cNvPr id="7" name="Text 4"/>
          <p:cNvSpPr/>
          <p:nvPr/>
        </p:nvSpPr>
        <p:spPr>
          <a:xfrm>
            <a:off x="438912" y="868680"/>
            <a:ext cx="1828800" cy="365760"/>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Technique</a:t>
            </a:r>
            <a:endParaRPr lang="en-US" sz="1100" dirty="0"/>
          </a:p>
        </p:txBody>
      </p:sp>
      <p:sp>
        <p:nvSpPr>
          <p:cNvPr id="8" name="Shape 5"/>
          <p:cNvSpPr/>
          <p:nvPr/>
        </p:nvSpPr>
        <p:spPr>
          <a:xfrm>
            <a:off x="2286000" y="868680"/>
            <a:ext cx="3931920" cy="365760"/>
          </a:xfrm>
          <a:prstGeom prst="rect">
            <a:avLst/>
          </a:prstGeom>
          <a:solidFill>
            <a:srgbClr val="F0F0F0"/>
          </a:solidFill>
          <a:ln w="12700">
            <a:solidFill>
              <a:srgbClr val="DDDDDD"/>
            </a:solidFill>
            <a:prstDash val="solid"/>
          </a:ln>
        </p:spPr>
        <p:txBody>
          <a:bodyPr/>
          <a:lstStyle/>
          <a:p>
            <a:endParaRPr lang="en-GB"/>
          </a:p>
        </p:txBody>
      </p:sp>
      <p:sp>
        <p:nvSpPr>
          <p:cNvPr id="9" name="Text 6"/>
          <p:cNvSpPr/>
          <p:nvPr/>
        </p:nvSpPr>
        <p:spPr>
          <a:xfrm>
            <a:off x="2359152" y="868680"/>
            <a:ext cx="3840480" cy="365760"/>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Example Question</a:t>
            </a:r>
            <a:endParaRPr lang="en-US" sz="1100" dirty="0"/>
          </a:p>
        </p:txBody>
      </p:sp>
      <p:sp>
        <p:nvSpPr>
          <p:cNvPr id="10" name="Shape 7"/>
          <p:cNvSpPr/>
          <p:nvPr/>
        </p:nvSpPr>
        <p:spPr>
          <a:xfrm>
            <a:off x="6217920" y="868680"/>
            <a:ext cx="2560320" cy="365760"/>
          </a:xfrm>
          <a:prstGeom prst="rect">
            <a:avLst/>
          </a:prstGeom>
          <a:solidFill>
            <a:srgbClr val="F0F0F0"/>
          </a:solidFill>
          <a:ln w="12700">
            <a:solidFill>
              <a:srgbClr val="DDDDDD"/>
            </a:solidFill>
            <a:prstDash val="solid"/>
          </a:ln>
        </p:spPr>
        <p:txBody>
          <a:bodyPr/>
          <a:lstStyle/>
          <a:p>
            <a:endParaRPr lang="en-GB"/>
          </a:p>
        </p:txBody>
      </p:sp>
      <p:sp>
        <p:nvSpPr>
          <p:cNvPr id="11" name="Text 8"/>
          <p:cNvSpPr/>
          <p:nvPr/>
        </p:nvSpPr>
        <p:spPr>
          <a:xfrm>
            <a:off x="6291072" y="868680"/>
            <a:ext cx="2468880" cy="365760"/>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Why Use It?</a:t>
            </a:r>
            <a:endParaRPr lang="en-US" sz="1100" dirty="0"/>
          </a:p>
        </p:txBody>
      </p:sp>
      <p:sp>
        <p:nvSpPr>
          <p:cNvPr id="12" name="Shape 9"/>
          <p:cNvSpPr/>
          <p:nvPr/>
        </p:nvSpPr>
        <p:spPr>
          <a:xfrm>
            <a:off x="365760" y="1243584"/>
            <a:ext cx="54864" cy="1097280"/>
          </a:xfrm>
          <a:prstGeom prst="rect">
            <a:avLst/>
          </a:prstGeom>
          <a:solidFill>
            <a:srgbClr val="C81E1E"/>
          </a:solidFill>
          <a:ln w="12700">
            <a:solidFill>
              <a:srgbClr val="C81E1E"/>
            </a:solidFill>
            <a:prstDash val="solid"/>
          </a:ln>
        </p:spPr>
        <p:txBody>
          <a:bodyPr/>
          <a:lstStyle/>
          <a:p>
            <a:endParaRPr lang="en-GB"/>
          </a:p>
        </p:txBody>
      </p:sp>
      <p:sp>
        <p:nvSpPr>
          <p:cNvPr id="13" name="Shape 10"/>
          <p:cNvSpPr/>
          <p:nvPr/>
        </p:nvSpPr>
        <p:spPr>
          <a:xfrm>
            <a:off x="420624" y="1243584"/>
            <a:ext cx="1865376" cy="1097280"/>
          </a:xfrm>
          <a:prstGeom prst="rect">
            <a:avLst/>
          </a:prstGeom>
          <a:solidFill>
            <a:srgbClr val="FFFFFF"/>
          </a:solidFill>
          <a:ln w="12700">
            <a:solidFill>
              <a:srgbClr val="DDDDDD"/>
            </a:solidFill>
            <a:prstDash val="solid"/>
          </a:ln>
        </p:spPr>
        <p:txBody>
          <a:bodyPr/>
          <a:lstStyle/>
          <a:p>
            <a:endParaRPr lang="en-GB"/>
          </a:p>
        </p:txBody>
      </p:sp>
      <p:sp>
        <p:nvSpPr>
          <p:cNvPr id="14" name="Text 11"/>
          <p:cNvSpPr/>
          <p:nvPr/>
        </p:nvSpPr>
        <p:spPr>
          <a:xfrm>
            <a:off x="493776" y="1243584"/>
            <a:ext cx="1773936" cy="109728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Behavioural</a:t>
            </a:r>
            <a:endParaRPr lang="en-US" sz="1100" dirty="0"/>
          </a:p>
        </p:txBody>
      </p:sp>
      <p:sp>
        <p:nvSpPr>
          <p:cNvPr id="15" name="Shape 12"/>
          <p:cNvSpPr/>
          <p:nvPr/>
        </p:nvSpPr>
        <p:spPr>
          <a:xfrm>
            <a:off x="2286000" y="1243584"/>
            <a:ext cx="3931920" cy="1097280"/>
          </a:xfrm>
          <a:prstGeom prst="rect">
            <a:avLst/>
          </a:prstGeom>
          <a:solidFill>
            <a:srgbClr val="FFFFFF"/>
          </a:solidFill>
          <a:ln w="12700">
            <a:solidFill>
              <a:srgbClr val="DDDDDD"/>
            </a:solidFill>
            <a:prstDash val="solid"/>
          </a:ln>
        </p:spPr>
        <p:txBody>
          <a:bodyPr/>
          <a:lstStyle/>
          <a:p>
            <a:endParaRPr lang="en-GB"/>
          </a:p>
        </p:txBody>
      </p:sp>
      <p:sp>
        <p:nvSpPr>
          <p:cNvPr id="16" name="Text 13"/>
          <p:cNvSpPr/>
          <p:nvPr/>
        </p:nvSpPr>
        <p:spPr>
          <a:xfrm>
            <a:off x="2359152" y="1243584"/>
            <a:ext cx="3840480" cy="109728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"Tell me about a time you led a team through a major change."</a:t>
            </a:r>
            <a:endParaRPr lang="en-US" sz="1100" dirty="0"/>
          </a:p>
        </p:txBody>
      </p:sp>
      <p:sp>
        <p:nvSpPr>
          <p:cNvPr id="17" name="Shape 14"/>
          <p:cNvSpPr/>
          <p:nvPr/>
        </p:nvSpPr>
        <p:spPr>
          <a:xfrm>
            <a:off x="6217920" y="1243584"/>
            <a:ext cx="2560320" cy="1097280"/>
          </a:xfrm>
          <a:prstGeom prst="rect">
            <a:avLst/>
          </a:prstGeom>
          <a:solidFill>
            <a:srgbClr val="FFFFFF"/>
          </a:solidFill>
          <a:ln w="12700">
            <a:solidFill>
              <a:srgbClr val="DDDDDD"/>
            </a:solidFill>
            <a:prstDash val="solid"/>
          </a:ln>
        </p:spPr>
        <p:txBody>
          <a:bodyPr/>
          <a:lstStyle/>
          <a:p>
            <a:endParaRPr lang="en-GB"/>
          </a:p>
        </p:txBody>
      </p:sp>
      <p:sp>
        <p:nvSpPr>
          <p:cNvPr id="18" name="Text 15"/>
          <p:cNvSpPr/>
          <p:nvPr/>
        </p:nvSpPr>
        <p:spPr>
          <a:xfrm>
            <a:off x="6291072" y="1243584"/>
            <a:ext cx="2468880" cy="109728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Past behaviour is a strong predictor of future performance (CIPD, 2023)</a:t>
            </a:r>
            <a:endParaRPr lang="en-US" sz="1100" dirty="0"/>
          </a:p>
        </p:txBody>
      </p:sp>
      <p:sp>
        <p:nvSpPr>
          <p:cNvPr id="19" name="Shape 16"/>
          <p:cNvSpPr/>
          <p:nvPr/>
        </p:nvSpPr>
        <p:spPr>
          <a:xfrm>
            <a:off x="365760" y="2395728"/>
            <a:ext cx="54864" cy="1097280"/>
          </a:xfrm>
          <a:prstGeom prst="rect">
            <a:avLst/>
          </a:prstGeom>
          <a:solidFill>
            <a:srgbClr val="C81E1E"/>
          </a:solidFill>
          <a:ln w="12700">
            <a:solidFill>
              <a:srgbClr val="C81E1E"/>
            </a:solidFill>
            <a:prstDash val="solid"/>
          </a:ln>
        </p:spPr>
        <p:txBody>
          <a:bodyPr/>
          <a:lstStyle/>
          <a:p>
            <a:endParaRPr lang="en-GB"/>
          </a:p>
        </p:txBody>
      </p:sp>
      <p:sp>
        <p:nvSpPr>
          <p:cNvPr id="20" name="Shape 17"/>
          <p:cNvSpPr/>
          <p:nvPr/>
        </p:nvSpPr>
        <p:spPr>
          <a:xfrm>
            <a:off x="420624" y="2395728"/>
            <a:ext cx="1865376" cy="1097280"/>
          </a:xfrm>
          <a:prstGeom prst="rect">
            <a:avLst/>
          </a:prstGeom>
          <a:solidFill>
            <a:srgbClr val="F0F0F0"/>
          </a:solidFill>
          <a:ln w="12700">
            <a:solidFill>
              <a:srgbClr val="DDDDDD"/>
            </a:solidFill>
            <a:prstDash val="solid"/>
          </a:ln>
        </p:spPr>
        <p:txBody>
          <a:bodyPr/>
          <a:lstStyle/>
          <a:p>
            <a:endParaRPr lang="en-GB"/>
          </a:p>
        </p:txBody>
      </p:sp>
      <p:sp>
        <p:nvSpPr>
          <p:cNvPr id="21" name="Text 18"/>
          <p:cNvSpPr/>
          <p:nvPr/>
        </p:nvSpPr>
        <p:spPr>
          <a:xfrm>
            <a:off x="493776" y="2395728"/>
            <a:ext cx="1773936" cy="109728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Situational</a:t>
            </a:r>
            <a:endParaRPr lang="en-US" sz="1100" dirty="0"/>
          </a:p>
        </p:txBody>
      </p:sp>
      <p:sp>
        <p:nvSpPr>
          <p:cNvPr id="22" name="Shape 19"/>
          <p:cNvSpPr/>
          <p:nvPr/>
        </p:nvSpPr>
        <p:spPr>
          <a:xfrm>
            <a:off x="2286000" y="2395728"/>
            <a:ext cx="3931920" cy="1097280"/>
          </a:xfrm>
          <a:prstGeom prst="rect">
            <a:avLst/>
          </a:prstGeom>
          <a:solidFill>
            <a:srgbClr val="F0F0F0"/>
          </a:solidFill>
          <a:ln w="12700">
            <a:solidFill>
              <a:srgbClr val="DDDDDD"/>
            </a:solidFill>
            <a:prstDash val="solid"/>
          </a:ln>
        </p:spPr>
        <p:txBody>
          <a:bodyPr/>
          <a:lstStyle/>
          <a:p>
            <a:endParaRPr lang="en-GB"/>
          </a:p>
        </p:txBody>
      </p:sp>
      <p:sp>
        <p:nvSpPr>
          <p:cNvPr id="23" name="Text 20"/>
          <p:cNvSpPr/>
          <p:nvPr/>
        </p:nvSpPr>
        <p:spPr>
          <a:xfrm>
            <a:off x="2359152" y="2395728"/>
            <a:ext cx="3840480" cy="109728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"If a key operator refused to log faults in MaintainX, what would you do?"</a:t>
            </a:r>
            <a:endParaRPr lang="en-US" sz="1100" dirty="0"/>
          </a:p>
        </p:txBody>
      </p:sp>
      <p:sp>
        <p:nvSpPr>
          <p:cNvPr id="24" name="Shape 21"/>
          <p:cNvSpPr/>
          <p:nvPr/>
        </p:nvSpPr>
        <p:spPr>
          <a:xfrm>
            <a:off x="6217920" y="2395728"/>
            <a:ext cx="2560320" cy="1097280"/>
          </a:xfrm>
          <a:prstGeom prst="rect">
            <a:avLst/>
          </a:prstGeom>
          <a:solidFill>
            <a:srgbClr val="F0F0F0"/>
          </a:solidFill>
          <a:ln w="12700">
            <a:solidFill>
              <a:srgbClr val="DDDDDD"/>
            </a:solidFill>
            <a:prstDash val="solid"/>
          </a:ln>
        </p:spPr>
        <p:txBody>
          <a:bodyPr/>
          <a:lstStyle/>
          <a:p>
            <a:endParaRPr lang="en-GB"/>
          </a:p>
        </p:txBody>
      </p:sp>
      <p:sp>
        <p:nvSpPr>
          <p:cNvPr id="25" name="Text 22"/>
          <p:cNvSpPr/>
          <p:nvPr/>
        </p:nvSpPr>
        <p:spPr>
          <a:xfrm>
            <a:off x="6291072" y="2395728"/>
            <a:ext cx="2468880" cy="109728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Tests judgement and decision-making in realistic scenarios (Armstrong and Taylor, 2023)</a:t>
            </a:r>
            <a:endParaRPr lang="en-US" sz="1100" dirty="0"/>
          </a:p>
        </p:txBody>
      </p:sp>
      <p:sp>
        <p:nvSpPr>
          <p:cNvPr id="26" name="Shape 23"/>
          <p:cNvSpPr/>
          <p:nvPr/>
        </p:nvSpPr>
        <p:spPr>
          <a:xfrm>
            <a:off x="365760" y="3547872"/>
            <a:ext cx="54864" cy="1097280"/>
          </a:xfrm>
          <a:prstGeom prst="rect">
            <a:avLst/>
          </a:prstGeom>
          <a:solidFill>
            <a:srgbClr val="C81E1E"/>
          </a:solidFill>
          <a:ln w="12700">
            <a:solidFill>
              <a:srgbClr val="C81E1E"/>
            </a:solidFill>
            <a:prstDash val="solid"/>
          </a:ln>
        </p:spPr>
        <p:txBody>
          <a:bodyPr/>
          <a:lstStyle/>
          <a:p>
            <a:endParaRPr lang="en-GB"/>
          </a:p>
        </p:txBody>
      </p:sp>
      <p:sp>
        <p:nvSpPr>
          <p:cNvPr id="27" name="Shape 24"/>
          <p:cNvSpPr/>
          <p:nvPr/>
        </p:nvSpPr>
        <p:spPr>
          <a:xfrm>
            <a:off x="420624" y="3547872"/>
            <a:ext cx="1865376" cy="1097280"/>
          </a:xfrm>
          <a:prstGeom prst="rect">
            <a:avLst/>
          </a:prstGeom>
          <a:solidFill>
            <a:srgbClr val="FFFFFF"/>
          </a:solidFill>
          <a:ln w="12700">
            <a:solidFill>
              <a:srgbClr val="DDDDDD"/>
            </a:solidFill>
            <a:prstDash val="solid"/>
          </a:ln>
        </p:spPr>
        <p:txBody>
          <a:bodyPr/>
          <a:lstStyle/>
          <a:p>
            <a:endParaRPr lang="en-GB"/>
          </a:p>
        </p:txBody>
      </p:sp>
      <p:sp>
        <p:nvSpPr>
          <p:cNvPr id="28" name="Text 25"/>
          <p:cNvSpPr/>
          <p:nvPr/>
        </p:nvSpPr>
        <p:spPr>
          <a:xfrm>
            <a:off x="493776" y="3547872"/>
            <a:ext cx="1773936" cy="109728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Competency-Based</a:t>
            </a:r>
            <a:endParaRPr lang="en-US" sz="1100" dirty="0"/>
          </a:p>
        </p:txBody>
      </p:sp>
      <p:sp>
        <p:nvSpPr>
          <p:cNvPr id="29" name="Shape 26"/>
          <p:cNvSpPr/>
          <p:nvPr/>
        </p:nvSpPr>
        <p:spPr>
          <a:xfrm>
            <a:off x="2286000" y="3547872"/>
            <a:ext cx="3931920" cy="1097280"/>
          </a:xfrm>
          <a:prstGeom prst="rect">
            <a:avLst/>
          </a:prstGeom>
          <a:solidFill>
            <a:srgbClr val="FFFFFF"/>
          </a:solidFill>
          <a:ln w="12700">
            <a:solidFill>
              <a:srgbClr val="DDDDDD"/>
            </a:solidFill>
            <a:prstDash val="solid"/>
          </a:ln>
        </p:spPr>
        <p:txBody>
          <a:bodyPr/>
          <a:lstStyle/>
          <a:p>
            <a:endParaRPr lang="en-GB"/>
          </a:p>
        </p:txBody>
      </p:sp>
      <p:sp>
        <p:nvSpPr>
          <p:cNvPr id="30" name="Text 27"/>
          <p:cNvSpPr/>
          <p:nvPr/>
        </p:nvSpPr>
        <p:spPr>
          <a:xfrm>
            <a:off x="2359152" y="3547872"/>
            <a:ext cx="3840480" cy="109728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"Give me an example of a process improvement and its measurable impact."</a:t>
            </a:r>
            <a:endParaRPr lang="en-US" sz="1100" dirty="0"/>
          </a:p>
        </p:txBody>
      </p:sp>
      <p:sp>
        <p:nvSpPr>
          <p:cNvPr id="31" name="Shape 28"/>
          <p:cNvSpPr/>
          <p:nvPr/>
        </p:nvSpPr>
        <p:spPr>
          <a:xfrm>
            <a:off x="6217920" y="3547872"/>
            <a:ext cx="2560320" cy="1097280"/>
          </a:xfrm>
          <a:prstGeom prst="rect">
            <a:avLst/>
          </a:prstGeom>
          <a:solidFill>
            <a:srgbClr val="FFFFFF"/>
          </a:solidFill>
          <a:ln w="12700">
            <a:solidFill>
              <a:srgbClr val="DDDDDD"/>
            </a:solidFill>
            <a:prstDash val="solid"/>
          </a:ln>
        </p:spPr>
        <p:txBody>
          <a:bodyPr/>
          <a:lstStyle/>
          <a:p>
            <a:endParaRPr lang="en-GB"/>
          </a:p>
        </p:txBody>
      </p:sp>
      <p:sp>
        <p:nvSpPr>
          <p:cNvPr id="32" name="Text 29"/>
          <p:cNvSpPr/>
          <p:nvPr/>
        </p:nvSpPr>
        <p:spPr>
          <a:xfrm>
            <a:off x="6291072" y="3547872"/>
            <a:ext cx="2468880" cy="109728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Directly links answers to specific job requirements (CIPD, 2023)</a:t>
            </a:r>
            <a:endParaRPr lang="en-US" sz="1100" dirty="0"/>
          </a:p>
        </p:txBody>
      </p:sp>
      <p:sp>
        <p:nvSpPr>
          <p:cNvPr id="47" name="Text 44"/>
          <p:cNvSpPr/>
          <p:nvPr/>
        </p:nvSpPr>
        <p:spPr>
          <a:xfrm>
            <a:off x="365760" y="4978908"/>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CIPD (2023); Armstrong and Taylor (2023)</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07  |  Face-to-Face vs Virtual Interviews</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8</a:t>
            </a:r>
            <a:endParaRPr lang="en-US" sz="900" dirty="0"/>
          </a:p>
        </p:txBody>
      </p:sp>
      <p:sp>
        <p:nvSpPr>
          <p:cNvPr id="6" name="Shape 3"/>
          <p:cNvSpPr/>
          <p:nvPr/>
        </p:nvSpPr>
        <p:spPr>
          <a:xfrm>
            <a:off x="365760" y="868680"/>
            <a:ext cx="2286000" cy="384048"/>
          </a:xfrm>
          <a:prstGeom prst="rect">
            <a:avLst/>
          </a:prstGeom>
          <a:solidFill>
            <a:srgbClr val="F0F0F0"/>
          </a:solidFill>
          <a:ln w="12700">
            <a:solidFill>
              <a:srgbClr val="DDDDDD"/>
            </a:solidFill>
            <a:prstDash val="solid"/>
          </a:ln>
        </p:spPr>
        <p:txBody>
          <a:bodyPr/>
          <a:lstStyle/>
          <a:p>
            <a:endParaRPr lang="en-GB"/>
          </a:p>
        </p:txBody>
      </p:sp>
      <p:sp>
        <p:nvSpPr>
          <p:cNvPr id="7" name="Text 4"/>
          <p:cNvSpPr/>
          <p:nvPr/>
        </p:nvSpPr>
        <p:spPr>
          <a:xfrm>
            <a:off x="438912" y="868680"/>
            <a:ext cx="2194560" cy="384048"/>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Criterion</a:t>
            </a:r>
            <a:endParaRPr lang="en-US" sz="1100" dirty="0"/>
          </a:p>
        </p:txBody>
      </p:sp>
      <p:sp>
        <p:nvSpPr>
          <p:cNvPr id="8" name="Shape 5"/>
          <p:cNvSpPr/>
          <p:nvPr/>
        </p:nvSpPr>
        <p:spPr>
          <a:xfrm>
            <a:off x="2651760" y="868680"/>
            <a:ext cx="3063240" cy="384048"/>
          </a:xfrm>
          <a:prstGeom prst="rect">
            <a:avLst/>
          </a:prstGeom>
          <a:solidFill>
            <a:srgbClr val="F0F0F0"/>
          </a:solidFill>
          <a:ln w="12700">
            <a:solidFill>
              <a:srgbClr val="DDDDDD"/>
            </a:solidFill>
            <a:prstDash val="solid"/>
          </a:ln>
        </p:spPr>
        <p:txBody>
          <a:bodyPr/>
          <a:lstStyle/>
          <a:p>
            <a:endParaRPr lang="en-GB"/>
          </a:p>
        </p:txBody>
      </p:sp>
      <p:sp>
        <p:nvSpPr>
          <p:cNvPr id="9" name="Text 6"/>
          <p:cNvSpPr/>
          <p:nvPr/>
        </p:nvSpPr>
        <p:spPr>
          <a:xfrm>
            <a:off x="2724912" y="868680"/>
            <a:ext cx="2971800" cy="384048"/>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Face-to-Face</a:t>
            </a:r>
            <a:endParaRPr lang="en-US" sz="1100" dirty="0"/>
          </a:p>
        </p:txBody>
      </p:sp>
      <p:sp>
        <p:nvSpPr>
          <p:cNvPr id="10" name="Shape 7"/>
          <p:cNvSpPr/>
          <p:nvPr/>
        </p:nvSpPr>
        <p:spPr>
          <a:xfrm>
            <a:off x="5715000" y="868680"/>
            <a:ext cx="3063240" cy="384048"/>
          </a:xfrm>
          <a:prstGeom prst="rect">
            <a:avLst/>
          </a:prstGeom>
          <a:solidFill>
            <a:srgbClr val="C81E1E"/>
          </a:solidFill>
          <a:ln w="12700">
            <a:solidFill>
              <a:srgbClr val="C81E1E"/>
            </a:solidFill>
            <a:prstDash val="solid"/>
          </a:ln>
        </p:spPr>
        <p:txBody>
          <a:bodyPr/>
          <a:lstStyle/>
          <a:p>
            <a:endParaRPr lang="en-GB"/>
          </a:p>
        </p:txBody>
      </p:sp>
      <p:sp>
        <p:nvSpPr>
          <p:cNvPr id="11" name="Text 8"/>
          <p:cNvSpPr/>
          <p:nvPr/>
        </p:nvSpPr>
        <p:spPr>
          <a:xfrm>
            <a:off x="5788152" y="868680"/>
            <a:ext cx="2926080" cy="384048"/>
          </a:xfrm>
          <a:prstGeom prst="rect">
            <a:avLst/>
          </a:prstGeom>
          <a:noFill/>
          <a:ln/>
        </p:spPr>
        <p:txBody>
          <a:bodyPr wrap="square" rtlCol="0" anchor="ctr"/>
          <a:lstStyle/>
          <a:p>
            <a:pPr marL="0" indent="0">
              <a:buNone/>
            </a:pPr>
            <a:r>
              <a:rPr lang="en-US" sz="1100" b="1" dirty="0">
                <a:solidFill>
                  <a:srgbClr val="FFFFFF"/>
                </a:solidFill>
                <a:latin typeface="Arial" pitchFamily="34" charset="0"/>
                <a:ea typeface="Arial" pitchFamily="34" charset="-122"/>
                <a:cs typeface="Arial" pitchFamily="34" charset="-120"/>
              </a:rPr>
              <a:t>Virtual (Video)</a:t>
            </a:r>
            <a:endParaRPr lang="en-US" sz="1100" dirty="0"/>
          </a:p>
        </p:txBody>
      </p:sp>
      <p:sp>
        <p:nvSpPr>
          <p:cNvPr id="12" name="Shape 9"/>
          <p:cNvSpPr/>
          <p:nvPr/>
        </p:nvSpPr>
        <p:spPr>
          <a:xfrm>
            <a:off x="365760" y="1261872"/>
            <a:ext cx="2286000" cy="566928"/>
          </a:xfrm>
          <a:prstGeom prst="rect">
            <a:avLst/>
          </a:prstGeom>
          <a:solidFill>
            <a:srgbClr val="FFFFFF"/>
          </a:solidFill>
          <a:ln w="12700">
            <a:solidFill>
              <a:srgbClr val="DDDDDD"/>
            </a:solidFill>
            <a:prstDash val="solid"/>
          </a:ln>
        </p:spPr>
        <p:txBody>
          <a:bodyPr/>
          <a:lstStyle/>
          <a:p>
            <a:endParaRPr lang="en-GB"/>
          </a:p>
        </p:txBody>
      </p:sp>
      <p:sp>
        <p:nvSpPr>
          <p:cNvPr id="13" name="Text 10"/>
          <p:cNvSpPr/>
          <p:nvPr/>
        </p:nvSpPr>
        <p:spPr>
          <a:xfrm>
            <a:off x="438912" y="1261872"/>
            <a:ext cx="2194560" cy="566928"/>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Candidate Observation</a:t>
            </a:r>
            <a:endParaRPr lang="en-US" sz="1100" dirty="0"/>
          </a:p>
        </p:txBody>
      </p:sp>
      <p:sp>
        <p:nvSpPr>
          <p:cNvPr id="14" name="Shape 11"/>
          <p:cNvSpPr/>
          <p:nvPr/>
        </p:nvSpPr>
        <p:spPr>
          <a:xfrm>
            <a:off x="2651760" y="1261872"/>
            <a:ext cx="3063240" cy="566928"/>
          </a:xfrm>
          <a:prstGeom prst="rect">
            <a:avLst/>
          </a:prstGeom>
          <a:solidFill>
            <a:srgbClr val="FFFFFF"/>
          </a:solidFill>
          <a:ln w="12700">
            <a:solidFill>
              <a:srgbClr val="DDDDDD"/>
            </a:solidFill>
            <a:prstDash val="solid"/>
          </a:ln>
        </p:spPr>
        <p:txBody>
          <a:bodyPr/>
          <a:lstStyle/>
          <a:p>
            <a:endParaRPr lang="en-GB"/>
          </a:p>
        </p:txBody>
      </p:sp>
      <p:sp>
        <p:nvSpPr>
          <p:cNvPr id="15" name="Text 12"/>
          <p:cNvSpPr/>
          <p:nvPr/>
        </p:nvSpPr>
        <p:spPr>
          <a:xfrm>
            <a:off x="2724912" y="1261872"/>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Full body language and presence visible</a:t>
            </a:r>
            <a:endParaRPr lang="en-US" sz="1100" dirty="0"/>
          </a:p>
        </p:txBody>
      </p:sp>
      <p:sp>
        <p:nvSpPr>
          <p:cNvPr id="16" name="Shape 13"/>
          <p:cNvSpPr/>
          <p:nvPr/>
        </p:nvSpPr>
        <p:spPr>
          <a:xfrm>
            <a:off x="5715000" y="1261872"/>
            <a:ext cx="3063240" cy="566928"/>
          </a:xfrm>
          <a:prstGeom prst="rect">
            <a:avLst/>
          </a:prstGeom>
          <a:solidFill>
            <a:srgbClr val="FDECEA"/>
          </a:solidFill>
          <a:ln w="12700">
            <a:solidFill>
              <a:srgbClr val="DDDDDD"/>
            </a:solidFill>
            <a:prstDash val="solid"/>
          </a:ln>
        </p:spPr>
        <p:txBody>
          <a:bodyPr/>
          <a:lstStyle/>
          <a:p>
            <a:endParaRPr lang="en-GB"/>
          </a:p>
        </p:txBody>
      </p:sp>
      <p:sp>
        <p:nvSpPr>
          <p:cNvPr id="17" name="Text 14"/>
          <p:cNvSpPr/>
          <p:nvPr/>
        </p:nvSpPr>
        <p:spPr>
          <a:xfrm>
            <a:off x="5788152" y="1261872"/>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Limited to upper body; non-verbal cues may be missed (CIPD, 2023)</a:t>
            </a:r>
            <a:endParaRPr lang="en-US" sz="1100" dirty="0"/>
          </a:p>
        </p:txBody>
      </p:sp>
      <p:sp>
        <p:nvSpPr>
          <p:cNvPr id="18" name="Shape 15"/>
          <p:cNvSpPr/>
          <p:nvPr/>
        </p:nvSpPr>
        <p:spPr>
          <a:xfrm>
            <a:off x="365760" y="1874520"/>
            <a:ext cx="2286000" cy="566928"/>
          </a:xfrm>
          <a:prstGeom prst="rect">
            <a:avLst/>
          </a:prstGeom>
          <a:solidFill>
            <a:srgbClr val="F0F0F0"/>
          </a:solidFill>
          <a:ln w="12700">
            <a:solidFill>
              <a:srgbClr val="DDDDDD"/>
            </a:solidFill>
            <a:prstDash val="solid"/>
          </a:ln>
        </p:spPr>
        <p:txBody>
          <a:bodyPr/>
          <a:lstStyle/>
          <a:p>
            <a:endParaRPr lang="en-GB"/>
          </a:p>
        </p:txBody>
      </p:sp>
      <p:sp>
        <p:nvSpPr>
          <p:cNvPr id="19" name="Text 16"/>
          <p:cNvSpPr/>
          <p:nvPr/>
        </p:nvSpPr>
        <p:spPr>
          <a:xfrm>
            <a:off x="438912" y="1874520"/>
            <a:ext cx="2194560" cy="566928"/>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Accessibility</a:t>
            </a:r>
            <a:endParaRPr lang="en-US" sz="1100" dirty="0"/>
          </a:p>
        </p:txBody>
      </p:sp>
      <p:sp>
        <p:nvSpPr>
          <p:cNvPr id="20" name="Shape 17"/>
          <p:cNvSpPr/>
          <p:nvPr/>
        </p:nvSpPr>
        <p:spPr>
          <a:xfrm>
            <a:off x="2651760" y="1874520"/>
            <a:ext cx="3063240" cy="566928"/>
          </a:xfrm>
          <a:prstGeom prst="rect">
            <a:avLst/>
          </a:prstGeom>
          <a:solidFill>
            <a:srgbClr val="F0F0F0"/>
          </a:solidFill>
          <a:ln w="12700">
            <a:solidFill>
              <a:srgbClr val="DDDDDD"/>
            </a:solidFill>
            <a:prstDash val="solid"/>
          </a:ln>
        </p:spPr>
        <p:txBody>
          <a:bodyPr/>
          <a:lstStyle/>
          <a:p>
            <a:endParaRPr lang="en-GB"/>
          </a:p>
        </p:txBody>
      </p:sp>
      <p:sp>
        <p:nvSpPr>
          <p:cNvPr id="21" name="Text 18"/>
          <p:cNvSpPr/>
          <p:nvPr/>
        </p:nvSpPr>
        <p:spPr>
          <a:xfrm>
            <a:off x="2724912" y="1874520"/>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Requires travel - can disadvantage distant candidates</a:t>
            </a:r>
            <a:endParaRPr lang="en-US" sz="1100" dirty="0"/>
          </a:p>
        </p:txBody>
      </p:sp>
      <p:sp>
        <p:nvSpPr>
          <p:cNvPr id="22" name="Shape 19"/>
          <p:cNvSpPr/>
          <p:nvPr/>
        </p:nvSpPr>
        <p:spPr>
          <a:xfrm>
            <a:off x="5715000" y="1874520"/>
            <a:ext cx="3063240" cy="566928"/>
          </a:xfrm>
          <a:prstGeom prst="rect">
            <a:avLst/>
          </a:prstGeom>
          <a:solidFill>
            <a:srgbClr val="F0F0F0"/>
          </a:solidFill>
          <a:ln w="12700">
            <a:solidFill>
              <a:srgbClr val="DDDDDD"/>
            </a:solidFill>
            <a:prstDash val="solid"/>
          </a:ln>
        </p:spPr>
        <p:txBody>
          <a:bodyPr/>
          <a:lstStyle/>
          <a:p>
            <a:endParaRPr lang="en-GB"/>
          </a:p>
        </p:txBody>
      </p:sp>
      <p:sp>
        <p:nvSpPr>
          <p:cNvPr id="23" name="Text 20"/>
          <p:cNvSpPr/>
          <p:nvPr/>
        </p:nvSpPr>
        <p:spPr>
          <a:xfrm>
            <a:off x="5788152" y="1874520"/>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Open to candidates nationally or internationally</a:t>
            </a:r>
            <a:endParaRPr lang="en-US" sz="1100" dirty="0"/>
          </a:p>
        </p:txBody>
      </p:sp>
      <p:sp>
        <p:nvSpPr>
          <p:cNvPr id="24" name="Shape 21"/>
          <p:cNvSpPr/>
          <p:nvPr/>
        </p:nvSpPr>
        <p:spPr>
          <a:xfrm>
            <a:off x="365760" y="2487168"/>
            <a:ext cx="2286000" cy="566928"/>
          </a:xfrm>
          <a:prstGeom prst="rect">
            <a:avLst/>
          </a:prstGeom>
          <a:solidFill>
            <a:srgbClr val="FFFFFF"/>
          </a:solidFill>
          <a:ln w="12700">
            <a:solidFill>
              <a:srgbClr val="DDDDDD"/>
            </a:solidFill>
            <a:prstDash val="solid"/>
          </a:ln>
        </p:spPr>
        <p:txBody>
          <a:bodyPr/>
          <a:lstStyle/>
          <a:p>
            <a:endParaRPr lang="en-GB"/>
          </a:p>
        </p:txBody>
      </p:sp>
      <p:sp>
        <p:nvSpPr>
          <p:cNvPr id="25" name="Text 22"/>
          <p:cNvSpPr/>
          <p:nvPr/>
        </p:nvSpPr>
        <p:spPr>
          <a:xfrm>
            <a:off x="438912" y="2487168"/>
            <a:ext cx="2194560" cy="566928"/>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Cost</a:t>
            </a:r>
            <a:endParaRPr lang="en-US" sz="1100" dirty="0"/>
          </a:p>
        </p:txBody>
      </p:sp>
      <p:sp>
        <p:nvSpPr>
          <p:cNvPr id="26" name="Shape 23"/>
          <p:cNvSpPr/>
          <p:nvPr/>
        </p:nvSpPr>
        <p:spPr>
          <a:xfrm>
            <a:off x="2651760" y="2487168"/>
            <a:ext cx="3063240" cy="566928"/>
          </a:xfrm>
          <a:prstGeom prst="rect">
            <a:avLst/>
          </a:prstGeom>
          <a:solidFill>
            <a:srgbClr val="FFFFFF"/>
          </a:solidFill>
          <a:ln w="12700">
            <a:solidFill>
              <a:srgbClr val="DDDDDD"/>
            </a:solidFill>
            <a:prstDash val="solid"/>
          </a:ln>
        </p:spPr>
        <p:txBody>
          <a:bodyPr/>
          <a:lstStyle/>
          <a:p>
            <a:endParaRPr lang="en-GB"/>
          </a:p>
        </p:txBody>
      </p:sp>
      <p:sp>
        <p:nvSpPr>
          <p:cNvPr id="27" name="Text 24"/>
          <p:cNvSpPr/>
          <p:nvPr/>
        </p:nvSpPr>
        <p:spPr>
          <a:xfrm>
            <a:off x="2724912" y="2487168"/>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Higher - travel, room hire, refreshments</a:t>
            </a:r>
            <a:endParaRPr lang="en-US" sz="1100" dirty="0"/>
          </a:p>
        </p:txBody>
      </p:sp>
      <p:sp>
        <p:nvSpPr>
          <p:cNvPr id="28" name="Shape 25"/>
          <p:cNvSpPr/>
          <p:nvPr/>
        </p:nvSpPr>
        <p:spPr>
          <a:xfrm>
            <a:off x="5715000" y="2487168"/>
            <a:ext cx="3063240" cy="566928"/>
          </a:xfrm>
          <a:prstGeom prst="rect">
            <a:avLst/>
          </a:prstGeom>
          <a:solidFill>
            <a:srgbClr val="FDECEA"/>
          </a:solidFill>
          <a:ln w="12700">
            <a:solidFill>
              <a:srgbClr val="DDDDDD"/>
            </a:solidFill>
            <a:prstDash val="solid"/>
          </a:ln>
        </p:spPr>
        <p:txBody>
          <a:bodyPr/>
          <a:lstStyle/>
          <a:p>
            <a:endParaRPr lang="en-GB"/>
          </a:p>
        </p:txBody>
      </p:sp>
      <p:sp>
        <p:nvSpPr>
          <p:cNvPr id="29" name="Text 26"/>
          <p:cNvSpPr/>
          <p:nvPr/>
        </p:nvSpPr>
        <p:spPr>
          <a:xfrm>
            <a:off x="5788152" y="2487168"/>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Lower - no travel; most video platforms are low cost</a:t>
            </a:r>
            <a:endParaRPr lang="en-US" sz="1100" dirty="0"/>
          </a:p>
        </p:txBody>
      </p:sp>
      <p:sp>
        <p:nvSpPr>
          <p:cNvPr id="30" name="Shape 27"/>
          <p:cNvSpPr/>
          <p:nvPr/>
        </p:nvSpPr>
        <p:spPr>
          <a:xfrm>
            <a:off x="365760" y="3099816"/>
            <a:ext cx="2286000" cy="566928"/>
          </a:xfrm>
          <a:prstGeom prst="rect">
            <a:avLst/>
          </a:prstGeom>
          <a:solidFill>
            <a:srgbClr val="F0F0F0"/>
          </a:solidFill>
          <a:ln w="12700">
            <a:solidFill>
              <a:srgbClr val="DDDDDD"/>
            </a:solidFill>
            <a:prstDash val="solid"/>
          </a:ln>
        </p:spPr>
        <p:txBody>
          <a:bodyPr/>
          <a:lstStyle/>
          <a:p>
            <a:endParaRPr lang="en-GB"/>
          </a:p>
        </p:txBody>
      </p:sp>
      <p:sp>
        <p:nvSpPr>
          <p:cNvPr id="31" name="Text 28"/>
          <p:cNvSpPr/>
          <p:nvPr/>
        </p:nvSpPr>
        <p:spPr>
          <a:xfrm>
            <a:off x="438912" y="3099816"/>
            <a:ext cx="2194560" cy="566928"/>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Time to Schedule</a:t>
            </a:r>
            <a:endParaRPr lang="en-US" sz="1100" dirty="0"/>
          </a:p>
        </p:txBody>
      </p:sp>
      <p:sp>
        <p:nvSpPr>
          <p:cNvPr id="32" name="Shape 29"/>
          <p:cNvSpPr/>
          <p:nvPr/>
        </p:nvSpPr>
        <p:spPr>
          <a:xfrm>
            <a:off x="2651760" y="3099816"/>
            <a:ext cx="3063240" cy="566928"/>
          </a:xfrm>
          <a:prstGeom prst="rect">
            <a:avLst/>
          </a:prstGeom>
          <a:solidFill>
            <a:srgbClr val="F0F0F0"/>
          </a:solidFill>
          <a:ln w="12700">
            <a:solidFill>
              <a:srgbClr val="DDDDDD"/>
            </a:solidFill>
            <a:prstDash val="solid"/>
          </a:ln>
        </p:spPr>
        <p:txBody>
          <a:bodyPr/>
          <a:lstStyle/>
          <a:p>
            <a:endParaRPr lang="en-GB"/>
          </a:p>
        </p:txBody>
      </p:sp>
      <p:sp>
        <p:nvSpPr>
          <p:cNvPr id="33" name="Text 30"/>
          <p:cNvSpPr/>
          <p:nvPr/>
        </p:nvSpPr>
        <p:spPr>
          <a:xfrm>
            <a:off x="2724912" y="3099816"/>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Takes longer - diaries need coordinating</a:t>
            </a:r>
            <a:endParaRPr lang="en-US" sz="1100" dirty="0"/>
          </a:p>
        </p:txBody>
      </p:sp>
      <p:sp>
        <p:nvSpPr>
          <p:cNvPr id="34" name="Shape 31"/>
          <p:cNvSpPr/>
          <p:nvPr/>
        </p:nvSpPr>
        <p:spPr>
          <a:xfrm>
            <a:off x="5715000" y="3099816"/>
            <a:ext cx="3063240" cy="566928"/>
          </a:xfrm>
          <a:prstGeom prst="rect">
            <a:avLst/>
          </a:prstGeom>
          <a:solidFill>
            <a:srgbClr val="F0F0F0"/>
          </a:solidFill>
          <a:ln w="12700">
            <a:solidFill>
              <a:srgbClr val="DDDDDD"/>
            </a:solidFill>
            <a:prstDash val="solid"/>
          </a:ln>
        </p:spPr>
        <p:txBody>
          <a:bodyPr/>
          <a:lstStyle/>
          <a:p>
            <a:endParaRPr lang="en-GB"/>
          </a:p>
        </p:txBody>
      </p:sp>
      <p:sp>
        <p:nvSpPr>
          <p:cNvPr id="35" name="Text 32"/>
          <p:cNvSpPr/>
          <p:nvPr/>
        </p:nvSpPr>
        <p:spPr>
          <a:xfrm>
            <a:off x="5788152" y="3099816"/>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Easier and faster to arrange; no commute for anyone</a:t>
            </a:r>
            <a:endParaRPr lang="en-US" sz="1100" dirty="0"/>
          </a:p>
        </p:txBody>
      </p:sp>
      <p:sp>
        <p:nvSpPr>
          <p:cNvPr id="36" name="Shape 33"/>
          <p:cNvSpPr/>
          <p:nvPr/>
        </p:nvSpPr>
        <p:spPr>
          <a:xfrm>
            <a:off x="365760" y="3712464"/>
            <a:ext cx="2286000" cy="566928"/>
          </a:xfrm>
          <a:prstGeom prst="rect">
            <a:avLst/>
          </a:prstGeom>
          <a:solidFill>
            <a:srgbClr val="FFFFFF"/>
          </a:solidFill>
          <a:ln w="12700">
            <a:solidFill>
              <a:srgbClr val="DDDDDD"/>
            </a:solidFill>
            <a:prstDash val="solid"/>
          </a:ln>
        </p:spPr>
        <p:txBody>
          <a:bodyPr/>
          <a:lstStyle/>
          <a:p>
            <a:endParaRPr lang="en-GB"/>
          </a:p>
        </p:txBody>
      </p:sp>
      <p:sp>
        <p:nvSpPr>
          <p:cNvPr id="37" name="Text 34"/>
          <p:cNvSpPr/>
          <p:nvPr/>
        </p:nvSpPr>
        <p:spPr>
          <a:xfrm>
            <a:off x="438912" y="3712464"/>
            <a:ext cx="2194560" cy="566928"/>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Technical Risk</a:t>
            </a:r>
            <a:endParaRPr lang="en-US" sz="1100" dirty="0"/>
          </a:p>
        </p:txBody>
      </p:sp>
      <p:sp>
        <p:nvSpPr>
          <p:cNvPr id="38" name="Shape 35"/>
          <p:cNvSpPr/>
          <p:nvPr/>
        </p:nvSpPr>
        <p:spPr>
          <a:xfrm>
            <a:off x="2651760" y="3712464"/>
            <a:ext cx="3063240" cy="566928"/>
          </a:xfrm>
          <a:prstGeom prst="rect">
            <a:avLst/>
          </a:prstGeom>
          <a:solidFill>
            <a:srgbClr val="FFFFFF"/>
          </a:solidFill>
          <a:ln w="12700">
            <a:solidFill>
              <a:srgbClr val="DDDDDD"/>
            </a:solidFill>
            <a:prstDash val="solid"/>
          </a:ln>
        </p:spPr>
        <p:txBody>
          <a:bodyPr/>
          <a:lstStyle/>
          <a:p>
            <a:endParaRPr lang="en-GB"/>
          </a:p>
        </p:txBody>
      </p:sp>
      <p:sp>
        <p:nvSpPr>
          <p:cNvPr id="39" name="Text 36"/>
          <p:cNvSpPr/>
          <p:nvPr/>
        </p:nvSpPr>
        <p:spPr>
          <a:xfrm>
            <a:off x="2724912" y="3712464"/>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Minimal - no technology needed in the room</a:t>
            </a:r>
            <a:endParaRPr lang="en-US" sz="1100" dirty="0"/>
          </a:p>
        </p:txBody>
      </p:sp>
      <p:sp>
        <p:nvSpPr>
          <p:cNvPr id="40" name="Shape 37"/>
          <p:cNvSpPr/>
          <p:nvPr/>
        </p:nvSpPr>
        <p:spPr>
          <a:xfrm>
            <a:off x="5715000" y="3712464"/>
            <a:ext cx="3063240" cy="566928"/>
          </a:xfrm>
          <a:prstGeom prst="rect">
            <a:avLst/>
          </a:prstGeom>
          <a:solidFill>
            <a:srgbClr val="FDECEA"/>
          </a:solidFill>
          <a:ln w="12700">
            <a:solidFill>
              <a:srgbClr val="DDDDDD"/>
            </a:solidFill>
            <a:prstDash val="solid"/>
          </a:ln>
        </p:spPr>
        <p:txBody>
          <a:bodyPr/>
          <a:lstStyle/>
          <a:p>
            <a:endParaRPr lang="en-GB"/>
          </a:p>
        </p:txBody>
      </p:sp>
      <p:sp>
        <p:nvSpPr>
          <p:cNvPr id="41" name="Text 38"/>
          <p:cNvSpPr/>
          <p:nvPr/>
        </p:nvSpPr>
        <p:spPr>
          <a:xfrm>
            <a:off x="5788152" y="3712464"/>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Connection or software failures are possible (CIPD, 2023)</a:t>
            </a:r>
            <a:endParaRPr lang="en-US" sz="1100" dirty="0"/>
          </a:p>
        </p:txBody>
      </p:sp>
      <p:sp>
        <p:nvSpPr>
          <p:cNvPr id="42" name="Shape 39"/>
          <p:cNvSpPr/>
          <p:nvPr/>
        </p:nvSpPr>
        <p:spPr>
          <a:xfrm>
            <a:off x="365760" y="4325112"/>
            <a:ext cx="2286000" cy="566928"/>
          </a:xfrm>
          <a:prstGeom prst="rect">
            <a:avLst/>
          </a:prstGeom>
          <a:solidFill>
            <a:srgbClr val="F0F0F0"/>
          </a:solidFill>
          <a:ln w="12700">
            <a:solidFill>
              <a:srgbClr val="DDDDDD"/>
            </a:solidFill>
            <a:prstDash val="solid"/>
          </a:ln>
        </p:spPr>
        <p:txBody>
          <a:bodyPr/>
          <a:lstStyle/>
          <a:p>
            <a:endParaRPr lang="en-GB"/>
          </a:p>
        </p:txBody>
      </p:sp>
      <p:sp>
        <p:nvSpPr>
          <p:cNvPr id="43" name="Text 40"/>
          <p:cNvSpPr/>
          <p:nvPr/>
        </p:nvSpPr>
        <p:spPr>
          <a:xfrm>
            <a:off x="438912" y="4325112"/>
            <a:ext cx="2194560" cy="566928"/>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Legal / GDPR</a:t>
            </a:r>
            <a:endParaRPr lang="en-US" sz="1100" dirty="0"/>
          </a:p>
        </p:txBody>
      </p:sp>
      <p:sp>
        <p:nvSpPr>
          <p:cNvPr id="44" name="Shape 41"/>
          <p:cNvSpPr/>
          <p:nvPr/>
        </p:nvSpPr>
        <p:spPr>
          <a:xfrm>
            <a:off x="2651760" y="4325112"/>
            <a:ext cx="3063240" cy="566928"/>
          </a:xfrm>
          <a:prstGeom prst="rect">
            <a:avLst/>
          </a:prstGeom>
          <a:solidFill>
            <a:srgbClr val="F0F0F0"/>
          </a:solidFill>
          <a:ln w="12700">
            <a:solidFill>
              <a:srgbClr val="DDDDDD"/>
            </a:solidFill>
            <a:prstDash val="solid"/>
          </a:ln>
        </p:spPr>
        <p:txBody>
          <a:bodyPr/>
          <a:lstStyle/>
          <a:p>
            <a:endParaRPr lang="en-GB"/>
          </a:p>
        </p:txBody>
      </p:sp>
      <p:sp>
        <p:nvSpPr>
          <p:cNvPr id="45" name="Text 42"/>
          <p:cNvSpPr/>
          <p:nvPr/>
        </p:nvSpPr>
        <p:spPr>
          <a:xfrm>
            <a:off x="2724912" y="4325112"/>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Well-established; straightforward compliance</a:t>
            </a:r>
            <a:endParaRPr lang="en-US" sz="1100" dirty="0"/>
          </a:p>
        </p:txBody>
      </p:sp>
      <p:sp>
        <p:nvSpPr>
          <p:cNvPr id="46" name="Shape 43"/>
          <p:cNvSpPr/>
          <p:nvPr/>
        </p:nvSpPr>
        <p:spPr>
          <a:xfrm>
            <a:off x="5715000" y="4325112"/>
            <a:ext cx="3063240" cy="566928"/>
          </a:xfrm>
          <a:prstGeom prst="rect">
            <a:avLst/>
          </a:prstGeom>
          <a:solidFill>
            <a:srgbClr val="F0F0F0"/>
          </a:solidFill>
          <a:ln w="12700">
            <a:solidFill>
              <a:srgbClr val="DDDDDD"/>
            </a:solidFill>
            <a:prstDash val="solid"/>
          </a:ln>
        </p:spPr>
        <p:txBody>
          <a:bodyPr/>
          <a:lstStyle/>
          <a:p>
            <a:endParaRPr lang="en-GB"/>
          </a:p>
        </p:txBody>
      </p:sp>
      <p:sp>
        <p:nvSpPr>
          <p:cNvPr id="47" name="Text 44"/>
          <p:cNvSpPr/>
          <p:nvPr/>
        </p:nvSpPr>
        <p:spPr>
          <a:xfrm>
            <a:off x="5788152" y="4325112"/>
            <a:ext cx="2971800" cy="566928"/>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Recording requires explicit consent from the candidate (ICO, 2021)</a:t>
            </a:r>
            <a:endParaRPr lang="en-US" sz="1100" dirty="0"/>
          </a:p>
        </p:txBody>
      </p:sp>
      <p:sp>
        <p:nvSpPr>
          <p:cNvPr id="48" name="Text 45"/>
          <p:cNvSpPr/>
          <p:nvPr/>
        </p:nvSpPr>
        <p:spPr>
          <a:xfrm>
            <a:off x="365760" y="4982235"/>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CIPD (2023); ICO (2021)</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08  |  Recommended Approach - Hybrid Interview Model</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9</a:t>
            </a:r>
            <a:endParaRPr lang="en-US" sz="900" dirty="0"/>
          </a:p>
        </p:txBody>
      </p:sp>
      <p:sp>
        <p:nvSpPr>
          <p:cNvPr id="6" name="Shape 3"/>
          <p:cNvSpPr/>
          <p:nvPr/>
        </p:nvSpPr>
        <p:spPr>
          <a:xfrm>
            <a:off x="365760" y="868680"/>
            <a:ext cx="2743200" cy="2468880"/>
          </a:xfrm>
          <a:prstGeom prst="roundRect">
            <a:avLst>
              <a:gd name="adj" fmla="val 1852"/>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7" name="Text 4"/>
          <p:cNvSpPr/>
          <p:nvPr/>
        </p:nvSpPr>
        <p:spPr>
          <a:xfrm>
            <a:off x="365760" y="960120"/>
            <a:ext cx="2743200" cy="27432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Stage 1</a:t>
            </a:r>
            <a:endParaRPr lang="en-US" sz="1100" dirty="0"/>
          </a:p>
        </p:txBody>
      </p:sp>
      <p:sp>
        <p:nvSpPr>
          <p:cNvPr id="8" name="Text 5"/>
          <p:cNvSpPr/>
          <p:nvPr/>
        </p:nvSpPr>
        <p:spPr>
          <a:xfrm>
            <a:off x="365760" y="1280160"/>
            <a:ext cx="2743200" cy="457200"/>
          </a:xfrm>
          <a:prstGeom prst="rect">
            <a:avLst/>
          </a:prstGeom>
          <a:noFill/>
          <a:ln/>
        </p:spPr>
        <p:txBody>
          <a:bodyPr wrap="square" lIns="0" tIns="0" rIns="0" bIns="0" rtlCol="0" anchor="ctr"/>
          <a:lstStyle/>
          <a:p>
            <a:pPr marL="0" indent="0" algn="ctr">
              <a:buNone/>
            </a:pPr>
            <a:r>
              <a:rPr lang="en-US" sz="1400" b="1" dirty="0">
                <a:solidFill>
                  <a:srgbClr val="222222"/>
                </a:solidFill>
                <a:latin typeface="Arial" pitchFamily="34" charset="0"/>
                <a:ea typeface="Arial" pitchFamily="34" charset="-122"/>
                <a:cs typeface="Arial" pitchFamily="34" charset="-120"/>
              </a:rPr>
              <a:t>Virtual Screening</a:t>
            </a:r>
            <a:endParaRPr lang="en-US" sz="1400" dirty="0"/>
          </a:p>
        </p:txBody>
      </p:sp>
      <p:sp>
        <p:nvSpPr>
          <p:cNvPr id="9" name="Text 6"/>
          <p:cNvSpPr/>
          <p:nvPr/>
        </p:nvSpPr>
        <p:spPr>
          <a:xfrm>
            <a:off x="365760" y="1810512"/>
            <a:ext cx="2743200" cy="123444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15 - 20 min video call</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HR Officer only</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Basic eligibility &amp; motivation</a:t>
            </a:r>
            <a:endParaRPr lang="en-US" sz="1100" dirty="0"/>
          </a:p>
        </p:txBody>
      </p:sp>
      <p:sp>
        <p:nvSpPr>
          <p:cNvPr id="10" name="Text 7"/>
          <p:cNvSpPr/>
          <p:nvPr/>
        </p:nvSpPr>
        <p:spPr>
          <a:xfrm>
            <a:off x="3108960" y="1783080"/>
            <a:ext cx="164592" cy="365760"/>
          </a:xfrm>
          <a:prstGeom prst="rect">
            <a:avLst/>
          </a:prstGeom>
          <a:noFill/>
          <a:ln/>
        </p:spPr>
        <p:txBody>
          <a:bodyPr wrap="square" rtlCol="0" anchor="ctr"/>
          <a:lstStyle/>
          <a:p>
            <a:pPr marL="0" indent="0" algn="ctr">
              <a:buNone/>
            </a:pPr>
            <a:r>
              <a:rPr lang="en-US" sz="1600" dirty="0">
                <a:solidFill>
                  <a:srgbClr val="C81E1E"/>
                </a:solidFill>
              </a:rPr>
              <a:t>→</a:t>
            </a:r>
            <a:endParaRPr lang="en-US" sz="1600" dirty="0"/>
          </a:p>
        </p:txBody>
      </p:sp>
      <p:sp>
        <p:nvSpPr>
          <p:cNvPr id="11" name="Shape 8"/>
          <p:cNvSpPr/>
          <p:nvPr/>
        </p:nvSpPr>
        <p:spPr>
          <a:xfrm>
            <a:off x="3246120" y="868680"/>
            <a:ext cx="2743200" cy="2468880"/>
          </a:xfrm>
          <a:prstGeom prst="roundRect">
            <a:avLst>
              <a:gd name="adj" fmla="val 1852"/>
            </a:avLst>
          </a:prstGeom>
          <a:solidFill>
            <a:srgbClr val="E8E8E8"/>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2" name="Text 9"/>
          <p:cNvSpPr/>
          <p:nvPr/>
        </p:nvSpPr>
        <p:spPr>
          <a:xfrm>
            <a:off x="3246120" y="960120"/>
            <a:ext cx="2743200" cy="27432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Stage 2</a:t>
            </a:r>
            <a:endParaRPr lang="en-US" sz="1100" dirty="0"/>
          </a:p>
        </p:txBody>
      </p:sp>
      <p:sp>
        <p:nvSpPr>
          <p:cNvPr id="13" name="Text 10"/>
          <p:cNvSpPr/>
          <p:nvPr/>
        </p:nvSpPr>
        <p:spPr>
          <a:xfrm>
            <a:off x="3246120" y="1280160"/>
            <a:ext cx="2743200" cy="457200"/>
          </a:xfrm>
          <a:prstGeom prst="rect">
            <a:avLst/>
          </a:prstGeom>
          <a:noFill/>
          <a:ln/>
        </p:spPr>
        <p:txBody>
          <a:bodyPr wrap="square" lIns="0" tIns="0" rIns="0" bIns="0" rtlCol="0" anchor="ctr"/>
          <a:lstStyle/>
          <a:p>
            <a:pPr marL="0" indent="0" algn="ctr">
              <a:buNone/>
            </a:pPr>
            <a:r>
              <a:rPr lang="en-US" sz="1400" b="1" dirty="0">
                <a:solidFill>
                  <a:srgbClr val="222222"/>
                </a:solidFill>
                <a:latin typeface="Arial" pitchFamily="34" charset="0"/>
                <a:ea typeface="Arial" pitchFamily="34" charset="-122"/>
                <a:cs typeface="Arial" pitchFamily="34" charset="-120"/>
              </a:rPr>
              <a:t>Virtual Assessment</a:t>
            </a:r>
            <a:endParaRPr lang="en-US" sz="1400" dirty="0"/>
          </a:p>
        </p:txBody>
      </p:sp>
      <p:sp>
        <p:nvSpPr>
          <p:cNvPr id="14" name="Text 11"/>
          <p:cNvSpPr/>
          <p:nvPr/>
        </p:nvSpPr>
        <p:spPr>
          <a:xfrm>
            <a:off x="3246120" y="1810512"/>
            <a:ext cx="2743200" cy="1234440"/>
          </a:xfrm>
          <a:prstGeom prst="rect">
            <a:avLst/>
          </a:prstGeom>
          <a:noFill/>
          <a:ln/>
        </p:spPr>
        <p:txBody>
          <a:bodyPr wrap="square" lIns="0" tIns="0" rIns="0" bIns="0" rtlCol="0" anchor="ctr"/>
          <a:lstStyle/>
          <a:p>
            <a:pPr marL="0" indent="0" algn="ctr">
              <a:buNone/>
            </a:pPr>
            <a:r>
              <a:rPr lang="en-US" sz="1100" dirty="0">
                <a:solidFill>
                  <a:srgbClr val="666666"/>
                </a:solidFill>
                <a:latin typeface="Arial" pitchFamily="34" charset="0"/>
                <a:ea typeface="Arial" pitchFamily="34" charset="-122"/>
                <a:cs typeface="Arial" pitchFamily="34" charset="-120"/>
              </a:rPr>
              <a:t>Competency questions</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Line Manager joins</a:t>
            </a:r>
            <a:endParaRPr lang="en-US" sz="1100" dirty="0"/>
          </a:p>
          <a:p>
            <a:pPr marL="0" indent="0" algn="ctr">
              <a:buNone/>
            </a:pPr>
            <a:r>
              <a:rPr lang="en-US" sz="1100" dirty="0">
                <a:solidFill>
                  <a:srgbClr val="666666"/>
                </a:solidFill>
                <a:latin typeface="Arial" pitchFamily="34" charset="0"/>
                <a:ea typeface="Arial" pitchFamily="34" charset="-122"/>
                <a:cs typeface="Arial" pitchFamily="34" charset="-120"/>
              </a:rPr>
              <a:t>Shortlist from Stage 1</a:t>
            </a:r>
            <a:endParaRPr lang="en-US" sz="1100" dirty="0"/>
          </a:p>
        </p:txBody>
      </p:sp>
      <p:sp>
        <p:nvSpPr>
          <p:cNvPr id="15" name="Text 12"/>
          <p:cNvSpPr/>
          <p:nvPr/>
        </p:nvSpPr>
        <p:spPr>
          <a:xfrm>
            <a:off x="5989320" y="1783080"/>
            <a:ext cx="164592" cy="365760"/>
          </a:xfrm>
          <a:prstGeom prst="rect">
            <a:avLst/>
          </a:prstGeom>
          <a:noFill/>
          <a:ln/>
        </p:spPr>
        <p:txBody>
          <a:bodyPr wrap="square" rtlCol="0" anchor="ctr"/>
          <a:lstStyle/>
          <a:p>
            <a:pPr marL="0" indent="0" algn="ctr">
              <a:buNone/>
            </a:pPr>
            <a:r>
              <a:rPr lang="en-US" sz="1600" dirty="0">
                <a:solidFill>
                  <a:srgbClr val="C81E1E"/>
                </a:solidFill>
              </a:rPr>
              <a:t>→</a:t>
            </a:r>
            <a:endParaRPr lang="en-US" sz="1600" dirty="0"/>
          </a:p>
        </p:txBody>
      </p:sp>
      <p:sp>
        <p:nvSpPr>
          <p:cNvPr id="16" name="Shape 13"/>
          <p:cNvSpPr/>
          <p:nvPr/>
        </p:nvSpPr>
        <p:spPr>
          <a:xfrm>
            <a:off x="6126480" y="868680"/>
            <a:ext cx="2743200" cy="2468880"/>
          </a:xfrm>
          <a:prstGeom prst="roundRect">
            <a:avLst>
              <a:gd name="adj" fmla="val 1852"/>
            </a:avLst>
          </a:prstGeom>
          <a:solidFill>
            <a:srgbClr val="C81E1E"/>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7" name="Text 14"/>
          <p:cNvSpPr/>
          <p:nvPr/>
        </p:nvSpPr>
        <p:spPr>
          <a:xfrm>
            <a:off x="6126480" y="960120"/>
            <a:ext cx="2743200" cy="274320"/>
          </a:xfrm>
          <a:prstGeom prst="rect">
            <a:avLst/>
          </a:prstGeom>
          <a:noFill/>
          <a:ln/>
        </p:spPr>
        <p:txBody>
          <a:bodyPr wrap="square" lIns="0" tIns="0" rIns="0" bIns="0" rtlCol="0" anchor="ctr"/>
          <a:lstStyle/>
          <a:p>
            <a:pPr marL="0" indent="0" algn="ctr">
              <a:buNone/>
            </a:pPr>
            <a:r>
              <a:rPr lang="en-US" sz="1100" dirty="0">
                <a:solidFill>
                  <a:srgbClr val="FFAAAA"/>
                </a:solidFill>
                <a:latin typeface="Arial" pitchFamily="34" charset="0"/>
                <a:ea typeface="Arial" pitchFamily="34" charset="-122"/>
                <a:cs typeface="Arial" pitchFamily="34" charset="-120"/>
              </a:rPr>
              <a:t>Stage 3</a:t>
            </a:r>
            <a:endParaRPr lang="en-US" sz="1100" dirty="0"/>
          </a:p>
        </p:txBody>
      </p:sp>
      <p:sp>
        <p:nvSpPr>
          <p:cNvPr id="18" name="Text 15"/>
          <p:cNvSpPr/>
          <p:nvPr/>
        </p:nvSpPr>
        <p:spPr>
          <a:xfrm>
            <a:off x="6126480" y="1280160"/>
            <a:ext cx="274320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Face-to-Face Panel</a:t>
            </a:r>
            <a:endParaRPr lang="en-US" sz="1400" dirty="0"/>
          </a:p>
        </p:txBody>
      </p:sp>
      <p:sp>
        <p:nvSpPr>
          <p:cNvPr id="19" name="Text 16"/>
          <p:cNvSpPr/>
          <p:nvPr/>
        </p:nvSpPr>
        <p:spPr>
          <a:xfrm>
            <a:off x="6126480" y="1810512"/>
            <a:ext cx="2743200" cy="1234440"/>
          </a:xfrm>
          <a:prstGeom prst="rect">
            <a:avLst/>
          </a:prstGeom>
          <a:noFill/>
          <a:ln/>
        </p:spPr>
        <p:txBody>
          <a:bodyPr wrap="square" lIns="0" tIns="0" rIns="0" bIns="0" rtlCol="0" anchor="ctr"/>
          <a:lstStyle/>
          <a:p>
            <a:pPr marL="0" indent="0" algn="ctr">
              <a:buNone/>
            </a:pPr>
            <a:r>
              <a:rPr lang="en-US" sz="1100" dirty="0">
                <a:solidFill>
                  <a:srgbClr val="FFDDDD"/>
                </a:solidFill>
                <a:latin typeface="Arial" pitchFamily="34" charset="0"/>
                <a:ea typeface="Arial" pitchFamily="34" charset="-122"/>
                <a:cs typeface="Arial" pitchFamily="34" charset="-120"/>
              </a:rPr>
              <a:t>Full structured interview</a:t>
            </a:r>
            <a:endParaRPr lang="en-US" sz="1100" dirty="0"/>
          </a:p>
          <a:p>
            <a:pPr marL="0" indent="0" algn="ctr">
              <a:buNone/>
            </a:pPr>
            <a:r>
              <a:rPr lang="en-US" sz="1100" dirty="0">
                <a:solidFill>
                  <a:srgbClr val="FFDDDD"/>
                </a:solidFill>
                <a:latin typeface="Arial" pitchFamily="34" charset="0"/>
                <a:ea typeface="Arial" pitchFamily="34" charset="-122"/>
                <a:cs typeface="Arial" pitchFamily="34" charset="-120"/>
              </a:rPr>
              <a:t>HR + Operations + Digital Lead</a:t>
            </a:r>
            <a:endParaRPr lang="en-US" sz="1100" dirty="0"/>
          </a:p>
          <a:p>
            <a:pPr marL="0" indent="0" algn="ctr">
              <a:buNone/>
            </a:pPr>
            <a:r>
              <a:rPr lang="en-US" sz="1100" dirty="0">
                <a:solidFill>
                  <a:srgbClr val="FFDDDD"/>
                </a:solidFill>
                <a:latin typeface="Arial" pitchFamily="34" charset="0"/>
                <a:ea typeface="Arial" pitchFamily="34" charset="-122"/>
                <a:cs typeface="Arial" pitchFamily="34" charset="-120"/>
              </a:rPr>
              <a:t>Final selection</a:t>
            </a:r>
            <a:endParaRPr lang="en-US" sz="1100" dirty="0"/>
          </a:p>
        </p:txBody>
      </p:sp>
      <p:sp>
        <p:nvSpPr>
          <p:cNvPr id="20" name="Shape 17"/>
          <p:cNvSpPr/>
          <p:nvPr/>
        </p:nvSpPr>
        <p:spPr>
          <a:xfrm>
            <a:off x="365760" y="3493008"/>
            <a:ext cx="4114800" cy="685800"/>
          </a:xfrm>
          <a:prstGeom prst="roundRect">
            <a:avLst>
              <a:gd name="adj" fmla="val 6667"/>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1" name="Text 18"/>
          <p:cNvSpPr/>
          <p:nvPr/>
        </p:nvSpPr>
        <p:spPr>
          <a:xfrm>
            <a:off x="475488" y="3493008"/>
            <a:ext cx="457200" cy="685800"/>
          </a:xfrm>
          <a:prstGeom prst="rect">
            <a:avLst/>
          </a:prstGeom>
          <a:noFill/>
          <a:ln/>
        </p:spPr>
        <p:txBody>
          <a:bodyPr wrap="square" rtlCol="0" anchor="ctr"/>
          <a:lstStyle/>
          <a:p>
            <a:pPr marL="0" indent="0" algn="ctr">
              <a:buNone/>
            </a:pPr>
            <a:r>
              <a:rPr lang="en-US" sz="1600" dirty="0">
                <a:solidFill>
                  <a:srgbClr val="000000"/>
                </a:solidFill>
              </a:rPr>
              <a:t>🌍</a:t>
            </a:r>
            <a:endParaRPr lang="en-US" sz="1600" dirty="0"/>
          </a:p>
        </p:txBody>
      </p:sp>
      <p:sp>
        <p:nvSpPr>
          <p:cNvPr id="22" name="Text 19"/>
          <p:cNvSpPr/>
          <p:nvPr/>
        </p:nvSpPr>
        <p:spPr>
          <a:xfrm>
            <a:off x="1005840" y="3547872"/>
            <a:ext cx="3383280" cy="56692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Widens the talent pool - </a:t>
            </a:r>
            <a:r>
              <a:rPr lang="en-US" sz="1100" dirty="0">
                <a:solidFill>
                  <a:srgbClr val="666666"/>
                </a:solidFill>
                <a:latin typeface="Arial" pitchFamily="34" charset="0"/>
                <a:ea typeface="Arial" pitchFamily="34" charset="-122"/>
                <a:cs typeface="Arial" pitchFamily="34" charset="-120"/>
              </a:rPr>
              <a:t>Virtual stages reach candidates across the whole UK</a:t>
            </a:r>
            <a:endParaRPr lang="en-US" sz="1100" dirty="0"/>
          </a:p>
        </p:txBody>
      </p:sp>
      <p:sp>
        <p:nvSpPr>
          <p:cNvPr id="23" name="Shape 20"/>
          <p:cNvSpPr/>
          <p:nvPr/>
        </p:nvSpPr>
        <p:spPr>
          <a:xfrm>
            <a:off x="4663440" y="3493008"/>
            <a:ext cx="4114800" cy="685800"/>
          </a:xfrm>
          <a:prstGeom prst="roundRect">
            <a:avLst>
              <a:gd name="adj" fmla="val 6667"/>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4" name="Text 21"/>
          <p:cNvSpPr/>
          <p:nvPr/>
        </p:nvSpPr>
        <p:spPr>
          <a:xfrm>
            <a:off x="4773168" y="3493008"/>
            <a:ext cx="457200" cy="685800"/>
          </a:xfrm>
          <a:prstGeom prst="rect">
            <a:avLst/>
          </a:prstGeom>
          <a:noFill/>
          <a:ln/>
        </p:spPr>
        <p:txBody>
          <a:bodyPr wrap="square" rtlCol="0" anchor="ctr"/>
          <a:lstStyle/>
          <a:p>
            <a:pPr marL="0" indent="0" algn="ctr">
              <a:buNone/>
            </a:pPr>
            <a:r>
              <a:rPr lang="en-US" sz="1600" dirty="0">
                <a:solidFill>
                  <a:srgbClr val="000000"/>
                </a:solidFill>
              </a:rPr>
              <a:t>💰</a:t>
            </a:r>
            <a:endParaRPr lang="en-US" sz="1600" dirty="0"/>
          </a:p>
        </p:txBody>
      </p:sp>
      <p:sp>
        <p:nvSpPr>
          <p:cNvPr id="25" name="Text 22"/>
          <p:cNvSpPr/>
          <p:nvPr/>
        </p:nvSpPr>
        <p:spPr>
          <a:xfrm>
            <a:off x="5303520" y="3547872"/>
            <a:ext cx="3383280" cy="56692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Saves money - </a:t>
            </a:r>
            <a:r>
              <a:rPr lang="en-US" sz="1100" dirty="0">
                <a:solidFill>
                  <a:srgbClr val="666666"/>
                </a:solidFill>
                <a:latin typeface="Arial" pitchFamily="34" charset="0"/>
                <a:ea typeface="Arial" pitchFamily="34" charset="-122"/>
                <a:cs typeface="Arial" pitchFamily="34" charset="-120"/>
              </a:rPr>
              <a:t>Full interview budget spent only on the shortlist</a:t>
            </a:r>
            <a:endParaRPr lang="en-US" sz="1100" dirty="0"/>
          </a:p>
        </p:txBody>
      </p:sp>
      <p:sp>
        <p:nvSpPr>
          <p:cNvPr id="26" name="Shape 23"/>
          <p:cNvSpPr/>
          <p:nvPr/>
        </p:nvSpPr>
        <p:spPr>
          <a:xfrm>
            <a:off x="365760" y="4270248"/>
            <a:ext cx="4114800" cy="685800"/>
          </a:xfrm>
          <a:prstGeom prst="roundRect">
            <a:avLst>
              <a:gd name="adj" fmla="val 6667"/>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7" name="Text 24"/>
          <p:cNvSpPr/>
          <p:nvPr/>
        </p:nvSpPr>
        <p:spPr>
          <a:xfrm>
            <a:off x="475488" y="4270248"/>
            <a:ext cx="457200" cy="685800"/>
          </a:xfrm>
          <a:prstGeom prst="rect">
            <a:avLst/>
          </a:prstGeom>
          <a:noFill/>
          <a:ln/>
        </p:spPr>
        <p:txBody>
          <a:bodyPr wrap="square" rtlCol="0" anchor="ctr"/>
          <a:lstStyle/>
          <a:p>
            <a:pPr marL="0" indent="0" algn="ctr">
              <a:buNone/>
            </a:pPr>
            <a:r>
              <a:rPr lang="en-US" sz="1600" dirty="0">
                <a:solidFill>
                  <a:srgbClr val="000000"/>
                </a:solidFill>
              </a:rPr>
              <a:t>🎯</a:t>
            </a:r>
            <a:endParaRPr lang="en-US" sz="1600" dirty="0"/>
          </a:p>
        </p:txBody>
      </p:sp>
      <p:sp>
        <p:nvSpPr>
          <p:cNvPr id="28" name="Text 25"/>
          <p:cNvSpPr/>
          <p:nvPr/>
        </p:nvSpPr>
        <p:spPr>
          <a:xfrm>
            <a:off x="1005840" y="4325112"/>
            <a:ext cx="3383280" cy="56692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Better final decision - </a:t>
            </a:r>
            <a:r>
              <a:rPr lang="en-US" sz="1100" dirty="0">
                <a:solidFill>
                  <a:srgbClr val="666666"/>
                </a:solidFill>
                <a:latin typeface="Arial" pitchFamily="34" charset="0"/>
                <a:ea typeface="Arial" pitchFamily="34" charset="-122"/>
                <a:cs typeface="Arial" pitchFamily="34" charset="-120"/>
              </a:rPr>
              <a:t>Face-to-face panel for the people we may actually hire</a:t>
            </a:r>
            <a:endParaRPr lang="en-US" sz="1100" dirty="0"/>
          </a:p>
        </p:txBody>
      </p:sp>
      <p:sp>
        <p:nvSpPr>
          <p:cNvPr id="29" name="Shape 26"/>
          <p:cNvSpPr/>
          <p:nvPr/>
        </p:nvSpPr>
        <p:spPr>
          <a:xfrm>
            <a:off x="4663440" y="4270248"/>
            <a:ext cx="4114800" cy="685800"/>
          </a:xfrm>
          <a:prstGeom prst="roundRect">
            <a:avLst>
              <a:gd name="adj" fmla="val 6667"/>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30" name="Text 27"/>
          <p:cNvSpPr/>
          <p:nvPr/>
        </p:nvSpPr>
        <p:spPr>
          <a:xfrm>
            <a:off x="4773168" y="4270248"/>
            <a:ext cx="457200" cy="685800"/>
          </a:xfrm>
          <a:prstGeom prst="rect">
            <a:avLst/>
          </a:prstGeom>
          <a:noFill/>
          <a:ln/>
        </p:spPr>
        <p:txBody>
          <a:bodyPr wrap="square" rtlCol="0" anchor="ctr"/>
          <a:lstStyle/>
          <a:p>
            <a:pPr marL="0" indent="0" algn="ctr">
              <a:buNone/>
            </a:pPr>
            <a:r>
              <a:rPr lang="en-US" sz="1600" dirty="0">
                <a:solidFill>
                  <a:srgbClr val="000000"/>
                </a:solidFill>
              </a:rPr>
              <a:t>✅</a:t>
            </a:r>
            <a:endParaRPr lang="en-US" sz="1600" dirty="0"/>
          </a:p>
        </p:txBody>
      </p:sp>
      <p:sp>
        <p:nvSpPr>
          <p:cNvPr id="31" name="Text 28"/>
          <p:cNvSpPr/>
          <p:nvPr/>
        </p:nvSpPr>
        <p:spPr>
          <a:xfrm>
            <a:off x="5303520" y="4325112"/>
            <a:ext cx="3383280" cy="566928"/>
          </a:xfrm>
          <a:prstGeom prst="rect">
            <a:avLst/>
          </a:prstGeom>
          <a:noFill/>
          <a:ln/>
        </p:spPr>
        <p:txBody>
          <a:bodyPr wrap="square" lIns="0" tIns="0" rIns="0" bIns="0" rtlCol="0" anchor="ctr"/>
          <a:lstStyle/>
          <a:p>
            <a:pPr marL="0" indent="0">
              <a:buNone/>
            </a:pPr>
            <a:r>
              <a:rPr lang="en-US" sz="1100" b="1" dirty="0">
                <a:solidFill>
                  <a:srgbClr val="222222"/>
                </a:solidFill>
                <a:latin typeface="Arial" pitchFamily="34" charset="0"/>
                <a:ea typeface="Arial" pitchFamily="34" charset="-122"/>
                <a:cs typeface="Arial" pitchFamily="34" charset="-120"/>
              </a:rPr>
              <a:t>Legally safe - </a:t>
            </a:r>
            <a:r>
              <a:rPr lang="en-US" sz="1100" dirty="0">
                <a:solidFill>
                  <a:srgbClr val="666666"/>
                </a:solidFill>
                <a:latin typeface="Arial" pitchFamily="34" charset="0"/>
                <a:ea typeface="Arial" pitchFamily="34" charset="-122"/>
                <a:cs typeface="Arial" pitchFamily="34" charset="-120"/>
              </a:rPr>
              <a:t>GDPR-aligned consent and full documentation (ICO, 2021)</a:t>
            </a:r>
            <a:endParaRPr lang="en-US" sz="1100" dirty="0"/>
          </a:p>
        </p:txBody>
      </p:sp>
      <p:sp>
        <p:nvSpPr>
          <p:cNvPr id="32" name="Text 29"/>
          <p:cNvSpPr/>
          <p:nvPr/>
        </p:nvSpPr>
        <p:spPr>
          <a:xfrm>
            <a:off x="365760" y="4983480"/>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CIPD (2023); ICO (2021)</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09  |  Equal Opportunities &amp; Workforce Strategy</a:t>
            </a:r>
            <a:endParaRPr lang="en-US" sz="1600" dirty="0"/>
          </a:p>
        </p:txBody>
      </p:sp>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10</a:t>
            </a:r>
            <a:endParaRPr lang="en-US" sz="900" dirty="0"/>
          </a:p>
        </p:txBody>
      </p:sp>
      <p:sp>
        <p:nvSpPr>
          <p:cNvPr id="6" name="Shape 3"/>
          <p:cNvSpPr/>
          <p:nvPr/>
        </p:nvSpPr>
        <p:spPr>
          <a:xfrm>
            <a:off x="365760" y="868680"/>
            <a:ext cx="8412480" cy="566928"/>
          </a:xfrm>
          <a:prstGeom prst="roundRect">
            <a:avLst>
              <a:gd name="adj" fmla="val 8065"/>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7" name="Text 4"/>
          <p:cNvSpPr/>
          <p:nvPr/>
        </p:nvSpPr>
        <p:spPr>
          <a:xfrm>
            <a:off x="502920" y="886968"/>
            <a:ext cx="8229600" cy="530352"/>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One integrated strategy: Equality Act compliance feeds workforce planning and Levy-funded development.</a:t>
            </a:r>
            <a:endParaRPr lang="en-US" sz="1100" dirty="0"/>
          </a:p>
        </p:txBody>
      </p:sp>
      <p:sp>
        <p:nvSpPr>
          <p:cNvPr id="8" name="Shape 5"/>
          <p:cNvSpPr/>
          <p:nvPr/>
        </p:nvSpPr>
        <p:spPr>
          <a:xfrm>
            <a:off x="365760" y="1572768"/>
            <a:ext cx="2560320" cy="365760"/>
          </a:xfrm>
          <a:prstGeom prst="rect">
            <a:avLst/>
          </a:prstGeom>
          <a:solidFill>
            <a:srgbClr val="F0F0F0"/>
          </a:solidFill>
          <a:ln w="12700">
            <a:solidFill>
              <a:srgbClr val="DDDDDD"/>
            </a:solidFill>
            <a:prstDash val="solid"/>
          </a:ln>
        </p:spPr>
        <p:txBody>
          <a:bodyPr/>
          <a:lstStyle/>
          <a:p>
            <a:endParaRPr lang="en-GB"/>
          </a:p>
        </p:txBody>
      </p:sp>
      <p:sp>
        <p:nvSpPr>
          <p:cNvPr id="9" name="Text 6"/>
          <p:cNvSpPr/>
          <p:nvPr/>
        </p:nvSpPr>
        <p:spPr>
          <a:xfrm>
            <a:off x="438912" y="1572768"/>
            <a:ext cx="2468880" cy="365760"/>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Measure</a:t>
            </a:r>
            <a:endParaRPr lang="en-US" sz="1100" dirty="0"/>
          </a:p>
        </p:txBody>
      </p:sp>
      <p:sp>
        <p:nvSpPr>
          <p:cNvPr id="10" name="Shape 7"/>
          <p:cNvSpPr/>
          <p:nvPr/>
        </p:nvSpPr>
        <p:spPr>
          <a:xfrm>
            <a:off x="2926080" y="1572768"/>
            <a:ext cx="5852160" cy="365760"/>
          </a:xfrm>
          <a:prstGeom prst="rect">
            <a:avLst/>
          </a:prstGeom>
          <a:solidFill>
            <a:srgbClr val="F0F0F0"/>
          </a:solidFill>
          <a:ln w="12700">
            <a:solidFill>
              <a:srgbClr val="DDDDDD"/>
            </a:solidFill>
            <a:prstDash val="solid"/>
          </a:ln>
        </p:spPr>
        <p:txBody>
          <a:bodyPr/>
          <a:lstStyle/>
          <a:p>
            <a:endParaRPr lang="en-GB"/>
          </a:p>
        </p:txBody>
      </p:sp>
      <p:sp>
        <p:nvSpPr>
          <p:cNvPr id="11" name="Text 8"/>
          <p:cNvSpPr/>
          <p:nvPr/>
        </p:nvSpPr>
        <p:spPr>
          <a:xfrm>
            <a:off x="2999232" y="1572768"/>
            <a:ext cx="5760720" cy="365760"/>
          </a:xfrm>
          <a:prstGeom prst="rect">
            <a:avLst/>
          </a:prstGeom>
          <a:noFill/>
          <a:ln/>
        </p:spPr>
        <p:txBody>
          <a:bodyPr wrap="square" rtlCol="0" anchor="ctr"/>
          <a:lstStyle/>
          <a:p>
            <a:pPr marL="0" indent="0">
              <a:buNone/>
            </a:pPr>
            <a:r>
              <a:rPr lang="en-US" sz="1100" b="1" dirty="0">
                <a:solidFill>
                  <a:srgbClr val="222222"/>
                </a:solidFill>
                <a:latin typeface="Arial" pitchFamily="34" charset="0"/>
                <a:ea typeface="Arial" pitchFamily="34" charset="-122"/>
                <a:cs typeface="Arial" pitchFamily="34" charset="-120"/>
              </a:rPr>
              <a:t>How EnduraMaxx Should Apply It</a:t>
            </a:r>
            <a:endParaRPr lang="en-US" sz="1100" dirty="0"/>
          </a:p>
        </p:txBody>
      </p:sp>
      <p:sp>
        <p:nvSpPr>
          <p:cNvPr id="12" name="Shape 9"/>
          <p:cNvSpPr/>
          <p:nvPr/>
        </p:nvSpPr>
        <p:spPr>
          <a:xfrm>
            <a:off x="365760" y="1956816"/>
            <a:ext cx="2560320" cy="457200"/>
          </a:xfrm>
          <a:prstGeom prst="rect">
            <a:avLst/>
          </a:prstGeom>
          <a:solidFill>
            <a:srgbClr val="FFFFFF"/>
          </a:solidFill>
          <a:ln w="12700">
            <a:solidFill>
              <a:srgbClr val="DDDDDD"/>
            </a:solidFill>
            <a:prstDash val="solid"/>
          </a:ln>
        </p:spPr>
        <p:txBody>
          <a:bodyPr/>
          <a:lstStyle/>
          <a:p>
            <a:endParaRPr lang="en-GB"/>
          </a:p>
        </p:txBody>
      </p:sp>
      <p:sp>
        <p:nvSpPr>
          <p:cNvPr id="13" name="Text 10"/>
          <p:cNvSpPr/>
          <p:nvPr/>
        </p:nvSpPr>
        <p:spPr>
          <a:xfrm>
            <a:off x="438912" y="1956816"/>
            <a:ext cx="2468880" cy="45720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Blind Shortlisting</a:t>
            </a:r>
            <a:endParaRPr lang="en-US" sz="1100" dirty="0"/>
          </a:p>
        </p:txBody>
      </p:sp>
      <p:sp>
        <p:nvSpPr>
          <p:cNvPr id="14" name="Shape 11"/>
          <p:cNvSpPr/>
          <p:nvPr/>
        </p:nvSpPr>
        <p:spPr>
          <a:xfrm>
            <a:off x="2926080" y="1956816"/>
            <a:ext cx="5852160" cy="457200"/>
          </a:xfrm>
          <a:prstGeom prst="rect">
            <a:avLst/>
          </a:prstGeom>
          <a:solidFill>
            <a:srgbClr val="FFFFFF"/>
          </a:solidFill>
          <a:ln w="12700">
            <a:solidFill>
              <a:srgbClr val="DDDDDD"/>
            </a:solidFill>
            <a:prstDash val="solid"/>
          </a:ln>
        </p:spPr>
        <p:txBody>
          <a:bodyPr/>
          <a:lstStyle/>
          <a:p>
            <a:endParaRPr lang="en-GB"/>
          </a:p>
        </p:txBody>
      </p:sp>
      <p:sp>
        <p:nvSpPr>
          <p:cNvPr id="15" name="Text 12"/>
          <p:cNvSpPr/>
          <p:nvPr/>
        </p:nvSpPr>
        <p:spPr>
          <a:xfrm>
            <a:off x="2999232" y="1956816"/>
            <a:ext cx="5760720" cy="45720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Remove names and ages from CVs before scoring to reduce unconscious bias (ACAS, 2022).</a:t>
            </a:r>
            <a:endParaRPr lang="en-US" sz="1100" dirty="0"/>
          </a:p>
        </p:txBody>
      </p:sp>
      <p:sp>
        <p:nvSpPr>
          <p:cNvPr id="16" name="Shape 13"/>
          <p:cNvSpPr/>
          <p:nvPr/>
        </p:nvSpPr>
        <p:spPr>
          <a:xfrm>
            <a:off x="365760" y="2459736"/>
            <a:ext cx="2560320" cy="457200"/>
          </a:xfrm>
          <a:prstGeom prst="rect">
            <a:avLst/>
          </a:prstGeom>
          <a:solidFill>
            <a:srgbClr val="F0F0F0"/>
          </a:solidFill>
          <a:ln w="12700">
            <a:solidFill>
              <a:srgbClr val="DDDDDD"/>
            </a:solidFill>
            <a:prstDash val="solid"/>
          </a:ln>
        </p:spPr>
        <p:txBody>
          <a:bodyPr/>
          <a:lstStyle/>
          <a:p>
            <a:endParaRPr lang="en-GB"/>
          </a:p>
        </p:txBody>
      </p:sp>
      <p:sp>
        <p:nvSpPr>
          <p:cNvPr id="17" name="Text 14"/>
          <p:cNvSpPr/>
          <p:nvPr/>
        </p:nvSpPr>
        <p:spPr>
          <a:xfrm>
            <a:off x="438912" y="2459736"/>
            <a:ext cx="2468880" cy="45720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Diverse Panels &amp; Fair Scoring</a:t>
            </a:r>
            <a:endParaRPr lang="en-US" sz="1100" dirty="0"/>
          </a:p>
        </p:txBody>
      </p:sp>
      <p:sp>
        <p:nvSpPr>
          <p:cNvPr id="18" name="Shape 15"/>
          <p:cNvSpPr/>
          <p:nvPr/>
        </p:nvSpPr>
        <p:spPr>
          <a:xfrm>
            <a:off x="2926080" y="2459736"/>
            <a:ext cx="5852160" cy="457200"/>
          </a:xfrm>
          <a:prstGeom prst="rect">
            <a:avLst/>
          </a:prstGeom>
          <a:solidFill>
            <a:srgbClr val="F0F0F0"/>
          </a:solidFill>
          <a:ln w="12700">
            <a:solidFill>
              <a:srgbClr val="DDDDDD"/>
            </a:solidFill>
            <a:prstDash val="solid"/>
          </a:ln>
        </p:spPr>
        <p:txBody>
          <a:bodyPr/>
          <a:lstStyle/>
          <a:p>
            <a:endParaRPr lang="en-GB"/>
          </a:p>
        </p:txBody>
      </p:sp>
      <p:sp>
        <p:nvSpPr>
          <p:cNvPr id="19" name="Text 16"/>
          <p:cNvSpPr/>
          <p:nvPr/>
        </p:nvSpPr>
        <p:spPr>
          <a:xfrm>
            <a:off x="2999232" y="2459736"/>
            <a:ext cx="5760720" cy="45720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Mixed panels and one scoring rubric applied to every candidate (CIPD, 2023).</a:t>
            </a:r>
            <a:endParaRPr lang="en-US" sz="1100" dirty="0"/>
          </a:p>
        </p:txBody>
      </p:sp>
      <p:sp>
        <p:nvSpPr>
          <p:cNvPr id="20" name="Shape 17"/>
          <p:cNvSpPr/>
          <p:nvPr/>
        </p:nvSpPr>
        <p:spPr>
          <a:xfrm>
            <a:off x="365760" y="2962656"/>
            <a:ext cx="2560320" cy="457200"/>
          </a:xfrm>
          <a:prstGeom prst="rect">
            <a:avLst/>
          </a:prstGeom>
          <a:solidFill>
            <a:srgbClr val="FFFFFF"/>
          </a:solidFill>
          <a:ln w="12700">
            <a:solidFill>
              <a:srgbClr val="DDDDDD"/>
            </a:solidFill>
            <a:prstDash val="solid"/>
          </a:ln>
        </p:spPr>
        <p:txBody>
          <a:bodyPr/>
          <a:lstStyle/>
          <a:p>
            <a:endParaRPr lang="en-GB"/>
          </a:p>
        </p:txBody>
      </p:sp>
      <p:sp>
        <p:nvSpPr>
          <p:cNvPr id="21" name="Text 18"/>
          <p:cNvSpPr/>
          <p:nvPr/>
        </p:nvSpPr>
        <p:spPr>
          <a:xfrm>
            <a:off x="438912" y="2951795"/>
            <a:ext cx="2468880" cy="45720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Reasonable Adjustments</a:t>
            </a:r>
            <a:endParaRPr lang="en-US" sz="1100" dirty="0"/>
          </a:p>
        </p:txBody>
      </p:sp>
      <p:sp>
        <p:nvSpPr>
          <p:cNvPr id="22" name="Shape 19"/>
          <p:cNvSpPr/>
          <p:nvPr/>
        </p:nvSpPr>
        <p:spPr>
          <a:xfrm>
            <a:off x="2926080" y="2962656"/>
            <a:ext cx="5852160" cy="457200"/>
          </a:xfrm>
          <a:prstGeom prst="rect">
            <a:avLst/>
          </a:prstGeom>
          <a:solidFill>
            <a:srgbClr val="FFFFFF"/>
          </a:solidFill>
          <a:ln w="12700">
            <a:solidFill>
              <a:srgbClr val="DDDDDD"/>
            </a:solidFill>
            <a:prstDash val="solid"/>
          </a:ln>
        </p:spPr>
        <p:txBody>
          <a:bodyPr/>
          <a:lstStyle/>
          <a:p>
            <a:endParaRPr lang="en-GB"/>
          </a:p>
        </p:txBody>
      </p:sp>
      <p:sp>
        <p:nvSpPr>
          <p:cNvPr id="23" name="Text 20"/>
          <p:cNvSpPr/>
          <p:nvPr/>
        </p:nvSpPr>
        <p:spPr>
          <a:xfrm>
            <a:off x="2999232" y="2962656"/>
            <a:ext cx="5760720" cy="45720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Extra time or a virtual format where needed - a legal duty (Equality Act 2010).</a:t>
            </a:r>
            <a:endParaRPr lang="en-US" sz="1100" dirty="0"/>
          </a:p>
        </p:txBody>
      </p:sp>
      <p:sp>
        <p:nvSpPr>
          <p:cNvPr id="24" name="Shape 21"/>
          <p:cNvSpPr/>
          <p:nvPr/>
        </p:nvSpPr>
        <p:spPr>
          <a:xfrm>
            <a:off x="365760" y="3465576"/>
            <a:ext cx="2560320" cy="457200"/>
          </a:xfrm>
          <a:prstGeom prst="rect">
            <a:avLst/>
          </a:prstGeom>
          <a:solidFill>
            <a:srgbClr val="F0F0F0"/>
          </a:solidFill>
          <a:ln w="12700">
            <a:solidFill>
              <a:srgbClr val="DDDDDD"/>
            </a:solidFill>
            <a:prstDash val="solid"/>
          </a:ln>
        </p:spPr>
        <p:txBody>
          <a:bodyPr/>
          <a:lstStyle/>
          <a:p>
            <a:endParaRPr lang="en-GB"/>
          </a:p>
        </p:txBody>
      </p:sp>
      <p:sp>
        <p:nvSpPr>
          <p:cNvPr id="25" name="Text 22"/>
          <p:cNvSpPr/>
          <p:nvPr/>
        </p:nvSpPr>
        <p:spPr>
          <a:xfrm>
            <a:off x="438912" y="3465576"/>
            <a:ext cx="2468880" cy="45720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Workforce Planning</a:t>
            </a:r>
            <a:endParaRPr lang="en-US" sz="1100" dirty="0"/>
          </a:p>
        </p:txBody>
      </p:sp>
      <p:sp>
        <p:nvSpPr>
          <p:cNvPr id="26" name="Shape 23"/>
          <p:cNvSpPr/>
          <p:nvPr/>
        </p:nvSpPr>
        <p:spPr>
          <a:xfrm>
            <a:off x="2926080" y="3465576"/>
            <a:ext cx="5852160" cy="457200"/>
          </a:xfrm>
          <a:prstGeom prst="rect">
            <a:avLst/>
          </a:prstGeom>
          <a:solidFill>
            <a:srgbClr val="F0F0F0"/>
          </a:solidFill>
          <a:ln w="12700">
            <a:solidFill>
              <a:srgbClr val="DDDDDD"/>
            </a:solidFill>
            <a:prstDash val="solid"/>
          </a:ln>
        </p:spPr>
        <p:txBody>
          <a:bodyPr/>
          <a:lstStyle/>
          <a:p>
            <a:endParaRPr lang="en-GB"/>
          </a:p>
        </p:txBody>
      </p:sp>
      <p:sp>
        <p:nvSpPr>
          <p:cNvPr id="27" name="Text 24"/>
          <p:cNvSpPr/>
          <p:nvPr/>
        </p:nvSpPr>
        <p:spPr>
          <a:xfrm>
            <a:off x="2999232" y="3465576"/>
            <a:ext cx="5760720" cy="45720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Run a skills gap analysis before vacancies appear (Armstrong and Taylor, 2023).</a:t>
            </a:r>
            <a:endParaRPr lang="en-US" sz="1100" dirty="0"/>
          </a:p>
        </p:txBody>
      </p:sp>
      <p:sp>
        <p:nvSpPr>
          <p:cNvPr id="28" name="Shape 25"/>
          <p:cNvSpPr/>
          <p:nvPr/>
        </p:nvSpPr>
        <p:spPr>
          <a:xfrm>
            <a:off x="365760" y="3968496"/>
            <a:ext cx="2560320" cy="457200"/>
          </a:xfrm>
          <a:prstGeom prst="rect">
            <a:avLst/>
          </a:prstGeom>
          <a:solidFill>
            <a:srgbClr val="FFFFFF"/>
          </a:solidFill>
          <a:ln w="12700">
            <a:solidFill>
              <a:srgbClr val="DDDDDD"/>
            </a:solidFill>
            <a:prstDash val="solid"/>
          </a:ln>
        </p:spPr>
        <p:txBody>
          <a:bodyPr/>
          <a:lstStyle/>
          <a:p>
            <a:endParaRPr lang="en-GB"/>
          </a:p>
        </p:txBody>
      </p:sp>
      <p:sp>
        <p:nvSpPr>
          <p:cNvPr id="29" name="Text 26"/>
          <p:cNvSpPr/>
          <p:nvPr/>
        </p:nvSpPr>
        <p:spPr>
          <a:xfrm>
            <a:off x="438912" y="3968496"/>
            <a:ext cx="2468880" cy="45720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Internal Mobility &amp; Levy</a:t>
            </a:r>
            <a:endParaRPr lang="en-US" sz="1100" dirty="0"/>
          </a:p>
        </p:txBody>
      </p:sp>
      <p:sp>
        <p:nvSpPr>
          <p:cNvPr id="30" name="Shape 27"/>
          <p:cNvSpPr/>
          <p:nvPr/>
        </p:nvSpPr>
        <p:spPr>
          <a:xfrm>
            <a:off x="2926080" y="3968496"/>
            <a:ext cx="5852160" cy="457200"/>
          </a:xfrm>
          <a:prstGeom prst="rect">
            <a:avLst/>
          </a:prstGeom>
          <a:solidFill>
            <a:srgbClr val="FFFFFF"/>
          </a:solidFill>
          <a:ln w="12700">
            <a:solidFill>
              <a:srgbClr val="DDDDDD"/>
            </a:solidFill>
            <a:prstDash val="solid"/>
          </a:ln>
        </p:spPr>
        <p:txBody>
          <a:bodyPr/>
          <a:lstStyle/>
          <a:p>
            <a:endParaRPr lang="en-GB"/>
          </a:p>
        </p:txBody>
      </p:sp>
      <p:sp>
        <p:nvSpPr>
          <p:cNvPr id="31" name="Text 28"/>
          <p:cNvSpPr/>
          <p:nvPr/>
        </p:nvSpPr>
        <p:spPr>
          <a:xfrm>
            <a:off x="2999232" y="3968496"/>
            <a:ext cx="5760720" cy="45720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Upskill internally first - the Apprenticeship Levy builds the pipeline (CIPD, 2023).</a:t>
            </a:r>
            <a:endParaRPr lang="en-US" sz="1100" dirty="0"/>
          </a:p>
        </p:txBody>
      </p:sp>
      <p:sp>
        <p:nvSpPr>
          <p:cNvPr id="32" name="Shape 29"/>
          <p:cNvSpPr/>
          <p:nvPr/>
        </p:nvSpPr>
        <p:spPr>
          <a:xfrm>
            <a:off x="365760" y="4471416"/>
            <a:ext cx="2560320" cy="457200"/>
          </a:xfrm>
          <a:prstGeom prst="rect">
            <a:avLst/>
          </a:prstGeom>
          <a:solidFill>
            <a:srgbClr val="F0F0F0"/>
          </a:solidFill>
          <a:ln w="12700">
            <a:solidFill>
              <a:srgbClr val="DDDDDD"/>
            </a:solidFill>
            <a:prstDash val="solid"/>
          </a:ln>
        </p:spPr>
        <p:txBody>
          <a:bodyPr/>
          <a:lstStyle/>
          <a:p>
            <a:endParaRPr lang="en-GB"/>
          </a:p>
        </p:txBody>
      </p:sp>
      <p:sp>
        <p:nvSpPr>
          <p:cNvPr id="33" name="Text 30"/>
          <p:cNvSpPr/>
          <p:nvPr/>
        </p:nvSpPr>
        <p:spPr>
          <a:xfrm>
            <a:off x="438912" y="4471416"/>
            <a:ext cx="2468880" cy="457200"/>
          </a:xfrm>
          <a:prstGeom prst="rect">
            <a:avLst/>
          </a:prstGeom>
          <a:noFill/>
          <a:ln/>
        </p:spPr>
        <p:txBody>
          <a:bodyPr wrap="square" rtlCol="0" anchor="ctr"/>
          <a:lstStyle/>
          <a:p>
            <a:pPr marL="0" indent="0">
              <a:buNone/>
            </a:pPr>
            <a:r>
              <a:rPr lang="en-US" sz="1100" b="1" dirty="0">
                <a:solidFill>
                  <a:srgbClr val="444444"/>
                </a:solidFill>
                <a:latin typeface="Arial" pitchFamily="34" charset="0"/>
                <a:ea typeface="Arial" pitchFamily="34" charset="-122"/>
                <a:cs typeface="Arial" pitchFamily="34" charset="-120"/>
              </a:rPr>
              <a:t>Succession &amp; Onboarding</a:t>
            </a:r>
            <a:endParaRPr lang="en-US" sz="1100" dirty="0"/>
          </a:p>
        </p:txBody>
      </p:sp>
      <p:sp>
        <p:nvSpPr>
          <p:cNvPr id="34" name="Shape 31"/>
          <p:cNvSpPr/>
          <p:nvPr/>
        </p:nvSpPr>
        <p:spPr>
          <a:xfrm>
            <a:off x="2926080" y="4471416"/>
            <a:ext cx="5852160" cy="457200"/>
          </a:xfrm>
          <a:prstGeom prst="rect">
            <a:avLst/>
          </a:prstGeom>
          <a:solidFill>
            <a:srgbClr val="F0F0F0"/>
          </a:solidFill>
          <a:ln w="12700">
            <a:solidFill>
              <a:srgbClr val="DDDDDD"/>
            </a:solidFill>
            <a:prstDash val="solid"/>
          </a:ln>
        </p:spPr>
        <p:txBody>
          <a:bodyPr/>
          <a:lstStyle/>
          <a:p>
            <a:endParaRPr lang="en-GB"/>
          </a:p>
        </p:txBody>
      </p:sp>
      <p:sp>
        <p:nvSpPr>
          <p:cNvPr id="35" name="Text 32"/>
          <p:cNvSpPr/>
          <p:nvPr/>
        </p:nvSpPr>
        <p:spPr>
          <a:xfrm>
            <a:off x="2999232" y="4471416"/>
            <a:ext cx="5760720" cy="457200"/>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Successors planned 12-18 months ahead; induction cuts early turnover (Torrington et al., 2024).</a:t>
            </a:r>
            <a:endParaRPr lang="en-US" sz="1100" dirty="0"/>
          </a:p>
        </p:txBody>
      </p:sp>
      <p:sp>
        <p:nvSpPr>
          <p:cNvPr id="36" name="Text 33"/>
          <p:cNvSpPr/>
          <p:nvPr/>
        </p:nvSpPr>
        <p:spPr>
          <a:xfrm>
            <a:off x="411480" y="4974336"/>
            <a:ext cx="8412480" cy="164592"/>
          </a:xfrm>
          <a:prstGeom prst="rect">
            <a:avLst/>
          </a:prstGeom>
          <a:noFill/>
          <a:ln/>
        </p:spPr>
        <p:txBody>
          <a:bodyPr wrap="square" rtlCol="0" anchor="ctr"/>
          <a:lstStyle/>
          <a:p>
            <a:pPr marL="0" indent="0">
              <a:buNone/>
            </a:pPr>
            <a:r>
              <a:rPr lang="en-US" sz="900" i="1" dirty="0">
                <a:solidFill>
                  <a:srgbClr val="DDDDDD"/>
                </a:solidFill>
                <a:latin typeface="Arial" pitchFamily="34" charset="0"/>
                <a:ea typeface="Arial" pitchFamily="34" charset="-122"/>
                <a:cs typeface="Arial" pitchFamily="34" charset="-120"/>
              </a:rPr>
              <a:t>Equality Act 2010; ACAS (2022); CIPD (2023); Armstrong and Taylor (2023); Torrington et al. (2024)</a:t>
            </a:r>
            <a:endParaRPr lang="en-US"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4" name="Text 1"/>
          <p:cNvSpPr/>
          <p:nvPr/>
        </p:nvSpPr>
        <p:spPr>
          <a:xfrm>
            <a:off x="365760" y="91440"/>
            <a:ext cx="6583680" cy="658368"/>
          </a:xfrm>
          <a:prstGeom prst="rect">
            <a:avLst/>
          </a:prstGeom>
          <a:noFill/>
          <a:ln/>
        </p:spPr>
        <p:txBody>
          <a:bodyPr wrap="square" rtlCol="0" anchor="ctr"/>
          <a:lstStyle/>
          <a:p>
            <a:pPr marL="0" indent="0">
              <a:buNone/>
            </a:pPr>
            <a:r>
              <a:rPr lang="en-US" sz="1400" b="1" dirty="0">
                <a:solidFill>
                  <a:srgbClr val="222222"/>
                </a:solidFill>
                <a:latin typeface="Arial" pitchFamily="34" charset="0"/>
                <a:ea typeface="Arial" pitchFamily="34" charset="-122"/>
                <a:cs typeface="Arial" pitchFamily="34" charset="-120"/>
              </a:rPr>
              <a:t>10  |  Conclusion &amp; Key Recommendations</a:t>
            </a:r>
            <a:endParaRPr lang="en-US" sz="1400" dirty="0"/>
          </a:p>
        </p:txBody>
      </p:sp>
      <p:sp>
        <p:nvSpPr>
          <p:cNvPr id="5" name="Text 2"/>
          <p:cNvSpPr/>
          <p:nvPr/>
        </p:nvSpPr>
        <p:spPr>
          <a:xfrm>
            <a:off x="365760" y="841248"/>
            <a:ext cx="8412480" cy="512064"/>
          </a:xfrm>
          <a:prstGeom prst="rect">
            <a:avLst/>
          </a:prstGeom>
          <a:noFill/>
          <a:ln/>
        </p:spPr>
        <p:txBody>
          <a:bodyPr wrap="square" rtlCol="0" anchor="ctr"/>
          <a:lstStyle/>
          <a:p>
            <a:pPr marL="0" indent="0">
              <a:buNone/>
            </a:pPr>
            <a:r>
              <a:rPr lang="en-US" sz="2000" b="1" dirty="0">
                <a:solidFill>
                  <a:srgbClr val="222222"/>
                </a:solidFill>
                <a:latin typeface="Arial" pitchFamily="34" charset="0"/>
                <a:ea typeface="Arial" pitchFamily="34" charset="-122"/>
                <a:cs typeface="Arial" pitchFamily="34" charset="-120"/>
              </a:rPr>
              <a:t>Recruiting the Right People for Transformation at EnduraMaxx</a:t>
            </a:r>
            <a:endParaRPr lang="en-US" sz="2000" dirty="0"/>
          </a:p>
        </p:txBody>
      </p:sp>
      <p:sp>
        <p:nvSpPr>
          <p:cNvPr id="6" name="Shape 3"/>
          <p:cNvSpPr/>
          <p:nvPr/>
        </p:nvSpPr>
        <p:spPr>
          <a:xfrm>
            <a:off x="365760" y="1389888"/>
            <a:ext cx="8412480" cy="27432"/>
          </a:xfrm>
          <a:prstGeom prst="rect">
            <a:avLst/>
          </a:prstGeom>
          <a:solidFill>
            <a:srgbClr val="C81E1E"/>
          </a:solidFill>
          <a:ln w="12700">
            <a:solidFill>
              <a:srgbClr val="C81E1E"/>
            </a:solidFill>
            <a:prstDash val="solid"/>
          </a:ln>
        </p:spPr>
        <p:txBody>
          <a:bodyPr/>
          <a:lstStyle/>
          <a:p>
            <a:endParaRPr lang="en-GB"/>
          </a:p>
        </p:txBody>
      </p:sp>
      <p:sp>
        <p:nvSpPr>
          <p:cNvPr id="7" name="Shape 4"/>
          <p:cNvSpPr/>
          <p:nvPr/>
        </p:nvSpPr>
        <p:spPr>
          <a:xfrm>
            <a:off x="365760" y="1618488"/>
            <a:ext cx="329184" cy="329184"/>
          </a:xfrm>
          <a:prstGeom prst="ellipse">
            <a:avLst/>
          </a:prstGeom>
          <a:solidFill>
            <a:srgbClr val="C81E1E"/>
          </a:solidFill>
          <a:ln w="12700">
            <a:solidFill>
              <a:srgbClr val="C81E1E"/>
            </a:solidFill>
            <a:prstDash val="solid"/>
          </a:ln>
        </p:spPr>
        <p:txBody>
          <a:bodyPr/>
          <a:lstStyle/>
          <a:p>
            <a:endParaRPr lang="en-GB"/>
          </a:p>
        </p:txBody>
      </p:sp>
      <p:sp>
        <p:nvSpPr>
          <p:cNvPr id="8" name="Text 5"/>
          <p:cNvSpPr/>
          <p:nvPr/>
        </p:nvSpPr>
        <p:spPr>
          <a:xfrm>
            <a:off x="365760" y="1618488"/>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1</a:t>
            </a:r>
            <a:endParaRPr lang="en-US" sz="1100" dirty="0"/>
          </a:p>
        </p:txBody>
      </p:sp>
      <p:sp>
        <p:nvSpPr>
          <p:cNvPr id="9" name="Shape 6"/>
          <p:cNvSpPr/>
          <p:nvPr/>
        </p:nvSpPr>
        <p:spPr>
          <a:xfrm>
            <a:off x="804672" y="1508760"/>
            <a:ext cx="7973568" cy="566928"/>
          </a:xfrm>
          <a:prstGeom prst="roundRect">
            <a:avLst>
              <a:gd name="adj" fmla="val 8065"/>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0" name="Text 7"/>
          <p:cNvSpPr/>
          <p:nvPr/>
        </p:nvSpPr>
        <p:spPr>
          <a:xfrm>
            <a:off x="932688" y="1581912"/>
            <a:ext cx="7772400" cy="420624"/>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Combine structured, competency-based and panel interviews</a:t>
            </a:r>
            <a:endParaRPr lang="en-US" sz="1100" dirty="0"/>
          </a:p>
        </p:txBody>
      </p:sp>
      <p:sp>
        <p:nvSpPr>
          <p:cNvPr id="11" name="Shape 8"/>
          <p:cNvSpPr/>
          <p:nvPr/>
        </p:nvSpPr>
        <p:spPr>
          <a:xfrm>
            <a:off x="365760" y="2276856"/>
            <a:ext cx="329184" cy="329184"/>
          </a:xfrm>
          <a:prstGeom prst="ellipse">
            <a:avLst/>
          </a:prstGeom>
          <a:solidFill>
            <a:srgbClr val="C81E1E"/>
          </a:solidFill>
          <a:ln w="12700">
            <a:solidFill>
              <a:srgbClr val="C81E1E"/>
            </a:solidFill>
            <a:prstDash val="solid"/>
          </a:ln>
        </p:spPr>
        <p:txBody>
          <a:bodyPr/>
          <a:lstStyle/>
          <a:p>
            <a:endParaRPr lang="en-GB"/>
          </a:p>
        </p:txBody>
      </p:sp>
      <p:sp>
        <p:nvSpPr>
          <p:cNvPr id="12" name="Text 9"/>
          <p:cNvSpPr/>
          <p:nvPr/>
        </p:nvSpPr>
        <p:spPr>
          <a:xfrm>
            <a:off x="365760" y="2276856"/>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2</a:t>
            </a:r>
            <a:endParaRPr lang="en-US" sz="1100" dirty="0"/>
          </a:p>
        </p:txBody>
      </p:sp>
      <p:sp>
        <p:nvSpPr>
          <p:cNvPr id="13" name="Shape 10"/>
          <p:cNvSpPr/>
          <p:nvPr/>
        </p:nvSpPr>
        <p:spPr>
          <a:xfrm>
            <a:off x="804672" y="2167128"/>
            <a:ext cx="7973568" cy="566928"/>
          </a:xfrm>
          <a:prstGeom prst="roundRect">
            <a:avLst>
              <a:gd name="adj" fmla="val 8065"/>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4" name="Text 11"/>
          <p:cNvSpPr/>
          <p:nvPr/>
        </p:nvSpPr>
        <p:spPr>
          <a:xfrm>
            <a:off x="932688" y="2240280"/>
            <a:ext cx="7772400" cy="420624"/>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Three-stage hybrid model: Virtual Screening → Virtual Assessment → Face-to-Face Panel</a:t>
            </a:r>
            <a:endParaRPr lang="en-US" sz="1100" dirty="0"/>
          </a:p>
        </p:txBody>
      </p:sp>
      <p:sp>
        <p:nvSpPr>
          <p:cNvPr id="15" name="Shape 12"/>
          <p:cNvSpPr/>
          <p:nvPr/>
        </p:nvSpPr>
        <p:spPr>
          <a:xfrm>
            <a:off x="365760" y="2935224"/>
            <a:ext cx="329184" cy="329184"/>
          </a:xfrm>
          <a:prstGeom prst="ellipse">
            <a:avLst/>
          </a:prstGeom>
          <a:solidFill>
            <a:srgbClr val="C81E1E"/>
          </a:solidFill>
          <a:ln w="12700">
            <a:solidFill>
              <a:srgbClr val="C81E1E"/>
            </a:solidFill>
            <a:prstDash val="solid"/>
          </a:ln>
        </p:spPr>
        <p:txBody>
          <a:bodyPr/>
          <a:lstStyle/>
          <a:p>
            <a:endParaRPr lang="en-GB"/>
          </a:p>
        </p:txBody>
      </p:sp>
      <p:sp>
        <p:nvSpPr>
          <p:cNvPr id="16" name="Text 13"/>
          <p:cNvSpPr/>
          <p:nvPr/>
        </p:nvSpPr>
        <p:spPr>
          <a:xfrm>
            <a:off x="365760" y="2935224"/>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3</a:t>
            </a:r>
            <a:endParaRPr lang="en-US" sz="1100" dirty="0"/>
          </a:p>
        </p:txBody>
      </p:sp>
      <p:sp>
        <p:nvSpPr>
          <p:cNvPr id="17" name="Shape 14"/>
          <p:cNvSpPr/>
          <p:nvPr/>
        </p:nvSpPr>
        <p:spPr>
          <a:xfrm>
            <a:off x="804672" y="2804675"/>
            <a:ext cx="7973568" cy="566928"/>
          </a:xfrm>
          <a:prstGeom prst="roundRect">
            <a:avLst>
              <a:gd name="adj" fmla="val 8065"/>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18" name="Text 15"/>
          <p:cNvSpPr/>
          <p:nvPr/>
        </p:nvSpPr>
        <p:spPr>
          <a:xfrm>
            <a:off x="932688" y="2898648"/>
            <a:ext cx="7772400" cy="420624"/>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Three questioning techniques: </a:t>
            </a:r>
            <a:r>
              <a:rPr lang="en-US" sz="1100" dirty="0" err="1">
                <a:solidFill>
                  <a:srgbClr val="444444"/>
                </a:solidFill>
                <a:latin typeface="Arial" pitchFamily="34" charset="0"/>
                <a:ea typeface="Arial" pitchFamily="34" charset="-122"/>
                <a:cs typeface="Arial" pitchFamily="34" charset="-120"/>
              </a:rPr>
              <a:t>Behavioural</a:t>
            </a:r>
            <a:r>
              <a:rPr lang="en-US" sz="1100" dirty="0">
                <a:solidFill>
                  <a:srgbClr val="444444"/>
                </a:solidFill>
                <a:latin typeface="Arial" pitchFamily="34" charset="0"/>
                <a:ea typeface="Arial" pitchFamily="34" charset="-122"/>
                <a:cs typeface="Arial" pitchFamily="34" charset="-120"/>
              </a:rPr>
              <a:t>, Situational, Competency-Based</a:t>
            </a:r>
            <a:endParaRPr lang="en-US" sz="1100" dirty="0"/>
          </a:p>
        </p:txBody>
      </p:sp>
      <p:sp>
        <p:nvSpPr>
          <p:cNvPr id="19" name="Shape 16"/>
          <p:cNvSpPr/>
          <p:nvPr/>
        </p:nvSpPr>
        <p:spPr>
          <a:xfrm>
            <a:off x="365760" y="3593592"/>
            <a:ext cx="329184" cy="329184"/>
          </a:xfrm>
          <a:prstGeom prst="ellipse">
            <a:avLst/>
          </a:prstGeom>
          <a:solidFill>
            <a:srgbClr val="C81E1E"/>
          </a:solidFill>
          <a:ln w="12700">
            <a:solidFill>
              <a:srgbClr val="C81E1E"/>
            </a:solidFill>
            <a:prstDash val="solid"/>
          </a:ln>
        </p:spPr>
        <p:txBody>
          <a:bodyPr/>
          <a:lstStyle/>
          <a:p>
            <a:endParaRPr lang="en-GB"/>
          </a:p>
        </p:txBody>
      </p:sp>
      <p:sp>
        <p:nvSpPr>
          <p:cNvPr id="20" name="Text 17"/>
          <p:cNvSpPr/>
          <p:nvPr/>
        </p:nvSpPr>
        <p:spPr>
          <a:xfrm>
            <a:off x="365760" y="3593592"/>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4</a:t>
            </a:r>
            <a:endParaRPr lang="en-US" sz="1100" dirty="0"/>
          </a:p>
        </p:txBody>
      </p:sp>
      <p:sp>
        <p:nvSpPr>
          <p:cNvPr id="21" name="Shape 18"/>
          <p:cNvSpPr/>
          <p:nvPr/>
        </p:nvSpPr>
        <p:spPr>
          <a:xfrm>
            <a:off x="804672" y="3483864"/>
            <a:ext cx="7973568" cy="566928"/>
          </a:xfrm>
          <a:prstGeom prst="roundRect">
            <a:avLst>
              <a:gd name="adj" fmla="val 8065"/>
            </a:avLst>
          </a:prstGeom>
          <a:solidFill>
            <a:srgbClr val="F0F0F0"/>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2" name="Text 19"/>
          <p:cNvSpPr/>
          <p:nvPr/>
        </p:nvSpPr>
        <p:spPr>
          <a:xfrm>
            <a:off x="932688" y="3557016"/>
            <a:ext cx="7772400" cy="420624"/>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Equal opportunities at every stage, in line with the Equality Act 2010</a:t>
            </a:r>
            <a:endParaRPr lang="en-US" sz="1100" dirty="0"/>
          </a:p>
        </p:txBody>
      </p:sp>
      <p:sp>
        <p:nvSpPr>
          <p:cNvPr id="23" name="Shape 20"/>
          <p:cNvSpPr/>
          <p:nvPr/>
        </p:nvSpPr>
        <p:spPr>
          <a:xfrm>
            <a:off x="365760" y="4251960"/>
            <a:ext cx="329184" cy="329184"/>
          </a:xfrm>
          <a:prstGeom prst="ellipse">
            <a:avLst/>
          </a:prstGeom>
          <a:solidFill>
            <a:srgbClr val="C81E1E"/>
          </a:solidFill>
          <a:ln w="12700">
            <a:solidFill>
              <a:srgbClr val="C81E1E"/>
            </a:solidFill>
            <a:prstDash val="solid"/>
          </a:ln>
        </p:spPr>
        <p:txBody>
          <a:bodyPr/>
          <a:lstStyle/>
          <a:p>
            <a:endParaRPr lang="en-GB"/>
          </a:p>
        </p:txBody>
      </p:sp>
      <p:sp>
        <p:nvSpPr>
          <p:cNvPr id="24" name="Text 21"/>
          <p:cNvSpPr/>
          <p:nvPr/>
        </p:nvSpPr>
        <p:spPr>
          <a:xfrm>
            <a:off x="365760" y="4251960"/>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5</a:t>
            </a:r>
            <a:endParaRPr lang="en-US" sz="1100" dirty="0"/>
          </a:p>
        </p:txBody>
      </p:sp>
      <p:sp>
        <p:nvSpPr>
          <p:cNvPr id="25" name="Shape 22"/>
          <p:cNvSpPr/>
          <p:nvPr/>
        </p:nvSpPr>
        <p:spPr>
          <a:xfrm>
            <a:off x="804672" y="4142232"/>
            <a:ext cx="7973568" cy="566928"/>
          </a:xfrm>
          <a:prstGeom prst="roundRect">
            <a:avLst>
              <a:gd name="adj" fmla="val 8065"/>
            </a:avLst>
          </a:prstGeom>
          <a:solidFill>
            <a:srgbClr val="FFFFFF"/>
          </a:solidFill>
          <a:ln w="12700">
            <a:solidFill>
              <a:srgbClr val="DDDDDD"/>
            </a:solidFill>
            <a:prstDash val="solid"/>
          </a:ln>
          <a:effectLst>
            <a:outerShdw blurRad="63500" dist="25400" dir="2700000" algn="bl" rotWithShape="0">
              <a:srgbClr val="BBBBBB">
                <a:alpha val="18000"/>
              </a:srgbClr>
            </a:outerShdw>
          </a:effectLst>
        </p:spPr>
        <p:txBody>
          <a:bodyPr/>
          <a:lstStyle/>
          <a:p>
            <a:endParaRPr lang="en-GB"/>
          </a:p>
        </p:txBody>
      </p:sp>
      <p:sp>
        <p:nvSpPr>
          <p:cNvPr id="26" name="Text 23"/>
          <p:cNvSpPr/>
          <p:nvPr/>
        </p:nvSpPr>
        <p:spPr>
          <a:xfrm>
            <a:off x="932688" y="4215384"/>
            <a:ext cx="7772400" cy="420624"/>
          </a:xfrm>
          <a:prstGeom prst="rect">
            <a:avLst/>
          </a:prstGeom>
          <a:noFill/>
          <a:ln/>
        </p:spPr>
        <p:txBody>
          <a:bodyPr wrap="square" lIns="0" tIns="0" rIns="0" bIns="0" rtlCol="0" anchor="ctr"/>
          <a:lstStyle/>
          <a:p>
            <a:pPr marL="0" indent="0">
              <a:buNone/>
            </a:pPr>
            <a:r>
              <a:rPr lang="en-US" sz="1100" dirty="0">
                <a:solidFill>
                  <a:srgbClr val="444444"/>
                </a:solidFill>
                <a:latin typeface="Arial" pitchFamily="34" charset="0"/>
                <a:ea typeface="Arial" pitchFamily="34" charset="-122"/>
                <a:cs typeface="Arial" pitchFamily="34" charset="-120"/>
              </a:rPr>
              <a:t>Align recruitment with workforce strategy: plan ahead, develop from within, onboard well</a:t>
            </a:r>
            <a:endParaRPr lang="en-US" sz="1100" dirty="0"/>
          </a:p>
        </p:txBody>
      </p:sp>
      <p:sp>
        <p:nvSpPr>
          <p:cNvPr id="27" name="Text 24"/>
          <p:cNvSpPr/>
          <p:nvPr/>
        </p:nvSpPr>
        <p:spPr>
          <a:xfrm>
            <a:off x="8321040" y="4974336"/>
            <a:ext cx="73152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12 of 13</a:t>
            </a:r>
            <a:endParaRPr lang="en-US" sz="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C81E1E"/>
          </a:solidFill>
          <a:ln w="12700">
            <a:solidFill>
              <a:srgbClr val="C81E1E"/>
            </a:solidFill>
            <a:prstDash val="solid"/>
          </a:ln>
        </p:spPr>
        <p:txBody>
          <a:bodyPr/>
          <a:lstStyle/>
          <a:p>
            <a:endParaRPr lang="en-GB"/>
          </a:p>
        </p:txBody>
      </p:sp>
      <p:sp>
        <p:nvSpPr>
          <p:cNvPr id="3" name="Text 1"/>
          <p:cNvSpPr/>
          <p:nvPr/>
        </p:nvSpPr>
        <p:spPr>
          <a:xfrm>
            <a:off x="320040" y="91440"/>
            <a:ext cx="6858000" cy="621792"/>
          </a:xfrm>
          <a:prstGeom prst="rect">
            <a:avLst/>
          </a:prstGeom>
          <a:noFill/>
          <a:ln/>
        </p:spPr>
        <p:txBody>
          <a:bodyPr wrap="square" rtlCol="0" anchor="ctr"/>
          <a:lstStyle/>
          <a:p>
            <a:pPr marL="0" indent="0">
              <a:buNone/>
            </a:pPr>
            <a:r>
              <a:rPr lang="en-US" sz="1600" b="1" dirty="0">
                <a:solidFill>
                  <a:srgbClr val="222222"/>
                </a:solidFill>
                <a:latin typeface="Arial" pitchFamily="34" charset="0"/>
                <a:ea typeface="Arial" pitchFamily="34" charset="-122"/>
                <a:cs typeface="Arial" pitchFamily="34" charset="-120"/>
              </a:rPr>
              <a:t>11  |  References</a:t>
            </a:r>
            <a:endParaRPr lang="en-US" sz="1600" dirty="0"/>
          </a:p>
        </p:txBody>
      </p:sp>
      <p:pic>
        <p:nvPicPr>
          <p:cNvPr id="4" name="Image 0" descr="preencoded.png"/>
          <p:cNvPicPr>
            <a:picLocks noChangeAspect="1"/>
          </p:cNvPicPr>
          <p:nvPr/>
        </p:nvPicPr>
        <p:blipFill>
          <a:blip r:embed="rId3"/>
          <a:stretch>
            <a:fillRect/>
          </a:stretch>
        </p:blipFill>
        <p:spPr>
          <a:xfrm>
            <a:off x="7498080" y="105156"/>
            <a:ext cx="1508760" cy="649224"/>
          </a:xfrm>
          <a:prstGeom prst="rect">
            <a:avLst/>
          </a:prstGeom>
        </p:spPr>
      </p:pic>
      <p:sp>
        <p:nvSpPr>
          <p:cNvPr id="5" name="Text 2"/>
          <p:cNvSpPr/>
          <p:nvPr/>
        </p:nvSpPr>
        <p:spPr>
          <a:xfrm>
            <a:off x="8686800" y="4974336"/>
            <a:ext cx="365760" cy="164592"/>
          </a:xfrm>
          <a:prstGeom prst="rect">
            <a:avLst/>
          </a:prstGeom>
          <a:noFill/>
          <a:ln/>
        </p:spPr>
        <p:txBody>
          <a:bodyPr wrap="square" rtlCol="0" anchor="ctr"/>
          <a:lstStyle/>
          <a:p>
            <a:pPr marL="0" indent="0" algn="r">
              <a:buNone/>
            </a:pPr>
            <a:r>
              <a:rPr lang="en-US" sz="900" dirty="0">
                <a:solidFill>
                  <a:srgbClr val="DDDDDD"/>
                </a:solidFill>
                <a:latin typeface="Arial" pitchFamily="34" charset="0"/>
                <a:ea typeface="Arial" pitchFamily="34" charset="-122"/>
                <a:cs typeface="Arial" pitchFamily="34" charset="-120"/>
              </a:rPr>
              <a:t>12</a:t>
            </a:r>
            <a:endParaRPr lang="en-US" sz="900" dirty="0"/>
          </a:p>
        </p:txBody>
      </p:sp>
      <p:sp>
        <p:nvSpPr>
          <p:cNvPr id="6" name="Shape 3"/>
          <p:cNvSpPr/>
          <p:nvPr/>
        </p:nvSpPr>
        <p:spPr>
          <a:xfrm>
            <a:off x="365760" y="877824"/>
            <a:ext cx="8412480" cy="329184"/>
          </a:xfrm>
          <a:prstGeom prst="rect">
            <a:avLst/>
          </a:prstGeom>
          <a:solidFill>
            <a:srgbClr val="FFFFFF"/>
          </a:solidFill>
          <a:ln w="12700">
            <a:solidFill>
              <a:srgbClr val="EEEEEE"/>
            </a:solidFill>
            <a:prstDash val="solid"/>
          </a:ln>
        </p:spPr>
        <p:txBody>
          <a:bodyPr/>
          <a:lstStyle/>
          <a:p>
            <a:endParaRPr lang="en-GB"/>
          </a:p>
        </p:txBody>
      </p:sp>
      <p:sp>
        <p:nvSpPr>
          <p:cNvPr id="7" name="Text 4"/>
          <p:cNvSpPr/>
          <p:nvPr/>
        </p:nvSpPr>
        <p:spPr>
          <a:xfrm>
            <a:off x="475488" y="877824"/>
            <a:ext cx="8229600" cy="329184"/>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ACAS (2022) </a:t>
            </a:r>
            <a:r>
              <a:rPr lang="en-US" sz="1100" i="1" dirty="0">
                <a:solidFill>
                  <a:srgbClr val="444444"/>
                </a:solidFill>
                <a:latin typeface="Arial" pitchFamily="34" charset="0"/>
                <a:ea typeface="Arial" pitchFamily="34" charset="-122"/>
                <a:cs typeface="Arial" pitchFamily="34" charset="-120"/>
              </a:rPr>
              <a:t>Recruiting and managing staff</a:t>
            </a:r>
            <a:r>
              <a:rPr lang="en-US" sz="1100" dirty="0">
                <a:solidFill>
                  <a:srgbClr val="444444"/>
                </a:solidFill>
                <a:latin typeface="Arial" pitchFamily="34" charset="0"/>
                <a:ea typeface="Arial" pitchFamily="34" charset="-122"/>
                <a:cs typeface="Arial" pitchFamily="34" charset="-120"/>
              </a:rPr>
              <a:t>. Available at: https://www.acas.org.uk (Accessed: 10 June 2026).</a:t>
            </a:r>
            <a:endParaRPr lang="en-US" sz="1100" dirty="0"/>
          </a:p>
        </p:txBody>
      </p:sp>
      <p:sp>
        <p:nvSpPr>
          <p:cNvPr id="8" name="Shape 5"/>
          <p:cNvSpPr/>
          <p:nvPr/>
        </p:nvSpPr>
        <p:spPr>
          <a:xfrm>
            <a:off x="365760" y="1357884"/>
            <a:ext cx="8412480" cy="329184"/>
          </a:xfrm>
          <a:prstGeom prst="rect">
            <a:avLst/>
          </a:prstGeom>
          <a:solidFill>
            <a:srgbClr val="F8F8F8"/>
          </a:solidFill>
          <a:ln w="12700">
            <a:solidFill>
              <a:srgbClr val="EEEEEE"/>
            </a:solidFill>
            <a:prstDash val="solid"/>
          </a:ln>
        </p:spPr>
        <p:txBody>
          <a:bodyPr/>
          <a:lstStyle/>
          <a:p>
            <a:endParaRPr lang="en-GB"/>
          </a:p>
        </p:txBody>
      </p:sp>
      <p:sp>
        <p:nvSpPr>
          <p:cNvPr id="9" name="Text 6"/>
          <p:cNvSpPr/>
          <p:nvPr/>
        </p:nvSpPr>
        <p:spPr>
          <a:xfrm>
            <a:off x="475488" y="1357884"/>
            <a:ext cx="8229600" cy="329184"/>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Armstrong, M. and Taylor, S. (2023) </a:t>
            </a:r>
            <a:r>
              <a:rPr lang="en-US" sz="1100" i="1" dirty="0">
                <a:solidFill>
                  <a:srgbClr val="444444"/>
                </a:solidFill>
                <a:latin typeface="Arial" pitchFamily="34" charset="0"/>
                <a:ea typeface="Arial" pitchFamily="34" charset="-122"/>
                <a:cs typeface="Arial" pitchFamily="34" charset="-120"/>
              </a:rPr>
              <a:t>Armstrong's Handbook of Human Resource Management Practice</a:t>
            </a:r>
            <a:r>
              <a:rPr lang="en-US" sz="1100" dirty="0">
                <a:solidFill>
                  <a:srgbClr val="444444"/>
                </a:solidFill>
                <a:latin typeface="Arial" pitchFamily="34" charset="0"/>
                <a:ea typeface="Arial" pitchFamily="34" charset="-122"/>
                <a:cs typeface="Arial" pitchFamily="34" charset="-120"/>
              </a:rPr>
              <a:t>. 16th edn. London: Kogan Page.</a:t>
            </a:r>
            <a:endParaRPr lang="en-US" sz="1100" dirty="0"/>
          </a:p>
        </p:txBody>
      </p:sp>
      <p:sp>
        <p:nvSpPr>
          <p:cNvPr id="10" name="Shape 7"/>
          <p:cNvSpPr/>
          <p:nvPr/>
        </p:nvSpPr>
        <p:spPr>
          <a:xfrm>
            <a:off x="365760" y="1837944"/>
            <a:ext cx="8412480" cy="329184"/>
          </a:xfrm>
          <a:prstGeom prst="rect">
            <a:avLst/>
          </a:prstGeom>
          <a:solidFill>
            <a:srgbClr val="FFFFFF"/>
          </a:solidFill>
          <a:ln w="12700">
            <a:solidFill>
              <a:srgbClr val="EEEEEE"/>
            </a:solidFill>
            <a:prstDash val="solid"/>
          </a:ln>
        </p:spPr>
        <p:txBody>
          <a:bodyPr/>
          <a:lstStyle/>
          <a:p>
            <a:endParaRPr lang="en-GB"/>
          </a:p>
        </p:txBody>
      </p:sp>
      <p:sp>
        <p:nvSpPr>
          <p:cNvPr id="11" name="Text 8"/>
          <p:cNvSpPr/>
          <p:nvPr/>
        </p:nvSpPr>
        <p:spPr>
          <a:xfrm>
            <a:off x="475488" y="1837944"/>
            <a:ext cx="8229600" cy="329184"/>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CIPD (2023) </a:t>
            </a:r>
            <a:r>
              <a:rPr lang="en-US" sz="1100" i="1" dirty="0">
                <a:solidFill>
                  <a:srgbClr val="444444"/>
                </a:solidFill>
                <a:latin typeface="Arial" pitchFamily="34" charset="0"/>
                <a:ea typeface="Arial" pitchFamily="34" charset="-122"/>
                <a:cs typeface="Arial" pitchFamily="34" charset="-120"/>
              </a:rPr>
              <a:t>Recruitment: An Overview</a:t>
            </a:r>
            <a:r>
              <a:rPr lang="en-US" sz="1100" dirty="0">
                <a:solidFill>
                  <a:srgbClr val="444444"/>
                </a:solidFill>
                <a:latin typeface="Arial" pitchFamily="34" charset="0"/>
                <a:ea typeface="Arial" pitchFamily="34" charset="-122"/>
                <a:cs typeface="Arial" pitchFamily="34" charset="-120"/>
              </a:rPr>
              <a:t>. London: CIPD. Available at: https://www.cipd.co.uk (Accessed: 10 June 2026).</a:t>
            </a:r>
            <a:endParaRPr lang="en-US" sz="1100" dirty="0"/>
          </a:p>
        </p:txBody>
      </p:sp>
      <p:sp>
        <p:nvSpPr>
          <p:cNvPr id="12" name="Shape 9"/>
          <p:cNvSpPr/>
          <p:nvPr/>
        </p:nvSpPr>
        <p:spPr>
          <a:xfrm>
            <a:off x="365760" y="2318004"/>
            <a:ext cx="8412480" cy="329184"/>
          </a:xfrm>
          <a:prstGeom prst="rect">
            <a:avLst/>
          </a:prstGeom>
          <a:solidFill>
            <a:srgbClr val="F8F8F8"/>
          </a:solidFill>
          <a:ln w="12700">
            <a:solidFill>
              <a:srgbClr val="EEEEEE"/>
            </a:solidFill>
            <a:prstDash val="solid"/>
          </a:ln>
        </p:spPr>
        <p:txBody>
          <a:bodyPr/>
          <a:lstStyle/>
          <a:p>
            <a:endParaRPr lang="en-GB"/>
          </a:p>
        </p:txBody>
      </p:sp>
      <p:sp>
        <p:nvSpPr>
          <p:cNvPr id="13" name="Text 10"/>
          <p:cNvSpPr/>
          <p:nvPr/>
        </p:nvSpPr>
        <p:spPr>
          <a:xfrm>
            <a:off x="475488" y="2318004"/>
            <a:ext cx="8229600" cy="329184"/>
          </a:xfrm>
          <a:prstGeom prst="rect">
            <a:avLst/>
          </a:prstGeom>
          <a:noFill/>
          <a:ln/>
        </p:spPr>
        <p:txBody>
          <a:bodyPr wrap="square" rtlCol="0" anchor="ctr"/>
          <a:lstStyle/>
          <a:p>
            <a:pPr marL="0" indent="0">
              <a:buNone/>
            </a:pPr>
            <a:r>
              <a:rPr lang="en-US" sz="1100" i="1" dirty="0">
                <a:solidFill>
                  <a:srgbClr val="444444"/>
                </a:solidFill>
                <a:latin typeface="Arial" pitchFamily="34" charset="0"/>
                <a:ea typeface="Arial" pitchFamily="34" charset="-122"/>
                <a:cs typeface="Arial" pitchFamily="34" charset="-120"/>
              </a:rPr>
              <a:t>Equality Act 2010, c. 15</a:t>
            </a:r>
            <a:r>
              <a:rPr lang="en-US" sz="1100" dirty="0">
                <a:solidFill>
                  <a:srgbClr val="444444"/>
                </a:solidFill>
                <a:latin typeface="Arial" pitchFamily="34" charset="0"/>
                <a:ea typeface="Arial" pitchFamily="34" charset="-122"/>
                <a:cs typeface="Arial" pitchFamily="34" charset="-120"/>
              </a:rPr>
              <a:t>. Available at: https://www.legislation.gov.uk/ukpga/2010/15 (Accessed: 10 June 2026).</a:t>
            </a:r>
            <a:endParaRPr lang="en-US" sz="1100" dirty="0"/>
          </a:p>
        </p:txBody>
      </p:sp>
      <p:sp>
        <p:nvSpPr>
          <p:cNvPr id="14" name="Shape 11"/>
          <p:cNvSpPr/>
          <p:nvPr/>
        </p:nvSpPr>
        <p:spPr>
          <a:xfrm>
            <a:off x="365760" y="2798064"/>
            <a:ext cx="8412480" cy="329184"/>
          </a:xfrm>
          <a:prstGeom prst="rect">
            <a:avLst/>
          </a:prstGeom>
          <a:solidFill>
            <a:srgbClr val="FFFFFF"/>
          </a:solidFill>
          <a:ln w="12700">
            <a:solidFill>
              <a:srgbClr val="EEEEEE"/>
            </a:solidFill>
            <a:prstDash val="solid"/>
          </a:ln>
        </p:spPr>
        <p:txBody>
          <a:bodyPr/>
          <a:lstStyle/>
          <a:p>
            <a:endParaRPr lang="en-GB"/>
          </a:p>
        </p:txBody>
      </p:sp>
      <p:sp>
        <p:nvSpPr>
          <p:cNvPr id="15" name="Text 12"/>
          <p:cNvSpPr/>
          <p:nvPr/>
        </p:nvSpPr>
        <p:spPr>
          <a:xfrm>
            <a:off x="475488" y="2798064"/>
            <a:ext cx="8229600" cy="329184"/>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ICO (2021) </a:t>
            </a:r>
            <a:r>
              <a:rPr lang="en-US" sz="1100" i="1" dirty="0">
                <a:solidFill>
                  <a:srgbClr val="444444"/>
                </a:solidFill>
                <a:latin typeface="Arial" pitchFamily="34" charset="0"/>
                <a:ea typeface="Arial" pitchFamily="34" charset="-122"/>
                <a:cs typeface="Arial" pitchFamily="34" charset="-120"/>
              </a:rPr>
              <a:t>Employment Practices and Data Protection</a:t>
            </a:r>
            <a:r>
              <a:rPr lang="en-US" sz="1100" dirty="0">
                <a:solidFill>
                  <a:srgbClr val="444444"/>
                </a:solidFill>
                <a:latin typeface="Arial" pitchFamily="34" charset="0"/>
                <a:ea typeface="Arial" pitchFamily="34" charset="-122"/>
                <a:cs typeface="Arial" pitchFamily="34" charset="-120"/>
              </a:rPr>
              <a:t>. Wilmslow: Information Commissioner's Office. Available at: https://ico.org.uk (Accessed: 10 June 2026).</a:t>
            </a:r>
            <a:endParaRPr lang="en-US" sz="1100" dirty="0"/>
          </a:p>
        </p:txBody>
      </p:sp>
      <p:sp>
        <p:nvSpPr>
          <p:cNvPr id="16" name="Shape 13"/>
          <p:cNvSpPr/>
          <p:nvPr/>
        </p:nvSpPr>
        <p:spPr>
          <a:xfrm>
            <a:off x="365760" y="3278124"/>
            <a:ext cx="8412480" cy="329184"/>
          </a:xfrm>
          <a:prstGeom prst="rect">
            <a:avLst/>
          </a:prstGeom>
          <a:solidFill>
            <a:srgbClr val="F8F8F8"/>
          </a:solidFill>
          <a:ln w="12700">
            <a:solidFill>
              <a:srgbClr val="EEEEEE"/>
            </a:solidFill>
            <a:prstDash val="solid"/>
          </a:ln>
        </p:spPr>
        <p:txBody>
          <a:bodyPr/>
          <a:lstStyle/>
          <a:p>
            <a:endParaRPr lang="en-GB"/>
          </a:p>
        </p:txBody>
      </p:sp>
      <p:sp>
        <p:nvSpPr>
          <p:cNvPr id="17" name="Text 14"/>
          <p:cNvSpPr/>
          <p:nvPr/>
        </p:nvSpPr>
        <p:spPr>
          <a:xfrm>
            <a:off x="475488" y="3278124"/>
            <a:ext cx="8229600" cy="329184"/>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Sackett, P.R., Zhang, C., Berry, C.M. and Lievens, F. (2022) 'Revisiting meta-analytic estimates of validity in personnel selection', </a:t>
            </a:r>
            <a:r>
              <a:rPr lang="en-US" sz="1100" i="1" dirty="0">
                <a:solidFill>
                  <a:srgbClr val="444444"/>
                </a:solidFill>
                <a:latin typeface="Arial" pitchFamily="34" charset="0"/>
                <a:ea typeface="Arial" pitchFamily="34" charset="-122"/>
                <a:cs typeface="Arial" pitchFamily="34" charset="-120"/>
              </a:rPr>
              <a:t>Journal of Applied Psychology</a:t>
            </a:r>
            <a:r>
              <a:rPr lang="en-US" sz="1100" dirty="0">
                <a:solidFill>
                  <a:srgbClr val="444444"/>
                </a:solidFill>
                <a:latin typeface="Arial" pitchFamily="34" charset="0"/>
                <a:ea typeface="Arial" pitchFamily="34" charset="-122"/>
                <a:cs typeface="Arial" pitchFamily="34" charset="-120"/>
              </a:rPr>
              <a:t>, 107(11), pp. 2040 - 2068.</a:t>
            </a:r>
            <a:endParaRPr lang="en-US" sz="1100" dirty="0"/>
          </a:p>
        </p:txBody>
      </p:sp>
      <p:sp>
        <p:nvSpPr>
          <p:cNvPr id="18" name="Shape 15"/>
          <p:cNvSpPr/>
          <p:nvPr/>
        </p:nvSpPr>
        <p:spPr>
          <a:xfrm>
            <a:off x="365760" y="3758184"/>
            <a:ext cx="8412480" cy="329184"/>
          </a:xfrm>
          <a:prstGeom prst="rect">
            <a:avLst/>
          </a:prstGeom>
          <a:solidFill>
            <a:srgbClr val="FFFFFF"/>
          </a:solidFill>
          <a:ln w="12700">
            <a:solidFill>
              <a:srgbClr val="EEEEEE"/>
            </a:solidFill>
            <a:prstDash val="solid"/>
          </a:ln>
        </p:spPr>
        <p:txBody>
          <a:bodyPr/>
          <a:lstStyle/>
          <a:p>
            <a:endParaRPr lang="en-GB"/>
          </a:p>
        </p:txBody>
      </p:sp>
      <p:sp>
        <p:nvSpPr>
          <p:cNvPr id="19" name="Text 16"/>
          <p:cNvSpPr/>
          <p:nvPr/>
        </p:nvSpPr>
        <p:spPr>
          <a:xfrm>
            <a:off x="475488" y="3758184"/>
            <a:ext cx="8229600" cy="329184"/>
          </a:xfrm>
          <a:prstGeom prst="rect">
            <a:avLst/>
          </a:prstGeom>
          <a:noFill/>
          <a:ln/>
        </p:spPr>
        <p:txBody>
          <a:bodyPr wrap="square" rtlCol="0" anchor="ctr"/>
          <a:lstStyle/>
          <a:p>
            <a:pPr marL="0" indent="0">
              <a:buNone/>
            </a:pPr>
            <a:r>
              <a:rPr lang="en-US" sz="1100" dirty="0">
                <a:solidFill>
                  <a:srgbClr val="444444"/>
                </a:solidFill>
                <a:latin typeface="Arial" pitchFamily="34" charset="0"/>
                <a:ea typeface="Arial" pitchFamily="34" charset="-122"/>
                <a:cs typeface="Arial" pitchFamily="34" charset="-120"/>
              </a:rPr>
              <a:t>Torrington, D., Hall, L., Taylor, S. and Atkinson, C. (2024) </a:t>
            </a:r>
            <a:r>
              <a:rPr lang="en-US" sz="1100" i="1" dirty="0">
                <a:solidFill>
                  <a:srgbClr val="444444"/>
                </a:solidFill>
                <a:latin typeface="Arial" pitchFamily="34" charset="0"/>
                <a:ea typeface="Arial" pitchFamily="34" charset="-122"/>
                <a:cs typeface="Arial" pitchFamily="34" charset="-120"/>
              </a:rPr>
              <a:t>Human Resource Management</a:t>
            </a:r>
            <a:r>
              <a:rPr lang="en-US" sz="1100" dirty="0">
                <a:solidFill>
                  <a:srgbClr val="444444"/>
                </a:solidFill>
                <a:latin typeface="Arial" pitchFamily="34" charset="0"/>
                <a:ea typeface="Arial" pitchFamily="34" charset="-122"/>
                <a:cs typeface="Arial" pitchFamily="34" charset="-120"/>
              </a:rPr>
              <a:t>. 12th edn. Harlow: Pearson Education.</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7B957EF-FA49-40D0-B99D-B14E2929F004}">
  <we:reference id="wa200010001" version="1.0.0.1" store="en-US" storeType="OMEX"/>
  <we:alternateReferences>
    <we:reference id="WA200010001" version="1.0.0.1" store="" storeType="OMEX"/>
  </we:alternateReferences>
  <we:properties>
    <we:property name="claude.fileId" value="&quot;8b711f4e-0c02-4726-9ac4-3d661068d472&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66</TotalTime>
  <Words>4161</Words>
  <Application>Microsoft Office PowerPoint</Application>
  <PresentationFormat>On-screen Show (16:9)</PresentationFormat>
  <Paragraphs>261</Paragraphs>
  <Slides>13</Slides>
  <Notes>13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13</vt:i4>
      </vt:variant>
    </vt:vector>
  </HeadingPairs>
  <TitlesOfParts>
    <vt:vector size="15"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LCLM5002 – Recruitment &amp; Selection EnduraMaxx</dc:title>
  <dc:subject>PptxGenJS Presentation</dc:subject>
  <dc:creator>Adam</dc:creator>
  <cp:lastModifiedBy>Adam Kowalik</cp:lastModifiedBy>
  <cp:revision>1</cp:revision>
  <dcterms:created xsi:type="dcterms:W3CDTF">2026-07-05T05:46:36Z</dcterms:created>
  <dcterms:modified xsi:type="dcterms:W3CDTF">2026-07-12T10:20:51Z</dcterms:modified>
</cp:coreProperties>
</file>