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8" r:id="rId11"/>
    <p:sldId id="262" r:id="rId12"/>
    <p:sldId id="264" r:id="rId13"/>
    <p:sldId id="267" r:id="rId1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705"/>
  </p:normalViewPr>
  <p:slideViewPr>
    <p:cSldViewPr snapToGrid="0" snapToObjects="1">
      <p:cViewPr varScale="1">
        <p:scale>
          <a:sx n="104" d="100"/>
          <a:sy n="104" d="100"/>
        </p:scale>
        <p:origin x="11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22E20-8F11-4E6F-8C36-63C77F61CAE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AD0D4-FD17-4678-B36F-34AFD1584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2730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jumbodium.com/blog/improving-oral-communication-skills/" TargetMode="External"/><Relationship Id="rId2" Type="http://schemas.openxmlformats.org/officeDocument/2006/relationships/hyperlink" Target="https://ezproxy.uwtsd.ac.uk/login?url=https://search.ebscohost.com/login.aspx?direct=true&amp;db=nlebk&amp;AN=160405&amp;site=ehost-liv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tivationthoughts.com/wp-content/uploads/2012/05/Time-Diary.p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ent.ac.uk/ces/sk/teamwork.html" TargetMode="External"/><Relationship Id="rId2" Type="http://schemas.openxmlformats.org/officeDocument/2006/relationships/hyperlink" Target="http://www.careers.manchester.ac.uk/experience/skills/organisa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irdsector.co.uk/rob-Jackson-definition-volunteering-date/article/1338105" TargetMode="External"/><Relationship Id="rId4" Type="http://schemas.openxmlformats.org/officeDocument/2006/relationships/hyperlink" Target="https://www.teacherspayteachers.com/Product/Two-Stars-and-a-Wish-1183454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cnw.org.uk/wp-content/uploads/2014/04/definitions-of-volunteer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3CB96-8DCA-2A45-A44E-282E40FFA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7063" y="713677"/>
            <a:ext cx="9879981" cy="4270917"/>
          </a:xfrm>
        </p:spPr>
        <p:txBody>
          <a:bodyPr>
            <a:normAutofit/>
          </a:bodyPr>
          <a:lstStyle/>
          <a:p>
            <a:r>
              <a:rPr lang="en-US" sz="5400" dirty="0"/>
              <a:t>Skills acquired from Volunteering in relation to academic and professional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38F2C0-5C73-3045-9FB5-D67EB0EE3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093011"/>
            <a:ext cx="9448800" cy="685800"/>
          </a:xfrm>
        </p:spPr>
        <p:txBody>
          <a:bodyPr/>
          <a:lstStyle/>
          <a:p>
            <a:r>
              <a:rPr lang="en-US" dirty="0"/>
              <a:t>By Ffion Fox - 1801561</a:t>
            </a:r>
          </a:p>
        </p:txBody>
      </p:sp>
    </p:spTree>
    <p:extLst>
      <p:ext uri="{BB962C8B-B14F-4D97-AF65-F5344CB8AC3E}">
        <p14:creationId xmlns:p14="http://schemas.microsoft.com/office/powerpoint/2010/main" val="221656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9B8B9-C124-7E42-9597-5C17B2922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Aims of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6D5AC-E5D2-8846-86A1-CBCBB0780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Provide  a deeper understanding of the definition of volunteering.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Explain the skills that derive from volunteering. 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Discuss the benefits for both academic and professional development.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2966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7CC42-A40A-9348-8CEA-AAEDB969E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Volunteering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C0205-D746-2842-B15D-4F6FC6377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Controversy over the definition of the term. (</a:t>
            </a:r>
            <a:r>
              <a:rPr lang="en-US" sz="2800" dirty="0" err="1"/>
              <a:t>Cnaan</a:t>
            </a:r>
            <a:r>
              <a:rPr lang="en-US" sz="2800" dirty="0"/>
              <a:t>, Handy &amp; Wadsworth, 1996.)</a:t>
            </a:r>
          </a:p>
          <a:p>
            <a:endParaRPr lang="en-US" sz="2800" dirty="0"/>
          </a:p>
          <a:p>
            <a:r>
              <a:rPr lang="en-US" sz="2800" dirty="0"/>
              <a:t>When someone donates their time for free. (Volunteering England, 2009.)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UK should review the definition like Australia have. (Jackson, 2015.)</a:t>
            </a:r>
          </a:p>
        </p:txBody>
      </p:sp>
    </p:spTree>
    <p:extLst>
      <p:ext uri="{BB962C8B-B14F-4D97-AF65-F5344CB8AC3E}">
        <p14:creationId xmlns:p14="http://schemas.microsoft.com/office/powerpoint/2010/main" val="277409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1D6C-2FE6-484F-B414-6F2F03073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Skills that can be obtained from volunteering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65587-9DAA-304A-8DED-C49EEAEBB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Time Management Skills</a:t>
            </a:r>
          </a:p>
          <a:p>
            <a:r>
              <a:rPr lang="en-US" sz="2800" dirty="0"/>
              <a:t>Communication Skills</a:t>
            </a:r>
          </a:p>
          <a:p>
            <a:r>
              <a:rPr lang="en-US" sz="2800" dirty="0"/>
              <a:t>Self – Analysis Skills</a:t>
            </a:r>
          </a:p>
          <a:p>
            <a:r>
              <a:rPr lang="en-US" sz="2800" dirty="0"/>
              <a:t>Organization Skills</a:t>
            </a:r>
          </a:p>
          <a:p>
            <a:r>
              <a:rPr lang="en-US" sz="2800" dirty="0"/>
              <a:t>Teamwork Skills</a:t>
            </a:r>
          </a:p>
          <a:p>
            <a:r>
              <a:rPr lang="en-US" sz="2800" dirty="0"/>
              <a:t>And many more…….</a:t>
            </a:r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86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1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716BA9-05FF-584C-A82C-038D8986A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/>
              <a:t>Time management skills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567E87-50D8-7847-A604-66E770E71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1785938"/>
            <a:ext cx="5816600" cy="443274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Planning time for certain tasks to fulfil goals.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Assists careers and wellbeing. (Aeon &amp; </a:t>
            </a:r>
            <a:r>
              <a:rPr lang="en-US" sz="2800" dirty="0" err="1"/>
              <a:t>Aguinis</a:t>
            </a:r>
            <a:r>
              <a:rPr lang="en-US" sz="2800" dirty="0"/>
              <a:t>, 2017.)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Implementing time management strategies generally reduces stress. (</a:t>
            </a:r>
            <a:r>
              <a:rPr lang="en-US" sz="2800" dirty="0" err="1"/>
              <a:t>Kaas</a:t>
            </a:r>
            <a:r>
              <a:rPr lang="en-US" sz="2800" dirty="0"/>
              <a:t> and </a:t>
            </a:r>
            <a:r>
              <a:rPr lang="en-US" sz="2800" dirty="0" smtClean="0"/>
              <a:t>Artimac,2017.)</a:t>
            </a:r>
            <a:endParaRPr lang="en-US" sz="2800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711B915-7D33-F54F-8A89-627FD04143F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976" r="3910" b="-3"/>
          <a:stretch/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08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22921B-D568-DD47-AEA4-888CA5059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/>
              <a:t>Communication Skills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E6FD7E-5649-4F42-8F60-1EE4BCE955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2194560"/>
            <a:ext cx="5816600" cy="402412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Used on a daily basis.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A necessity.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Effective communication is when you can adapt vocabulary levels, depending on your audience. (Thompson, </a:t>
            </a:r>
            <a:r>
              <a:rPr lang="en-US" sz="2800" dirty="0" smtClean="0"/>
              <a:t>2015, p.96).</a:t>
            </a:r>
            <a:endParaRPr lang="en-US" sz="2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B7B97FE-E599-3B45-A239-65A76DD8CF4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7013" r="3847"/>
          <a:stretch/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62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56AD21-B5D7-FD42-9E60-D94C62C01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/>
              <a:t>Self-analysis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72C7CF-D875-024C-B4FE-5BB90D74EF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1576552"/>
            <a:ext cx="5816600" cy="4642133"/>
          </a:xfr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Known as reflection..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To find the positives and negatives.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In order to make improvements.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"/>
            <a:r>
              <a:rPr lang="en-US" sz="2800" dirty="0"/>
              <a:t>(</a:t>
            </a:r>
            <a:r>
              <a:rPr lang="en-US" sz="2800" dirty="0" err="1"/>
              <a:t>Boud</a:t>
            </a:r>
            <a:r>
              <a:rPr lang="en-US" sz="2800" dirty="0"/>
              <a:t>, Cressey &amp; Docherty, 2006.)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34D82A1-444F-E342-861E-75975C04EA8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r="-1" b="24219"/>
          <a:stretch/>
        </p:blipFill>
        <p:spPr>
          <a:xfrm>
            <a:off x="6985000" y="2501159"/>
            <a:ext cx="4521200" cy="371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EFA35-7ED7-2F41-8107-0ED895379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9569" y="748838"/>
            <a:ext cx="5570220" cy="1600200"/>
          </a:xfrm>
        </p:spPr>
        <p:txBody>
          <a:bodyPr/>
          <a:lstStyle/>
          <a:p>
            <a:r>
              <a:rPr lang="en-US" dirty="0"/>
              <a:t>Organization skills</a:t>
            </a:r>
            <a:br>
              <a:rPr lang="en-US" dirty="0"/>
            </a:br>
            <a:r>
              <a:rPr lang="en-US" dirty="0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A57CF2-162F-E14F-930B-70E07E20CE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435629"/>
            <a:ext cx="6873240" cy="378305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Key to success.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Transferable Skill.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Highly desired by employers</a:t>
            </a:r>
            <a:r>
              <a:rPr lang="en-US" sz="2800" dirty="0" smtClean="0"/>
              <a:t>.</a:t>
            </a:r>
          </a:p>
          <a:p>
            <a:r>
              <a:rPr lang="en-US" sz="2800" dirty="0" smtClean="0"/>
              <a:t>(</a:t>
            </a:r>
            <a:r>
              <a:rPr lang="en-US" sz="2800" dirty="0" smtClean="0"/>
              <a:t> Cegelca,2005.)</a:t>
            </a:r>
            <a:endParaRPr lang="en-US" sz="2800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27" r="18627"/>
          <a:stretch>
            <a:fillRect/>
          </a:stretch>
        </p:blipFill>
        <p:spPr>
          <a:xfrm>
            <a:off x="7772400" y="2743199"/>
            <a:ext cx="3733800" cy="3475486"/>
          </a:xfrm>
        </p:spPr>
      </p:pic>
    </p:spTree>
    <p:extLst>
      <p:ext uri="{BB962C8B-B14F-4D97-AF65-F5344CB8AC3E}">
        <p14:creationId xmlns:p14="http://schemas.microsoft.com/office/powerpoint/2010/main" val="123846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02584-6E1D-164E-BD10-76E4D405E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010" y="723900"/>
            <a:ext cx="4080164" cy="1600200"/>
          </a:xfrm>
        </p:spPr>
        <p:txBody>
          <a:bodyPr/>
          <a:lstStyle/>
          <a:p>
            <a:r>
              <a:rPr lang="en-US" dirty="0"/>
              <a:t>Teamwork skills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3D97F6-21F5-D340-A347-0D076E12F90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The ability to work </a:t>
            </a:r>
            <a:r>
              <a:rPr lang="en-US" sz="2800" dirty="0" smtClean="0"/>
              <a:t>positively and effectively </a:t>
            </a:r>
            <a:r>
              <a:rPr lang="en-US" sz="2800" dirty="0"/>
              <a:t>within different groups of people. </a:t>
            </a:r>
            <a:endParaRPr lang="en-US" sz="2800" dirty="0" smtClean="0"/>
          </a:p>
          <a:p>
            <a:endParaRPr lang="en-US" sz="2800" dirty="0"/>
          </a:p>
          <a:p>
            <a:r>
              <a:rPr lang="en-US" sz="2800" dirty="0" smtClean="0"/>
              <a:t>(</a:t>
            </a:r>
            <a:r>
              <a:rPr lang="en-US" sz="2800" dirty="0" err="1" smtClean="0"/>
              <a:t>Tarrricone</a:t>
            </a:r>
            <a:r>
              <a:rPr lang="en-US" sz="2800" dirty="0" smtClean="0"/>
              <a:t> &amp; Luca, 2002.) 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026" name="Picture 2" descr="Image result for team work skil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293" y="2844802"/>
            <a:ext cx="4323598" cy="264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49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Firstly:</a:t>
            </a:r>
            <a:endParaRPr lang="en-GB" dirty="0"/>
          </a:p>
        </p:txBody>
      </p:sp>
      <p:sp>
        <p:nvSpPr>
          <p:cNvPr id="20" name="Text Placeholder 19"/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definition of volunteering. </a:t>
            </a:r>
            <a:endParaRPr lang="en-GB" sz="2800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3"/>
          </p:nvPr>
        </p:nvSpPr>
        <p:spPr>
          <a:xfrm>
            <a:off x="4366857" y="2419004"/>
            <a:ext cx="3458373" cy="408863"/>
          </a:xfrm>
        </p:spPr>
        <p:txBody>
          <a:bodyPr/>
          <a:lstStyle/>
          <a:p>
            <a:r>
              <a:rPr lang="en-GB" dirty="0" smtClean="0"/>
              <a:t>Secondly: </a:t>
            </a:r>
            <a:endParaRPr lang="en-GB" dirty="0"/>
          </a:p>
        </p:txBody>
      </p:sp>
      <p:sp>
        <p:nvSpPr>
          <p:cNvPr id="21" name="Text Placeholder 20"/>
          <p:cNvSpPr>
            <a:spLocks noGrp="1"/>
          </p:cNvSpPr>
          <p:nvPr>
            <p:ph type="body" sz="half" idx="16"/>
          </p:nvPr>
        </p:nvSpPr>
        <p:spPr>
          <a:xfrm>
            <a:off x="4368798" y="2904565"/>
            <a:ext cx="3456432" cy="331461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different skills that can be obtained from volunteering </a:t>
            </a:r>
            <a:endParaRPr lang="en-GB" sz="2800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/>
              <a:t>Finally: </a:t>
            </a:r>
            <a:endParaRPr lang="en-GB" dirty="0"/>
          </a:p>
        </p:txBody>
      </p:sp>
      <p:sp>
        <p:nvSpPr>
          <p:cNvPr id="22" name="Text Placeholder 21"/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How these skills can benefit us personally, academically and professionally. </a:t>
            </a:r>
            <a:endParaRPr lang="en-GB" sz="2800" dirty="0"/>
          </a:p>
        </p:txBody>
      </p:sp>
      <p:sp>
        <p:nvSpPr>
          <p:cNvPr id="23" name="TextBox 22"/>
          <p:cNvSpPr txBox="1"/>
          <p:nvPr/>
        </p:nvSpPr>
        <p:spPr>
          <a:xfrm>
            <a:off x="1182254" y="5486400"/>
            <a:ext cx="34451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Any Questions?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8902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9420D7F-FA31-8D49-9559-FC07168DD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915126-2443-5543-9F20-7950CC6B7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63288"/>
            <a:ext cx="10820400" cy="6288242"/>
          </a:xfrm>
        </p:spPr>
        <p:txBody>
          <a:bodyPr vert="horz"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1800" dirty="0"/>
              <a:t>Aeon, B., &amp; </a:t>
            </a:r>
            <a:r>
              <a:rPr lang="en-US" sz="1800" dirty="0" err="1"/>
              <a:t>Aguinis</a:t>
            </a:r>
            <a:r>
              <a:rPr lang="en-US" sz="1800" dirty="0"/>
              <a:t>, H. (2017). It’s about time: new perspectives and insights on time management. </a:t>
            </a:r>
            <a:r>
              <a:rPr lang="en-US" sz="1800" i="1" dirty="0"/>
              <a:t>The academy of management perspectives,31</a:t>
            </a:r>
            <a:r>
              <a:rPr lang="en-US" sz="1800" dirty="0"/>
              <a:t>, 309 – 330.</a:t>
            </a:r>
            <a:endParaRPr lang="en-GB" sz="1800" dirty="0"/>
          </a:p>
          <a:p>
            <a:pPr lvl="0"/>
            <a:r>
              <a:rPr lang="en-GB" sz="1800" dirty="0" err="1"/>
              <a:t>Boud</a:t>
            </a:r>
            <a:r>
              <a:rPr lang="en-GB" sz="1800" dirty="0"/>
              <a:t>, D., </a:t>
            </a:r>
            <a:r>
              <a:rPr lang="en-GB" sz="1800" dirty="0" err="1"/>
              <a:t>Cressey</a:t>
            </a:r>
            <a:r>
              <a:rPr lang="en-GB" sz="1800" dirty="0"/>
              <a:t>, P., &amp; Docherty, P. (2006). </a:t>
            </a:r>
            <a:r>
              <a:rPr lang="en-GB" sz="1800" i="1" dirty="0"/>
              <a:t>Productive Reflection at Work : Learning for Changing Organizations</a:t>
            </a:r>
            <a:r>
              <a:rPr lang="en-GB" sz="1800" dirty="0"/>
              <a:t>. London: Routledge. Retrieved from </a:t>
            </a:r>
            <a:r>
              <a:rPr lang="en-GB" sz="1800" u="sng" dirty="0">
                <a:hlinkClick r:id="rId2"/>
              </a:rPr>
              <a:t>https://ezproxy.uwtsd.ac.uk/login?url=https://</a:t>
            </a:r>
            <a:r>
              <a:rPr lang="en-GB" sz="1800" u="sng" dirty="0" smtClean="0">
                <a:hlinkClick r:id="rId2"/>
              </a:rPr>
              <a:t>search.ebscohost.com/login.aspx?direct=true&amp;db=nlebk&amp;AN=160405&amp;site=ehost-live</a:t>
            </a:r>
            <a:endParaRPr lang="en-GB" sz="1800" dirty="0"/>
          </a:p>
          <a:p>
            <a:pPr lvl="0"/>
            <a:r>
              <a:rPr lang="en-GB" sz="1800" dirty="0" err="1"/>
              <a:t>Cnaan,R.A</a:t>
            </a:r>
            <a:r>
              <a:rPr lang="en-GB" sz="1800" dirty="0"/>
              <a:t>., </a:t>
            </a:r>
            <a:r>
              <a:rPr lang="en-GB" sz="1800" dirty="0" err="1"/>
              <a:t>Handy,F</a:t>
            </a:r>
            <a:r>
              <a:rPr lang="en-GB" sz="1800" dirty="0"/>
              <a:t>., &amp; Wadsworth, M. (1996). Defining Who is a Volunteer: Conceptual and Empirical Considerations. </a:t>
            </a:r>
            <a:r>
              <a:rPr lang="en-GB" sz="1800" i="1" dirty="0"/>
              <a:t>Research Article. </a:t>
            </a:r>
            <a:r>
              <a:rPr lang="en-GB" sz="1800" dirty="0"/>
              <a:t>DOI:  </a:t>
            </a:r>
            <a:r>
              <a:rPr lang="en-GB" sz="1800" dirty="0" smtClean="0"/>
              <a:t>10.1177/0899764096253006</a:t>
            </a:r>
          </a:p>
          <a:p>
            <a:pPr lvl="0"/>
            <a:r>
              <a:rPr lang="en-GB" sz="1800" dirty="0" err="1"/>
              <a:t>Cegelka</a:t>
            </a:r>
            <a:r>
              <a:rPr lang="en-GB" sz="1800" dirty="0"/>
              <a:t>, Walter J. (2005). The Organized Student: Teaching Children the Skills for Success in School and Beyond. </a:t>
            </a:r>
            <a:r>
              <a:rPr lang="en-GB" sz="1800" i="1" dirty="0"/>
              <a:t>Library Journal,</a:t>
            </a:r>
            <a:r>
              <a:rPr lang="en-GB" sz="1800" dirty="0"/>
              <a:t> </a:t>
            </a:r>
            <a:r>
              <a:rPr lang="en-GB" sz="1800" i="1" dirty="0"/>
              <a:t>130</a:t>
            </a:r>
            <a:r>
              <a:rPr lang="en-GB" sz="1800" dirty="0"/>
              <a:t>(11), 93-95</a:t>
            </a:r>
            <a:r>
              <a:rPr lang="en-GB" sz="1800" dirty="0" smtClean="0"/>
              <a:t>.</a:t>
            </a:r>
            <a:endParaRPr lang="en-US" sz="1800" u="sng" dirty="0">
              <a:hlinkClick r:id="rId3"/>
            </a:endParaRPr>
          </a:p>
          <a:p>
            <a:pPr lvl="0"/>
            <a:r>
              <a:rPr lang="en-US" sz="1800" u="sng" dirty="0" smtClean="0">
                <a:hlinkClick r:id="rId3"/>
              </a:rPr>
              <a:t>https</a:t>
            </a:r>
            <a:r>
              <a:rPr lang="en-US" sz="1800" u="sng" dirty="0">
                <a:hlinkClick r:id="rId3"/>
              </a:rPr>
              <a:t>://jumbodium.com/blog/improving-oral-communication-skills</a:t>
            </a:r>
            <a:r>
              <a:rPr lang="en-US" sz="1800" u="sng" dirty="0" smtClean="0">
                <a:hlinkClick r:id="rId3"/>
              </a:rPr>
              <a:t>/</a:t>
            </a:r>
            <a:r>
              <a:rPr lang="en-US" sz="1800" u="sng" dirty="0" smtClean="0"/>
              <a:t>  </a:t>
            </a:r>
          </a:p>
          <a:p>
            <a:pPr marL="0" lvl="0" indent="0">
              <a:buNone/>
            </a:pPr>
            <a:r>
              <a:rPr lang="en-US" sz="1800" dirty="0" smtClean="0"/>
              <a:t>(Communication strategies image address)</a:t>
            </a:r>
          </a:p>
          <a:p>
            <a:r>
              <a:rPr lang="en-US" sz="1800" u="sng" dirty="0">
                <a:hlinkClick r:id="rId4"/>
              </a:rPr>
              <a:t>https://motivationthoughts.com/wp-content/uploads/2012/05/Time-Diary.png</a:t>
            </a:r>
            <a:r>
              <a:rPr lang="en-US" sz="1800" dirty="0"/>
              <a:t>    </a:t>
            </a:r>
            <a:endParaRPr lang="en-US" sz="1800" dirty="0" smtClean="0"/>
          </a:p>
          <a:p>
            <a:pPr marL="0" indent="0">
              <a:buNone/>
            </a:pPr>
            <a:r>
              <a:rPr lang="en-US" sz="1800" dirty="0" smtClean="0"/>
              <a:t> </a:t>
            </a:r>
            <a:r>
              <a:rPr lang="en-US" sz="1800" dirty="0"/>
              <a:t>(Time management image address)</a:t>
            </a:r>
          </a:p>
          <a:p>
            <a:pPr marL="0" lvl="0" indent="0">
              <a:buNone/>
            </a:pPr>
            <a:endParaRPr lang="en-US" sz="18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29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29F9-E6BA-B546-916B-C9DB0ADA2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B2BA5-7558-984A-9FC5-9D0247267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  <a:p>
            <a:r>
              <a:rPr lang="en-GB" sz="1800" dirty="0">
                <a:hlinkClick r:id="rId2"/>
              </a:rPr>
              <a:t>http://www.careers.manchester.ac.uk/experience/skills/organisation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   </a:t>
            </a:r>
          </a:p>
          <a:p>
            <a:pPr marL="0" indent="0">
              <a:buNone/>
            </a:pPr>
            <a:r>
              <a:rPr lang="en-GB" sz="1800" dirty="0" smtClean="0"/>
              <a:t>(Organisation Skills image address)</a:t>
            </a:r>
            <a:endParaRPr lang="en-US" sz="1800" dirty="0" smtClean="0">
              <a:hlinkClick r:id="rId3"/>
            </a:endParaRPr>
          </a:p>
          <a:p>
            <a:r>
              <a:rPr lang="en-US" sz="1800" dirty="0" smtClean="0">
                <a:hlinkClick r:id="rId3"/>
              </a:rPr>
              <a:t>https</a:t>
            </a:r>
            <a:r>
              <a:rPr lang="en-US" sz="1800" dirty="0">
                <a:hlinkClick r:id="rId3"/>
              </a:rPr>
              <a:t>://www.kent.ac.uk/ces/sk/teamwork.html</a:t>
            </a:r>
            <a:r>
              <a:rPr lang="en-US" sz="1800" dirty="0"/>
              <a:t> </a:t>
            </a:r>
          </a:p>
          <a:p>
            <a:pPr marL="0" indent="0">
              <a:buNone/>
            </a:pPr>
            <a:r>
              <a:rPr lang="en-US" sz="1800" dirty="0"/>
              <a:t>(Teamwork strategies image address</a:t>
            </a:r>
            <a:r>
              <a:rPr lang="en-US" sz="1800" dirty="0" smtClean="0"/>
              <a:t>)</a:t>
            </a:r>
            <a:endParaRPr lang="en-GB" sz="1900" dirty="0"/>
          </a:p>
          <a:p>
            <a:pPr lvl="0"/>
            <a:r>
              <a:rPr lang="en-US" sz="1900" u="sng" dirty="0">
                <a:hlinkClick r:id="rId4"/>
              </a:rPr>
              <a:t>https://www.teacherspayteachers.com/Product/Two-Stars-and-a-Wish-1183454</a:t>
            </a:r>
            <a:r>
              <a:rPr lang="en-US" sz="1900" dirty="0"/>
              <a:t> (self - analysis </a:t>
            </a:r>
            <a:r>
              <a:rPr lang="en-US" sz="1900" dirty="0" smtClean="0"/>
              <a:t>image address)</a:t>
            </a:r>
            <a:endParaRPr lang="en-GB" sz="1900" dirty="0"/>
          </a:p>
          <a:p>
            <a:pPr lvl="0"/>
            <a:r>
              <a:rPr lang="en-GB" sz="1900" dirty="0"/>
              <a:t>Jackson, R. (2015). Rob Jackson: Is our definition of volunteering out of date? </a:t>
            </a:r>
            <a:r>
              <a:rPr lang="en-GB" sz="1900" i="1" dirty="0"/>
              <a:t>Third Sector.co.uk, Retrieved from URL:  </a:t>
            </a:r>
            <a:r>
              <a:rPr lang="en-GB" sz="1900" i="1" u="sng" dirty="0">
                <a:hlinkClick r:id="rId5"/>
              </a:rPr>
              <a:t>https://</a:t>
            </a:r>
            <a:r>
              <a:rPr lang="en-GB" sz="1900" i="1" u="sng" dirty="0" smtClean="0">
                <a:hlinkClick r:id="rId5"/>
              </a:rPr>
              <a:t>www.thirdsector.co.uk/rob-Jackson-definition-volunteering-date/article/1338105</a:t>
            </a:r>
            <a:endParaRPr lang="en-GB" sz="1900" dirty="0"/>
          </a:p>
          <a:p>
            <a:pPr lvl="0"/>
            <a:r>
              <a:rPr lang="en-GB" sz="1900" dirty="0" err="1"/>
              <a:t>Kaas</a:t>
            </a:r>
            <a:r>
              <a:rPr lang="en-GB" sz="1900" dirty="0"/>
              <a:t>, E.,&amp; </a:t>
            </a:r>
            <a:r>
              <a:rPr lang="en-GB" sz="1900" dirty="0" err="1"/>
              <a:t>Artimac</a:t>
            </a:r>
            <a:r>
              <a:rPr lang="en-GB" sz="1900" dirty="0"/>
              <a:t>, T. (2017). FREE TIME MANAGEMENT, LEISURE PARTICIPATION AND SATISFACTION IN UNIVERSITY STUDENTS. </a:t>
            </a:r>
            <a:r>
              <a:rPr lang="en-GB" sz="1900" i="1" dirty="0"/>
              <a:t>Journal of Educational &amp; Instructional Studies in the World,</a:t>
            </a:r>
            <a:r>
              <a:rPr lang="en-GB" sz="1900" dirty="0"/>
              <a:t> </a:t>
            </a:r>
            <a:r>
              <a:rPr lang="en-GB" sz="1900" i="1" dirty="0"/>
              <a:t>7</a:t>
            </a:r>
            <a:r>
              <a:rPr lang="en-GB" sz="1900" dirty="0"/>
              <a:t>(4), 20-30.</a:t>
            </a:r>
          </a:p>
          <a:p>
            <a:endParaRPr lang="en-US" sz="2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0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Thompson,N</a:t>
            </a:r>
            <a:r>
              <a:rPr lang="en-GB" dirty="0" smtClean="0"/>
              <a:t>. (2015). </a:t>
            </a:r>
            <a:r>
              <a:rPr lang="en-GB" i="1" dirty="0" smtClean="0"/>
              <a:t>People Skills. (4</a:t>
            </a:r>
            <a:r>
              <a:rPr lang="en-GB" i="1" baseline="30000" dirty="0" smtClean="0"/>
              <a:t>th</a:t>
            </a:r>
            <a:r>
              <a:rPr lang="en-GB" i="1" dirty="0"/>
              <a:t> </a:t>
            </a:r>
            <a:r>
              <a:rPr lang="en-GB" i="1" dirty="0" err="1" smtClean="0"/>
              <a:t>ed</a:t>
            </a:r>
            <a:r>
              <a:rPr lang="en-GB" i="1" dirty="0" smtClean="0"/>
              <a:t>) London: Palgrave</a:t>
            </a:r>
          </a:p>
          <a:p>
            <a:r>
              <a:rPr lang="en-GB" i="1" dirty="0" err="1" smtClean="0"/>
              <a:t>Tarricone,P</a:t>
            </a:r>
            <a:r>
              <a:rPr lang="en-GB" i="1" dirty="0" smtClean="0"/>
              <a:t>., &amp; Luca, J. (2002). </a:t>
            </a:r>
            <a:r>
              <a:rPr lang="en-GB" dirty="0" smtClean="0"/>
              <a:t>Successful teamwork: a case study. </a:t>
            </a:r>
            <a:r>
              <a:rPr lang="en-GB" i="1" dirty="0" smtClean="0"/>
              <a:t>HERDSA, PP.</a:t>
            </a:r>
            <a:r>
              <a:rPr lang="en-GB" dirty="0" smtClean="0"/>
              <a:t>640- 646.</a:t>
            </a:r>
          </a:p>
          <a:p>
            <a:r>
              <a:rPr lang="en-US" dirty="0"/>
              <a:t>Volunteering England. (2009). </a:t>
            </a:r>
            <a:r>
              <a:rPr lang="en-US" i="1" dirty="0"/>
              <a:t>Volunteering England Information Sheet.</a:t>
            </a:r>
            <a:r>
              <a:rPr lang="en-US" dirty="0"/>
              <a:t> Retrieved from URL:  </a:t>
            </a:r>
            <a:r>
              <a:rPr lang="en-US" u="sng" dirty="0" smtClean="0">
                <a:hlinkClick r:id="rId2"/>
              </a:rPr>
              <a:t>www.vcnw.org.uk/wp-content/uploads/2014/04/definitions-of-volunteering.pdf</a:t>
            </a:r>
            <a:endParaRPr lang="en-US" u="sng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8614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481</Words>
  <Application>Microsoft Office PowerPoint</Application>
  <PresentationFormat>Widescreen</PresentationFormat>
  <Paragraphs>86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Century Gothic</vt:lpstr>
      <vt:lpstr>Vapor Trail</vt:lpstr>
      <vt:lpstr>Skills acquired from Volunteering in relation to academic and professional development </vt:lpstr>
      <vt:lpstr> Aims of this presentation</vt:lpstr>
      <vt:lpstr>Volunteering</vt:lpstr>
      <vt:lpstr>Skills that can be obtained from volunteering</vt:lpstr>
      <vt:lpstr>Time management skills</vt:lpstr>
      <vt:lpstr>Communication Skills</vt:lpstr>
      <vt:lpstr>Self-analysis</vt:lpstr>
      <vt:lpstr>Organization skills  </vt:lpstr>
      <vt:lpstr>Teamwork skills</vt:lpstr>
      <vt:lpstr>Conclusion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acquired from Volunteering in relation to academic and professional development</dc:title>
  <dc:creator>Ffion Fox (1801561)</dc:creator>
  <cp:lastModifiedBy>Ffion Fox (1801561)</cp:lastModifiedBy>
  <cp:revision>13</cp:revision>
  <cp:lastPrinted>2018-12-11T15:30:51Z</cp:lastPrinted>
  <dcterms:created xsi:type="dcterms:W3CDTF">2018-12-11T09:08:57Z</dcterms:created>
  <dcterms:modified xsi:type="dcterms:W3CDTF">2018-12-11T15:38:55Z</dcterms:modified>
</cp:coreProperties>
</file>