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48" r:id="rId1"/>
  </p:sldMasterIdLst>
  <p:notesMasterIdLst>
    <p:notesMasterId r:id="rId32"/>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9" r:id="rId21"/>
    <p:sldId id="280" r:id="rId22"/>
    <p:sldId id="281" r:id="rId23"/>
    <p:sldId id="282" r:id="rId24"/>
    <p:sldId id="276" r:id="rId25"/>
    <p:sldId id="284" r:id="rId26"/>
    <p:sldId id="285" r:id="rId27"/>
    <p:sldId id="277" r:id="rId28"/>
    <p:sldId id="286" r:id="rId29"/>
    <p:sldId id="283" r:id="rId30"/>
    <p:sldId id="278" r:id="rId31"/>
  </p:sldIdLst>
  <p:sldSz cx="9144000" cy="6858000" type="screen4x3"/>
  <p:notesSz cx="6858000" cy="9144000"/>
  <p:defaultText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494"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5CD98D7-F881-43B0-B497-DC506A8864B8}" type="datetimeFigureOut">
              <a:rPr lang="nl-NL" smtClean="0"/>
              <a:pPr/>
              <a:t>20-6-2017</a:t>
            </a:fld>
            <a:endParaRPr lang="nl-NL"/>
          </a:p>
        </p:txBody>
      </p:sp>
      <p:sp>
        <p:nvSpPr>
          <p:cNvPr id="4" name="Tijdelijke aanduiding voor dia-afbeelding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6" name="Tijdelijke aanduiding voor voet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D3A7D1F-8A29-4622-838F-6AA9C707A6BF}" type="slidenum">
              <a:rPr lang="nl-NL" smtClean="0"/>
              <a:pPr/>
              <a:t>‹nr.›</a:t>
            </a:fld>
            <a:endParaRPr lang="nl-NL"/>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normAutofit/>
          </a:bodyPr>
          <a:lstStyle/>
          <a:p>
            <a:r>
              <a:rPr lang="nl-NL" dirty="0" err="1" smtClean="0"/>
              <a:t>Fact</a:t>
            </a:r>
            <a:r>
              <a:rPr lang="nl-NL" dirty="0" smtClean="0"/>
              <a:t> 7</a:t>
            </a:r>
          </a:p>
          <a:p>
            <a:r>
              <a:rPr lang="en-US" dirty="0" smtClean="0"/>
              <a:t>These include physical restraint, seclusion and denial of basic needs and privacy. Few countries have a legal framework that adequately protects the rights of people with mental disorders.</a:t>
            </a:r>
            <a:endParaRPr lang="nl-NL" dirty="0"/>
          </a:p>
        </p:txBody>
      </p:sp>
      <p:sp>
        <p:nvSpPr>
          <p:cNvPr id="4" name="Tijdelijke aanduiding voor dianummer 3"/>
          <p:cNvSpPr>
            <a:spLocks noGrp="1"/>
          </p:cNvSpPr>
          <p:nvPr>
            <p:ph type="sldNum" sz="quarter" idx="10"/>
          </p:nvPr>
        </p:nvSpPr>
        <p:spPr/>
        <p:txBody>
          <a:bodyPr/>
          <a:lstStyle/>
          <a:p>
            <a:fld id="{0D3A7D1F-8A29-4622-838F-6AA9C707A6BF}" type="slidenum">
              <a:rPr lang="nl-NL" smtClean="0"/>
              <a:pPr/>
              <a:t>21</a:t>
            </a:fld>
            <a:endParaRPr lang="nl-NL"/>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dia">
    <p:spTree>
      <p:nvGrpSpPr>
        <p:cNvPr id="1" name=""/>
        <p:cNvGrpSpPr/>
        <p:nvPr/>
      </p:nvGrpSpPr>
      <p:grpSpPr>
        <a:xfrm>
          <a:off x="0" y="0"/>
          <a:ext cx="0" cy="0"/>
          <a:chOff x="0" y="0"/>
          <a:chExt cx="0" cy="0"/>
        </a:xfrm>
      </p:grpSpPr>
      <p:sp>
        <p:nvSpPr>
          <p:cNvPr id="2" name="Titel 1"/>
          <p:cNvSpPr>
            <a:spLocks noGrp="1"/>
          </p:cNvSpPr>
          <p:nvPr>
            <p:ph type="ctrTitle"/>
          </p:nvPr>
        </p:nvSpPr>
        <p:spPr>
          <a:xfrm>
            <a:off x="685800" y="2130425"/>
            <a:ext cx="7772400" cy="1470025"/>
          </a:xfrm>
        </p:spPr>
        <p:txBody>
          <a:bodyPr/>
          <a:lstStyle/>
          <a:p>
            <a:r>
              <a:rPr lang="nl-NL" smtClean="0"/>
              <a:t>Klik om de stijl te bewerken</a:t>
            </a:r>
            <a:endParaRPr lang="nl-NL"/>
          </a:p>
        </p:txBody>
      </p:sp>
      <p:sp>
        <p:nvSpPr>
          <p:cNvPr id="3" name="Ondertitel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nl-NL" smtClean="0"/>
              <a:t>Klik om het opmaakprofiel van de modelondertitel te bewerken</a:t>
            </a:r>
            <a:endParaRPr lang="nl-NL"/>
          </a:p>
        </p:txBody>
      </p:sp>
      <p:sp>
        <p:nvSpPr>
          <p:cNvPr id="4" name="Tijdelijke aanduiding voor datum 3"/>
          <p:cNvSpPr>
            <a:spLocks noGrp="1"/>
          </p:cNvSpPr>
          <p:nvPr>
            <p:ph type="dt" sz="half" idx="10"/>
          </p:nvPr>
        </p:nvSpPr>
        <p:spPr/>
        <p:txBody>
          <a:bodyPr/>
          <a:lstStyle/>
          <a:p>
            <a:fld id="{7A472D61-2306-4A88-8B82-E93950A9180F}" type="datetimeFigureOut">
              <a:rPr lang="nl-NL" smtClean="0"/>
              <a:pPr/>
              <a:t>20-6-2017</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8598354E-B21F-4FA4-BE31-5DDEA17B543F}" type="slidenum">
              <a:rPr lang="nl-NL" smtClean="0"/>
              <a:pPr/>
              <a:t>‹nr.›</a:t>
            </a:fld>
            <a:endParaRPr lang="nl-NL"/>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en objec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smtClean="0"/>
              <a:t>Klik om de stijl te bewerken</a:t>
            </a:r>
            <a:endParaRPr lang="nl-NL"/>
          </a:p>
        </p:txBody>
      </p:sp>
      <p:sp>
        <p:nvSpPr>
          <p:cNvPr id="3" name="Tijdelijke aanduiding voor inhoud 2"/>
          <p:cNvSpPr>
            <a:spLocks noGrp="1"/>
          </p:cNvSpPr>
          <p:nvPr>
            <p:ph idx="1"/>
          </p:nvPr>
        </p:nvSpPr>
        <p:spPr/>
        <p:txBody>
          <a:body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4" name="Tijdelijke aanduiding voor datum 3"/>
          <p:cNvSpPr>
            <a:spLocks noGrp="1"/>
          </p:cNvSpPr>
          <p:nvPr>
            <p:ph type="dt" sz="half" idx="10"/>
          </p:nvPr>
        </p:nvSpPr>
        <p:spPr/>
        <p:txBody>
          <a:bodyPr/>
          <a:lstStyle/>
          <a:p>
            <a:fld id="{7A472D61-2306-4A88-8B82-E93950A9180F}" type="datetimeFigureOut">
              <a:rPr lang="nl-NL" smtClean="0"/>
              <a:pPr/>
              <a:t>20-6-2017</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8598354E-B21F-4FA4-BE31-5DDEA17B543F}" type="slidenum">
              <a:rPr lang="nl-NL" smtClean="0"/>
              <a:pPr/>
              <a:t>‹nr.›</a:t>
            </a:fld>
            <a:endParaRPr lang="nl-NL"/>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ekop">
    <p:spTree>
      <p:nvGrpSpPr>
        <p:cNvPr id="1" name=""/>
        <p:cNvGrpSpPr/>
        <p:nvPr/>
      </p:nvGrpSpPr>
      <p:grpSpPr>
        <a:xfrm>
          <a:off x="0" y="0"/>
          <a:ext cx="0" cy="0"/>
          <a:chOff x="0" y="0"/>
          <a:chExt cx="0" cy="0"/>
        </a:xfrm>
      </p:grpSpPr>
      <p:sp>
        <p:nvSpPr>
          <p:cNvPr id="2" name="Titel 1"/>
          <p:cNvSpPr>
            <a:spLocks noGrp="1"/>
          </p:cNvSpPr>
          <p:nvPr>
            <p:ph type="title"/>
          </p:nvPr>
        </p:nvSpPr>
        <p:spPr>
          <a:xfrm>
            <a:off x="722313" y="4406900"/>
            <a:ext cx="7772400" cy="1362075"/>
          </a:xfrm>
        </p:spPr>
        <p:txBody>
          <a:bodyPr anchor="t"/>
          <a:lstStyle>
            <a:lvl1pPr algn="l">
              <a:defRPr sz="4000" b="1" cap="all"/>
            </a:lvl1pPr>
          </a:lstStyle>
          <a:p>
            <a:r>
              <a:rPr lang="nl-NL" smtClean="0"/>
              <a:t>Klik om de stijl te bewerken</a:t>
            </a:r>
            <a:endParaRPr lang="nl-NL"/>
          </a:p>
        </p:txBody>
      </p:sp>
      <p:sp>
        <p:nvSpPr>
          <p:cNvPr id="3" name="Tijdelijke aanduiding voor teks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nl-NL" smtClean="0"/>
              <a:t>Klik om de modelstijlen te bewerken</a:t>
            </a:r>
          </a:p>
        </p:txBody>
      </p:sp>
      <p:sp>
        <p:nvSpPr>
          <p:cNvPr id="4" name="Tijdelijke aanduiding voor datum 3"/>
          <p:cNvSpPr>
            <a:spLocks noGrp="1"/>
          </p:cNvSpPr>
          <p:nvPr>
            <p:ph type="dt" sz="half" idx="10"/>
          </p:nvPr>
        </p:nvSpPr>
        <p:spPr/>
        <p:txBody>
          <a:bodyPr/>
          <a:lstStyle/>
          <a:p>
            <a:fld id="{7A472D61-2306-4A88-8B82-E93950A9180F}" type="datetimeFigureOut">
              <a:rPr lang="nl-NL" smtClean="0"/>
              <a:pPr/>
              <a:t>20-6-2017</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8598354E-B21F-4FA4-BE31-5DDEA17B543F}" type="slidenum">
              <a:rPr lang="nl-NL" smtClean="0"/>
              <a:pPr/>
              <a:t>‹nr.›</a:t>
            </a:fld>
            <a:endParaRPr lang="nl-NL"/>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Inhoud van twee">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smtClean="0"/>
              <a:t>Klik om de stijl te bewerken</a:t>
            </a:r>
            <a:endParaRPr lang="nl-NL"/>
          </a:p>
        </p:txBody>
      </p:sp>
      <p:sp>
        <p:nvSpPr>
          <p:cNvPr id="3" name="Tijdelijke aanduiding voor inhoud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4" name="Tijdelijke aanduiding voor inhoud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5" name="Tijdelijke aanduiding voor datum 4"/>
          <p:cNvSpPr>
            <a:spLocks noGrp="1"/>
          </p:cNvSpPr>
          <p:nvPr>
            <p:ph type="dt" sz="half" idx="10"/>
          </p:nvPr>
        </p:nvSpPr>
        <p:spPr/>
        <p:txBody>
          <a:bodyPr/>
          <a:lstStyle/>
          <a:p>
            <a:fld id="{7A472D61-2306-4A88-8B82-E93950A9180F}" type="datetimeFigureOut">
              <a:rPr lang="nl-NL" smtClean="0"/>
              <a:pPr/>
              <a:t>20-6-2017</a:t>
            </a:fld>
            <a:endParaRPr lang="nl-NL"/>
          </a:p>
        </p:txBody>
      </p:sp>
      <p:sp>
        <p:nvSpPr>
          <p:cNvPr id="6" name="Tijdelijke aanduiding voor voettekst 5"/>
          <p:cNvSpPr>
            <a:spLocks noGrp="1"/>
          </p:cNvSpPr>
          <p:nvPr>
            <p:ph type="ftr" sz="quarter" idx="11"/>
          </p:nvPr>
        </p:nvSpPr>
        <p:spPr/>
        <p:txBody>
          <a:bodyPr/>
          <a:lstStyle/>
          <a:p>
            <a:endParaRPr lang="nl-NL"/>
          </a:p>
        </p:txBody>
      </p:sp>
      <p:sp>
        <p:nvSpPr>
          <p:cNvPr id="7" name="Tijdelijke aanduiding voor dianummer 6"/>
          <p:cNvSpPr>
            <a:spLocks noGrp="1"/>
          </p:cNvSpPr>
          <p:nvPr>
            <p:ph type="sldNum" sz="quarter" idx="12"/>
          </p:nvPr>
        </p:nvSpPr>
        <p:spPr/>
        <p:txBody>
          <a:bodyPr/>
          <a:lstStyle/>
          <a:p>
            <a:fld id="{8598354E-B21F-4FA4-BE31-5DDEA17B543F}" type="slidenum">
              <a:rPr lang="nl-NL" smtClean="0"/>
              <a:pPr/>
              <a:t>‹nr.›</a:t>
            </a:fld>
            <a:endParaRPr lang="nl-NL"/>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elijking">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lvl1pPr>
              <a:defRPr/>
            </a:lvl1pPr>
          </a:lstStyle>
          <a:p>
            <a:r>
              <a:rPr lang="nl-NL" smtClean="0"/>
              <a:t>Klik om de stijl te bewerken</a:t>
            </a:r>
            <a:endParaRPr lang="nl-NL"/>
          </a:p>
        </p:txBody>
      </p:sp>
      <p:sp>
        <p:nvSpPr>
          <p:cNvPr id="3" name="Tijdelijke aanduiding voor teks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smtClean="0"/>
              <a:t>Klik om de modelstijlen te bewerken</a:t>
            </a:r>
          </a:p>
        </p:txBody>
      </p:sp>
      <p:sp>
        <p:nvSpPr>
          <p:cNvPr id="4" name="Tijdelijke aanduiding voor inhoud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5" name="Tijdelijke aanduiding voor teks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smtClean="0"/>
              <a:t>Klik om de modelstijlen te bewerken</a:t>
            </a:r>
          </a:p>
        </p:txBody>
      </p:sp>
      <p:sp>
        <p:nvSpPr>
          <p:cNvPr id="6" name="Tijdelijke aanduiding voor inhoud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7" name="Tijdelijke aanduiding voor datum 6"/>
          <p:cNvSpPr>
            <a:spLocks noGrp="1"/>
          </p:cNvSpPr>
          <p:nvPr>
            <p:ph type="dt" sz="half" idx="10"/>
          </p:nvPr>
        </p:nvSpPr>
        <p:spPr/>
        <p:txBody>
          <a:bodyPr/>
          <a:lstStyle/>
          <a:p>
            <a:fld id="{7A472D61-2306-4A88-8B82-E93950A9180F}" type="datetimeFigureOut">
              <a:rPr lang="nl-NL" smtClean="0"/>
              <a:pPr/>
              <a:t>20-6-2017</a:t>
            </a:fld>
            <a:endParaRPr lang="nl-NL"/>
          </a:p>
        </p:txBody>
      </p:sp>
      <p:sp>
        <p:nvSpPr>
          <p:cNvPr id="8" name="Tijdelijke aanduiding voor voettekst 7"/>
          <p:cNvSpPr>
            <a:spLocks noGrp="1"/>
          </p:cNvSpPr>
          <p:nvPr>
            <p:ph type="ftr" sz="quarter" idx="11"/>
          </p:nvPr>
        </p:nvSpPr>
        <p:spPr/>
        <p:txBody>
          <a:bodyPr/>
          <a:lstStyle/>
          <a:p>
            <a:endParaRPr lang="nl-NL"/>
          </a:p>
        </p:txBody>
      </p:sp>
      <p:sp>
        <p:nvSpPr>
          <p:cNvPr id="9" name="Tijdelijke aanduiding voor dianummer 8"/>
          <p:cNvSpPr>
            <a:spLocks noGrp="1"/>
          </p:cNvSpPr>
          <p:nvPr>
            <p:ph type="sldNum" sz="quarter" idx="12"/>
          </p:nvPr>
        </p:nvSpPr>
        <p:spPr/>
        <p:txBody>
          <a:bodyPr/>
          <a:lstStyle/>
          <a:p>
            <a:fld id="{8598354E-B21F-4FA4-BE31-5DDEA17B543F}" type="slidenum">
              <a:rPr lang="nl-NL" smtClean="0"/>
              <a:pPr/>
              <a:t>‹nr.›</a:t>
            </a:fld>
            <a:endParaRPr lang="nl-NL"/>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Alleen titel">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smtClean="0"/>
              <a:t>Klik om de stijl te bewerken</a:t>
            </a:r>
            <a:endParaRPr lang="nl-NL"/>
          </a:p>
        </p:txBody>
      </p:sp>
      <p:sp>
        <p:nvSpPr>
          <p:cNvPr id="3" name="Tijdelijke aanduiding voor datum 2"/>
          <p:cNvSpPr>
            <a:spLocks noGrp="1"/>
          </p:cNvSpPr>
          <p:nvPr>
            <p:ph type="dt" sz="half" idx="10"/>
          </p:nvPr>
        </p:nvSpPr>
        <p:spPr/>
        <p:txBody>
          <a:bodyPr/>
          <a:lstStyle/>
          <a:p>
            <a:fld id="{7A472D61-2306-4A88-8B82-E93950A9180F}" type="datetimeFigureOut">
              <a:rPr lang="nl-NL" smtClean="0"/>
              <a:pPr/>
              <a:t>20-6-2017</a:t>
            </a:fld>
            <a:endParaRPr lang="nl-NL"/>
          </a:p>
        </p:txBody>
      </p:sp>
      <p:sp>
        <p:nvSpPr>
          <p:cNvPr id="4" name="Tijdelijke aanduiding voor voettekst 3"/>
          <p:cNvSpPr>
            <a:spLocks noGrp="1"/>
          </p:cNvSpPr>
          <p:nvPr>
            <p:ph type="ftr" sz="quarter" idx="11"/>
          </p:nvPr>
        </p:nvSpPr>
        <p:spPr/>
        <p:txBody>
          <a:bodyPr/>
          <a:lstStyle/>
          <a:p>
            <a:endParaRPr lang="nl-NL"/>
          </a:p>
        </p:txBody>
      </p:sp>
      <p:sp>
        <p:nvSpPr>
          <p:cNvPr id="5" name="Tijdelijke aanduiding voor dianummer 4"/>
          <p:cNvSpPr>
            <a:spLocks noGrp="1"/>
          </p:cNvSpPr>
          <p:nvPr>
            <p:ph type="sldNum" sz="quarter" idx="12"/>
          </p:nvPr>
        </p:nvSpPr>
        <p:spPr/>
        <p:txBody>
          <a:bodyPr/>
          <a:lstStyle/>
          <a:p>
            <a:fld id="{8598354E-B21F-4FA4-BE31-5DDEA17B543F}" type="slidenum">
              <a:rPr lang="nl-NL" smtClean="0"/>
              <a:pPr/>
              <a:t>‹nr.›</a:t>
            </a:fld>
            <a:endParaRPr lang="nl-NL"/>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
        <p:nvSpPr>
          <p:cNvPr id="2" name="Tijdelijke aanduiding voor datum 1"/>
          <p:cNvSpPr>
            <a:spLocks noGrp="1"/>
          </p:cNvSpPr>
          <p:nvPr>
            <p:ph type="dt" sz="half" idx="10"/>
          </p:nvPr>
        </p:nvSpPr>
        <p:spPr/>
        <p:txBody>
          <a:bodyPr/>
          <a:lstStyle/>
          <a:p>
            <a:fld id="{7A472D61-2306-4A88-8B82-E93950A9180F}" type="datetimeFigureOut">
              <a:rPr lang="nl-NL" smtClean="0"/>
              <a:pPr/>
              <a:t>20-6-2017</a:t>
            </a:fld>
            <a:endParaRPr lang="nl-NL"/>
          </a:p>
        </p:txBody>
      </p:sp>
      <p:sp>
        <p:nvSpPr>
          <p:cNvPr id="3" name="Tijdelijke aanduiding voor voettekst 2"/>
          <p:cNvSpPr>
            <a:spLocks noGrp="1"/>
          </p:cNvSpPr>
          <p:nvPr>
            <p:ph type="ftr" sz="quarter" idx="11"/>
          </p:nvPr>
        </p:nvSpPr>
        <p:spPr/>
        <p:txBody>
          <a:bodyPr/>
          <a:lstStyle/>
          <a:p>
            <a:endParaRPr lang="nl-NL"/>
          </a:p>
        </p:txBody>
      </p:sp>
      <p:sp>
        <p:nvSpPr>
          <p:cNvPr id="4" name="Tijdelijke aanduiding voor dianummer 3"/>
          <p:cNvSpPr>
            <a:spLocks noGrp="1"/>
          </p:cNvSpPr>
          <p:nvPr>
            <p:ph type="sldNum" sz="quarter" idx="12"/>
          </p:nvPr>
        </p:nvSpPr>
        <p:spPr/>
        <p:txBody>
          <a:bodyPr/>
          <a:lstStyle/>
          <a:p>
            <a:fld id="{8598354E-B21F-4FA4-BE31-5DDEA17B543F}" type="slidenum">
              <a:rPr lang="nl-NL" smtClean="0"/>
              <a:pPr/>
              <a:t>‹nr.›</a:t>
            </a:fld>
            <a:endParaRPr lang="nl-NL"/>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oud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457200" y="273050"/>
            <a:ext cx="3008313" cy="1162050"/>
          </a:xfrm>
        </p:spPr>
        <p:txBody>
          <a:bodyPr anchor="b"/>
          <a:lstStyle>
            <a:lvl1pPr algn="l">
              <a:defRPr sz="2000" b="1"/>
            </a:lvl1pPr>
          </a:lstStyle>
          <a:p>
            <a:r>
              <a:rPr lang="nl-NL" smtClean="0"/>
              <a:t>Klik om de stijl te bewerken</a:t>
            </a:r>
            <a:endParaRPr lang="nl-NL"/>
          </a:p>
        </p:txBody>
      </p:sp>
      <p:sp>
        <p:nvSpPr>
          <p:cNvPr id="3" name="Tijdelijke aanduiding voor inhoud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4" name="Tijdelijke aanduiding voor teks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nl-NL" smtClean="0"/>
              <a:t>Klik om de modelstijlen te bewerken</a:t>
            </a:r>
          </a:p>
        </p:txBody>
      </p:sp>
      <p:sp>
        <p:nvSpPr>
          <p:cNvPr id="5" name="Tijdelijke aanduiding voor datum 4"/>
          <p:cNvSpPr>
            <a:spLocks noGrp="1"/>
          </p:cNvSpPr>
          <p:nvPr>
            <p:ph type="dt" sz="half" idx="10"/>
          </p:nvPr>
        </p:nvSpPr>
        <p:spPr/>
        <p:txBody>
          <a:bodyPr/>
          <a:lstStyle/>
          <a:p>
            <a:fld id="{7A472D61-2306-4A88-8B82-E93950A9180F}" type="datetimeFigureOut">
              <a:rPr lang="nl-NL" smtClean="0"/>
              <a:pPr/>
              <a:t>20-6-2017</a:t>
            </a:fld>
            <a:endParaRPr lang="nl-NL"/>
          </a:p>
        </p:txBody>
      </p:sp>
      <p:sp>
        <p:nvSpPr>
          <p:cNvPr id="6" name="Tijdelijke aanduiding voor voettekst 5"/>
          <p:cNvSpPr>
            <a:spLocks noGrp="1"/>
          </p:cNvSpPr>
          <p:nvPr>
            <p:ph type="ftr" sz="quarter" idx="11"/>
          </p:nvPr>
        </p:nvSpPr>
        <p:spPr/>
        <p:txBody>
          <a:bodyPr/>
          <a:lstStyle/>
          <a:p>
            <a:endParaRPr lang="nl-NL"/>
          </a:p>
        </p:txBody>
      </p:sp>
      <p:sp>
        <p:nvSpPr>
          <p:cNvPr id="7" name="Tijdelijke aanduiding voor dianummer 6"/>
          <p:cNvSpPr>
            <a:spLocks noGrp="1"/>
          </p:cNvSpPr>
          <p:nvPr>
            <p:ph type="sldNum" sz="quarter" idx="12"/>
          </p:nvPr>
        </p:nvSpPr>
        <p:spPr/>
        <p:txBody>
          <a:bodyPr/>
          <a:lstStyle/>
          <a:p>
            <a:fld id="{8598354E-B21F-4FA4-BE31-5DDEA17B543F}" type="slidenum">
              <a:rPr lang="nl-NL" smtClean="0"/>
              <a:pPr/>
              <a:t>‹nr.›</a:t>
            </a:fld>
            <a:endParaRPr lang="nl-NL"/>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Afbeelding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1792288" y="4800600"/>
            <a:ext cx="5486400" cy="566738"/>
          </a:xfrm>
        </p:spPr>
        <p:txBody>
          <a:bodyPr anchor="b"/>
          <a:lstStyle>
            <a:lvl1pPr algn="l">
              <a:defRPr sz="2000" b="1"/>
            </a:lvl1pPr>
          </a:lstStyle>
          <a:p>
            <a:r>
              <a:rPr lang="nl-NL" smtClean="0"/>
              <a:t>Klik om de stijl te bewerken</a:t>
            </a:r>
            <a:endParaRPr lang="nl-NL"/>
          </a:p>
        </p:txBody>
      </p:sp>
      <p:sp>
        <p:nvSpPr>
          <p:cNvPr id="3" name="Tijdelijke aanduiding voor afbeelding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nl-NL"/>
          </a:p>
        </p:txBody>
      </p:sp>
      <p:sp>
        <p:nvSpPr>
          <p:cNvPr id="4" name="Tijdelijke aanduiding voor teks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nl-NL" smtClean="0"/>
              <a:t>Klik om de modelstijlen te bewerken</a:t>
            </a:r>
          </a:p>
        </p:txBody>
      </p:sp>
      <p:sp>
        <p:nvSpPr>
          <p:cNvPr id="5" name="Tijdelijke aanduiding voor datum 4"/>
          <p:cNvSpPr>
            <a:spLocks noGrp="1"/>
          </p:cNvSpPr>
          <p:nvPr>
            <p:ph type="dt" sz="half" idx="10"/>
          </p:nvPr>
        </p:nvSpPr>
        <p:spPr/>
        <p:txBody>
          <a:bodyPr/>
          <a:lstStyle/>
          <a:p>
            <a:fld id="{7A472D61-2306-4A88-8B82-E93950A9180F}" type="datetimeFigureOut">
              <a:rPr lang="nl-NL" smtClean="0"/>
              <a:pPr/>
              <a:t>20-6-2017</a:t>
            </a:fld>
            <a:endParaRPr lang="nl-NL"/>
          </a:p>
        </p:txBody>
      </p:sp>
      <p:sp>
        <p:nvSpPr>
          <p:cNvPr id="6" name="Tijdelijke aanduiding voor voettekst 5"/>
          <p:cNvSpPr>
            <a:spLocks noGrp="1"/>
          </p:cNvSpPr>
          <p:nvPr>
            <p:ph type="ftr" sz="quarter" idx="11"/>
          </p:nvPr>
        </p:nvSpPr>
        <p:spPr/>
        <p:txBody>
          <a:bodyPr/>
          <a:lstStyle/>
          <a:p>
            <a:endParaRPr lang="nl-NL"/>
          </a:p>
        </p:txBody>
      </p:sp>
      <p:sp>
        <p:nvSpPr>
          <p:cNvPr id="7" name="Tijdelijke aanduiding voor dianummer 6"/>
          <p:cNvSpPr>
            <a:spLocks noGrp="1"/>
          </p:cNvSpPr>
          <p:nvPr>
            <p:ph type="sldNum" sz="quarter" idx="12"/>
          </p:nvPr>
        </p:nvSpPr>
        <p:spPr/>
        <p:txBody>
          <a:bodyPr/>
          <a:lstStyle/>
          <a:p>
            <a:fld id="{8598354E-B21F-4FA4-BE31-5DDEA17B543F}" type="slidenum">
              <a:rPr lang="nl-NL" smtClean="0"/>
              <a:pPr/>
              <a:t>‹nr.›</a:t>
            </a:fld>
            <a:endParaRPr lang="nl-NL"/>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en verticale teks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smtClean="0"/>
              <a:t>Klik om de stijl te bewerken</a:t>
            </a:r>
            <a:endParaRPr lang="nl-NL"/>
          </a:p>
        </p:txBody>
      </p:sp>
      <p:sp>
        <p:nvSpPr>
          <p:cNvPr id="3" name="Tijdelijke aanduiding voor verticale tekst 2"/>
          <p:cNvSpPr>
            <a:spLocks noGrp="1"/>
          </p:cNvSpPr>
          <p:nvPr>
            <p:ph type="body" orient="vert" idx="1"/>
          </p:nvPr>
        </p:nvSpPr>
        <p:spPr/>
        <p:txBody>
          <a:bodyPr vert="eaVert"/>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4" name="Tijdelijke aanduiding voor datum 3"/>
          <p:cNvSpPr>
            <a:spLocks noGrp="1"/>
          </p:cNvSpPr>
          <p:nvPr>
            <p:ph type="dt" sz="half" idx="10"/>
          </p:nvPr>
        </p:nvSpPr>
        <p:spPr/>
        <p:txBody>
          <a:bodyPr/>
          <a:lstStyle/>
          <a:p>
            <a:fld id="{7A472D61-2306-4A88-8B82-E93950A9180F}" type="datetimeFigureOut">
              <a:rPr lang="nl-NL" smtClean="0"/>
              <a:pPr/>
              <a:t>20-6-2017</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8598354E-B21F-4FA4-BE31-5DDEA17B543F}" type="slidenum">
              <a:rPr lang="nl-NL" smtClean="0"/>
              <a:pPr/>
              <a:t>‹nr.›</a:t>
            </a:fld>
            <a:endParaRPr lang="nl-NL"/>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e titel en tekst">
    <p:spTree>
      <p:nvGrpSpPr>
        <p:cNvPr id="1" name=""/>
        <p:cNvGrpSpPr/>
        <p:nvPr/>
      </p:nvGrpSpPr>
      <p:grpSpPr>
        <a:xfrm>
          <a:off x="0" y="0"/>
          <a:ext cx="0" cy="0"/>
          <a:chOff x="0" y="0"/>
          <a:chExt cx="0" cy="0"/>
        </a:xfrm>
      </p:grpSpPr>
      <p:sp>
        <p:nvSpPr>
          <p:cNvPr id="2" name="Verticale titel 1"/>
          <p:cNvSpPr>
            <a:spLocks noGrp="1"/>
          </p:cNvSpPr>
          <p:nvPr>
            <p:ph type="title" orient="vert"/>
          </p:nvPr>
        </p:nvSpPr>
        <p:spPr>
          <a:xfrm>
            <a:off x="6629400" y="274638"/>
            <a:ext cx="2057400" cy="5851525"/>
          </a:xfrm>
        </p:spPr>
        <p:txBody>
          <a:bodyPr vert="eaVert"/>
          <a:lstStyle/>
          <a:p>
            <a:r>
              <a:rPr lang="nl-NL" smtClean="0"/>
              <a:t>Klik om de stijl te bewerken</a:t>
            </a:r>
            <a:endParaRPr lang="nl-NL"/>
          </a:p>
        </p:txBody>
      </p:sp>
      <p:sp>
        <p:nvSpPr>
          <p:cNvPr id="3" name="Tijdelijke aanduiding voor verticale tekst 2"/>
          <p:cNvSpPr>
            <a:spLocks noGrp="1"/>
          </p:cNvSpPr>
          <p:nvPr>
            <p:ph type="body" orient="vert" idx="1"/>
          </p:nvPr>
        </p:nvSpPr>
        <p:spPr>
          <a:xfrm>
            <a:off x="457200" y="274638"/>
            <a:ext cx="6019800" cy="5851525"/>
          </a:xfrm>
        </p:spPr>
        <p:txBody>
          <a:bodyPr vert="eaVert"/>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4" name="Tijdelijke aanduiding voor datum 3"/>
          <p:cNvSpPr>
            <a:spLocks noGrp="1"/>
          </p:cNvSpPr>
          <p:nvPr>
            <p:ph type="dt" sz="half" idx="10"/>
          </p:nvPr>
        </p:nvSpPr>
        <p:spPr/>
        <p:txBody>
          <a:bodyPr/>
          <a:lstStyle/>
          <a:p>
            <a:fld id="{7A472D61-2306-4A88-8B82-E93950A9180F}" type="datetimeFigureOut">
              <a:rPr lang="nl-NL" smtClean="0"/>
              <a:pPr/>
              <a:t>20-6-2017</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8598354E-B21F-4FA4-BE31-5DDEA17B543F}" type="slidenum">
              <a:rPr lang="nl-NL" smtClean="0"/>
              <a:pPr/>
              <a:t>‹nr.›</a:t>
            </a:fld>
            <a:endParaRPr lang="nl-NL"/>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titel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nl-NL" smtClean="0"/>
              <a:t>Klik om de stijl te bewerken</a:t>
            </a:r>
            <a:endParaRPr lang="nl-NL"/>
          </a:p>
        </p:txBody>
      </p:sp>
      <p:sp>
        <p:nvSpPr>
          <p:cNvPr id="3" name="Tijdelijke aanduiding voor teks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4" name="Tijdelijke aanduiding voor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472D61-2306-4A88-8B82-E93950A9180F}" type="datetimeFigureOut">
              <a:rPr lang="nl-NL" smtClean="0"/>
              <a:pPr/>
              <a:t>20-6-2017</a:t>
            </a:fld>
            <a:endParaRPr lang="nl-NL"/>
          </a:p>
        </p:txBody>
      </p:sp>
      <p:sp>
        <p:nvSpPr>
          <p:cNvPr id="5" name="Tijdelijke aanduiding voor voettekst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nl-NL"/>
          </a:p>
        </p:txBody>
      </p:sp>
      <p:sp>
        <p:nvSpPr>
          <p:cNvPr id="6" name="Tijdelijke aanduiding voor dianumm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98354E-B21F-4FA4-BE31-5DDEA17B543F}" type="slidenum">
              <a:rPr lang="nl-NL" smtClean="0"/>
              <a:pPr/>
              <a:t>‹nr.›</a:t>
            </a:fld>
            <a:endParaRPr lang="nl-NL"/>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hyperlink" Target="http://studymore.org.uk/Law.htm"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Introduction to Module</a:t>
            </a:r>
            <a:endParaRPr lang="en-GB" dirty="0"/>
          </a:p>
        </p:txBody>
      </p:sp>
      <p:sp>
        <p:nvSpPr>
          <p:cNvPr id="9" name="Subtitle 8"/>
          <p:cNvSpPr>
            <a:spLocks noGrp="1"/>
          </p:cNvSpPr>
          <p:nvPr>
            <p:ph type="subTitle" idx="1"/>
          </p:nvPr>
        </p:nvSpPr>
        <p:spPr/>
        <p:txBody>
          <a:bodyPr/>
          <a:lstStyle/>
          <a:p>
            <a:r>
              <a:rPr lang="en-US" dirty="0"/>
              <a:t>MANAGING MENTAL HEALTH AND LEARNING DIFFICULTIES</a:t>
            </a:r>
            <a:endParaRPr lang="en-GB" dirty="0"/>
          </a:p>
        </p:txBody>
      </p:sp>
      <p:pic>
        <p:nvPicPr>
          <p:cNvPr id="1026"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370319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457200" y="1600200"/>
            <a:ext cx="8229600" cy="3989040"/>
          </a:xfrm>
        </p:spPr>
        <p:txBody>
          <a:bodyPr>
            <a:normAutofit fontScale="62500" lnSpcReduction="20000"/>
          </a:bodyPr>
          <a:lstStyle/>
          <a:p>
            <a:r>
              <a:rPr lang="en-GB" dirty="0" smtClean="0"/>
              <a:t>Brief Overview</a:t>
            </a:r>
          </a:p>
          <a:p>
            <a:r>
              <a:rPr lang="en-GB" dirty="0" smtClean="0"/>
              <a:t>Level of Study </a:t>
            </a:r>
          </a:p>
          <a:p>
            <a:r>
              <a:rPr lang="en-GB" dirty="0" smtClean="0"/>
              <a:t>Aims of Module</a:t>
            </a:r>
          </a:p>
          <a:p>
            <a:r>
              <a:rPr lang="en-GB" dirty="0" smtClean="0"/>
              <a:t>Lesson Content</a:t>
            </a:r>
          </a:p>
          <a:p>
            <a:r>
              <a:rPr lang="en-GB" dirty="0" smtClean="0"/>
              <a:t>Assessments</a:t>
            </a:r>
          </a:p>
          <a:p>
            <a:r>
              <a:rPr lang="en-GB" dirty="0" smtClean="0"/>
              <a:t>Deadline Dates</a:t>
            </a:r>
          </a:p>
          <a:p>
            <a:r>
              <a:rPr lang="en-GB" dirty="0" smtClean="0"/>
              <a:t>Referencing </a:t>
            </a:r>
          </a:p>
          <a:p>
            <a:r>
              <a:rPr lang="en-GB" dirty="0" smtClean="0"/>
              <a:t>Reading List </a:t>
            </a:r>
          </a:p>
          <a:p>
            <a:r>
              <a:rPr lang="en-GB" dirty="0" smtClean="0"/>
              <a:t>You Will Need …</a:t>
            </a:r>
          </a:p>
          <a:p>
            <a:r>
              <a:rPr lang="en-GB" dirty="0" smtClean="0"/>
              <a:t>VLE</a:t>
            </a:r>
          </a:p>
          <a:p>
            <a:r>
              <a:rPr lang="en-GB" dirty="0" smtClean="0"/>
              <a:t>Your Next Steps …</a:t>
            </a:r>
          </a:p>
          <a:p>
            <a:r>
              <a:rPr lang="en-GB" dirty="0" smtClean="0"/>
              <a:t>Q&amp;A</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23751894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Brief Overview</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smtClean="0"/>
              <a:t>Duration: 10 Weeks</a:t>
            </a:r>
          </a:p>
          <a:p>
            <a:r>
              <a:rPr lang="en-GB" dirty="0" smtClean="0"/>
              <a:t>Credits: 20</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7509483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 of Study : 6</a:t>
            </a:r>
            <a:endParaRPr lang="en-GB" dirty="0"/>
          </a:p>
        </p:txBody>
      </p:sp>
      <p:sp>
        <p:nvSpPr>
          <p:cNvPr id="3" name="Content Placeholder 2"/>
          <p:cNvSpPr>
            <a:spLocks noGrp="1"/>
          </p:cNvSpPr>
          <p:nvPr>
            <p:ph idx="1"/>
          </p:nvPr>
        </p:nvSpPr>
        <p:spPr>
          <a:xfrm>
            <a:off x="457200" y="1600200"/>
            <a:ext cx="8229600" cy="3989040"/>
          </a:xfrm>
        </p:spPr>
        <p:txBody>
          <a:bodyPr>
            <a:normAutofit fontScale="85000" lnSpcReduction="10000"/>
          </a:bodyPr>
          <a:lstStyle/>
          <a:p>
            <a:r>
              <a:rPr lang="en-GB" dirty="0" smtClean="0"/>
              <a:t>Achievement </a:t>
            </a:r>
            <a:r>
              <a:rPr lang="en-GB" dirty="0"/>
              <a:t>at Level 6 reflects the ability to refine and use relevant understanding, methods and skills to address complex problems that have limited definition. </a:t>
            </a:r>
            <a:endParaRPr lang="en-GB" dirty="0" smtClean="0"/>
          </a:p>
          <a:p>
            <a:r>
              <a:rPr lang="en-GB" dirty="0" smtClean="0"/>
              <a:t>It </a:t>
            </a:r>
            <a:r>
              <a:rPr lang="en-GB" dirty="0"/>
              <a:t>includes taking responsibility for planning and developing courses of action that are able to underpin substantial change or development, as well as exercising broad autonomy and judgement. </a:t>
            </a:r>
            <a:endParaRPr lang="en-GB" dirty="0" smtClean="0"/>
          </a:p>
          <a:p>
            <a:r>
              <a:rPr lang="en-GB" dirty="0" smtClean="0"/>
              <a:t>It </a:t>
            </a:r>
            <a:r>
              <a:rPr lang="en-GB" dirty="0"/>
              <a:t>also reflects an understanding of different perspectives, approaches or schools of thought and the theories that underpin them. </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41072959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Module</a:t>
            </a:r>
            <a:endParaRPr lang="en-GB" dirty="0"/>
          </a:p>
        </p:txBody>
      </p:sp>
      <p:sp>
        <p:nvSpPr>
          <p:cNvPr id="3" name="Content Placeholder 2"/>
          <p:cNvSpPr>
            <a:spLocks noGrp="1"/>
          </p:cNvSpPr>
          <p:nvPr>
            <p:ph idx="1"/>
          </p:nvPr>
        </p:nvSpPr>
        <p:spPr>
          <a:xfrm>
            <a:off x="457200" y="1600200"/>
            <a:ext cx="8229600" cy="3989040"/>
          </a:xfrm>
        </p:spPr>
        <p:txBody>
          <a:bodyPr/>
          <a:lstStyle/>
          <a:p>
            <a:pPr lvl="0"/>
            <a:r>
              <a:rPr lang="en-US" dirty="0"/>
              <a:t>To critically evaluate the needs of service users and where appropriate their </a:t>
            </a:r>
            <a:r>
              <a:rPr lang="en-US" dirty="0" err="1" smtClean="0"/>
              <a:t>carers</a:t>
            </a:r>
            <a:r>
              <a:rPr lang="en-US" dirty="0"/>
              <a:t>. </a:t>
            </a:r>
            <a:endParaRPr lang="en-US" dirty="0" smtClean="0"/>
          </a:p>
          <a:p>
            <a:pPr lvl="0"/>
            <a:r>
              <a:rPr lang="en-US" dirty="0" smtClean="0"/>
              <a:t>Reference </a:t>
            </a:r>
            <a:r>
              <a:rPr lang="en-US" dirty="0"/>
              <a:t>to Law, Government strategy and policy, theory, practice </a:t>
            </a:r>
            <a:r>
              <a:rPr lang="en-US" dirty="0" smtClean="0"/>
              <a:t>issues must be made</a:t>
            </a:r>
          </a:p>
          <a:p>
            <a:pPr lvl="0"/>
            <a:r>
              <a:rPr lang="en-US" dirty="0" smtClean="0"/>
              <a:t>Also the </a:t>
            </a:r>
            <a:r>
              <a:rPr lang="en-US" dirty="0"/>
              <a:t>views of voluntary organisations and </a:t>
            </a:r>
            <a:r>
              <a:rPr lang="en-US" dirty="0" smtClean="0"/>
              <a:t>agencies must be included</a:t>
            </a:r>
            <a:endParaRPr lang="en-GB" dirty="0"/>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75094839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lstStyle/>
          <a:p>
            <a:pPr lvl="0"/>
            <a:r>
              <a:rPr lang="en-US" dirty="0"/>
              <a:t>Evaluate the Mental Capacity Act (2005) with specific reference to the rights of the individual</a:t>
            </a:r>
            <a:endParaRPr lang="en-GB" dirty="0"/>
          </a:p>
          <a:p>
            <a:pPr lvl="0"/>
            <a:r>
              <a:rPr lang="en-US" dirty="0"/>
              <a:t>Critically </a:t>
            </a:r>
            <a:r>
              <a:rPr lang="en-US" dirty="0" err="1"/>
              <a:t>analyse</a:t>
            </a:r>
            <a:r>
              <a:rPr lang="en-US" dirty="0"/>
              <a:t> the impact of groups and organisations acting as advocates, on the delivery and type of service provided for people with Learning Difficulties and / or Mental Health problems.</a:t>
            </a:r>
            <a:endParaRPr lang="en-GB" dirty="0"/>
          </a:p>
          <a:p>
            <a:endParaRPr lang="en-GB" dirty="0"/>
          </a:p>
        </p:txBody>
      </p:sp>
    </p:spTree>
    <p:extLst>
      <p:ext uri="{BB962C8B-B14F-4D97-AF65-F5344CB8AC3E}">
        <p14:creationId xmlns="" xmlns:p14="http://schemas.microsoft.com/office/powerpoint/2010/main" val="1020306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Lesson Content</a:t>
            </a:r>
            <a:endParaRPr lang="en-GB" dirty="0"/>
          </a:p>
        </p:txBody>
      </p:sp>
      <p:sp>
        <p:nvSpPr>
          <p:cNvPr id="3" name="Content Placeholder 2"/>
          <p:cNvSpPr>
            <a:spLocks noGrp="1"/>
          </p:cNvSpPr>
          <p:nvPr>
            <p:ph idx="1"/>
          </p:nvPr>
        </p:nvSpPr>
        <p:spPr>
          <a:xfrm>
            <a:off x="457200" y="1600200"/>
            <a:ext cx="8229600" cy="3989040"/>
          </a:xfrm>
        </p:spPr>
        <p:txBody>
          <a:bodyPr>
            <a:noAutofit/>
          </a:bodyPr>
          <a:lstStyle/>
          <a:p>
            <a:pPr lvl="0"/>
            <a:r>
              <a:rPr lang="en-GB" sz="2300" dirty="0" smtClean="0"/>
              <a:t>Equality</a:t>
            </a:r>
            <a:r>
              <a:rPr lang="en-GB" sz="2300" dirty="0"/>
              <a:t>, Empowerment, exclusion, integration, inclusion</a:t>
            </a:r>
          </a:p>
          <a:p>
            <a:pPr lvl="0"/>
            <a:r>
              <a:rPr lang="en-GB" sz="2300" dirty="0"/>
              <a:t>The legislative framework including community and carer’s legislation and impact upon practice, sustainable social services.</a:t>
            </a:r>
          </a:p>
          <a:p>
            <a:pPr lvl="0"/>
            <a:r>
              <a:rPr lang="en-GB" sz="2300" dirty="0"/>
              <a:t>Subjective Wellbeing in </a:t>
            </a:r>
            <a:r>
              <a:rPr lang="en-GB" sz="2300" dirty="0" smtClean="0"/>
              <a:t>UK</a:t>
            </a:r>
            <a:endParaRPr lang="en-GB" sz="2300" dirty="0"/>
          </a:p>
          <a:p>
            <a:pPr lvl="0"/>
            <a:r>
              <a:rPr lang="en-GB" sz="2300" dirty="0" smtClean="0"/>
              <a:t>No Health without Mental </a:t>
            </a:r>
            <a:r>
              <a:rPr lang="en-GB" sz="2300" dirty="0"/>
              <a:t>Health – A Strategy for Mental Health and Wellbeing in </a:t>
            </a:r>
            <a:r>
              <a:rPr lang="en-GB" sz="2300" dirty="0" smtClean="0"/>
              <a:t>the UK </a:t>
            </a:r>
            <a:endParaRPr lang="en-GB" sz="2300" dirty="0"/>
          </a:p>
          <a:p>
            <a:pPr lvl="0"/>
            <a:r>
              <a:rPr lang="en-GB" sz="2300" dirty="0" smtClean="0"/>
              <a:t>The five year forward view for Mental Health – Independent Mental Health Taskforce to the NHS- England</a:t>
            </a:r>
          </a:p>
          <a:p>
            <a:pPr lvl="0"/>
            <a:r>
              <a:rPr lang="en-GB" sz="2300" dirty="0" smtClean="0"/>
              <a:t>Mental </a:t>
            </a:r>
            <a:r>
              <a:rPr lang="en-GB" sz="2300" dirty="0"/>
              <a:t>Health Support Services’ and ‘Secondary Mental Health Services’</a:t>
            </a:r>
          </a:p>
          <a:p>
            <a:pPr lvl="0"/>
            <a:r>
              <a:rPr lang="en-GB" sz="2300" dirty="0"/>
              <a:t>The Care Bill 2014</a:t>
            </a:r>
          </a:p>
          <a:p>
            <a:endParaRPr lang="en-GB" sz="2300" dirty="0"/>
          </a:p>
        </p:txBody>
      </p:sp>
      <p:pic>
        <p:nvPicPr>
          <p:cNvPr id="5"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7509483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Lesson Content</a:t>
            </a:r>
            <a:endParaRPr lang="en-GB" dirty="0"/>
          </a:p>
        </p:txBody>
      </p:sp>
      <p:sp>
        <p:nvSpPr>
          <p:cNvPr id="3" name="Content Placeholder 2"/>
          <p:cNvSpPr>
            <a:spLocks noGrp="1"/>
          </p:cNvSpPr>
          <p:nvPr>
            <p:ph idx="1"/>
          </p:nvPr>
        </p:nvSpPr>
        <p:spPr>
          <a:xfrm>
            <a:off x="457200" y="1600200"/>
            <a:ext cx="8229600" cy="3989040"/>
          </a:xfrm>
        </p:spPr>
        <p:txBody>
          <a:bodyPr>
            <a:normAutofit lnSpcReduction="10000"/>
          </a:bodyPr>
          <a:lstStyle/>
          <a:p>
            <a:pPr lvl="0"/>
            <a:r>
              <a:rPr lang="en-GB" dirty="0"/>
              <a:t>Mental Health Act (2007), Mental Capacity Act (2005) Human Rights Act, Community Care Act,</a:t>
            </a:r>
          </a:p>
          <a:p>
            <a:pPr lvl="0"/>
            <a:r>
              <a:rPr lang="en-GB" dirty="0" smtClean="0"/>
              <a:t>Historical </a:t>
            </a:r>
            <a:r>
              <a:rPr lang="en-GB" dirty="0"/>
              <a:t>Perspectives, Eugenics movement, Institutions, Psychiatry, Therapeutic approaches, community care etc.</a:t>
            </a:r>
          </a:p>
          <a:p>
            <a:pPr lvl="0"/>
            <a:r>
              <a:rPr lang="en-GB" dirty="0"/>
              <a:t>Deprivation of liberty, restraint, power and coercion </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231399161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1</a:t>
            </a:r>
            <a:endParaRPr lang="en-GB" dirty="0"/>
          </a:p>
        </p:txBody>
      </p:sp>
      <p:sp>
        <p:nvSpPr>
          <p:cNvPr id="3" name="Content Placeholder 2"/>
          <p:cNvSpPr>
            <a:spLocks noGrp="1"/>
          </p:cNvSpPr>
          <p:nvPr>
            <p:ph idx="1"/>
          </p:nvPr>
        </p:nvSpPr>
        <p:spPr>
          <a:xfrm>
            <a:off x="457200" y="1340768"/>
            <a:ext cx="8229600" cy="4248472"/>
          </a:xfrm>
        </p:spPr>
        <p:txBody>
          <a:bodyPr>
            <a:normAutofit fontScale="92500" lnSpcReduction="10000"/>
          </a:bodyPr>
          <a:lstStyle/>
          <a:p>
            <a:r>
              <a:rPr lang="en-US" dirty="0"/>
              <a:t>The student will write an essay of 2000 words that critically examines the Mental Capacity Act (2005) evaluating its effect on introducing safeguards for deprivation of liberty, both for patients/individuals lacking capacity in hospital and residents of care homes. The essay will demonstrate a clear understanding of the concept of liberty and human rights. Examples from real case studies may be used to evidence the essay</a:t>
            </a:r>
            <a:r>
              <a:rPr lang="en-US" dirty="0" smtClean="0"/>
              <a:t>.</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7509483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1</a:t>
            </a:r>
            <a:endParaRPr lang="en-GB" dirty="0"/>
          </a:p>
        </p:txBody>
      </p:sp>
      <p:sp>
        <p:nvSpPr>
          <p:cNvPr id="3" name="Content Placeholder 2"/>
          <p:cNvSpPr>
            <a:spLocks noGrp="1"/>
          </p:cNvSpPr>
          <p:nvPr>
            <p:ph idx="1"/>
          </p:nvPr>
        </p:nvSpPr>
        <p:spPr>
          <a:xfrm>
            <a:off x="457200" y="1340768"/>
            <a:ext cx="8229600" cy="4248472"/>
          </a:xfrm>
        </p:spPr>
        <p:txBody>
          <a:bodyPr>
            <a:normAutofit fontScale="92500" lnSpcReduction="20000"/>
          </a:bodyPr>
          <a:lstStyle/>
          <a:p>
            <a:r>
              <a:rPr lang="en-US" dirty="0" smtClean="0"/>
              <a:t>You </a:t>
            </a:r>
            <a:r>
              <a:rPr lang="en-US" dirty="0"/>
              <a:t>are expected to write an essay with </a:t>
            </a:r>
            <a:r>
              <a:rPr lang="en-US" dirty="0" smtClean="0"/>
              <a:t>focus </a:t>
            </a:r>
            <a:r>
              <a:rPr lang="en-US" dirty="0"/>
              <a:t>on the Mental Health Act (2005). Draw upon case studies, theory and research to enable you to critically evaluate the effectiveness of professionals and service provision in assuring compliance to the Act. The management of a safe and effective service delivery is key area for consideration</a:t>
            </a:r>
            <a:r>
              <a:rPr lang="en-US" dirty="0" smtClean="0"/>
              <a:t>.</a:t>
            </a:r>
          </a:p>
          <a:p>
            <a:r>
              <a:rPr lang="en-US" dirty="0" smtClean="0"/>
              <a:t>It may be easier for you to concentrate on ONE particular condition in this instance</a:t>
            </a:r>
            <a:endParaRPr lang="en-GB" dirty="0"/>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39160194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Assessment </a:t>
            </a:r>
            <a:r>
              <a:rPr lang="en-GB" dirty="0" smtClean="0"/>
              <a:t>2 – to be confirmed </a:t>
            </a:r>
            <a:r>
              <a:rPr lang="en-GB" dirty="0" err="1" smtClean="0"/>
              <a:t>asap</a:t>
            </a:r>
            <a:endParaRPr lang="en-GB" dirty="0"/>
          </a:p>
        </p:txBody>
      </p:sp>
      <p:sp>
        <p:nvSpPr>
          <p:cNvPr id="3" name="Content Placeholder 2"/>
          <p:cNvSpPr>
            <a:spLocks noGrp="1"/>
          </p:cNvSpPr>
          <p:nvPr>
            <p:ph idx="1"/>
          </p:nvPr>
        </p:nvSpPr>
        <p:spPr/>
        <p:txBody>
          <a:bodyPr>
            <a:normAutofit/>
          </a:bodyPr>
          <a:lstStyle/>
          <a:p>
            <a:r>
              <a:rPr lang="en-US" dirty="0"/>
              <a:t>Lead a debate via a video conference. A specific issue will be examined and will include and evaluation of a specific </a:t>
            </a:r>
            <a:r>
              <a:rPr lang="en-US" dirty="0" err="1"/>
              <a:t>organisation</a:t>
            </a:r>
            <a:r>
              <a:rPr lang="en-US" dirty="0"/>
              <a:t> and or pressure group (equivalent to 2,000 words</a:t>
            </a:r>
            <a:r>
              <a:rPr lang="en-US" dirty="0" smtClean="0"/>
              <a:t>)</a:t>
            </a:r>
            <a:r>
              <a:rPr lang="en-US" dirty="0"/>
              <a:t> </a:t>
            </a:r>
            <a:endParaRPr lang="en-GB" dirty="0"/>
          </a:p>
          <a:p>
            <a:endParaRPr lang="en-GB" dirty="0"/>
          </a:p>
        </p:txBody>
      </p:sp>
    </p:spTree>
    <p:extLst>
      <p:ext uri="{BB962C8B-B14F-4D97-AF65-F5344CB8AC3E}">
        <p14:creationId xmlns="" xmlns:p14="http://schemas.microsoft.com/office/powerpoint/2010/main" val="355170908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Assessment 2 – to be confirmed </a:t>
            </a:r>
            <a:r>
              <a:rPr lang="en-GB" dirty="0" err="1" smtClean="0"/>
              <a:t>asap</a:t>
            </a:r>
            <a:endParaRPr lang="en-GB" dirty="0"/>
          </a:p>
        </p:txBody>
      </p:sp>
      <p:sp>
        <p:nvSpPr>
          <p:cNvPr id="3" name="Content Placeholder 2"/>
          <p:cNvSpPr>
            <a:spLocks noGrp="1"/>
          </p:cNvSpPr>
          <p:nvPr>
            <p:ph idx="1"/>
          </p:nvPr>
        </p:nvSpPr>
        <p:spPr/>
        <p:txBody>
          <a:bodyPr>
            <a:normAutofit fontScale="92500" lnSpcReduction="10000"/>
          </a:bodyPr>
          <a:lstStyle/>
          <a:p>
            <a:r>
              <a:rPr lang="en-US" dirty="0"/>
              <a:t>Working from a different venue to the rest of your group and using </a:t>
            </a:r>
            <a:r>
              <a:rPr lang="en-US" dirty="0" err="1"/>
              <a:t>skype</a:t>
            </a:r>
            <a:r>
              <a:rPr lang="en-US" dirty="0"/>
              <a:t> or similar, lead a debate on a chosen issue relating to mental health or learning difficulties. You will be expected to  also focus on a relevant </a:t>
            </a:r>
            <a:r>
              <a:rPr lang="en-US" dirty="0" err="1"/>
              <a:t>organisation</a:t>
            </a:r>
            <a:r>
              <a:rPr lang="en-US" dirty="0"/>
              <a:t> or pressure group identifying its effectiveness. As the lead you will be expected to organise the event, set an agenda with questions for debate. Identify key issues to be addressed and attempt to draw conclusions from the deliberation.</a:t>
            </a:r>
            <a:endParaRPr lang="en-GB" dirty="0"/>
          </a:p>
          <a:p>
            <a:endParaRPr lang="en-GB" dirty="0"/>
          </a:p>
        </p:txBody>
      </p:sp>
    </p:spTree>
    <p:extLst>
      <p:ext uri="{BB962C8B-B14F-4D97-AF65-F5344CB8AC3E}">
        <p14:creationId xmlns="" xmlns:p14="http://schemas.microsoft.com/office/powerpoint/2010/main" val="29551977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Deadline Dates</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smtClean="0"/>
              <a:t>To be </a:t>
            </a:r>
            <a:r>
              <a:rPr lang="en-GB" dirty="0" smtClean="0"/>
              <a:t>announced on </a:t>
            </a:r>
            <a:r>
              <a:rPr lang="en-GB" dirty="0" err="1" smtClean="0"/>
              <a:t>Moodle</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75094839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Referencing </a:t>
            </a:r>
            <a:endParaRPr lang="en-GB" dirty="0"/>
          </a:p>
        </p:txBody>
      </p:sp>
      <p:sp>
        <p:nvSpPr>
          <p:cNvPr id="3" name="Content Placeholder 2"/>
          <p:cNvSpPr>
            <a:spLocks noGrp="1"/>
          </p:cNvSpPr>
          <p:nvPr>
            <p:ph idx="1"/>
          </p:nvPr>
        </p:nvSpPr>
        <p:spPr>
          <a:xfrm>
            <a:off x="457200" y="1600200"/>
            <a:ext cx="8229600" cy="3989040"/>
          </a:xfrm>
        </p:spPr>
        <p:txBody>
          <a:bodyPr>
            <a:normAutofit lnSpcReduction="10000"/>
          </a:bodyPr>
          <a:lstStyle/>
          <a:p>
            <a:r>
              <a:rPr lang="en-GB" dirty="0" smtClean="0"/>
              <a:t>Makes up at least 20% of your grade </a:t>
            </a:r>
          </a:p>
          <a:p>
            <a:r>
              <a:rPr lang="en-GB" dirty="0" smtClean="0"/>
              <a:t>You can utilise word referencing :</a:t>
            </a:r>
          </a:p>
          <a:p>
            <a:endParaRPr lang="en-GB" dirty="0"/>
          </a:p>
          <a:p>
            <a:endParaRPr lang="en-GB" dirty="0" smtClean="0"/>
          </a:p>
          <a:p>
            <a:pPr marL="0" indent="0">
              <a:buNone/>
            </a:pPr>
            <a:endParaRPr lang="en-GB" dirty="0" smtClean="0"/>
          </a:p>
          <a:p>
            <a:pPr marL="0" indent="0">
              <a:buNone/>
            </a:pPr>
            <a:r>
              <a:rPr lang="en-GB" dirty="0" smtClean="0"/>
              <a:t>You can also input </a:t>
            </a:r>
          </a:p>
          <a:p>
            <a:pPr marL="0" indent="0">
              <a:buNone/>
            </a:pPr>
            <a:r>
              <a:rPr lang="en-GB" dirty="0" smtClean="0"/>
              <a:t>manually</a:t>
            </a:r>
          </a:p>
        </p:txBody>
      </p:sp>
      <p:pic>
        <p:nvPicPr>
          <p:cNvPr id="5"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6" name="Picture 5"/>
          <p:cNvPicPr/>
          <p:nvPr/>
        </p:nvPicPr>
        <p:blipFill rotWithShape="1">
          <a:blip r:embed="rId3" cstate="print">
            <a:extLst>
              <a:ext uri="{28A0092B-C50C-407E-A947-70E740481C1C}">
                <a14:useLocalDpi xmlns="" xmlns:a14="http://schemas.microsoft.com/office/drawing/2010/main" val="0"/>
              </a:ext>
            </a:extLst>
          </a:blip>
          <a:srcRect l="28324" t="38298" r="40835" b="33875"/>
          <a:stretch/>
        </p:blipFill>
        <p:spPr bwMode="auto">
          <a:xfrm>
            <a:off x="3377662" y="2564905"/>
            <a:ext cx="5154777" cy="2926504"/>
          </a:xfrm>
          <a:prstGeom prst="rect">
            <a:avLst/>
          </a:prstGeom>
          <a:ln>
            <a:noFill/>
          </a:ln>
          <a:extLst>
            <a:ext uri="{53640926-AAD7-44D8-BBD7-CCE9431645EC}">
              <a14:shadowObscured xmlns="" xmlns:a14="http://schemas.microsoft.com/office/drawing/2010/main"/>
            </a:ext>
          </a:extLst>
        </p:spPr>
      </p:pic>
      <p:sp>
        <p:nvSpPr>
          <p:cNvPr id="4" name="TextBox 3"/>
          <p:cNvSpPr txBox="1"/>
          <p:nvPr/>
        </p:nvSpPr>
        <p:spPr>
          <a:xfrm>
            <a:off x="6372200" y="4752745"/>
            <a:ext cx="1814289" cy="1477328"/>
          </a:xfrm>
          <a:prstGeom prst="rect">
            <a:avLst/>
          </a:prstGeom>
          <a:noFill/>
        </p:spPr>
        <p:txBody>
          <a:bodyPr wrap="square" rtlCol="0">
            <a:spAutoFit/>
          </a:bodyPr>
          <a:lstStyle/>
          <a:p>
            <a:r>
              <a:rPr lang="en-GB" dirty="0"/>
              <a:t>Your referencing system is HARVARD 2008</a:t>
            </a:r>
          </a:p>
        </p:txBody>
      </p:sp>
    </p:spTree>
    <p:extLst>
      <p:ext uri="{BB962C8B-B14F-4D97-AF65-F5344CB8AC3E}">
        <p14:creationId xmlns="" xmlns:p14="http://schemas.microsoft.com/office/powerpoint/2010/main" val="34092470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Lists</a:t>
            </a:r>
            <a:endParaRPr lang="en-GB" dirty="0"/>
          </a:p>
        </p:txBody>
      </p:sp>
      <p:sp>
        <p:nvSpPr>
          <p:cNvPr id="3" name="Content Placeholder 2"/>
          <p:cNvSpPr>
            <a:spLocks noGrp="1"/>
          </p:cNvSpPr>
          <p:nvPr>
            <p:ph idx="1"/>
          </p:nvPr>
        </p:nvSpPr>
        <p:spPr>
          <a:xfrm>
            <a:off x="457200" y="1600200"/>
            <a:ext cx="8229600" cy="3989040"/>
          </a:xfrm>
        </p:spPr>
        <p:txBody>
          <a:bodyPr>
            <a:normAutofit fontScale="92500" lnSpcReduction="20000"/>
          </a:bodyPr>
          <a:lstStyle/>
          <a:p>
            <a:r>
              <a:rPr lang="en-GB" dirty="0" smtClean="0"/>
              <a:t>Always check your handbook for reading lists</a:t>
            </a:r>
          </a:p>
          <a:p>
            <a:r>
              <a:rPr lang="en-GB" dirty="0" smtClean="0"/>
              <a:t>Additional reading and links will also be found on your </a:t>
            </a:r>
            <a:r>
              <a:rPr lang="en-GB" dirty="0" err="1" smtClean="0"/>
              <a:t>moodle</a:t>
            </a:r>
            <a:r>
              <a:rPr lang="en-GB" dirty="0" smtClean="0"/>
              <a:t> page (more about this below)</a:t>
            </a:r>
          </a:p>
          <a:p>
            <a:r>
              <a:rPr lang="en-GB" dirty="0" smtClean="0"/>
              <a:t>You can use campus libraries in this building (Swansea Business School), </a:t>
            </a:r>
            <a:r>
              <a:rPr lang="en-GB" dirty="0" err="1" smtClean="0"/>
              <a:t>Townhill</a:t>
            </a:r>
            <a:r>
              <a:rPr lang="en-GB" dirty="0" smtClean="0"/>
              <a:t>, Mount Pleasant, Carmarthen, or even </a:t>
            </a:r>
            <a:r>
              <a:rPr lang="en-GB" dirty="0" err="1" smtClean="0"/>
              <a:t>Lampeter</a:t>
            </a:r>
            <a:endParaRPr lang="en-GB" dirty="0" smtClean="0"/>
          </a:p>
          <a:p>
            <a:r>
              <a:rPr lang="en-GB" dirty="0" smtClean="0"/>
              <a:t>Libraries will order in books from other campuses or buy them in for you</a:t>
            </a:r>
          </a:p>
          <a:p>
            <a:r>
              <a:rPr lang="en-GB" dirty="0" smtClean="0"/>
              <a:t>DON’T BE AFRAID TO REQUEST WHAT YOU NEED</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75094839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 Will Need …</a:t>
            </a:r>
            <a:endParaRPr lang="en-GB" dirty="0"/>
          </a:p>
        </p:txBody>
      </p:sp>
      <p:sp>
        <p:nvSpPr>
          <p:cNvPr id="3" name="Content Placeholder 2"/>
          <p:cNvSpPr>
            <a:spLocks noGrp="1"/>
          </p:cNvSpPr>
          <p:nvPr>
            <p:ph idx="1"/>
          </p:nvPr>
        </p:nvSpPr>
        <p:spPr>
          <a:xfrm>
            <a:off x="457200" y="1600200"/>
            <a:ext cx="8229600" cy="3989040"/>
          </a:xfrm>
        </p:spPr>
        <p:txBody>
          <a:bodyPr>
            <a:normAutofit fontScale="85000" lnSpcReduction="10000"/>
          </a:bodyPr>
          <a:lstStyle/>
          <a:p>
            <a:r>
              <a:rPr lang="en-GB" dirty="0" smtClean="0"/>
              <a:t>Attendance </a:t>
            </a:r>
          </a:p>
          <a:p>
            <a:r>
              <a:rPr lang="en-GB" dirty="0" smtClean="0"/>
              <a:t>Commitment </a:t>
            </a:r>
          </a:p>
          <a:p>
            <a:r>
              <a:rPr lang="en-GB" dirty="0" smtClean="0"/>
              <a:t>Notes / Handouts / Print outs / </a:t>
            </a:r>
            <a:r>
              <a:rPr lang="en-GB" smtClean="0"/>
              <a:t>Journal Articles / Books</a:t>
            </a:r>
            <a:endParaRPr lang="en-GB" dirty="0" smtClean="0"/>
          </a:p>
          <a:p>
            <a:r>
              <a:rPr lang="en-GB" dirty="0" smtClean="0"/>
              <a:t>Time management </a:t>
            </a:r>
          </a:p>
          <a:p>
            <a:r>
              <a:rPr lang="en-GB" dirty="0" smtClean="0"/>
              <a:t>Admin Organisation</a:t>
            </a:r>
          </a:p>
          <a:p>
            <a:r>
              <a:rPr lang="en-GB" dirty="0" smtClean="0"/>
              <a:t>READING </a:t>
            </a:r>
            <a:r>
              <a:rPr lang="en-GB" dirty="0" err="1" smtClean="0"/>
              <a:t>READING</a:t>
            </a:r>
            <a:r>
              <a:rPr lang="en-GB" dirty="0" smtClean="0"/>
              <a:t> </a:t>
            </a:r>
            <a:r>
              <a:rPr lang="en-GB" dirty="0" err="1" smtClean="0"/>
              <a:t>READING</a:t>
            </a:r>
            <a:endParaRPr lang="en-GB" dirty="0" smtClean="0"/>
          </a:p>
          <a:p>
            <a:r>
              <a:rPr lang="en-GB" dirty="0" smtClean="0"/>
              <a:t>Support </a:t>
            </a:r>
          </a:p>
          <a:p>
            <a:r>
              <a:rPr lang="en-GB" dirty="0" smtClean="0"/>
              <a:t>Virtual Learning Environment </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4" name="5-Point Star 3"/>
          <p:cNvSpPr/>
          <p:nvPr/>
        </p:nvSpPr>
        <p:spPr>
          <a:xfrm>
            <a:off x="5191693" y="3754614"/>
            <a:ext cx="576064" cy="457200"/>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38847" y="3754614"/>
            <a:ext cx="576064" cy="457200"/>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 xmlns:p14="http://schemas.microsoft.com/office/powerpoint/2010/main" val="75094839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Virtual </a:t>
            </a:r>
            <a:r>
              <a:rPr lang="en-GB" dirty="0"/>
              <a:t>L</a:t>
            </a:r>
            <a:r>
              <a:rPr lang="en-GB" dirty="0" smtClean="0"/>
              <a:t>earning Environment </a:t>
            </a:r>
            <a:endParaRPr lang="en-GB" dirty="0"/>
          </a:p>
        </p:txBody>
      </p:sp>
      <p:sp>
        <p:nvSpPr>
          <p:cNvPr id="3" name="Content Placeholder 2"/>
          <p:cNvSpPr>
            <a:spLocks noGrp="1"/>
          </p:cNvSpPr>
          <p:nvPr>
            <p:ph idx="1"/>
          </p:nvPr>
        </p:nvSpPr>
        <p:spPr>
          <a:xfrm>
            <a:off x="457200" y="1600200"/>
            <a:ext cx="8229600" cy="4133056"/>
          </a:xfrm>
        </p:spPr>
        <p:txBody>
          <a:bodyPr>
            <a:normAutofit fontScale="62500" lnSpcReduction="20000"/>
          </a:bodyPr>
          <a:lstStyle/>
          <a:p>
            <a:r>
              <a:rPr lang="en-GB" dirty="0" smtClean="0"/>
              <a:t>Moodle </a:t>
            </a:r>
            <a:r>
              <a:rPr lang="en-GB" dirty="0"/>
              <a:t>is the University’s </a:t>
            </a:r>
            <a:r>
              <a:rPr lang="en-GB" dirty="0" smtClean="0"/>
              <a:t>VLE and is used </a:t>
            </a:r>
            <a:r>
              <a:rPr lang="en-GB" dirty="0"/>
              <a:t>to support learning and </a:t>
            </a:r>
            <a:r>
              <a:rPr lang="en-GB" dirty="0" smtClean="0"/>
              <a:t>teaching</a:t>
            </a:r>
          </a:p>
          <a:p>
            <a:r>
              <a:rPr lang="en-GB" dirty="0" smtClean="0"/>
              <a:t>It </a:t>
            </a:r>
            <a:r>
              <a:rPr lang="en-GB" dirty="0"/>
              <a:t>can be accessed by </a:t>
            </a:r>
            <a:r>
              <a:rPr lang="en-GB" b="1" dirty="0"/>
              <a:t>enrolled </a:t>
            </a:r>
            <a:r>
              <a:rPr lang="en-GB" dirty="0"/>
              <a:t>students from anywhere in the world using the internet and a web browser.</a:t>
            </a:r>
          </a:p>
          <a:p>
            <a:pPr marL="0" indent="0">
              <a:buNone/>
            </a:pPr>
            <a:r>
              <a:rPr lang="en-GB" dirty="0" smtClean="0"/>
              <a:t>Some </a:t>
            </a:r>
            <a:r>
              <a:rPr lang="en-GB" dirty="0"/>
              <a:t>of Moodle’s features allow students to: </a:t>
            </a:r>
          </a:p>
          <a:p>
            <a:pPr lvl="0"/>
            <a:r>
              <a:rPr lang="en-GB" dirty="0"/>
              <a:t>Access course materials</a:t>
            </a:r>
          </a:p>
          <a:p>
            <a:pPr lvl="0"/>
            <a:r>
              <a:rPr lang="en-GB" dirty="0"/>
              <a:t>Facilitate communication between students and tutors </a:t>
            </a:r>
          </a:p>
          <a:p>
            <a:pPr lvl="0"/>
            <a:r>
              <a:rPr lang="en-GB" dirty="0"/>
              <a:t>Support group tasks </a:t>
            </a:r>
          </a:p>
          <a:p>
            <a:pPr lvl="0"/>
            <a:r>
              <a:rPr lang="en-GB" dirty="0"/>
              <a:t>Take online assessments with automatic marking and feedback facilities </a:t>
            </a:r>
          </a:p>
          <a:p>
            <a:pPr marL="0" indent="0">
              <a:buNone/>
            </a:pPr>
            <a:r>
              <a:rPr lang="en-GB" dirty="0" smtClean="0"/>
              <a:t>Moodle </a:t>
            </a:r>
            <a:r>
              <a:rPr lang="en-GB" dirty="0"/>
              <a:t>can be used for administration tasks such as: </a:t>
            </a:r>
          </a:p>
          <a:p>
            <a:pPr lvl="0"/>
            <a:r>
              <a:rPr lang="en-GB" dirty="0"/>
              <a:t>Displaying announcements e.g. lecture venue changed</a:t>
            </a:r>
          </a:p>
          <a:p>
            <a:pPr lvl="0"/>
            <a:r>
              <a:rPr lang="en-GB" dirty="0"/>
              <a:t>Submission of assignments electronically </a:t>
            </a:r>
          </a:p>
          <a:p>
            <a:pPr lvl="0"/>
            <a:r>
              <a:rPr lang="en-GB" dirty="0"/>
              <a:t>Administration of online surveys, such as module questionnaires </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75094839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Your Next Steps</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smtClean="0"/>
              <a:t>Begin looking to your plans for your first assignment</a:t>
            </a:r>
          </a:p>
          <a:p>
            <a:r>
              <a:rPr lang="en-GB" dirty="0" smtClean="0"/>
              <a:t>Select the condition you would like to examine. </a:t>
            </a:r>
          </a:p>
          <a:p>
            <a:r>
              <a:rPr lang="en-GB" dirty="0" smtClean="0"/>
              <a:t>We are going to look at this today. </a:t>
            </a:r>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174268083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Q&amp;A</a:t>
            </a:r>
            <a:endParaRPr lang="en-GB" dirty="0"/>
          </a:p>
        </p:txBody>
      </p:sp>
      <p:sp>
        <p:nvSpPr>
          <p:cNvPr id="3" name="Content Placeholder 2"/>
          <p:cNvSpPr>
            <a:spLocks noGrp="1"/>
          </p:cNvSpPr>
          <p:nvPr>
            <p:ph idx="1"/>
          </p:nvPr>
        </p:nvSpPr>
        <p:spPr>
          <a:xfrm>
            <a:off x="457200" y="1600200"/>
            <a:ext cx="8229600" cy="3989040"/>
          </a:xfrm>
        </p:spPr>
        <p:txBody>
          <a:bodyPr/>
          <a:lstStyle/>
          <a:p>
            <a:r>
              <a:rPr lang="en-GB" smtClean="0"/>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189784641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Mental </a:t>
            </a:r>
            <a:r>
              <a:rPr lang="nl-NL" dirty="0" err="1" smtClean="0"/>
              <a:t>health</a:t>
            </a:r>
            <a:r>
              <a:rPr lang="nl-NL" dirty="0" smtClean="0"/>
              <a:t> </a:t>
            </a:r>
            <a:endParaRPr lang="nl-NL" i="1" dirty="0"/>
          </a:p>
        </p:txBody>
      </p:sp>
      <p:sp>
        <p:nvSpPr>
          <p:cNvPr id="3" name="Tijdelijke aanduiding voor inhoud 2"/>
          <p:cNvSpPr>
            <a:spLocks noGrp="1"/>
          </p:cNvSpPr>
          <p:nvPr>
            <p:ph idx="1"/>
          </p:nvPr>
        </p:nvSpPr>
        <p:spPr/>
        <p:txBody>
          <a:bodyPr/>
          <a:lstStyle/>
          <a:p>
            <a:r>
              <a:rPr lang="en-US" dirty="0" smtClean="0"/>
              <a:t>Mental health is defined as a state of well-being in which every individual realizes his or her own potential, can cope with the normal stresses of life, can work productively and fruitfully, and is able to make a contribution to her or his community. (WHO, 2014)</a:t>
            </a:r>
            <a:endParaRPr lang="nl-NL" dirty="0"/>
          </a:p>
        </p:txBody>
      </p:sp>
      <p:pic>
        <p:nvPicPr>
          <p:cNvPr id="4"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395536" y="0"/>
            <a:ext cx="8229600" cy="1143000"/>
          </a:xfrm>
        </p:spPr>
        <p:txBody>
          <a:bodyPr/>
          <a:lstStyle/>
          <a:p>
            <a:r>
              <a:rPr lang="nl-NL" dirty="0" smtClean="0"/>
              <a:t>Mental Health </a:t>
            </a:r>
            <a:r>
              <a:rPr lang="nl-NL" dirty="0" err="1" smtClean="0"/>
              <a:t>facts</a:t>
            </a:r>
            <a:r>
              <a:rPr lang="nl-NL" sz="3000" dirty="0" smtClean="0"/>
              <a:t> (WHO, 2014)</a:t>
            </a:r>
            <a:endParaRPr lang="nl-NL" sz="3000" dirty="0"/>
          </a:p>
        </p:txBody>
      </p:sp>
      <p:sp>
        <p:nvSpPr>
          <p:cNvPr id="3" name="Tijdelijke aanduiding voor inhoud 2"/>
          <p:cNvSpPr>
            <a:spLocks noGrp="1"/>
          </p:cNvSpPr>
          <p:nvPr>
            <p:ph idx="1"/>
          </p:nvPr>
        </p:nvSpPr>
        <p:spPr>
          <a:xfrm>
            <a:off x="457200" y="1124744"/>
            <a:ext cx="8229600" cy="5472608"/>
          </a:xfrm>
        </p:spPr>
        <p:txBody>
          <a:bodyPr>
            <a:normAutofit fontScale="62500" lnSpcReduction="20000"/>
          </a:bodyPr>
          <a:lstStyle/>
          <a:p>
            <a:pPr marL="514350" indent="-514350">
              <a:buFont typeface="+mj-lt"/>
              <a:buAutoNum type="arabicPeriod"/>
            </a:pPr>
            <a:r>
              <a:rPr lang="en-US" b="1" dirty="0" smtClean="0"/>
              <a:t>Around 20% of the world's children and adolescents have mental disorders or problems</a:t>
            </a:r>
          </a:p>
          <a:p>
            <a:pPr marL="514350" indent="-514350">
              <a:buFont typeface="+mj-lt"/>
              <a:buAutoNum type="arabicPeriod"/>
            </a:pPr>
            <a:r>
              <a:rPr lang="en-US" b="1" dirty="0" smtClean="0"/>
              <a:t>Mental and substance use disorders are the leading cause of disability worldwide </a:t>
            </a:r>
          </a:p>
          <a:p>
            <a:pPr marL="514350" indent="-514350">
              <a:buFont typeface="+mj-lt"/>
              <a:buAutoNum type="arabicPeriod"/>
            </a:pPr>
            <a:r>
              <a:rPr lang="en-US" b="1" dirty="0" smtClean="0"/>
              <a:t>About 800 000 people commit suicide every year</a:t>
            </a:r>
          </a:p>
          <a:p>
            <a:pPr marL="514350" indent="-514350">
              <a:buFont typeface="+mj-lt"/>
              <a:buAutoNum type="arabicPeriod"/>
            </a:pPr>
            <a:r>
              <a:rPr lang="en-US" b="1" dirty="0" smtClean="0"/>
              <a:t>War and disasters have a large impact on mental health and psychosocial well-being</a:t>
            </a:r>
          </a:p>
          <a:p>
            <a:pPr marL="514350" indent="-514350">
              <a:buFont typeface="+mj-lt"/>
              <a:buAutoNum type="arabicPeriod"/>
            </a:pPr>
            <a:r>
              <a:rPr lang="en-US" b="1" dirty="0" smtClean="0"/>
              <a:t>Mental disorders are important risk factors for other diseases, as well as unintentional and intentional injury </a:t>
            </a:r>
          </a:p>
          <a:p>
            <a:pPr marL="514350" indent="-514350">
              <a:buFont typeface="+mj-lt"/>
              <a:buAutoNum type="arabicPeriod"/>
            </a:pPr>
            <a:r>
              <a:rPr lang="en-US" b="1" dirty="0" smtClean="0"/>
              <a:t>Stigma and discrimination against patients and families prevent people from seeking mental health care </a:t>
            </a:r>
          </a:p>
          <a:p>
            <a:pPr marL="514350" indent="-514350">
              <a:buFont typeface="+mj-lt"/>
              <a:buAutoNum type="arabicPeriod"/>
            </a:pPr>
            <a:r>
              <a:rPr lang="en-US" b="1" dirty="0" smtClean="0"/>
              <a:t>Human rights violations of people with mental and psychosocial disability are routinely reported in most countries</a:t>
            </a:r>
          </a:p>
          <a:p>
            <a:pPr marL="514350" indent="-514350">
              <a:buFont typeface="+mj-lt"/>
              <a:buAutoNum type="arabicPeriod"/>
            </a:pPr>
            <a:r>
              <a:rPr lang="en-US" b="1" dirty="0" smtClean="0"/>
              <a:t>Globally, there is huge inequity in the distribution of skilled human resources for mental health</a:t>
            </a:r>
          </a:p>
          <a:p>
            <a:pPr marL="514350" indent="-514350">
              <a:buFont typeface="+mj-lt"/>
              <a:buAutoNum type="arabicPeriod"/>
            </a:pPr>
            <a:r>
              <a:rPr lang="en-US" b="1" dirty="0" smtClean="0"/>
              <a:t>There are key barriers to increasing mental health services availability </a:t>
            </a:r>
          </a:p>
          <a:p>
            <a:pPr marL="514350" indent="-514350">
              <a:buFont typeface="+mj-lt"/>
              <a:buAutoNum type="arabicPeriod"/>
            </a:pPr>
            <a:r>
              <a:rPr lang="en-US" b="1" dirty="0" smtClean="0"/>
              <a:t>Financial resources to increase services are relatively modest</a:t>
            </a:r>
          </a:p>
          <a:p>
            <a:pPr marL="514350" indent="-514350">
              <a:buFont typeface="+mj-lt"/>
              <a:buAutoNum type="arabicPeriod"/>
            </a:pPr>
            <a:endParaRPr lang="en-US" b="1" dirty="0" smtClean="0"/>
          </a:p>
          <a:p>
            <a:pPr marL="514350" indent="-514350">
              <a:buFont typeface="+mj-lt"/>
              <a:buAutoNum type="arabicPeriod"/>
            </a:pPr>
            <a:endParaRPr lang="en-US" b="1" dirty="0" smtClean="0"/>
          </a:p>
          <a:p>
            <a:endParaRPr lang="nl-NL" dirty="0"/>
          </a:p>
        </p:txBody>
      </p:sp>
      <p:pic>
        <p:nvPicPr>
          <p:cNvPr id="5" name="Picture 2"/>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r="50000"/>
          <a:stretch/>
        </p:blipFill>
        <p:spPr bwMode="auto">
          <a:xfrm>
            <a:off x="6277769" y="5805264"/>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Mental </a:t>
            </a:r>
            <a:r>
              <a:rPr lang="nl-NL" dirty="0" err="1" smtClean="0"/>
              <a:t>illness</a:t>
            </a:r>
            <a:endParaRPr lang="nl-NL" dirty="0"/>
          </a:p>
        </p:txBody>
      </p:sp>
      <p:sp>
        <p:nvSpPr>
          <p:cNvPr id="3" name="Tijdelijke aanduiding voor inhoud 2"/>
          <p:cNvSpPr>
            <a:spLocks noGrp="1"/>
          </p:cNvSpPr>
          <p:nvPr>
            <p:ph idx="1"/>
          </p:nvPr>
        </p:nvSpPr>
        <p:spPr/>
        <p:txBody>
          <a:bodyPr/>
          <a:lstStyle/>
          <a:p>
            <a:r>
              <a:rPr lang="nl-NL" dirty="0" err="1" smtClean="0"/>
              <a:t>Idiot</a:t>
            </a:r>
            <a:endParaRPr lang="nl-NL" dirty="0" smtClean="0"/>
          </a:p>
          <a:p>
            <a:r>
              <a:rPr lang="nl-NL" dirty="0" err="1" smtClean="0"/>
              <a:t>Lunatic</a:t>
            </a:r>
            <a:endParaRPr lang="nl-NL" dirty="0" smtClean="0"/>
          </a:p>
          <a:p>
            <a:r>
              <a:rPr lang="nl-NL" dirty="0" err="1" smtClean="0"/>
              <a:t>Frenzy</a:t>
            </a:r>
            <a:endParaRPr lang="nl-NL" dirty="0" smtClean="0"/>
          </a:p>
          <a:p>
            <a:r>
              <a:rPr lang="nl-NL" dirty="0" smtClean="0"/>
              <a:t>Crazy</a:t>
            </a:r>
          </a:p>
          <a:p>
            <a:r>
              <a:rPr lang="nl-NL" dirty="0" smtClean="0"/>
              <a:t>…….</a:t>
            </a:r>
            <a:endParaRPr lang="nl-NL" dirty="0"/>
          </a:p>
        </p:txBody>
      </p:sp>
      <p:pic>
        <p:nvPicPr>
          <p:cNvPr id="4"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descr="Afbeeldingsresultaat voor cartoon crazy lunatic"/>
          <p:cNvPicPr>
            <a:picLocks noChangeAspect="1" noChangeArrowheads="1"/>
          </p:cNvPicPr>
          <p:nvPr/>
        </p:nvPicPr>
        <p:blipFill>
          <a:blip r:embed="rId2" cstate="print"/>
          <a:srcRect/>
          <a:stretch>
            <a:fillRect/>
          </a:stretch>
        </p:blipFill>
        <p:spPr bwMode="auto">
          <a:xfrm>
            <a:off x="2555776" y="2132856"/>
            <a:ext cx="4536504" cy="2736304"/>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smtClean="0"/>
              <a:t>History</a:t>
            </a:r>
            <a:r>
              <a:rPr lang="nl-NL" dirty="0" smtClean="0"/>
              <a:t> mental </a:t>
            </a:r>
            <a:r>
              <a:rPr lang="nl-NL" dirty="0" err="1" smtClean="0"/>
              <a:t>health</a:t>
            </a:r>
            <a:endParaRPr lang="nl-NL" dirty="0"/>
          </a:p>
        </p:txBody>
      </p:sp>
      <p:sp>
        <p:nvSpPr>
          <p:cNvPr id="6" name="Tijdelijke aanduiding voor inhoud 2"/>
          <p:cNvSpPr>
            <a:spLocks noGrp="1"/>
          </p:cNvSpPr>
          <p:nvPr>
            <p:ph idx="1"/>
          </p:nvPr>
        </p:nvSpPr>
        <p:spPr>
          <a:xfrm>
            <a:off x="457200" y="1600200"/>
            <a:ext cx="8229600" cy="4525963"/>
          </a:xfrm>
        </p:spPr>
        <p:txBody>
          <a:bodyPr>
            <a:normAutofit fontScale="55000" lnSpcReduction="20000"/>
          </a:bodyPr>
          <a:lstStyle/>
          <a:p>
            <a:pPr>
              <a:buFont typeface="Calibri"/>
              <a:buChar char="-"/>
            </a:pPr>
            <a:r>
              <a:rPr lang="en-US" baseline="0" dirty="0" smtClean="0">
                <a:latin typeface="Times New Roman"/>
              </a:rPr>
              <a:t>Ancient Greece and Rome (Socrates, Aristotle) 480 – 60BC</a:t>
            </a:r>
          </a:p>
          <a:p>
            <a:pPr lvl="1">
              <a:buFont typeface="Courier New"/>
              <a:buChar char="o"/>
            </a:pPr>
            <a:r>
              <a:rPr lang="en-US" baseline="0" dirty="0" smtClean="0">
                <a:latin typeface="Times New Roman"/>
              </a:rPr>
              <a:t>Inferior, deformed, incapable, be put away</a:t>
            </a:r>
          </a:p>
          <a:p>
            <a:pPr>
              <a:buFont typeface="Calibri"/>
              <a:buChar char="-"/>
            </a:pPr>
            <a:r>
              <a:rPr lang="en-US" baseline="0" dirty="0" smtClean="0">
                <a:latin typeface="Times New Roman"/>
              </a:rPr>
              <a:t>AD 129 – 216</a:t>
            </a:r>
          </a:p>
          <a:p>
            <a:pPr lvl="1">
              <a:buFont typeface="Courier New"/>
              <a:buChar char="o"/>
            </a:pPr>
            <a:r>
              <a:rPr lang="en-US" baseline="0" dirty="0" smtClean="0">
                <a:latin typeface="Times New Roman"/>
              </a:rPr>
              <a:t>The </a:t>
            </a:r>
            <a:r>
              <a:rPr lang="en-US" baseline="0" dirty="0" err="1" smtClean="0">
                <a:latin typeface="Times New Roman"/>
              </a:rPr>
              <a:t>humours</a:t>
            </a:r>
            <a:r>
              <a:rPr lang="en-US" baseline="0" dirty="0" smtClean="0">
                <a:latin typeface="Times New Roman"/>
              </a:rPr>
              <a:t> of body fluids determined a person's physical and mental qualities. Choler made you angry. Black bile/ choler </a:t>
            </a:r>
            <a:r>
              <a:rPr lang="en-US" baseline="0" dirty="0" err="1" smtClean="0">
                <a:latin typeface="Times New Roman"/>
              </a:rPr>
              <a:t>adust</a:t>
            </a:r>
            <a:r>
              <a:rPr lang="en-US" baseline="0" dirty="0" smtClean="0">
                <a:latin typeface="Times New Roman"/>
              </a:rPr>
              <a:t> made one sad (melancholy). Phlegm made you lazy or apathetic. Blood made you brave, hopeful and amorous.</a:t>
            </a:r>
          </a:p>
          <a:p>
            <a:pPr>
              <a:buFont typeface="Calibri"/>
              <a:buChar char="-"/>
            </a:pPr>
            <a:r>
              <a:rPr lang="en-US" baseline="0" dirty="0" smtClean="0">
                <a:latin typeface="Times New Roman"/>
              </a:rPr>
              <a:t>First known build hospital  - Damascus 11th century</a:t>
            </a:r>
          </a:p>
          <a:p>
            <a:pPr>
              <a:buFont typeface="Calibri"/>
              <a:buChar char="-"/>
            </a:pPr>
            <a:r>
              <a:rPr lang="en-US" baseline="0" dirty="0" smtClean="0">
                <a:latin typeface="Times New Roman"/>
              </a:rPr>
              <a:t>1100 Exclusive date for an asylum exclusive for sufferers of mental disorders in Mets (France)</a:t>
            </a:r>
          </a:p>
          <a:p>
            <a:pPr>
              <a:buFont typeface="Calibri"/>
              <a:buChar char="-"/>
            </a:pPr>
            <a:r>
              <a:rPr lang="en-US" baseline="0" dirty="0" smtClean="0">
                <a:latin typeface="Times New Roman"/>
              </a:rPr>
              <a:t>1188 King Henry II buys land to </a:t>
            </a:r>
            <a:r>
              <a:rPr lang="en-US" baseline="0" dirty="0" err="1" smtClean="0">
                <a:latin typeface="Times New Roman"/>
              </a:rPr>
              <a:t>Newgate</a:t>
            </a:r>
            <a:r>
              <a:rPr lang="en-US" baseline="0" dirty="0" smtClean="0">
                <a:latin typeface="Times New Roman"/>
              </a:rPr>
              <a:t> for a prison</a:t>
            </a:r>
          </a:p>
          <a:p>
            <a:pPr>
              <a:buFont typeface="Calibri"/>
              <a:buChar char="-"/>
            </a:pPr>
            <a:r>
              <a:rPr lang="en-US" baseline="0" dirty="0" smtClean="0">
                <a:latin typeface="Times New Roman"/>
              </a:rPr>
              <a:t>1247 Bethlehem Hospital is founded by order of St. Mary</a:t>
            </a:r>
          </a:p>
          <a:p>
            <a:pPr>
              <a:buFont typeface="Calibri"/>
              <a:buChar char="-"/>
            </a:pPr>
            <a:r>
              <a:rPr lang="en-US" baseline="0" dirty="0" smtClean="0">
                <a:latin typeface="Times New Roman"/>
              </a:rPr>
              <a:t>1300 - 1400 Rise of vicinities with a focus on mentally ill (mad)</a:t>
            </a:r>
          </a:p>
          <a:p>
            <a:pPr lvl="1">
              <a:buFont typeface="Courier New"/>
              <a:buChar char="o"/>
            </a:pPr>
            <a:r>
              <a:rPr lang="en-US" baseline="0" dirty="0" smtClean="0">
                <a:latin typeface="Times New Roman"/>
              </a:rPr>
              <a:t>Bethlehem Hospitals (London)</a:t>
            </a:r>
          </a:p>
          <a:p>
            <a:pPr>
              <a:buFont typeface="Courier New"/>
              <a:buChar char="o"/>
            </a:pPr>
            <a:r>
              <a:rPr lang="en-US" baseline="0" dirty="0" smtClean="0">
                <a:latin typeface="Times New Roman"/>
              </a:rPr>
              <a:t>Parish of Barking</a:t>
            </a:r>
          </a:p>
          <a:p>
            <a:pPr>
              <a:buFont typeface="Courier New"/>
              <a:buChar char="o"/>
            </a:pPr>
            <a:r>
              <a:rPr lang="en-US" baseline="0" dirty="0" smtClean="0">
                <a:latin typeface="Times New Roman"/>
              </a:rPr>
              <a:t>Madhouse </a:t>
            </a:r>
            <a:r>
              <a:rPr lang="en-US" baseline="0" dirty="0" err="1" smtClean="0">
                <a:latin typeface="Times New Roman"/>
              </a:rPr>
              <a:t>Charing</a:t>
            </a:r>
            <a:r>
              <a:rPr lang="en-US" baseline="0" dirty="0" smtClean="0">
                <a:latin typeface="Times New Roman"/>
              </a:rPr>
              <a:t> </a:t>
            </a:r>
            <a:r>
              <a:rPr lang="en-US" baseline="0" dirty="0" smtClean="0">
                <a:latin typeface="Times New Roman"/>
              </a:rPr>
              <a:t>Cross</a:t>
            </a:r>
          </a:p>
          <a:p>
            <a:pPr>
              <a:buNone/>
            </a:pPr>
            <a:endParaRPr lang="en-US" i="1" dirty="0" smtClean="0">
              <a:latin typeface="Times New Roman"/>
            </a:endParaRPr>
          </a:p>
          <a:p>
            <a:pPr>
              <a:buNone/>
            </a:pPr>
            <a:r>
              <a:rPr lang="en-US" i="1" dirty="0" smtClean="0">
                <a:latin typeface="Times New Roman"/>
              </a:rPr>
              <a:t>(Robert </a:t>
            </a:r>
            <a:r>
              <a:rPr lang="en-US" i="1" dirty="0" smtClean="0">
                <a:latin typeface="Times New Roman"/>
              </a:rPr>
              <a:t>Andrew, 1981 </a:t>
            </a:r>
            <a:r>
              <a:rPr lang="en-US" i="1" dirty="0" smtClean="0">
                <a:latin typeface="Times New Roman"/>
              </a:rPr>
              <a:t>Timeline Mental </a:t>
            </a:r>
            <a:r>
              <a:rPr lang="en-US" i="1" dirty="0" smtClean="0">
                <a:latin typeface="Times New Roman"/>
              </a:rPr>
              <a:t>Health History) </a:t>
            </a:r>
          </a:p>
          <a:p>
            <a:pPr>
              <a:buFont typeface="Courier New"/>
              <a:buChar char="o"/>
            </a:pPr>
            <a:endParaRPr lang="en-US" baseline="0" dirty="0" smtClean="0">
              <a:latin typeface="Times New Roman"/>
            </a:endParaRPr>
          </a:p>
        </p:txBody>
      </p:sp>
      <p:pic>
        <p:nvPicPr>
          <p:cNvPr id="9"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4788024" y="5301208"/>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inhoud 2"/>
          <p:cNvSpPr>
            <a:spLocks noGrp="1"/>
          </p:cNvSpPr>
          <p:nvPr>
            <p:ph idx="1"/>
          </p:nvPr>
        </p:nvSpPr>
        <p:spPr/>
        <p:txBody>
          <a:bodyPr>
            <a:normAutofit fontScale="55000" lnSpcReduction="20000"/>
          </a:bodyPr>
          <a:lstStyle/>
          <a:p>
            <a:pPr>
              <a:buFont typeface="Calibri"/>
              <a:buChar char="-"/>
            </a:pPr>
            <a:r>
              <a:rPr lang="en-US" baseline="0" dirty="0" smtClean="0">
                <a:latin typeface="Times New Roman"/>
              </a:rPr>
              <a:t>1500 Psychiatric revolution </a:t>
            </a:r>
          </a:p>
          <a:p>
            <a:pPr lvl="1">
              <a:buFont typeface="Courier New"/>
              <a:buChar char="o"/>
            </a:pPr>
            <a:r>
              <a:rPr lang="en-US" baseline="0" dirty="0" smtClean="0">
                <a:latin typeface="Times New Roman"/>
              </a:rPr>
              <a:t>Turn away from demonic possession to natural (scientific) alternatives </a:t>
            </a:r>
          </a:p>
          <a:p>
            <a:pPr>
              <a:buFont typeface="Calibri"/>
              <a:buChar char="-"/>
            </a:pPr>
            <a:r>
              <a:rPr lang="en-US" baseline="0" dirty="0" smtClean="0">
                <a:latin typeface="Times New Roman"/>
              </a:rPr>
              <a:t>1586 First English publication on Mental illness (Timothy Bright)</a:t>
            </a:r>
          </a:p>
          <a:p>
            <a:pPr>
              <a:buFont typeface="Calibri"/>
              <a:buChar char="-"/>
            </a:pPr>
            <a:r>
              <a:rPr lang="en-US" baseline="0" dirty="0" smtClean="0">
                <a:latin typeface="Times New Roman"/>
              </a:rPr>
              <a:t>1650 Act against </a:t>
            </a:r>
            <a:r>
              <a:rPr lang="en-US" baseline="0" dirty="0" err="1" smtClean="0">
                <a:latin typeface="Times New Roman"/>
              </a:rPr>
              <a:t>atheistical</a:t>
            </a:r>
            <a:r>
              <a:rPr lang="en-US" baseline="0" dirty="0" smtClean="0">
                <a:latin typeface="Times New Roman"/>
              </a:rPr>
              <a:t>, </a:t>
            </a:r>
            <a:r>
              <a:rPr lang="en-US" baseline="0" dirty="0" err="1" smtClean="0">
                <a:latin typeface="Times New Roman"/>
              </a:rPr>
              <a:t>basphemous</a:t>
            </a:r>
            <a:r>
              <a:rPr lang="en-US" baseline="0" dirty="0" smtClean="0">
                <a:latin typeface="Times New Roman"/>
              </a:rPr>
              <a:t>,</a:t>
            </a:r>
            <a:r>
              <a:rPr lang="en-US" dirty="0" smtClean="0">
                <a:latin typeface="Times New Roman"/>
              </a:rPr>
              <a:t> opinions derogatory to the honor of God and </a:t>
            </a:r>
            <a:r>
              <a:rPr lang="en-US" dirty="0" err="1" smtClean="0">
                <a:latin typeface="Times New Roman"/>
              </a:rPr>
              <a:t>desctructive</a:t>
            </a:r>
            <a:r>
              <a:rPr lang="en-US" dirty="0" smtClean="0">
                <a:latin typeface="Times New Roman"/>
              </a:rPr>
              <a:t> to society</a:t>
            </a:r>
            <a:endParaRPr lang="en-US" u="sng" baseline="0" dirty="0" smtClean="0">
              <a:latin typeface="Times New Roman"/>
              <a:hlinkClick r:id="rId2"/>
            </a:endParaRPr>
          </a:p>
          <a:p>
            <a:pPr>
              <a:buFont typeface="Calibri"/>
              <a:buChar char="-"/>
            </a:pPr>
            <a:r>
              <a:rPr lang="en-US" baseline="0" dirty="0" smtClean="0">
                <a:latin typeface="Times New Roman"/>
              </a:rPr>
              <a:t>1670 Repeated records of private madhouses</a:t>
            </a:r>
          </a:p>
          <a:p>
            <a:pPr lvl="1">
              <a:buFont typeface="Courier New"/>
              <a:buChar char="o"/>
            </a:pPr>
            <a:r>
              <a:rPr lang="en-US" baseline="0" dirty="0" smtClean="0">
                <a:latin typeface="Times New Roman"/>
              </a:rPr>
              <a:t>Were subject to common law England</a:t>
            </a:r>
          </a:p>
          <a:p>
            <a:pPr>
              <a:buFont typeface="Courier New"/>
              <a:buChar char="o"/>
            </a:pPr>
            <a:r>
              <a:rPr lang="en-US" baseline="0" dirty="0" smtClean="0">
                <a:latin typeface="Times New Roman"/>
              </a:rPr>
              <a:t>Wrongful imprisonment to be addressed only in court</a:t>
            </a:r>
          </a:p>
          <a:p>
            <a:pPr>
              <a:buFont typeface="Calibri"/>
              <a:buChar char="-"/>
            </a:pPr>
            <a:r>
              <a:rPr lang="en-US" baseline="0" dirty="0" smtClean="0">
                <a:latin typeface="Times New Roman"/>
              </a:rPr>
              <a:t>1696 – 1700 Repeated records of  English (private) Asylums</a:t>
            </a:r>
          </a:p>
          <a:p>
            <a:pPr lvl="1">
              <a:buFont typeface="Courier New"/>
              <a:buChar char="o"/>
            </a:pPr>
            <a:r>
              <a:rPr lang="en-US" baseline="0" dirty="0" smtClean="0">
                <a:latin typeface="Times New Roman"/>
              </a:rPr>
              <a:t>Required a license</a:t>
            </a:r>
          </a:p>
          <a:p>
            <a:pPr>
              <a:buFont typeface="Calibri"/>
              <a:buChar char="-"/>
            </a:pPr>
            <a:r>
              <a:rPr lang="en-US" baseline="0" dirty="0" smtClean="0">
                <a:latin typeface="Times New Roman"/>
              </a:rPr>
              <a:t>18th Century  Psychiatry</a:t>
            </a:r>
          </a:p>
          <a:p>
            <a:pPr lvl="1">
              <a:buFont typeface="Courier New"/>
              <a:buChar char="o"/>
            </a:pPr>
            <a:r>
              <a:rPr lang="en-US" baseline="0" dirty="0" smtClean="0">
                <a:latin typeface="Times New Roman"/>
              </a:rPr>
              <a:t>psychiatry "reached the status of an independent science. Due to developments of enlightenment and not in medicine. Belief in possession by </a:t>
            </a:r>
            <a:r>
              <a:rPr lang="en-US" baseline="0" dirty="0" err="1" smtClean="0">
                <a:latin typeface="Times New Roman"/>
              </a:rPr>
              <a:t>evic</a:t>
            </a:r>
            <a:r>
              <a:rPr lang="en-US" baseline="0" dirty="0" smtClean="0">
                <a:latin typeface="Times New Roman"/>
              </a:rPr>
              <a:t> spirits superstition instead mental disorders of the brain (</a:t>
            </a:r>
            <a:r>
              <a:rPr lang="en-US" baseline="0" dirty="0" err="1" smtClean="0">
                <a:latin typeface="Times New Roman"/>
              </a:rPr>
              <a:t>Ackernecth</a:t>
            </a:r>
            <a:r>
              <a:rPr lang="en-US" baseline="0" dirty="0" smtClean="0">
                <a:latin typeface="Times New Roman"/>
              </a:rPr>
              <a:t>, 1968</a:t>
            </a:r>
            <a:r>
              <a:rPr lang="en-US" baseline="0" dirty="0" smtClean="0">
                <a:latin typeface="Times New Roman"/>
              </a:rPr>
              <a:t>)</a:t>
            </a:r>
          </a:p>
          <a:p>
            <a:pPr>
              <a:buNone/>
            </a:pPr>
            <a:endParaRPr lang="en-US" i="1" dirty="0" smtClean="0">
              <a:latin typeface="Times New Roman"/>
            </a:endParaRPr>
          </a:p>
          <a:p>
            <a:pPr>
              <a:buNone/>
            </a:pPr>
            <a:r>
              <a:rPr lang="en-US" i="1" dirty="0" smtClean="0">
                <a:latin typeface="Times New Roman"/>
              </a:rPr>
              <a:t>(</a:t>
            </a:r>
            <a:r>
              <a:rPr lang="en-US" i="1" dirty="0" smtClean="0">
                <a:latin typeface="Times New Roman"/>
              </a:rPr>
              <a:t>Robert </a:t>
            </a:r>
            <a:r>
              <a:rPr lang="en-US" i="1" dirty="0" smtClean="0">
                <a:latin typeface="Times New Roman"/>
              </a:rPr>
              <a:t>Andrew, 1981 Timeline Mental Health History) </a:t>
            </a:r>
          </a:p>
          <a:p>
            <a:pPr>
              <a:buNone/>
            </a:pPr>
            <a:r>
              <a:rPr lang="en-US" i="1" dirty="0" smtClean="0">
                <a:latin typeface="Times New Roman"/>
              </a:rPr>
              <a:t> </a:t>
            </a:r>
            <a:endParaRPr lang="en-US" i="1" dirty="0" smtClean="0">
              <a:latin typeface="Times New Roman"/>
            </a:endParaRPr>
          </a:p>
          <a:p>
            <a:pPr lvl="1">
              <a:buFont typeface="Courier New"/>
              <a:buChar char="o"/>
            </a:pPr>
            <a:endParaRPr lang="en-US" baseline="0" dirty="0" smtClean="0">
              <a:latin typeface="Times New Roman"/>
            </a:endParaRPr>
          </a:p>
          <a:p>
            <a:endParaRPr lang="nl-NL" dirty="0"/>
          </a:p>
        </p:txBody>
      </p:sp>
      <p:sp>
        <p:nvSpPr>
          <p:cNvPr id="4" name="Titel 1"/>
          <p:cNvSpPr>
            <a:spLocks noGrp="1"/>
          </p:cNvSpPr>
          <p:nvPr>
            <p:ph type="title"/>
          </p:nvPr>
        </p:nvSpPr>
        <p:spPr>
          <a:xfrm>
            <a:off x="457200" y="274638"/>
            <a:ext cx="8229600" cy="1143000"/>
          </a:xfrm>
        </p:spPr>
        <p:txBody>
          <a:bodyPr/>
          <a:lstStyle/>
          <a:p>
            <a:r>
              <a:rPr lang="nl-NL" dirty="0" err="1" smtClean="0"/>
              <a:t>History</a:t>
            </a:r>
            <a:r>
              <a:rPr lang="nl-NL" dirty="0" smtClean="0"/>
              <a:t> mental </a:t>
            </a:r>
            <a:r>
              <a:rPr lang="nl-NL" dirty="0" err="1" smtClean="0"/>
              <a:t>health</a:t>
            </a:r>
            <a:endParaRPr lang="nl-NL" dirty="0"/>
          </a:p>
        </p:txBody>
      </p:sp>
      <p:pic>
        <p:nvPicPr>
          <p:cNvPr id="5" name="Picture 2"/>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r="50000"/>
          <a:stretch/>
        </p:blipFill>
        <p:spPr bwMode="auto">
          <a:xfrm>
            <a:off x="5796136" y="5551487"/>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smtClean="0"/>
              <a:t>History</a:t>
            </a:r>
            <a:r>
              <a:rPr lang="nl-NL" dirty="0" smtClean="0"/>
              <a:t> mental </a:t>
            </a:r>
            <a:r>
              <a:rPr lang="nl-NL" dirty="0" err="1" smtClean="0"/>
              <a:t>health</a:t>
            </a:r>
            <a:endParaRPr lang="nl-NL" dirty="0"/>
          </a:p>
        </p:txBody>
      </p:sp>
      <p:sp>
        <p:nvSpPr>
          <p:cNvPr id="3" name="Tijdelijke aanduiding voor inhoud 2"/>
          <p:cNvSpPr>
            <a:spLocks noGrp="1"/>
          </p:cNvSpPr>
          <p:nvPr>
            <p:ph idx="1"/>
          </p:nvPr>
        </p:nvSpPr>
        <p:spPr/>
        <p:txBody>
          <a:bodyPr>
            <a:normAutofit fontScale="55000" lnSpcReduction="20000"/>
          </a:bodyPr>
          <a:lstStyle/>
          <a:p>
            <a:pPr>
              <a:buFont typeface="Calibri"/>
              <a:buChar char="-"/>
            </a:pPr>
            <a:r>
              <a:rPr lang="en-US" baseline="0" dirty="0" smtClean="0">
                <a:latin typeface="Times New Roman"/>
              </a:rPr>
              <a:t>1774 Vagrancy Act </a:t>
            </a:r>
          </a:p>
          <a:p>
            <a:pPr lvl="1">
              <a:buFont typeface="Courier New"/>
              <a:buChar char="o"/>
            </a:pPr>
            <a:r>
              <a:rPr lang="en-US" baseline="0" dirty="0" smtClean="0">
                <a:latin typeface="Times New Roman"/>
              </a:rPr>
              <a:t>Detention of lunatics</a:t>
            </a:r>
          </a:p>
          <a:p>
            <a:pPr>
              <a:buFont typeface="Calibri"/>
              <a:buChar char="-"/>
            </a:pPr>
            <a:r>
              <a:rPr lang="en-US" baseline="0" dirty="0" smtClean="0">
                <a:latin typeface="Times New Roman"/>
              </a:rPr>
              <a:t>1800 Criminal Lunatics Act </a:t>
            </a:r>
          </a:p>
          <a:p>
            <a:pPr lvl="1">
              <a:buFont typeface="Courier New"/>
              <a:buChar char="o"/>
            </a:pPr>
            <a:r>
              <a:rPr lang="en-US" baseline="0" dirty="0" smtClean="0">
                <a:latin typeface="Times New Roman"/>
              </a:rPr>
              <a:t>For safe custody of criminal lunatics. Resulted in long term detention.</a:t>
            </a:r>
          </a:p>
          <a:p>
            <a:pPr>
              <a:buFont typeface="Calibri"/>
              <a:buChar char="-"/>
            </a:pPr>
            <a:r>
              <a:rPr lang="en-US" baseline="0" dirty="0" smtClean="0">
                <a:latin typeface="Times New Roman"/>
              </a:rPr>
              <a:t>1808 Country Asylums Act</a:t>
            </a:r>
          </a:p>
          <a:p>
            <a:pPr lvl="1">
              <a:buFont typeface="Courier New"/>
              <a:buChar char="o"/>
            </a:pPr>
            <a:r>
              <a:rPr lang="en-US" baseline="0" dirty="0" smtClean="0">
                <a:latin typeface="Times New Roman"/>
              </a:rPr>
              <a:t>Secured to build asylums</a:t>
            </a:r>
          </a:p>
          <a:p>
            <a:pPr>
              <a:buFont typeface="Courier New"/>
              <a:buChar char="o"/>
            </a:pPr>
            <a:r>
              <a:rPr lang="en-US" baseline="0" dirty="0" smtClean="0">
                <a:latin typeface="Times New Roman"/>
              </a:rPr>
              <a:t>Remove mentally ill from workhouses to buildings to be easier managed</a:t>
            </a:r>
          </a:p>
          <a:p>
            <a:pPr>
              <a:buFont typeface="Calibri"/>
              <a:buChar char="-"/>
            </a:pPr>
            <a:r>
              <a:rPr lang="en-US" baseline="0" dirty="0" smtClean="0">
                <a:latin typeface="Times New Roman"/>
              </a:rPr>
              <a:t>1845 New mental health laws England</a:t>
            </a:r>
          </a:p>
          <a:p>
            <a:pPr lvl="1">
              <a:buFont typeface="Courier New"/>
              <a:buChar char="o"/>
            </a:pPr>
            <a:r>
              <a:rPr lang="en-US" baseline="0" dirty="0" smtClean="0">
                <a:latin typeface="Times New Roman"/>
              </a:rPr>
              <a:t>Shift to cure mentally ill (stable, safe, closed environment/ asylums)</a:t>
            </a:r>
          </a:p>
          <a:p>
            <a:pPr>
              <a:buFont typeface="Calibri"/>
              <a:buChar char="-"/>
            </a:pPr>
            <a:r>
              <a:rPr lang="en-US" baseline="0" dirty="0" smtClean="0">
                <a:latin typeface="Times New Roman"/>
              </a:rPr>
              <a:t>End of 19</a:t>
            </a:r>
            <a:r>
              <a:rPr lang="en-US" baseline="30000" dirty="0" smtClean="0">
                <a:latin typeface="Times New Roman"/>
              </a:rPr>
              <a:t>th</a:t>
            </a:r>
            <a:r>
              <a:rPr lang="en-US" baseline="0" dirty="0" smtClean="0">
                <a:latin typeface="Times New Roman"/>
              </a:rPr>
              <a:t> Failure of asylums therapy</a:t>
            </a:r>
          </a:p>
          <a:p>
            <a:pPr lvl="1">
              <a:buFont typeface="Courier New"/>
              <a:buChar char="o"/>
            </a:pPr>
            <a:r>
              <a:rPr lang="en-US" baseline="0" dirty="0" smtClean="0">
                <a:latin typeface="Times New Roman"/>
              </a:rPr>
              <a:t>Bigger asylums to protect society and prevent them from exploitation</a:t>
            </a:r>
          </a:p>
          <a:p>
            <a:pPr>
              <a:buFont typeface="Courier New"/>
              <a:buChar char="o"/>
            </a:pPr>
            <a:r>
              <a:rPr lang="en-US" baseline="0" dirty="0" smtClean="0">
                <a:latin typeface="Times New Roman"/>
              </a:rPr>
              <a:t>Nonetheless, professionalization of medical/ health workers</a:t>
            </a:r>
          </a:p>
          <a:p>
            <a:pPr>
              <a:buFont typeface="Calibri"/>
              <a:buChar char="-"/>
            </a:pPr>
            <a:r>
              <a:rPr lang="en-US" baseline="0" dirty="0" smtClean="0">
                <a:latin typeface="Times New Roman"/>
              </a:rPr>
              <a:t>1890 Lunacy Act</a:t>
            </a:r>
          </a:p>
          <a:p>
            <a:pPr>
              <a:buFont typeface="Calibri"/>
              <a:buChar char="-"/>
            </a:pPr>
            <a:r>
              <a:rPr lang="en-US" baseline="0" dirty="0" smtClean="0">
                <a:latin typeface="Times New Roman"/>
              </a:rPr>
              <a:t>Secured detention regulations for mentally ill. Became 1959 Mental Health Act.</a:t>
            </a:r>
          </a:p>
          <a:p>
            <a:pPr>
              <a:buFont typeface="Calibri"/>
              <a:buChar char="-"/>
            </a:pPr>
            <a:r>
              <a:rPr lang="en-US" baseline="0" dirty="0" smtClean="0">
                <a:latin typeface="Times New Roman"/>
              </a:rPr>
              <a:t>After WW1 turn away from inpatient treatment towards outpatient treatment, near to patients </a:t>
            </a:r>
            <a:r>
              <a:rPr lang="en-US" baseline="0" dirty="0" smtClean="0">
                <a:latin typeface="Times New Roman"/>
              </a:rPr>
              <a:t>homes</a:t>
            </a:r>
          </a:p>
          <a:p>
            <a:pPr>
              <a:buNone/>
            </a:pPr>
            <a:r>
              <a:rPr lang="en-US" i="1" dirty="0" smtClean="0">
                <a:latin typeface="Times New Roman"/>
              </a:rPr>
              <a:t>(</a:t>
            </a:r>
            <a:r>
              <a:rPr lang="en-US" i="1" dirty="0" smtClean="0">
                <a:latin typeface="Times New Roman"/>
              </a:rPr>
              <a:t>Robert </a:t>
            </a:r>
            <a:r>
              <a:rPr lang="en-US" i="1" dirty="0" smtClean="0">
                <a:latin typeface="Times New Roman"/>
              </a:rPr>
              <a:t>Andrew, 1981 Timeline Mental Health History) </a:t>
            </a:r>
          </a:p>
          <a:p>
            <a:pPr>
              <a:buNone/>
            </a:pPr>
            <a:endParaRPr lang="en-US" i="1" dirty="0" smtClean="0">
              <a:latin typeface="Times New Roman"/>
            </a:endParaRPr>
          </a:p>
          <a:p>
            <a:endParaRPr lang="nl-NL" dirty="0"/>
          </a:p>
        </p:txBody>
      </p:sp>
      <p:pic>
        <p:nvPicPr>
          <p:cNvPr id="5"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5292080" y="5373216"/>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nl-NL" dirty="0" err="1" smtClean="0"/>
              <a:t>Theories</a:t>
            </a:r>
            <a:r>
              <a:rPr lang="nl-NL" dirty="0" smtClean="0"/>
              <a:t> &amp; </a:t>
            </a:r>
            <a:r>
              <a:rPr lang="nl-NL" dirty="0" err="1" smtClean="0"/>
              <a:t>Definitions</a:t>
            </a:r>
            <a:r>
              <a:rPr lang="nl-NL" dirty="0" smtClean="0"/>
              <a:t/>
            </a:r>
            <a:br>
              <a:rPr lang="nl-NL" dirty="0" smtClean="0"/>
            </a:br>
            <a:endParaRPr lang="nl-NL" dirty="0"/>
          </a:p>
        </p:txBody>
      </p:sp>
      <p:sp>
        <p:nvSpPr>
          <p:cNvPr id="3" name="Tijdelijke aanduiding voor inhoud 2"/>
          <p:cNvSpPr>
            <a:spLocks noGrp="1"/>
          </p:cNvSpPr>
          <p:nvPr>
            <p:ph idx="1"/>
          </p:nvPr>
        </p:nvSpPr>
        <p:spPr/>
        <p:txBody>
          <a:bodyPr>
            <a:normAutofit lnSpcReduction="10000"/>
          </a:bodyPr>
          <a:lstStyle/>
          <a:p>
            <a:r>
              <a:rPr lang="nl-NL" dirty="0" err="1" smtClean="0"/>
              <a:t>Bio-medical</a:t>
            </a:r>
            <a:r>
              <a:rPr lang="nl-NL" dirty="0" smtClean="0"/>
              <a:t> model of </a:t>
            </a:r>
            <a:r>
              <a:rPr lang="nl-NL" dirty="0" err="1" smtClean="0"/>
              <a:t>health</a:t>
            </a:r>
            <a:endParaRPr lang="nl-NL" dirty="0" smtClean="0"/>
          </a:p>
          <a:p>
            <a:pPr lvl="1">
              <a:buNone/>
            </a:pPr>
            <a:r>
              <a:rPr lang="nl-NL" dirty="0" err="1" smtClean="0"/>
              <a:t>Focuses</a:t>
            </a:r>
            <a:r>
              <a:rPr lang="nl-NL" dirty="0" smtClean="0"/>
              <a:t> </a:t>
            </a:r>
            <a:r>
              <a:rPr lang="nl-NL" dirty="0" err="1" smtClean="0"/>
              <a:t>on</a:t>
            </a:r>
            <a:r>
              <a:rPr lang="nl-NL" dirty="0" smtClean="0"/>
              <a:t> the </a:t>
            </a:r>
            <a:r>
              <a:rPr lang="nl-NL" dirty="0" err="1" smtClean="0"/>
              <a:t>physical</a:t>
            </a:r>
            <a:r>
              <a:rPr lang="nl-NL" dirty="0" smtClean="0"/>
              <a:t> </a:t>
            </a:r>
            <a:r>
              <a:rPr lang="nl-NL" dirty="0" err="1" smtClean="0"/>
              <a:t>or</a:t>
            </a:r>
            <a:r>
              <a:rPr lang="nl-NL" dirty="0" smtClean="0"/>
              <a:t> </a:t>
            </a:r>
            <a:r>
              <a:rPr lang="nl-NL" dirty="0" err="1" smtClean="0"/>
              <a:t>biological</a:t>
            </a:r>
            <a:r>
              <a:rPr lang="nl-NL" dirty="0" smtClean="0"/>
              <a:t> </a:t>
            </a:r>
            <a:r>
              <a:rPr lang="nl-NL" dirty="0" err="1" smtClean="0"/>
              <a:t>aspects</a:t>
            </a:r>
            <a:r>
              <a:rPr lang="nl-NL" dirty="0" smtClean="0"/>
              <a:t> of </a:t>
            </a:r>
            <a:r>
              <a:rPr lang="nl-NL" dirty="0" err="1" smtClean="0"/>
              <a:t>disease</a:t>
            </a:r>
            <a:r>
              <a:rPr lang="nl-NL" dirty="0" smtClean="0"/>
              <a:t> and </a:t>
            </a:r>
            <a:r>
              <a:rPr lang="nl-NL" dirty="0" err="1" smtClean="0"/>
              <a:t>illness</a:t>
            </a:r>
            <a:r>
              <a:rPr lang="nl-NL" dirty="0" smtClean="0"/>
              <a:t>. </a:t>
            </a:r>
            <a:r>
              <a:rPr lang="nl-NL" dirty="0" err="1" smtClean="0"/>
              <a:t>Practised</a:t>
            </a:r>
            <a:r>
              <a:rPr lang="nl-NL" dirty="0" smtClean="0"/>
              <a:t> </a:t>
            </a:r>
            <a:r>
              <a:rPr lang="nl-NL" dirty="0" err="1" smtClean="0"/>
              <a:t>by</a:t>
            </a:r>
            <a:r>
              <a:rPr lang="nl-NL" dirty="0" smtClean="0"/>
              <a:t> doctors, </a:t>
            </a:r>
            <a:r>
              <a:rPr lang="nl-NL" dirty="0" err="1" smtClean="0"/>
              <a:t>health</a:t>
            </a:r>
            <a:r>
              <a:rPr lang="nl-NL" dirty="0" smtClean="0"/>
              <a:t> professionals and </a:t>
            </a:r>
            <a:r>
              <a:rPr lang="nl-NL" dirty="0" err="1" smtClean="0"/>
              <a:t>associated</a:t>
            </a:r>
            <a:r>
              <a:rPr lang="nl-NL" dirty="0" smtClean="0"/>
              <a:t> </a:t>
            </a:r>
            <a:r>
              <a:rPr lang="nl-NL" dirty="0" err="1" smtClean="0"/>
              <a:t>with</a:t>
            </a:r>
            <a:r>
              <a:rPr lang="nl-NL" dirty="0" smtClean="0"/>
              <a:t> the diagnosis,</a:t>
            </a:r>
            <a:r>
              <a:rPr lang="nl-NL" dirty="0" err="1" smtClean="0"/>
              <a:t>cure</a:t>
            </a:r>
            <a:r>
              <a:rPr lang="nl-NL" dirty="0" smtClean="0"/>
              <a:t> and </a:t>
            </a:r>
            <a:r>
              <a:rPr lang="nl-NL" dirty="0" err="1" smtClean="0"/>
              <a:t>treatment</a:t>
            </a:r>
            <a:r>
              <a:rPr lang="nl-NL" dirty="0" smtClean="0"/>
              <a:t> of </a:t>
            </a:r>
            <a:r>
              <a:rPr lang="nl-NL" dirty="0" err="1" smtClean="0"/>
              <a:t>disease</a:t>
            </a:r>
            <a:r>
              <a:rPr lang="nl-NL" dirty="0" smtClean="0"/>
              <a:t>.    </a:t>
            </a:r>
            <a:r>
              <a:rPr lang="nl-NL" dirty="0" err="1" smtClean="0"/>
              <a:t>Receives</a:t>
            </a:r>
            <a:r>
              <a:rPr lang="nl-NL" dirty="0" smtClean="0"/>
              <a:t> </a:t>
            </a:r>
            <a:r>
              <a:rPr lang="nl-NL" dirty="0" err="1" smtClean="0"/>
              <a:t>majority</a:t>
            </a:r>
            <a:r>
              <a:rPr lang="nl-NL" dirty="0" smtClean="0"/>
              <a:t> </a:t>
            </a:r>
            <a:r>
              <a:rPr lang="nl-NL" dirty="0" err="1" smtClean="0"/>
              <a:t>government</a:t>
            </a:r>
            <a:r>
              <a:rPr lang="nl-NL" dirty="0" smtClean="0"/>
              <a:t> </a:t>
            </a:r>
            <a:r>
              <a:rPr lang="nl-NL" dirty="0" err="1" smtClean="0"/>
              <a:t>funding</a:t>
            </a:r>
            <a:r>
              <a:rPr lang="nl-NL" dirty="0" smtClean="0"/>
              <a:t> (90%)</a:t>
            </a:r>
          </a:p>
          <a:p>
            <a:r>
              <a:rPr lang="nl-NL" dirty="0" err="1" smtClean="0"/>
              <a:t>Social</a:t>
            </a:r>
            <a:r>
              <a:rPr lang="nl-NL" dirty="0" smtClean="0"/>
              <a:t> model of </a:t>
            </a:r>
            <a:r>
              <a:rPr lang="nl-NL" dirty="0" err="1" smtClean="0"/>
              <a:t>health</a:t>
            </a:r>
            <a:endParaRPr lang="nl-NL" dirty="0" smtClean="0"/>
          </a:p>
          <a:p>
            <a:pPr>
              <a:buNone/>
            </a:pPr>
            <a:r>
              <a:rPr lang="en-US" dirty="0" smtClean="0"/>
              <a:t>	</a:t>
            </a:r>
            <a:r>
              <a:rPr lang="en-US" sz="2800" dirty="0"/>
              <a:t>Considers a broader range of factors that influence health and wellbeing, for example, environmental, economic, social and cultural.</a:t>
            </a:r>
          </a:p>
          <a:p>
            <a:endParaRPr lang="nl-NL" dirty="0"/>
          </a:p>
        </p:txBody>
      </p:sp>
      <p:pic>
        <p:nvPicPr>
          <p:cNvPr id="4"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5004048" y="5551487"/>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395536" y="0"/>
            <a:ext cx="8229600" cy="1143000"/>
          </a:xfrm>
        </p:spPr>
        <p:txBody>
          <a:bodyPr/>
          <a:lstStyle/>
          <a:p>
            <a:r>
              <a:rPr lang="nl-NL" dirty="0" err="1" smtClean="0"/>
              <a:t>Definitions</a:t>
            </a:r>
            <a:r>
              <a:rPr lang="nl-NL" dirty="0" smtClean="0"/>
              <a:t> - mental </a:t>
            </a:r>
            <a:r>
              <a:rPr lang="nl-NL" dirty="0" err="1" smtClean="0"/>
              <a:t>illness</a:t>
            </a:r>
            <a:endParaRPr lang="nl-NL" dirty="0"/>
          </a:p>
        </p:txBody>
      </p:sp>
      <p:sp>
        <p:nvSpPr>
          <p:cNvPr id="3" name="Tijdelijke aanduiding voor inhoud 2"/>
          <p:cNvSpPr>
            <a:spLocks noGrp="1"/>
          </p:cNvSpPr>
          <p:nvPr>
            <p:ph idx="1"/>
          </p:nvPr>
        </p:nvSpPr>
        <p:spPr>
          <a:xfrm>
            <a:off x="457200" y="1124744"/>
            <a:ext cx="8229600" cy="5472608"/>
          </a:xfrm>
        </p:spPr>
        <p:txBody>
          <a:bodyPr>
            <a:normAutofit/>
          </a:bodyPr>
          <a:lstStyle/>
          <a:p>
            <a:r>
              <a:rPr lang="nl-NL" sz="2200" dirty="0" smtClean="0"/>
              <a:t>DSMV  (APA)</a:t>
            </a:r>
          </a:p>
          <a:p>
            <a:pPr>
              <a:buNone/>
            </a:pPr>
            <a:r>
              <a:rPr lang="nl-NL" sz="2200" dirty="0"/>
              <a:t> </a:t>
            </a:r>
            <a:r>
              <a:rPr lang="nl-NL" sz="2200" i="1" dirty="0" err="1" smtClean="0"/>
              <a:t>diagnostic</a:t>
            </a:r>
            <a:r>
              <a:rPr lang="nl-NL" sz="2200" i="1" dirty="0" smtClean="0"/>
              <a:t> and </a:t>
            </a:r>
            <a:r>
              <a:rPr lang="nl-NL" sz="2200" i="1" dirty="0" err="1" smtClean="0"/>
              <a:t>statistical</a:t>
            </a:r>
            <a:r>
              <a:rPr lang="nl-NL" sz="2200" i="1" dirty="0" smtClean="0"/>
              <a:t> </a:t>
            </a:r>
            <a:r>
              <a:rPr lang="nl-NL" sz="2200" i="1" dirty="0" err="1" smtClean="0"/>
              <a:t>manual</a:t>
            </a:r>
            <a:r>
              <a:rPr lang="nl-NL" sz="2200" i="1" dirty="0" smtClean="0"/>
              <a:t> of disorders</a:t>
            </a:r>
          </a:p>
          <a:p>
            <a:pPr lvl="1"/>
            <a:r>
              <a:rPr lang="nl-NL" sz="2200" dirty="0" err="1" smtClean="0"/>
              <a:t>Standardized</a:t>
            </a:r>
            <a:r>
              <a:rPr lang="nl-NL" sz="2200" dirty="0" smtClean="0"/>
              <a:t> </a:t>
            </a:r>
            <a:r>
              <a:rPr lang="nl-NL" sz="2200" dirty="0" err="1" smtClean="0"/>
              <a:t>psychiatric</a:t>
            </a:r>
            <a:r>
              <a:rPr lang="nl-NL" sz="2200" dirty="0" smtClean="0"/>
              <a:t> diagnosis </a:t>
            </a:r>
            <a:r>
              <a:rPr lang="nl-NL" sz="2200" dirty="0" err="1" smtClean="0"/>
              <a:t>global</a:t>
            </a:r>
            <a:endParaRPr lang="nl-NL" sz="2200" dirty="0" smtClean="0"/>
          </a:p>
          <a:p>
            <a:pPr lvl="1"/>
            <a:r>
              <a:rPr lang="nl-NL" sz="2200" dirty="0" err="1" smtClean="0"/>
              <a:t>Clear</a:t>
            </a:r>
            <a:r>
              <a:rPr lang="nl-NL" sz="2200" dirty="0" smtClean="0"/>
              <a:t> </a:t>
            </a:r>
            <a:r>
              <a:rPr lang="nl-NL" sz="2200" dirty="0" err="1" smtClean="0"/>
              <a:t>symptomps</a:t>
            </a:r>
            <a:r>
              <a:rPr lang="nl-NL" sz="2200" dirty="0" smtClean="0"/>
              <a:t> </a:t>
            </a:r>
            <a:r>
              <a:rPr lang="nl-NL" sz="2200" dirty="0" err="1" smtClean="0"/>
              <a:t>description</a:t>
            </a:r>
            <a:r>
              <a:rPr lang="nl-NL" sz="2200" dirty="0" smtClean="0"/>
              <a:t> (</a:t>
            </a:r>
            <a:r>
              <a:rPr lang="nl-NL" sz="2200" dirty="0" err="1" smtClean="0"/>
              <a:t>obstructions</a:t>
            </a:r>
            <a:r>
              <a:rPr lang="nl-NL" sz="2200" dirty="0" smtClean="0"/>
              <a:t> </a:t>
            </a:r>
            <a:r>
              <a:rPr lang="nl-NL" sz="2200" dirty="0" smtClean="0"/>
              <a:t>in </a:t>
            </a:r>
            <a:r>
              <a:rPr lang="nl-NL" sz="2200" dirty="0" err="1" smtClean="0"/>
              <a:t>daily</a:t>
            </a:r>
            <a:r>
              <a:rPr lang="nl-NL" sz="2200" dirty="0" smtClean="0"/>
              <a:t> </a:t>
            </a:r>
            <a:r>
              <a:rPr lang="nl-NL" sz="2200" dirty="0" err="1" smtClean="0"/>
              <a:t>life</a:t>
            </a:r>
            <a:r>
              <a:rPr lang="nl-NL" sz="2200" dirty="0" smtClean="0"/>
              <a:t>)</a:t>
            </a:r>
          </a:p>
          <a:p>
            <a:pPr lvl="1"/>
            <a:r>
              <a:rPr lang="nl-NL" sz="2200" dirty="0" err="1" smtClean="0"/>
              <a:t>Allows</a:t>
            </a:r>
            <a:r>
              <a:rPr lang="nl-NL" sz="2200" dirty="0" smtClean="0"/>
              <a:t> </a:t>
            </a:r>
            <a:r>
              <a:rPr lang="nl-NL" sz="2200" dirty="0" err="1" smtClean="0"/>
              <a:t>for</a:t>
            </a:r>
            <a:r>
              <a:rPr lang="nl-NL" sz="2200" dirty="0" smtClean="0"/>
              <a:t> </a:t>
            </a:r>
            <a:r>
              <a:rPr lang="nl-NL" sz="2200" dirty="0" err="1" smtClean="0"/>
              <a:t>comparison</a:t>
            </a:r>
            <a:r>
              <a:rPr lang="nl-NL" sz="2200" dirty="0" smtClean="0"/>
              <a:t> of </a:t>
            </a:r>
            <a:r>
              <a:rPr lang="nl-NL" sz="2200" dirty="0" err="1" smtClean="0"/>
              <a:t>patients</a:t>
            </a:r>
            <a:endParaRPr lang="nl-NL" sz="2200" dirty="0" smtClean="0"/>
          </a:p>
          <a:p>
            <a:r>
              <a:rPr lang="nl-NL" sz="2200" dirty="0" smtClean="0"/>
              <a:t>ICD – 10 (WHO)</a:t>
            </a:r>
          </a:p>
          <a:p>
            <a:pPr>
              <a:buNone/>
            </a:pPr>
            <a:r>
              <a:rPr lang="nl-NL" sz="2200" i="1" dirty="0"/>
              <a:t>International </a:t>
            </a:r>
            <a:r>
              <a:rPr lang="nl-NL" sz="2200" i="1" dirty="0" err="1"/>
              <a:t>classification</a:t>
            </a:r>
            <a:r>
              <a:rPr lang="nl-NL" sz="2200" i="1" dirty="0"/>
              <a:t> of </a:t>
            </a:r>
            <a:r>
              <a:rPr lang="nl-NL" sz="2200" i="1" dirty="0" err="1" smtClean="0"/>
              <a:t>disease</a:t>
            </a:r>
            <a:r>
              <a:rPr lang="nl-NL" sz="2200" i="1" dirty="0" smtClean="0"/>
              <a:t> </a:t>
            </a:r>
          </a:p>
          <a:p>
            <a:r>
              <a:rPr lang="nl-NL" sz="2200" dirty="0" err="1" smtClean="0"/>
              <a:t>Chapter</a:t>
            </a:r>
            <a:r>
              <a:rPr lang="nl-NL" sz="2200" dirty="0" smtClean="0"/>
              <a:t> V </a:t>
            </a:r>
            <a:r>
              <a:rPr lang="nl-NL" sz="2200" dirty="0" err="1" smtClean="0"/>
              <a:t>classifies</a:t>
            </a:r>
            <a:r>
              <a:rPr lang="nl-NL" sz="2200" dirty="0" smtClean="0"/>
              <a:t> </a:t>
            </a:r>
            <a:r>
              <a:rPr lang="nl-NL" sz="2200" dirty="0" err="1" smtClean="0"/>
              <a:t>psychiatric</a:t>
            </a:r>
            <a:r>
              <a:rPr lang="nl-NL" sz="2200" dirty="0" smtClean="0"/>
              <a:t> disorders</a:t>
            </a:r>
            <a:endParaRPr lang="nl-NL" sz="2200" dirty="0"/>
          </a:p>
          <a:p>
            <a:endParaRPr lang="nl-NL" sz="2200" dirty="0"/>
          </a:p>
        </p:txBody>
      </p:sp>
      <p:pic>
        <p:nvPicPr>
          <p:cNvPr id="4"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3203848" y="5085184"/>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4" name="Picture 6" descr="Afbeeldingsresultaat voor cartoon mental illness"/>
          <p:cNvPicPr>
            <a:picLocks noChangeAspect="1" noChangeArrowheads="1"/>
          </p:cNvPicPr>
          <p:nvPr/>
        </p:nvPicPr>
        <p:blipFill>
          <a:blip r:embed="rId2" cstate="print"/>
          <a:srcRect/>
          <a:stretch>
            <a:fillRect/>
          </a:stretch>
        </p:blipFill>
        <p:spPr bwMode="auto">
          <a:xfrm>
            <a:off x="1259632" y="764704"/>
            <a:ext cx="6313165" cy="4384924"/>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457200" y="764704"/>
            <a:ext cx="8229600" cy="652934"/>
          </a:xfrm>
        </p:spPr>
        <p:txBody>
          <a:bodyPr>
            <a:noAutofit/>
          </a:bodyPr>
          <a:lstStyle/>
          <a:p>
            <a:r>
              <a:rPr lang="nl-NL" sz="3800" dirty="0" err="1" smtClean="0"/>
              <a:t>Current</a:t>
            </a:r>
            <a:r>
              <a:rPr lang="nl-NL" sz="3800" dirty="0" smtClean="0"/>
              <a:t> </a:t>
            </a:r>
            <a:r>
              <a:rPr lang="nl-NL" sz="3800" dirty="0" err="1" smtClean="0"/>
              <a:t>laws</a:t>
            </a:r>
            <a:r>
              <a:rPr lang="nl-NL" sz="3800" dirty="0" smtClean="0"/>
              <a:t> </a:t>
            </a:r>
            <a:r>
              <a:rPr lang="nl-NL" sz="3800" dirty="0" err="1" smtClean="0"/>
              <a:t>regulations</a:t>
            </a:r>
            <a:r>
              <a:rPr lang="nl-NL" sz="3800" dirty="0" smtClean="0"/>
              <a:t/>
            </a:r>
            <a:br>
              <a:rPr lang="nl-NL" sz="3800" dirty="0" smtClean="0"/>
            </a:br>
            <a:endParaRPr lang="nl-NL" sz="3800" dirty="0"/>
          </a:p>
        </p:txBody>
      </p:sp>
      <p:sp>
        <p:nvSpPr>
          <p:cNvPr id="3" name="Tijdelijke aanduiding voor inhoud 2"/>
          <p:cNvSpPr>
            <a:spLocks noGrp="1"/>
          </p:cNvSpPr>
          <p:nvPr>
            <p:ph idx="1"/>
          </p:nvPr>
        </p:nvSpPr>
        <p:spPr/>
        <p:txBody>
          <a:bodyPr/>
          <a:lstStyle/>
          <a:p>
            <a:r>
              <a:rPr lang="nl-NL" dirty="0"/>
              <a:t>S</a:t>
            </a:r>
            <a:r>
              <a:rPr lang="nl-NL" dirty="0" smtClean="0"/>
              <a:t>ervices </a:t>
            </a:r>
            <a:r>
              <a:rPr lang="nl-NL" dirty="0" err="1" smtClean="0"/>
              <a:t>users</a:t>
            </a:r>
            <a:endParaRPr lang="nl-NL" dirty="0" smtClean="0"/>
          </a:p>
          <a:p>
            <a:r>
              <a:rPr lang="nl-NL" dirty="0"/>
              <a:t>H</a:t>
            </a:r>
            <a:r>
              <a:rPr lang="nl-NL" dirty="0" smtClean="0"/>
              <a:t>ealth professionals</a:t>
            </a:r>
            <a:br>
              <a:rPr lang="nl-NL" dirty="0" smtClean="0"/>
            </a:br>
            <a:endParaRPr lang="nl-NL" dirty="0"/>
          </a:p>
        </p:txBody>
      </p:sp>
      <p:pic>
        <p:nvPicPr>
          <p:cNvPr id="4" name="Picture 2"/>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cSld>
  <p:clrMapOvr>
    <a:masterClrMapping/>
  </p:clrMapOvr>
</p:sld>
</file>

<file path=ppt/theme/theme1.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250</TotalTime>
  <Words>1540</Words>
  <Application>Microsoft Office PowerPoint</Application>
  <PresentationFormat>Diavoorstelling (4:3)</PresentationFormat>
  <Paragraphs>181</Paragraphs>
  <Slides>30</Slides>
  <Notes>1</Notes>
  <HiddenSlides>0</HiddenSlides>
  <MMClips>0</MMClips>
  <ScaleCrop>false</ScaleCrop>
  <HeadingPairs>
    <vt:vector size="4" baseType="variant">
      <vt:variant>
        <vt:lpstr>Thema</vt:lpstr>
      </vt:variant>
      <vt:variant>
        <vt:i4>1</vt:i4>
      </vt:variant>
      <vt:variant>
        <vt:lpstr>Diatitels</vt:lpstr>
      </vt:variant>
      <vt:variant>
        <vt:i4>30</vt:i4>
      </vt:variant>
    </vt:vector>
  </HeadingPairs>
  <TitlesOfParts>
    <vt:vector size="31" baseType="lpstr">
      <vt:lpstr>Office-thema</vt:lpstr>
      <vt:lpstr>Introduction to Module</vt:lpstr>
      <vt:lpstr>Contents</vt:lpstr>
      <vt:lpstr>Brief Overview</vt:lpstr>
      <vt:lpstr>Level of Study : 6</vt:lpstr>
      <vt:lpstr>Aims of Module</vt:lpstr>
      <vt:lpstr>Learning Outcomes</vt:lpstr>
      <vt:lpstr>Lesson Content</vt:lpstr>
      <vt:lpstr>Lesson Content</vt:lpstr>
      <vt:lpstr>Assessment 1</vt:lpstr>
      <vt:lpstr>Assessment 1</vt:lpstr>
      <vt:lpstr>Assessment 2 – to be confirmed asap</vt:lpstr>
      <vt:lpstr>Assessment 2 – to be confirmed asap</vt:lpstr>
      <vt:lpstr>Deadline Dates</vt:lpstr>
      <vt:lpstr>Referencing </vt:lpstr>
      <vt:lpstr>Reading Lists</vt:lpstr>
      <vt:lpstr>You Will Need …</vt:lpstr>
      <vt:lpstr>Virtual Learning Environment </vt:lpstr>
      <vt:lpstr>Your Next Steps</vt:lpstr>
      <vt:lpstr>Q&amp;A</vt:lpstr>
      <vt:lpstr>Mental health </vt:lpstr>
      <vt:lpstr>Mental Health facts (WHO, 2014)</vt:lpstr>
      <vt:lpstr>Mental illness</vt:lpstr>
      <vt:lpstr>Dia 23</vt:lpstr>
      <vt:lpstr>History mental health</vt:lpstr>
      <vt:lpstr>History mental health</vt:lpstr>
      <vt:lpstr>History mental health</vt:lpstr>
      <vt:lpstr>Theories &amp; Definitions </vt:lpstr>
      <vt:lpstr>Definitions - mental illness</vt:lpstr>
      <vt:lpstr>Dia 29</vt:lpstr>
      <vt:lpstr>Current laws regulations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 1</dc:title>
  <dc:creator>Diola</dc:creator>
  <cp:lastModifiedBy>Diola</cp:lastModifiedBy>
  <cp:revision>21</cp:revision>
  <dcterms:created xsi:type="dcterms:W3CDTF">2017-06-18T18:08:39Z</dcterms:created>
  <dcterms:modified xsi:type="dcterms:W3CDTF">2017-06-20T19:47:40Z</dcterms:modified>
</cp:coreProperties>
</file>